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ink/ink1.xml" ContentType="application/inkml+xml"/>
  <Override PartName="/ppt/ink/ink2.xml" ContentType="application/inkml+xml"/>
  <Override PartName="/ppt/theme/themeOverride28.xml" ContentType="application/vnd.openxmlformats-officedocument.themeOverride+xml"/>
  <Override PartName="/ppt/ink/ink3.xml" ContentType="application/inkml+xml"/>
  <Override PartName="/ppt/ink/ink4.xml" ContentType="application/inkml+xml"/>
  <Override PartName="/ppt/theme/themeOverride29.xml" ContentType="application/vnd.openxmlformats-officedocument.themeOverride+xml"/>
  <Override PartName="/ppt/theme/themeOverride30.xml" ContentType="application/vnd.openxmlformats-officedocument.themeOverride+xml"/>
  <Override PartName="/ppt/ink/ink5.xml" ContentType="application/inkml+xml"/>
  <Override PartName="/ppt/ink/ink6.xml" ContentType="application/inkml+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41.xml" ContentType="application/vnd.openxmlformats-officedocument.themeOverride+xml"/>
  <Override PartName="/ppt/ink/ink7.xml" ContentType="application/inkml+xml"/>
  <Override PartName="/ppt/ink/ink8.xml" ContentType="application/inkml+xml"/>
  <Override PartName="/ppt/theme/themeOverride4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60" r:id="rId2"/>
    <p:sldId id="269" r:id="rId3"/>
    <p:sldId id="700" r:id="rId4"/>
    <p:sldId id="881" r:id="rId5"/>
    <p:sldId id="701" r:id="rId6"/>
    <p:sldId id="702" r:id="rId7"/>
    <p:sldId id="266" r:id="rId8"/>
    <p:sldId id="268" r:id="rId9"/>
    <p:sldId id="304" r:id="rId10"/>
    <p:sldId id="270" r:id="rId11"/>
    <p:sldId id="271" r:id="rId12"/>
    <p:sldId id="272" r:id="rId13"/>
    <p:sldId id="870" r:id="rId14"/>
    <p:sldId id="871" r:id="rId15"/>
    <p:sldId id="872" r:id="rId16"/>
    <p:sldId id="882" r:id="rId17"/>
    <p:sldId id="883" r:id="rId18"/>
    <p:sldId id="873" r:id="rId19"/>
    <p:sldId id="874" r:id="rId20"/>
    <p:sldId id="278" r:id="rId21"/>
    <p:sldId id="884" r:id="rId22"/>
    <p:sldId id="885" r:id="rId23"/>
    <p:sldId id="721" r:id="rId24"/>
    <p:sldId id="875" r:id="rId25"/>
    <p:sldId id="876" r:id="rId26"/>
    <p:sldId id="877" r:id="rId27"/>
    <p:sldId id="878" r:id="rId28"/>
    <p:sldId id="722" r:id="rId29"/>
    <p:sldId id="706" r:id="rId30"/>
    <p:sldId id="886" r:id="rId31"/>
    <p:sldId id="707" r:id="rId32"/>
    <p:sldId id="887" r:id="rId33"/>
    <p:sldId id="263" r:id="rId34"/>
    <p:sldId id="264" r:id="rId35"/>
    <p:sldId id="879" r:id="rId36"/>
    <p:sldId id="725" r:id="rId37"/>
    <p:sldId id="724" r:id="rId38"/>
    <p:sldId id="714" r:id="rId39"/>
    <p:sldId id="726" r:id="rId40"/>
    <p:sldId id="715" r:id="rId41"/>
    <p:sldId id="716" r:id="rId42"/>
    <p:sldId id="880" r:id="rId43"/>
    <p:sldId id="888" r:id="rId44"/>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2537"/>
    <a:srgbClr val="BE8806"/>
    <a:srgbClr val="FFCCCC"/>
    <a:srgbClr val="B89637"/>
    <a:srgbClr val="070C13"/>
    <a:srgbClr val="FFCA7D"/>
    <a:srgbClr val="D3BDFF"/>
    <a:srgbClr val="9966FF"/>
    <a:srgbClr val="90DC99"/>
    <a:srgbClr val="4832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676"/>
  </p:normalViewPr>
  <p:slideViewPr>
    <p:cSldViewPr snapToGrid="0">
      <p:cViewPr varScale="1">
        <p:scale>
          <a:sx n="101" d="100"/>
          <a:sy n="101" d="100"/>
        </p:scale>
        <p:origin x="7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Sheet2!$B$1</c:f>
              <c:strCache>
                <c:ptCount val="1"/>
                <c:pt idx="0">
                  <c:v>Dummy</c:v>
                </c:pt>
              </c:strCache>
            </c:strRef>
          </c:tx>
          <c:spPr>
            <a:ln w="25400">
              <a:noFill/>
            </a:ln>
            <a:effectLst/>
          </c:spPr>
          <c:marker>
            <c:symbol val="circle"/>
            <c:size val="4"/>
            <c:spPr>
              <a:solidFill>
                <a:schemeClr val="accent1"/>
              </a:solidFill>
              <a:ln w="9525" cap="flat" cmpd="sng" algn="ctr">
                <a:solidFill>
                  <a:schemeClr val="accent1"/>
                </a:solidFill>
                <a:round/>
              </a:ln>
              <a:effectLst/>
            </c:spPr>
          </c:marker>
          <c:trendline>
            <c:spPr>
              <a:ln w="63500" cap="rnd" cmpd="sng" algn="ctr">
                <a:solidFill>
                  <a:schemeClr val="accent1">
                    <a:alpha val="25000"/>
                  </a:schemeClr>
                </a:solidFill>
                <a:round/>
              </a:ln>
              <a:effectLst/>
            </c:spPr>
            <c:trendlineType val="linear"/>
            <c:dispRSqr val="0"/>
            <c:dispEq val="0"/>
          </c:trendline>
          <c:trendline>
            <c:spPr>
              <a:ln w="63500" cap="rnd" cmpd="sng" algn="ctr">
                <a:solidFill>
                  <a:schemeClr val="accent1">
                    <a:alpha val="25000"/>
                  </a:schemeClr>
                </a:solidFill>
                <a:round/>
              </a:ln>
              <a:effectLst/>
            </c:spPr>
            <c:trendlineType val="linear"/>
            <c:dispRSqr val="0"/>
            <c:dispEq val="1"/>
            <c:trendlineLbl>
              <c:layout>
                <c:manualLayout>
                  <c:x val="-0.36558595800524935"/>
                  <c:y val="0.11222725025945766"/>
                </c:manualLayout>
              </c:layout>
              <c:tx>
                <c:rich>
                  <a:bodyPr rot="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r>
                      <a:rPr lang="en-US"/>
                      <a:t>y = 0.0116x - 7.7291</a:t>
                    </a:r>
                  </a:p>
                </c:rich>
              </c:tx>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DE"/>
                </a:p>
              </c:txPr>
            </c:trendlineLbl>
          </c:trendline>
          <c:xVal>
            <c:numRef>
              <c:f>Sheet2!$A$2:$A$36</c:f>
              <c:numCache>
                <c:formatCode>General</c:formatCode>
                <c:ptCount val="35"/>
                <c:pt idx="0">
                  <c:v>655</c:v>
                </c:pt>
                <c:pt idx="1">
                  <c:v>660</c:v>
                </c:pt>
                <c:pt idx="2">
                  <c:v>660</c:v>
                </c:pt>
                <c:pt idx="3">
                  <c:v>662</c:v>
                </c:pt>
                <c:pt idx="4">
                  <c:v>662</c:v>
                </c:pt>
                <c:pt idx="5">
                  <c:v>674</c:v>
                </c:pt>
                <c:pt idx="6">
                  <c:v>676</c:v>
                </c:pt>
                <c:pt idx="7">
                  <c:v>680</c:v>
                </c:pt>
                <c:pt idx="8">
                  <c:v>680</c:v>
                </c:pt>
                <c:pt idx="9">
                  <c:v>682</c:v>
                </c:pt>
                <c:pt idx="10">
                  <c:v>683</c:v>
                </c:pt>
                <c:pt idx="11">
                  <c:v>687</c:v>
                </c:pt>
                <c:pt idx="12">
                  <c:v>687</c:v>
                </c:pt>
                <c:pt idx="13">
                  <c:v>689</c:v>
                </c:pt>
                <c:pt idx="14">
                  <c:v>692</c:v>
                </c:pt>
                <c:pt idx="15">
                  <c:v>696</c:v>
                </c:pt>
                <c:pt idx="16">
                  <c:v>700</c:v>
                </c:pt>
                <c:pt idx="17">
                  <c:v>701</c:v>
                </c:pt>
                <c:pt idx="18">
                  <c:v>703</c:v>
                </c:pt>
                <c:pt idx="19">
                  <c:v>708</c:v>
                </c:pt>
                <c:pt idx="20">
                  <c:v>708</c:v>
                </c:pt>
                <c:pt idx="21">
                  <c:v>710</c:v>
                </c:pt>
                <c:pt idx="22">
                  <c:v>719</c:v>
                </c:pt>
                <c:pt idx="23">
                  <c:v>719</c:v>
                </c:pt>
                <c:pt idx="24">
                  <c:v>725</c:v>
                </c:pt>
                <c:pt idx="25">
                  <c:v>727</c:v>
                </c:pt>
                <c:pt idx="26">
                  <c:v>728</c:v>
                </c:pt>
                <c:pt idx="27">
                  <c:v>728</c:v>
                </c:pt>
                <c:pt idx="28">
                  <c:v>731</c:v>
                </c:pt>
                <c:pt idx="29">
                  <c:v>731</c:v>
                </c:pt>
                <c:pt idx="30">
                  <c:v>737</c:v>
                </c:pt>
                <c:pt idx="31">
                  <c:v>738</c:v>
                </c:pt>
                <c:pt idx="32">
                  <c:v>741</c:v>
                </c:pt>
                <c:pt idx="33">
                  <c:v>747</c:v>
                </c:pt>
                <c:pt idx="34">
                  <c:v>747</c:v>
                </c:pt>
              </c:numCache>
            </c:numRef>
          </c:xVal>
          <c:yVal>
            <c:numRef>
              <c:f>Sheet2!$B$2:$B$36</c:f>
              <c:numCache>
                <c:formatCode>General</c:formatCode>
                <c:ptCount val="35"/>
                <c:pt idx="0">
                  <c:v>0</c:v>
                </c:pt>
                <c:pt idx="1">
                  <c:v>0</c:v>
                </c:pt>
                <c:pt idx="2">
                  <c:v>0</c:v>
                </c:pt>
                <c:pt idx="3">
                  <c:v>0</c:v>
                </c:pt>
                <c:pt idx="4">
                  <c:v>0</c:v>
                </c:pt>
                <c:pt idx="5">
                  <c:v>0</c:v>
                </c:pt>
                <c:pt idx="6">
                  <c:v>0</c:v>
                </c:pt>
                <c:pt idx="7">
                  <c:v>0</c:v>
                </c:pt>
                <c:pt idx="8">
                  <c:v>0</c:v>
                </c:pt>
                <c:pt idx="9">
                  <c:v>0</c:v>
                </c:pt>
                <c:pt idx="10">
                  <c:v>0</c:v>
                </c:pt>
                <c:pt idx="11">
                  <c:v>1</c:v>
                </c:pt>
                <c:pt idx="12">
                  <c:v>0</c:v>
                </c:pt>
                <c:pt idx="13">
                  <c:v>0</c:v>
                </c:pt>
                <c:pt idx="14">
                  <c:v>0</c:v>
                </c:pt>
                <c:pt idx="15">
                  <c:v>1</c:v>
                </c:pt>
                <c:pt idx="16">
                  <c:v>1</c:v>
                </c:pt>
                <c:pt idx="17">
                  <c:v>0</c:v>
                </c:pt>
                <c:pt idx="18">
                  <c:v>0</c:v>
                </c:pt>
                <c:pt idx="19">
                  <c:v>1</c:v>
                </c:pt>
                <c:pt idx="20">
                  <c:v>0</c:v>
                </c:pt>
                <c:pt idx="21">
                  <c:v>1</c:v>
                </c:pt>
                <c:pt idx="22">
                  <c:v>0</c:v>
                </c:pt>
                <c:pt idx="23">
                  <c:v>1</c:v>
                </c:pt>
                <c:pt idx="24">
                  <c:v>1</c:v>
                </c:pt>
                <c:pt idx="25">
                  <c:v>0</c:v>
                </c:pt>
                <c:pt idx="26">
                  <c:v>1</c:v>
                </c:pt>
                <c:pt idx="27">
                  <c:v>1</c:v>
                </c:pt>
                <c:pt idx="28">
                  <c:v>1</c:v>
                </c:pt>
                <c:pt idx="29">
                  <c:v>1</c:v>
                </c:pt>
                <c:pt idx="30">
                  <c:v>1</c:v>
                </c:pt>
                <c:pt idx="31">
                  <c:v>1</c:v>
                </c:pt>
                <c:pt idx="32">
                  <c:v>0</c:v>
                </c:pt>
                <c:pt idx="33">
                  <c:v>1</c:v>
                </c:pt>
                <c:pt idx="34">
                  <c:v>1</c:v>
                </c:pt>
              </c:numCache>
            </c:numRef>
          </c:yVal>
          <c:smooth val="0"/>
          <c:extLst>
            <c:ext xmlns:c16="http://schemas.microsoft.com/office/drawing/2014/chart" uri="{C3380CC4-5D6E-409C-BE32-E72D297353CC}">
              <c16:uniqueId val="{00000002-7214-4E71-9A09-E1D3372E2C29}"/>
            </c:ext>
          </c:extLst>
        </c:ser>
        <c:dLbls>
          <c:showLegendKey val="0"/>
          <c:showVal val="0"/>
          <c:showCatName val="0"/>
          <c:showSerName val="0"/>
          <c:showPercent val="0"/>
          <c:showBubbleSize val="0"/>
        </c:dLbls>
        <c:axId val="1013674792"/>
        <c:axId val="1013673808"/>
      </c:scatterChart>
      <c:valAx>
        <c:axId val="1013674792"/>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GB"/>
                  <a:t>Puntaje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DE"/>
            </a:p>
          </c:txPr>
        </c:title>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DE"/>
          </a:p>
        </c:txPr>
        <c:crossAx val="1013673808"/>
        <c:crosses val="autoZero"/>
        <c:crossBetween val="midCat"/>
      </c:valAx>
      <c:valAx>
        <c:axId val="1013673808"/>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GB"/>
                  <a:t>Prob. Seleccionar A</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DE"/>
            </a:p>
          </c:txPr>
        </c:title>
        <c:numFmt formatCode="General"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DE"/>
          </a:p>
        </c:txPr>
        <c:crossAx val="10136747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GB"/>
              <a:t>Probabilidad de seleccionar A</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DE"/>
        </a:p>
      </c:txPr>
    </c:title>
    <c:autoTitleDeleted val="0"/>
    <c:plotArea>
      <c:layout/>
      <c:scatterChart>
        <c:scatterStyle val="lineMarker"/>
        <c:varyColors val="0"/>
        <c:ser>
          <c:idx val="0"/>
          <c:order val="0"/>
          <c:tx>
            <c:strRef>
              <c:f>logit!$K$1</c:f>
              <c:strCache>
                <c:ptCount val="1"/>
                <c:pt idx="0">
                  <c:v>Selección</c:v>
                </c:pt>
              </c:strCache>
            </c:strRef>
          </c:tx>
          <c:spPr>
            <a:ln w="25400" cap="flat" cmpd="sng" algn="ctr">
              <a:no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trendline>
            <c:spPr>
              <a:ln w="9525" cap="rnd">
                <a:solidFill>
                  <a:schemeClr val="accent1"/>
                </a:solidFill>
              </a:ln>
              <a:effectLst/>
            </c:spPr>
            <c:trendlineType val="linear"/>
            <c:dispRSqr val="0"/>
            <c:dispEq val="0"/>
          </c:trendline>
          <c:xVal>
            <c:numRef>
              <c:f>logit!$J$2:$J$36</c:f>
              <c:numCache>
                <c:formatCode>General</c:formatCode>
                <c:ptCount val="35"/>
                <c:pt idx="0">
                  <c:v>655</c:v>
                </c:pt>
                <c:pt idx="1">
                  <c:v>660</c:v>
                </c:pt>
                <c:pt idx="2">
                  <c:v>660</c:v>
                </c:pt>
                <c:pt idx="3">
                  <c:v>662</c:v>
                </c:pt>
                <c:pt idx="4">
                  <c:v>662</c:v>
                </c:pt>
                <c:pt idx="5">
                  <c:v>674</c:v>
                </c:pt>
                <c:pt idx="6">
                  <c:v>676</c:v>
                </c:pt>
                <c:pt idx="7">
                  <c:v>680</c:v>
                </c:pt>
                <c:pt idx="8">
                  <c:v>680</c:v>
                </c:pt>
                <c:pt idx="9">
                  <c:v>682</c:v>
                </c:pt>
                <c:pt idx="10">
                  <c:v>683</c:v>
                </c:pt>
                <c:pt idx="11">
                  <c:v>687</c:v>
                </c:pt>
                <c:pt idx="12">
                  <c:v>687</c:v>
                </c:pt>
                <c:pt idx="13">
                  <c:v>689</c:v>
                </c:pt>
                <c:pt idx="14">
                  <c:v>692</c:v>
                </c:pt>
                <c:pt idx="15">
                  <c:v>696</c:v>
                </c:pt>
                <c:pt idx="16">
                  <c:v>700</c:v>
                </c:pt>
                <c:pt idx="17">
                  <c:v>701</c:v>
                </c:pt>
                <c:pt idx="18">
                  <c:v>703</c:v>
                </c:pt>
                <c:pt idx="19">
                  <c:v>708</c:v>
                </c:pt>
                <c:pt idx="20">
                  <c:v>708</c:v>
                </c:pt>
                <c:pt idx="21">
                  <c:v>710</c:v>
                </c:pt>
                <c:pt idx="22">
                  <c:v>719</c:v>
                </c:pt>
                <c:pt idx="23">
                  <c:v>719</c:v>
                </c:pt>
                <c:pt idx="24">
                  <c:v>725</c:v>
                </c:pt>
                <c:pt idx="25">
                  <c:v>727</c:v>
                </c:pt>
                <c:pt idx="26">
                  <c:v>728</c:v>
                </c:pt>
                <c:pt idx="27">
                  <c:v>728</c:v>
                </c:pt>
                <c:pt idx="28">
                  <c:v>731</c:v>
                </c:pt>
                <c:pt idx="29">
                  <c:v>731</c:v>
                </c:pt>
                <c:pt idx="30">
                  <c:v>737</c:v>
                </c:pt>
                <c:pt idx="31">
                  <c:v>738</c:v>
                </c:pt>
                <c:pt idx="32">
                  <c:v>741</c:v>
                </c:pt>
                <c:pt idx="33">
                  <c:v>747</c:v>
                </c:pt>
                <c:pt idx="34">
                  <c:v>747</c:v>
                </c:pt>
              </c:numCache>
            </c:numRef>
          </c:xVal>
          <c:yVal>
            <c:numRef>
              <c:f>logit!$K$2:$K$36</c:f>
              <c:numCache>
                <c:formatCode>General</c:formatCode>
                <c:ptCount val="35"/>
                <c:pt idx="0">
                  <c:v>0</c:v>
                </c:pt>
                <c:pt idx="1">
                  <c:v>0</c:v>
                </c:pt>
                <c:pt idx="2">
                  <c:v>0</c:v>
                </c:pt>
                <c:pt idx="3">
                  <c:v>0</c:v>
                </c:pt>
                <c:pt idx="4">
                  <c:v>0</c:v>
                </c:pt>
                <c:pt idx="5">
                  <c:v>0</c:v>
                </c:pt>
                <c:pt idx="6">
                  <c:v>0</c:v>
                </c:pt>
                <c:pt idx="7">
                  <c:v>0</c:v>
                </c:pt>
                <c:pt idx="8">
                  <c:v>0</c:v>
                </c:pt>
                <c:pt idx="9">
                  <c:v>0</c:v>
                </c:pt>
                <c:pt idx="10">
                  <c:v>0</c:v>
                </c:pt>
                <c:pt idx="11">
                  <c:v>1</c:v>
                </c:pt>
                <c:pt idx="12">
                  <c:v>0</c:v>
                </c:pt>
                <c:pt idx="13">
                  <c:v>0</c:v>
                </c:pt>
                <c:pt idx="14">
                  <c:v>0</c:v>
                </c:pt>
                <c:pt idx="15">
                  <c:v>1</c:v>
                </c:pt>
                <c:pt idx="16">
                  <c:v>1</c:v>
                </c:pt>
                <c:pt idx="17">
                  <c:v>0</c:v>
                </c:pt>
                <c:pt idx="18">
                  <c:v>0</c:v>
                </c:pt>
                <c:pt idx="19">
                  <c:v>1</c:v>
                </c:pt>
                <c:pt idx="20">
                  <c:v>0</c:v>
                </c:pt>
                <c:pt idx="21">
                  <c:v>1</c:v>
                </c:pt>
                <c:pt idx="22">
                  <c:v>0</c:v>
                </c:pt>
                <c:pt idx="23">
                  <c:v>1</c:v>
                </c:pt>
                <c:pt idx="24">
                  <c:v>1</c:v>
                </c:pt>
                <c:pt idx="25">
                  <c:v>0</c:v>
                </c:pt>
                <c:pt idx="26">
                  <c:v>1</c:v>
                </c:pt>
                <c:pt idx="27">
                  <c:v>1</c:v>
                </c:pt>
                <c:pt idx="28">
                  <c:v>1</c:v>
                </c:pt>
                <c:pt idx="29">
                  <c:v>1</c:v>
                </c:pt>
                <c:pt idx="30">
                  <c:v>1</c:v>
                </c:pt>
                <c:pt idx="31">
                  <c:v>1</c:v>
                </c:pt>
                <c:pt idx="32">
                  <c:v>0</c:v>
                </c:pt>
                <c:pt idx="33">
                  <c:v>1</c:v>
                </c:pt>
                <c:pt idx="34">
                  <c:v>1</c:v>
                </c:pt>
              </c:numCache>
            </c:numRef>
          </c:yVal>
          <c:smooth val="0"/>
          <c:extLst>
            <c:ext xmlns:c16="http://schemas.microsoft.com/office/drawing/2014/chart" uri="{C3380CC4-5D6E-409C-BE32-E72D297353CC}">
              <c16:uniqueId val="{00000001-AACE-4A57-B082-3A862BD71901}"/>
            </c:ext>
          </c:extLst>
        </c:ser>
        <c:ser>
          <c:idx val="1"/>
          <c:order val="1"/>
          <c:tx>
            <c:strRef>
              <c:f>logit!$L$1</c:f>
              <c:strCache>
                <c:ptCount val="1"/>
                <c:pt idx="0">
                  <c:v>Prob (Y=A)</c:v>
                </c:pt>
              </c:strCache>
            </c:strRef>
          </c:tx>
          <c:spPr>
            <a:ln w="9525" cap="flat" cmpd="sng" algn="ctr">
              <a:solidFill>
                <a:schemeClr val="accent2">
                  <a:alpha val="70000"/>
                </a:schemeClr>
              </a:solidFill>
              <a:prstDash val="sysDot"/>
              <a:round/>
            </a:ln>
            <a:effectLst/>
          </c:spPr>
          <c:marker>
            <c:symbol val="circle"/>
            <c:size val="5"/>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marker>
          <c:xVal>
            <c:numRef>
              <c:f>logit!$J$2:$J$36</c:f>
              <c:numCache>
                <c:formatCode>General</c:formatCode>
                <c:ptCount val="35"/>
                <c:pt idx="0">
                  <c:v>655</c:v>
                </c:pt>
                <c:pt idx="1">
                  <c:v>660</c:v>
                </c:pt>
                <c:pt idx="2">
                  <c:v>660</c:v>
                </c:pt>
                <c:pt idx="3">
                  <c:v>662</c:v>
                </c:pt>
                <c:pt idx="4">
                  <c:v>662</c:v>
                </c:pt>
                <c:pt idx="5">
                  <c:v>674</c:v>
                </c:pt>
                <c:pt idx="6">
                  <c:v>676</c:v>
                </c:pt>
                <c:pt idx="7">
                  <c:v>680</c:v>
                </c:pt>
                <c:pt idx="8">
                  <c:v>680</c:v>
                </c:pt>
                <c:pt idx="9">
                  <c:v>682</c:v>
                </c:pt>
                <c:pt idx="10">
                  <c:v>683</c:v>
                </c:pt>
                <c:pt idx="11">
                  <c:v>687</c:v>
                </c:pt>
                <c:pt idx="12">
                  <c:v>687</c:v>
                </c:pt>
                <c:pt idx="13">
                  <c:v>689</c:v>
                </c:pt>
                <c:pt idx="14">
                  <c:v>692</c:v>
                </c:pt>
                <c:pt idx="15">
                  <c:v>696</c:v>
                </c:pt>
                <c:pt idx="16">
                  <c:v>700</c:v>
                </c:pt>
                <c:pt idx="17">
                  <c:v>701</c:v>
                </c:pt>
                <c:pt idx="18">
                  <c:v>703</c:v>
                </c:pt>
                <c:pt idx="19">
                  <c:v>708</c:v>
                </c:pt>
                <c:pt idx="20">
                  <c:v>708</c:v>
                </c:pt>
                <c:pt idx="21">
                  <c:v>710</c:v>
                </c:pt>
                <c:pt idx="22">
                  <c:v>719</c:v>
                </c:pt>
                <c:pt idx="23">
                  <c:v>719</c:v>
                </c:pt>
                <c:pt idx="24">
                  <c:v>725</c:v>
                </c:pt>
                <c:pt idx="25">
                  <c:v>727</c:v>
                </c:pt>
                <c:pt idx="26">
                  <c:v>728</c:v>
                </c:pt>
                <c:pt idx="27">
                  <c:v>728</c:v>
                </c:pt>
                <c:pt idx="28">
                  <c:v>731</c:v>
                </c:pt>
                <c:pt idx="29">
                  <c:v>731</c:v>
                </c:pt>
                <c:pt idx="30">
                  <c:v>737</c:v>
                </c:pt>
                <c:pt idx="31">
                  <c:v>738</c:v>
                </c:pt>
                <c:pt idx="32">
                  <c:v>741</c:v>
                </c:pt>
                <c:pt idx="33">
                  <c:v>747</c:v>
                </c:pt>
                <c:pt idx="34">
                  <c:v>747</c:v>
                </c:pt>
              </c:numCache>
            </c:numRef>
          </c:xVal>
          <c:yVal>
            <c:numRef>
              <c:f>logit!$L$2:$L$36</c:f>
              <c:numCache>
                <c:formatCode>General</c:formatCode>
                <c:ptCount val="35"/>
                <c:pt idx="0">
                  <c:v>2.3719402381407205E-2</c:v>
                </c:pt>
                <c:pt idx="1">
                  <c:v>3.3059633924637677E-2</c:v>
                </c:pt>
                <c:pt idx="2">
                  <c:v>3.3059633924637677E-2</c:v>
                </c:pt>
                <c:pt idx="3">
                  <c:v>3.7717980071817189E-2</c:v>
                </c:pt>
                <c:pt idx="4">
                  <c:v>3.7717980071817189E-2</c:v>
                </c:pt>
                <c:pt idx="5">
                  <c:v>8.1716381776949412E-2</c:v>
                </c:pt>
                <c:pt idx="6">
                  <c:v>9.2574423098274503E-2</c:v>
                </c:pt>
                <c:pt idx="7">
                  <c:v>0.11823072965688394</c:v>
                </c:pt>
                <c:pt idx="8">
                  <c:v>0.11823072965688394</c:v>
                </c:pt>
                <c:pt idx="9">
                  <c:v>0.13323663701244362</c:v>
                </c:pt>
                <c:pt idx="10">
                  <c:v>0.14132689840978041</c:v>
                </c:pt>
                <c:pt idx="11">
                  <c:v>0.17784648947221379</c:v>
                </c:pt>
                <c:pt idx="12">
                  <c:v>0.17784648947221379</c:v>
                </c:pt>
                <c:pt idx="13">
                  <c:v>0.19871369821665857</c:v>
                </c:pt>
                <c:pt idx="14">
                  <c:v>0.2333710013199376</c:v>
                </c:pt>
                <c:pt idx="15">
                  <c:v>0.28575990140573737</c:v>
                </c:pt>
                <c:pt idx="16">
                  <c:v>0.34462269228866221</c:v>
                </c:pt>
                <c:pt idx="17">
                  <c:v>0.36021424860662055</c:v>
                </c:pt>
                <c:pt idx="18">
                  <c:v>0.39226978594085971</c:v>
                </c:pt>
                <c:pt idx="19">
                  <c:v>0.4759814090313641</c:v>
                </c:pt>
                <c:pt idx="20">
                  <c:v>0.4759814090313641</c:v>
                </c:pt>
                <c:pt idx="21">
                  <c:v>0.51012481014705846</c:v>
                </c:pt>
                <c:pt idx="22">
                  <c:v>0.65823618742154588</c:v>
                </c:pt>
                <c:pt idx="23">
                  <c:v>0.65823618742154588</c:v>
                </c:pt>
                <c:pt idx="24">
                  <c:v>0.74372177814103946</c:v>
                </c:pt>
                <c:pt idx="25">
                  <c:v>0.7688904205963395</c:v>
                </c:pt>
                <c:pt idx="26">
                  <c:v>0.78080831566078934</c:v>
                </c:pt>
                <c:pt idx="27">
                  <c:v>0.78080831566078934</c:v>
                </c:pt>
                <c:pt idx="28">
                  <c:v>0.81387113439200609</c:v>
                </c:pt>
                <c:pt idx="29">
                  <c:v>0.81387113439200609</c:v>
                </c:pt>
                <c:pt idx="30">
                  <c:v>0.86822125155777241</c:v>
                </c:pt>
                <c:pt idx="31">
                  <c:v>0.87584395980532082</c:v>
                </c:pt>
                <c:pt idx="32">
                  <c:v>0.89647232913406372</c:v>
                </c:pt>
                <c:pt idx="33">
                  <c:v>0.92881238636733998</c:v>
                </c:pt>
                <c:pt idx="34">
                  <c:v>0.92881238636733998</c:v>
                </c:pt>
              </c:numCache>
            </c:numRef>
          </c:yVal>
          <c:smooth val="0"/>
          <c:extLst>
            <c:ext xmlns:c16="http://schemas.microsoft.com/office/drawing/2014/chart" uri="{C3380CC4-5D6E-409C-BE32-E72D297353CC}">
              <c16:uniqueId val="{00000002-AACE-4A57-B082-3A862BD71901}"/>
            </c:ext>
          </c:extLst>
        </c:ser>
        <c:dLbls>
          <c:showLegendKey val="0"/>
          <c:showVal val="0"/>
          <c:showCatName val="0"/>
          <c:showSerName val="0"/>
          <c:showPercent val="0"/>
          <c:showBubbleSize val="0"/>
        </c:dLbls>
        <c:axId val="1013682008"/>
        <c:axId val="1013681024"/>
      </c:scatterChart>
      <c:valAx>
        <c:axId val="1013682008"/>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r>
                  <a:rPr lang="en-GB"/>
                  <a:t>GMAT</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DE"/>
            </a:p>
          </c:txPr>
        </c:title>
        <c:numFmt formatCode="General" sourceLinked="1"/>
        <c:majorTickMark val="none"/>
        <c:minorTickMark val="none"/>
        <c:tickLblPos val="low"/>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DE"/>
          </a:p>
        </c:txPr>
        <c:crossAx val="1013681024"/>
        <c:crosses val="autoZero"/>
        <c:crossBetween val="midCat"/>
      </c:valAx>
      <c:valAx>
        <c:axId val="1013681024"/>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r>
                  <a:rPr lang="en-GB"/>
                  <a:t>Prob(Y=A|GMAT)</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DE"/>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DE"/>
          </a:p>
        </c:txPr>
        <c:crossAx val="1013682008"/>
        <c:crosses val="autoZero"/>
        <c:crossBetween val="midCat"/>
      </c:valAx>
      <c:spPr>
        <a:gradFill>
          <a:gsLst>
            <a:gs pos="100000">
              <a:schemeClr val="lt1">
                <a:lumMod val="95000"/>
              </a:schemeClr>
            </a:gs>
            <a:gs pos="0">
              <a:schemeClr val="lt1">
                <a:alpha val="0"/>
              </a:schemeClr>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1197" kern="1200" spc="0" baseline="0"/>
  </cs:valueAxis>
  <cs:wall>
    <cs:lnRef idx="0"/>
    <cs:fillRef idx="0"/>
    <cs:effectRef idx="0"/>
    <cs:fontRef idx="minor">
      <a:schemeClr val="dk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4T21:24:03.293"/>
    </inkml:context>
    <inkml:brush xml:id="br0">
      <inkml:brushProperty name="width" value="0.025" units="cm"/>
      <inkml:brushProperty name="height" value="0.025" units="cm"/>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4T21:24:04.725"/>
    </inkml:context>
    <inkml:brush xml:id="br0">
      <inkml:brushProperty name="width" value="0.025" units="cm"/>
      <inkml:brushProperty name="height" value="0.025" units="cm"/>
      <inkml:brushProperty name="ignorePressure" value="1"/>
    </inkml:brush>
  </inkml:definitions>
  <inkml:trace contextRef="#ctx0" brushRef="#br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4T21:24:03.293"/>
    </inkml:context>
    <inkml:brush xml:id="br0">
      <inkml:brushProperty name="width" value="0.025" units="cm"/>
      <inkml:brushProperty name="height" value="0.025" units="cm"/>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4T21:24:04.725"/>
    </inkml:context>
    <inkml:brush xml:id="br0">
      <inkml:brushProperty name="width" value="0.025" units="cm"/>
      <inkml:brushProperty name="height" value="0.025" units="cm"/>
      <inkml:brushProperty name="ignorePressure" value="1"/>
    </inkml:brush>
  </inkml:definitions>
  <inkml:trace contextRef="#ctx0" brushRef="#br0">1 1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4T21:24:03.293"/>
    </inkml:context>
    <inkml:brush xml:id="br0">
      <inkml:brushProperty name="width" value="0.025" units="cm"/>
      <inkml:brushProperty name="height" value="0.025" units="cm"/>
      <inkml:brushProperty name="ignorePressure" value="1"/>
    </inkml:brush>
  </inkml:definitions>
  <inkml:trace contextRef="#ctx0" brushRef="#br0">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4T21:24:04.725"/>
    </inkml:context>
    <inkml:brush xml:id="br0">
      <inkml:brushProperty name="width" value="0.025" units="cm"/>
      <inkml:brushProperty name="height" value="0.025" units="cm"/>
      <inkml:brushProperty name="ignorePressure" value="1"/>
    </inkml:brush>
  </inkml:definitions>
  <inkml:trace contextRef="#ctx0" brushRef="#br0">1 1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4T21:24:03.293"/>
    </inkml:context>
    <inkml:brush xml:id="br0">
      <inkml:brushProperty name="width" value="0.025" units="cm"/>
      <inkml:brushProperty name="height" value="0.025" units="cm"/>
      <inkml:brushProperty name="ignorePressure" value="1"/>
    </inkml:brush>
  </inkml:definitions>
  <inkml:trace contextRef="#ctx0" brushRef="#br0">1 0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8-24T21:24:04.725"/>
    </inkml:context>
    <inkml:brush xml:id="br0">
      <inkml:brushProperty name="width" value="0.025" units="cm"/>
      <inkml:brushProperty name="height" value="0.025" units="cm"/>
      <inkml:brushProperty name="ignorePressure" value="1"/>
    </inkml:brush>
  </inkml:definitions>
  <inkml:trace contextRef="#ctx0" brushRef="#br0">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266B3-FAD6-4F5C-A06E-0891331428C7}" type="datetimeFigureOut">
              <a:rPr lang="en-DE" smtClean="0"/>
              <a:t>4/1/25</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1FDAED-067A-4842-A47A-5077A97458A6}" type="slidenum">
              <a:rPr lang="en-DE" smtClean="0"/>
              <a:t>‹#›</a:t>
            </a:fld>
            <a:endParaRPr lang="en-DE"/>
          </a:p>
        </p:txBody>
      </p:sp>
    </p:spTree>
    <p:extLst>
      <p:ext uri="{BB962C8B-B14F-4D97-AF65-F5344CB8AC3E}">
        <p14:creationId xmlns:p14="http://schemas.microsoft.com/office/powerpoint/2010/main" val="3369862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E24C3-6A9E-A51E-4F9A-12FD615241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9E22759B-B955-25C6-13B9-06F91BAC63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3F68FF2-68AB-C1C2-9A7C-A9CA391AB16B}"/>
              </a:ext>
            </a:extLst>
          </p:cNvPr>
          <p:cNvSpPr>
            <a:spLocks noGrp="1"/>
          </p:cNvSpPr>
          <p:nvPr>
            <p:ph type="dt" sz="half" idx="10"/>
          </p:nvPr>
        </p:nvSpPr>
        <p:spPr/>
        <p:txBody>
          <a:bodyPr/>
          <a:lstStyle/>
          <a:p>
            <a:fld id="{548C2BF7-82BD-4AAE-AE4E-8A68FD07AD2A}" type="datetimeFigureOut">
              <a:rPr lang="en-DE" smtClean="0"/>
              <a:t>4/1/25</a:t>
            </a:fld>
            <a:endParaRPr lang="en-DE"/>
          </a:p>
        </p:txBody>
      </p:sp>
      <p:sp>
        <p:nvSpPr>
          <p:cNvPr id="5" name="Footer Placeholder 4">
            <a:extLst>
              <a:ext uri="{FF2B5EF4-FFF2-40B4-BE49-F238E27FC236}">
                <a16:creationId xmlns:a16="http://schemas.microsoft.com/office/drawing/2014/main" id="{350AD8A0-1ABE-ADDE-59D8-7453D6CEC4B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5811445-B9F8-430F-BE62-3FAE13A6FE03}"/>
              </a:ext>
            </a:extLst>
          </p:cNvPr>
          <p:cNvSpPr>
            <a:spLocks noGrp="1"/>
          </p:cNvSpPr>
          <p:nvPr>
            <p:ph type="sldNum" sz="quarter" idx="12"/>
          </p:nvPr>
        </p:nvSpPr>
        <p:spPr/>
        <p:txBody>
          <a:bodyPr/>
          <a:lstStyle/>
          <a:p>
            <a:fld id="{267F0F36-B841-4C80-B94D-CE1B1FD743D3}" type="slidenum">
              <a:rPr lang="en-DE" smtClean="0"/>
              <a:t>‹#›</a:t>
            </a:fld>
            <a:endParaRPr lang="en-DE"/>
          </a:p>
        </p:txBody>
      </p:sp>
    </p:spTree>
    <p:extLst>
      <p:ext uri="{BB962C8B-B14F-4D97-AF65-F5344CB8AC3E}">
        <p14:creationId xmlns:p14="http://schemas.microsoft.com/office/powerpoint/2010/main" val="2034788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F0CA5-57AE-9625-F11C-ED6CFE2F4038}"/>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62324E3A-DCAE-3A24-0F89-6448BB50BF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331EECED-E41E-8710-828F-576B89206E54}"/>
              </a:ext>
            </a:extLst>
          </p:cNvPr>
          <p:cNvSpPr>
            <a:spLocks noGrp="1"/>
          </p:cNvSpPr>
          <p:nvPr>
            <p:ph type="dt" sz="half" idx="10"/>
          </p:nvPr>
        </p:nvSpPr>
        <p:spPr/>
        <p:txBody>
          <a:bodyPr/>
          <a:lstStyle/>
          <a:p>
            <a:fld id="{548C2BF7-82BD-4AAE-AE4E-8A68FD07AD2A}" type="datetimeFigureOut">
              <a:rPr lang="en-DE" smtClean="0"/>
              <a:t>4/1/25</a:t>
            </a:fld>
            <a:endParaRPr lang="en-DE"/>
          </a:p>
        </p:txBody>
      </p:sp>
      <p:sp>
        <p:nvSpPr>
          <p:cNvPr id="5" name="Footer Placeholder 4">
            <a:extLst>
              <a:ext uri="{FF2B5EF4-FFF2-40B4-BE49-F238E27FC236}">
                <a16:creationId xmlns:a16="http://schemas.microsoft.com/office/drawing/2014/main" id="{916A8DB4-A444-69CD-9319-B0CCA5D812A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F1F733A7-7C7C-5776-06C8-FFB1144CD831}"/>
              </a:ext>
            </a:extLst>
          </p:cNvPr>
          <p:cNvSpPr>
            <a:spLocks noGrp="1"/>
          </p:cNvSpPr>
          <p:nvPr>
            <p:ph type="sldNum" sz="quarter" idx="12"/>
          </p:nvPr>
        </p:nvSpPr>
        <p:spPr/>
        <p:txBody>
          <a:bodyPr/>
          <a:lstStyle/>
          <a:p>
            <a:fld id="{267F0F36-B841-4C80-B94D-CE1B1FD743D3}" type="slidenum">
              <a:rPr lang="en-DE" smtClean="0"/>
              <a:t>‹#›</a:t>
            </a:fld>
            <a:endParaRPr lang="en-DE"/>
          </a:p>
        </p:txBody>
      </p:sp>
    </p:spTree>
    <p:extLst>
      <p:ext uri="{BB962C8B-B14F-4D97-AF65-F5344CB8AC3E}">
        <p14:creationId xmlns:p14="http://schemas.microsoft.com/office/powerpoint/2010/main" val="951332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152D28-B1C9-3920-9668-9D900B5F55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19781888-CD16-5FDB-C13E-1E6F679DD1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254924CA-0FF3-B91C-3E53-5659D547DE56}"/>
              </a:ext>
            </a:extLst>
          </p:cNvPr>
          <p:cNvSpPr>
            <a:spLocks noGrp="1"/>
          </p:cNvSpPr>
          <p:nvPr>
            <p:ph type="dt" sz="half" idx="10"/>
          </p:nvPr>
        </p:nvSpPr>
        <p:spPr/>
        <p:txBody>
          <a:bodyPr/>
          <a:lstStyle/>
          <a:p>
            <a:fld id="{548C2BF7-82BD-4AAE-AE4E-8A68FD07AD2A}" type="datetimeFigureOut">
              <a:rPr lang="en-DE" smtClean="0"/>
              <a:t>4/1/25</a:t>
            </a:fld>
            <a:endParaRPr lang="en-DE"/>
          </a:p>
        </p:txBody>
      </p:sp>
      <p:sp>
        <p:nvSpPr>
          <p:cNvPr id="5" name="Footer Placeholder 4">
            <a:extLst>
              <a:ext uri="{FF2B5EF4-FFF2-40B4-BE49-F238E27FC236}">
                <a16:creationId xmlns:a16="http://schemas.microsoft.com/office/drawing/2014/main" id="{BD675B8D-5909-C3CC-AB68-976FBA915AA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9C001DF-0EE3-9B7D-8039-FC4B2757EC8C}"/>
              </a:ext>
            </a:extLst>
          </p:cNvPr>
          <p:cNvSpPr>
            <a:spLocks noGrp="1"/>
          </p:cNvSpPr>
          <p:nvPr>
            <p:ph type="sldNum" sz="quarter" idx="12"/>
          </p:nvPr>
        </p:nvSpPr>
        <p:spPr/>
        <p:txBody>
          <a:bodyPr/>
          <a:lstStyle/>
          <a:p>
            <a:fld id="{267F0F36-B841-4C80-B94D-CE1B1FD743D3}" type="slidenum">
              <a:rPr lang="en-DE" smtClean="0"/>
              <a:t>‹#›</a:t>
            </a:fld>
            <a:endParaRPr lang="en-DE"/>
          </a:p>
        </p:txBody>
      </p:sp>
    </p:spTree>
    <p:extLst>
      <p:ext uri="{BB962C8B-B14F-4D97-AF65-F5344CB8AC3E}">
        <p14:creationId xmlns:p14="http://schemas.microsoft.com/office/powerpoint/2010/main" val="135549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7EA9-0206-23EF-A88E-FEAFC1D032F9}"/>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04C83879-C120-9795-0A82-DFE2024D65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4D27AFF4-4DB1-B883-6EE6-1B14AF8D3A1F}"/>
              </a:ext>
            </a:extLst>
          </p:cNvPr>
          <p:cNvSpPr>
            <a:spLocks noGrp="1"/>
          </p:cNvSpPr>
          <p:nvPr>
            <p:ph type="dt" sz="half" idx="10"/>
          </p:nvPr>
        </p:nvSpPr>
        <p:spPr/>
        <p:txBody>
          <a:bodyPr/>
          <a:lstStyle/>
          <a:p>
            <a:fld id="{548C2BF7-82BD-4AAE-AE4E-8A68FD07AD2A}" type="datetimeFigureOut">
              <a:rPr lang="en-DE" smtClean="0"/>
              <a:t>4/1/25</a:t>
            </a:fld>
            <a:endParaRPr lang="en-DE"/>
          </a:p>
        </p:txBody>
      </p:sp>
      <p:sp>
        <p:nvSpPr>
          <p:cNvPr id="5" name="Footer Placeholder 4">
            <a:extLst>
              <a:ext uri="{FF2B5EF4-FFF2-40B4-BE49-F238E27FC236}">
                <a16:creationId xmlns:a16="http://schemas.microsoft.com/office/drawing/2014/main" id="{6946EE7D-0AB6-0C14-40F1-63CD5B83A46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E25A6C3C-864A-DA59-F73E-CC63D8F65893}"/>
              </a:ext>
            </a:extLst>
          </p:cNvPr>
          <p:cNvSpPr>
            <a:spLocks noGrp="1"/>
          </p:cNvSpPr>
          <p:nvPr>
            <p:ph type="sldNum" sz="quarter" idx="12"/>
          </p:nvPr>
        </p:nvSpPr>
        <p:spPr/>
        <p:txBody>
          <a:bodyPr/>
          <a:lstStyle/>
          <a:p>
            <a:fld id="{267F0F36-B841-4C80-B94D-CE1B1FD743D3}" type="slidenum">
              <a:rPr lang="en-DE" smtClean="0"/>
              <a:t>‹#›</a:t>
            </a:fld>
            <a:endParaRPr lang="en-DE"/>
          </a:p>
        </p:txBody>
      </p:sp>
    </p:spTree>
    <p:extLst>
      <p:ext uri="{BB962C8B-B14F-4D97-AF65-F5344CB8AC3E}">
        <p14:creationId xmlns:p14="http://schemas.microsoft.com/office/powerpoint/2010/main" val="3106168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A47A2-9D91-9A54-DE9C-99DE86ED92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852D1E08-97B8-C45D-5770-6358B95877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7C5D5C-3D35-92D0-D2E0-4B0CE276210A}"/>
              </a:ext>
            </a:extLst>
          </p:cNvPr>
          <p:cNvSpPr>
            <a:spLocks noGrp="1"/>
          </p:cNvSpPr>
          <p:nvPr>
            <p:ph type="dt" sz="half" idx="10"/>
          </p:nvPr>
        </p:nvSpPr>
        <p:spPr/>
        <p:txBody>
          <a:bodyPr/>
          <a:lstStyle/>
          <a:p>
            <a:fld id="{548C2BF7-82BD-4AAE-AE4E-8A68FD07AD2A}" type="datetimeFigureOut">
              <a:rPr lang="en-DE" smtClean="0"/>
              <a:t>4/1/25</a:t>
            </a:fld>
            <a:endParaRPr lang="en-DE"/>
          </a:p>
        </p:txBody>
      </p:sp>
      <p:sp>
        <p:nvSpPr>
          <p:cNvPr id="5" name="Footer Placeholder 4">
            <a:extLst>
              <a:ext uri="{FF2B5EF4-FFF2-40B4-BE49-F238E27FC236}">
                <a16:creationId xmlns:a16="http://schemas.microsoft.com/office/drawing/2014/main" id="{8DED517C-82B5-4638-4237-D7BE1F902AA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5B9F64B-7460-513D-1F7E-6E38094B0B0A}"/>
              </a:ext>
            </a:extLst>
          </p:cNvPr>
          <p:cNvSpPr>
            <a:spLocks noGrp="1"/>
          </p:cNvSpPr>
          <p:nvPr>
            <p:ph type="sldNum" sz="quarter" idx="12"/>
          </p:nvPr>
        </p:nvSpPr>
        <p:spPr/>
        <p:txBody>
          <a:bodyPr/>
          <a:lstStyle/>
          <a:p>
            <a:fld id="{267F0F36-B841-4C80-B94D-CE1B1FD743D3}" type="slidenum">
              <a:rPr lang="en-DE" smtClean="0"/>
              <a:t>‹#›</a:t>
            </a:fld>
            <a:endParaRPr lang="en-DE"/>
          </a:p>
        </p:txBody>
      </p:sp>
    </p:spTree>
    <p:extLst>
      <p:ext uri="{BB962C8B-B14F-4D97-AF65-F5344CB8AC3E}">
        <p14:creationId xmlns:p14="http://schemas.microsoft.com/office/powerpoint/2010/main" val="668805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A81B-3B0E-66F1-2098-0F63699A2538}"/>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D2D30BB6-96CD-7EC4-4609-B3BBBE3E0C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E352B7FB-4E51-F58F-04FD-54C8554EA5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43353B9F-626A-7777-8C28-37431C90AB48}"/>
              </a:ext>
            </a:extLst>
          </p:cNvPr>
          <p:cNvSpPr>
            <a:spLocks noGrp="1"/>
          </p:cNvSpPr>
          <p:nvPr>
            <p:ph type="dt" sz="half" idx="10"/>
          </p:nvPr>
        </p:nvSpPr>
        <p:spPr/>
        <p:txBody>
          <a:bodyPr/>
          <a:lstStyle/>
          <a:p>
            <a:fld id="{548C2BF7-82BD-4AAE-AE4E-8A68FD07AD2A}" type="datetimeFigureOut">
              <a:rPr lang="en-DE" smtClean="0"/>
              <a:t>4/1/25</a:t>
            </a:fld>
            <a:endParaRPr lang="en-DE"/>
          </a:p>
        </p:txBody>
      </p:sp>
      <p:sp>
        <p:nvSpPr>
          <p:cNvPr id="6" name="Footer Placeholder 5">
            <a:extLst>
              <a:ext uri="{FF2B5EF4-FFF2-40B4-BE49-F238E27FC236}">
                <a16:creationId xmlns:a16="http://schemas.microsoft.com/office/drawing/2014/main" id="{545022DC-E306-BEDC-87B2-D18EB656C874}"/>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C07BA44-A1CD-4216-C559-6E1A2C4F1CEB}"/>
              </a:ext>
            </a:extLst>
          </p:cNvPr>
          <p:cNvSpPr>
            <a:spLocks noGrp="1"/>
          </p:cNvSpPr>
          <p:nvPr>
            <p:ph type="sldNum" sz="quarter" idx="12"/>
          </p:nvPr>
        </p:nvSpPr>
        <p:spPr/>
        <p:txBody>
          <a:bodyPr/>
          <a:lstStyle/>
          <a:p>
            <a:fld id="{267F0F36-B841-4C80-B94D-CE1B1FD743D3}" type="slidenum">
              <a:rPr lang="en-DE" smtClean="0"/>
              <a:t>‹#›</a:t>
            </a:fld>
            <a:endParaRPr lang="en-DE"/>
          </a:p>
        </p:txBody>
      </p:sp>
    </p:spTree>
    <p:extLst>
      <p:ext uri="{BB962C8B-B14F-4D97-AF65-F5344CB8AC3E}">
        <p14:creationId xmlns:p14="http://schemas.microsoft.com/office/powerpoint/2010/main" val="374535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57B5-F57E-82D8-F91D-F453B95B24CB}"/>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DD61B825-6311-E24D-6030-F6CEC159FC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1100BC-634E-54C3-0C4B-4F2DDDBFA0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E54A6CA8-4F6B-8819-A7DC-56FE7D95C9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0F9B9C-BB6A-4E10-4521-F65B3548BB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FD86165D-CDA1-E6F8-97D4-3B6A69F6A337}"/>
              </a:ext>
            </a:extLst>
          </p:cNvPr>
          <p:cNvSpPr>
            <a:spLocks noGrp="1"/>
          </p:cNvSpPr>
          <p:nvPr>
            <p:ph type="dt" sz="half" idx="10"/>
          </p:nvPr>
        </p:nvSpPr>
        <p:spPr/>
        <p:txBody>
          <a:bodyPr/>
          <a:lstStyle/>
          <a:p>
            <a:fld id="{548C2BF7-82BD-4AAE-AE4E-8A68FD07AD2A}" type="datetimeFigureOut">
              <a:rPr lang="en-DE" smtClean="0"/>
              <a:t>4/1/25</a:t>
            </a:fld>
            <a:endParaRPr lang="en-DE"/>
          </a:p>
        </p:txBody>
      </p:sp>
      <p:sp>
        <p:nvSpPr>
          <p:cNvPr id="8" name="Footer Placeholder 7">
            <a:extLst>
              <a:ext uri="{FF2B5EF4-FFF2-40B4-BE49-F238E27FC236}">
                <a16:creationId xmlns:a16="http://schemas.microsoft.com/office/drawing/2014/main" id="{04026A0C-C301-B84F-4F9D-85E6CF368A5C}"/>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C7B25446-ACB6-ACEE-CA1A-3E12468A7DEA}"/>
              </a:ext>
            </a:extLst>
          </p:cNvPr>
          <p:cNvSpPr>
            <a:spLocks noGrp="1"/>
          </p:cNvSpPr>
          <p:nvPr>
            <p:ph type="sldNum" sz="quarter" idx="12"/>
          </p:nvPr>
        </p:nvSpPr>
        <p:spPr/>
        <p:txBody>
          <a:bodyPr/>
          <a:lstStyle/>
          <a:p>
            <a:fld id="{267F0F36-B841-4C80-B94D-CE1B1FD743D3}" type="slidenum">
              <a:rPr lang="en-DE" smtClean="0"/>
              <a:t>‹#›</a:t>
            </a:fld>
            <a:endParaRPr lang="en-DE"/>
          </a:p>
        </p:txBody>
      </p:sp>
    </p:spTree>
    <p:extLst>
      <p:ext uri="{BB962C8B-B14F-4D97-AF65-F5344CB8AC3E}">
        <p14:creationId xmlns:p14="http://schemas.microsoft.com/office/powerpoint/2010/main" val="3707581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88DAD-8823-CDD2-42F7-3CBB5B367ECD}"/>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8612F652-F172-BB37-B649-C4A499DC1509}"/>
              </a:ext>
            </a:extLst>
          </p:cNvPr>
          <p:cNvSpPr>
            <a:spLocks noGrp="1"/>
          </p:cNvSpPr>
          <p:nvPr>
            <p:ph type="dt" sz="half" idx="10"/>
          </p:nvPr>
        </p:nvSpPr>
        <p:spPr/>
        <p:txBody>
          <a:bodyPr/>
          <a:lstStyle/>
          <a:p>
            <a:fld id="{548C2BF7-82BD-4AAE-AE4E-8A68FD07AD2A}" type="datetimeFigureOut">
              <a:rPr lang="en-DE" smtClean="0"/>
              <a:t>4/1/25</a:t>
            </a:fld>
            <a:endParaRPr lang="en-DE"/>
          </a:p>
        </p:txBody>
      </p:sp>
      <p:sp>
        <p:nvSpPr>
          <p:cNvPr id="4" name="Footer Placeholder 3">
            <a:extLst>
              <a:ext uri="{FF2B5EF4-FFF2-40B4-BE49-F238E27FC236}">
                <a16:creationId xmlns:a16="http://schemas.microsoft.com/office/drawing/2014/main" id="{004BA66D-EFEF-4F57-CD80-32E1EA18638D}"/>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C410947A-0398-4558-24E4-7BA9E566721C}"/>
              </a:ext>
            </a:extLst>
          </p:cNvPr>
          <p:cNvSpPr>
            <a:spLocks noGrp="1"/>
          </p:cNvSpPr>
          <p:nvPr>
            <p:ph type="sldNum" sz="quarter" idx="12"/>
          </p:nvPr>
        </p:nvSpPr>
        <p:spPr/>
        <p:txBody>
          <a:bodyPr/>
          <a:lstStyle/>
          <a:p>
            <a:fld id="{267F0F36-B841-4C80-B94D-CE1B1FD743D3}" type="slidenum">
              <a:rPr lang="en-DE" smtClean="0"/>
              <a:t>‹#›</a:t>
            </a:fld>
            <a:endParaRPr lang="en-DE"/>
          </a:p>
        </p:txBody>
      </p:sp>
    </p:spTree>
    <p:extLst>
      <p:ext uri="{BB962C8B-B14F-4D97-AF65-F5344CB8AC3E}">
        <p14:creationId xmlns:p14="http://schemas.microsoft.com/office/powerpoint/2010/main" val="4109080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E9CE31-3F2B-1ECC-14FB-B277B87FEF4B}"/>
              </a:ext>
            </a:extLst>
          </p:cNvPr>
          <p:cNvSpPr>
            <a:spLocks noGrp="1"/>
          </p:cNvSpPr>
          <p:nvPr>
            <p:ph type="dt" sz="half" idx="10"/>
          </p:nvPr>
        </p:nvSpPr>
        <p:spPr/>
        <p:txBody>
          <a:bodyPr/>
          <a:lstStyle/>
          <a:p>
            <a:fld id="{548C2BF7-82BD-4AAE-AE4E-8A68FD07AD2A}" type="datetimeFigureOut">
              <a:rPr lang="en-DE" smtClean="0"/>
              <a:t>4/1/25</a:t>
            </a:fld>
            <a:endParaRPr lang="en-DE"/>
          </a:p>
        </p:txBody>
      </p:sp>
      <p:sp>
        <p:nvSpPr>
          <p:cNvPr id="3" name="Footer Placeholder 2">
            <a:extLst>
              <a:ext uri="{FF2B5EF4-FFF2-40B4-BE49-F238E27FC236}">
                <a16:creationId xmlns:a16="http://schemas.microsoft.com/office/drawing/2014/main" id="{F1965047-33D4-DD35-4B38-006319961E4C}"/>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43712FE4-A288-A7BA-473A-0408308A0F83}"/>
              </a:ext>
            </a:extLst>
          </p:cNvPr>
          <p:cNvSpPr>
            <a:spLocks noGrp="1"/>
          </p:cNvSpPr>
          <p:nvPr>
            <p:ph type="sldNum" sz="quarter" idx="12"/>
          </p:nvPr>
        </p:nvSpPr>
        <p:spPr/>
        <p:txBody>
          <a:bodyPr/>
          <a:lstStyle/>
          <a:p>
            <a:fld id="{267F0F36-B841-4C80-B94D-CE1B1FD743D3}" type="slidenum">
              <a:rPr lang="en-DE" smtClean="0"/>
              <a:t>‹#›</a:t>
            </a:fld>
            <a:endParaRPr lang="en-DE"/>
          </a:p>
        </p:txBody>
      </p:sp>
    </p:spTree>
    <p:extLst>
      <p:ext uri="{BB962C8B-B14F-4D97-AF65-F5344CB8AC3E}">
        <p14:creationId xmlns:p14="http://schemas.microsoft.com/office/powerpoint/2010/main" val="4008240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111D1-DA28-F054-C1DF-38EE653D97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EB09EC23-AB8C-72CE-9D5D-6940BDF58B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1DB25062-7FFD-9039-A327-6AF8A9843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9EA43C-C08D-E3F3-75EE-E173CECF6779}"/>
              </a:ext>
            </a:extLst>
          </p:cNvPr>
          <p:cNvSpPr>
            <a:spLocks noGrp="1"/>
          </p:cNvSpPr>
          <p:nvPr>
            <p:ph type="dt" sz="half" idx="10"/>
          </p:nvPr>
        </p:nvSpPr>
        <p:spPr/>
        <p:txBody>
          <a:bodyPr/>
          <a:lstStyle/>
          <a:p>
            <a:fld id="{548C2BF7-82BD-4AAE-AE4E-8A68FD07AD2A}" type="datetimeFigureOut">
              <a:rPr lang="en-DE" smtClean="0"/>
              <a:t>4/1/25</a:t>
            </a:fld>
            <a:endParaRPr lang="en-DE"/>
          </a:p>
        </p:txBody>
      </p:sp>
      <p:sp>
        <p:nvSpPr>
          <p:cNvPr id="6" name="Footer Placeholder 5">
            <a:extLst>
              <a:ext uri="{FF2B5EF4-FFF2-40B4-BE49-F238E27FC236}">
                <a16:creationId xmlns:a16="http://schemas.microsoft.com/office/drawing/2014/main" id="{11016F26-6BC7-1BED-95BB-12E286F6E4FF}"/>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1671C12D-62FC-737C-74C7-637C9E2C7603}"/>
              </a:ext>
            </a:extLst>
          </p:cNvPr>
          <p:cNvSpPr>
            <a:spLocks noGrp="1"/>
          </p:cNvSpPr>
          <p:nvPr>
            <p:ph type="sldNum" sz="quarter" idx="12"/>
          </p:nvPr>
        </p:nvSpPr>
        <p:spPr/>
        <p:txBody>
          <a:bodyPr/>
          <a:lstStyle/>
          <a:p>
            <a:fld id="{267F0F36-B841-4C80-B94D-CE1B1FD743D3}" type="slidenum">
              <a:rPr lang="en-DE" smtClean="0"/>
              <a:t>‹#›</a:t>
            </a:fld>
            <a:endParaRPr lang="en-DE"/>
          </a:p>
        </p:txBody>
      </p:sp>
    </p:spTree>
    <p:extLst>
      <p:ext uri="{BB962C8B-B14F-4D97-AF65-F5344CB8AC3E}">
        <p14:creationId xmlns:p14="http://schemas.microsoft.com/office/powerpoint/2010/main" val="2587802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0582-801C-5795-2E98-49E8F9F95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6CD64232-80FD-ADC5-10D5-98F95E4ACE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D46DD658-7EE5-D39C-E889-F1D85FA09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94B00-FAD4-4D94-7E94-9017551B71F8}"/>
              </a:ext>
            </a:extLst>
          </p:cNvPr>
          <p:cNvSpPr>
            <a:spLocks noGrp="1"/>
          </p:cNvSpPr>
          <p:nvPr>
            <p:ph type="dt" sz="half" idx="10"/>
          </p:nvPr>
        </p:nvSpPr>
        <p:spPr/>
        <p:txBody>
          <a:bodyPr/>
          <a:lstStyle/>
          <a:p>
            <a:fld id="{548C2BF7-82BD-4AAE-AE4E-8A68FD07AD2A}" type="datetimeFigureOut">
              <a:rPr lang="en-DE" smtClean="0"/>
              <a:t>4/1/25</a:t>
            </a:fld>
            <a:endParaRPr lang="en-DE"/>
          </a:p>
        </p:txBody>
      </p:sp>
      <p:sp>
        <p:nvSpPr>
          <p:cNvPr id="6" name="Footer Placeholder 5">
            <a:extLst>
              <a:ext uri="{FF2B5EF4-FFF2-40B4-BE49-F238E27FC236}">
                <a16:creationId xmlns:a16="http://schemas.microsoft.com/office/drawing/2014/main" id="{8D263D51-9BAD-5AAE-916F-3482C5C9730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AA0D4C71-33E4-4DCA-C40A-28207706E0B5}"/>
              </a:ext>
            </a:extLst>
          </p:cNvPr>
          <p:cNvSpPr>
            <a:spLocks noGrp="1"/>
          </p:cNvSpPr>
          <p:nvPr>
            <p:ph type="sldNum" sz="quarter" idx="12"/>
          </p:nvPr>
        </p:nvSpPr>
        <p:spPr/>
        <p:txBody>
          <a:bodyPr/>
          <a:lstStyle/>
          <a:p>
            <a:fld id="{267F0F36-B841-4C80-B94D-CE1B1FD743D3}" type="slidenum">
              <a:rPr lang="en-DE" smtClean="0"/>
              <a:t>‹#›</a:t>
            </a:fld>
            <a:endParaRPr lang="en-DE"/>
          </a:p>
        </p:txBody>
      </p:sp>
    </p:spTree>
    <p:extLst>
      <p:ext uri="{BB962C8B-B14F-4D97-AF65-F5344CB8AC3E}">
        <p14:creationId xmlns:p14="http://schemas.microsoft.com/office/powerpoint/2010/main" val="3959296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14230C-1D9E-2ECC-7EF1-0B1FBC7C9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8AF5EF04-7045-B820-2F19-EF4F5E1020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717AAF86-EE9B-67EC-53D8-3CA7AC0742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8C2BF7-82BD-4AAE-AE4E-8A68FD07AD2A}" type="datetimeFigureOut">
              <a:rPr lang="en-DE" smtClean="0"/>
              <a:t>4/1/25</a:t>
            </a:fld>
            <a:endParaRPr lang="en-DE"/>
          </a:p>
        </p:txBody>
      </p:sp>
      <p:sp>
        <p:nvSpPr>
          <p:cNvPr id="5" name="Footer Placeholder 4">
            <a:extLst>
              <a:ext uri="{FF2B5EF4-FFF2-40B4-BE49-F238E27FC236}">
                <a16:creationId xmlns:a16="http://schemas.microsoft.com/office/drawing/2014/main" id="{3DC598F6-7175-6766-743A-48DF6D842F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7F351AC4-5BA5-656C-E7C6-4AA3023A83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7F0F36-B841-4C80-B94D-CE1B1FD743D3}" type="slidenum">
              <a:rPr lang="en-DE" smtClean="0"/>
              <a:t>‹#›</a:t>
            </a:fld>
            <a:endParaRPr lang="en-DE"/>
          </a:p>
        </p:txBody>
      </p:sp>
    </p:spTree>
    <p:extLst>
      <p:ext uri="{BB962C8B-B14F-4D97-AF65-F5344CB8AC3E}">
        <p14:creationId xmlns:p14="http://schemas.microsoft.com/office/powerpoint/2010/main" val="1553415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9.x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10.x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1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12.xml"/><Relationship Id="rId5" Type="http://schemas.openxmlformats.org/officeDocument/2006/relationships/image" Target="../media/image6.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1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1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20.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21.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2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2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24.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25.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26.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27.xml"/><Relationship Id="rId6" Type="http://schemas.openxmlformats.org/officeDocument/2006/relationships/customXml" Target="../ink/ink2.xml"/><Relationship Id="rId5" Type="http://schemas.openxmlformats.org/officeDocument/2006/relationships/image" Target="../media/image24.png"/><Relationship Id="rId4" Type="http://schemas.openxmlformats.org/officeDocument/2006/relationships/customXml" Target="../ink/ink1.xml"/></Relationships>
</file>

<file path=ppt/slides/_rels/slide29.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themeOverride" Target="../theme/themeOverride28.xml"/><Relationship Id="rId6" Type="http://schemas.openxmlformats.org/officeDocument/2006/relationships/customXml" Target="../ink/ink4.xml"/><Relationship Id="rId5" Type="http://schemas.openxmlformats.org/officeDocument/2006/relationships/image" Target="../media/image22.png"/><Relationship Id="rId4" Type="http://schemas.openxmlformats.org/officeDocument/2006/relationships/customXml" Target="../ink/ink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themeOverride" Target="../theme/themeOverride30.xml"/><Relationship Id="rId6" Type="http://schemas.openxmlformats.org/officeDocument/2006/relationships/customXml" Target="../ink/ink6.xml"/><Relationship Id="rId5" Type="http://schemas.openxmlformats.org/officeDocument/2006/relationships/image" Target="../media/image20.png"/><Relationship Id="rId4" Type="http://schemas.openxmlformats.org/officeDocument/2006/relationships/customXml" Target="../ink/ink5.xml"/></Relationships>
</file>

<file path=ppt/slides/_rels/slide3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3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themeOverride" Target="../theme/themeOverride3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33.xml"/></Relationships>
</file>

<file path=ppt/slides/_rels/slide3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34.xml"/></Relationships>
</file>

<file path=ppt/slides/_rels/slide3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35.xml"/><Relationship Id="rId4" Type="http://schemas.openxmlformats.org/officeDocument/2006/relationships/chart" Target="../charts/chart1.xml"/></Relationships>
</file>

<file path=ppt/slides/_rels/slide3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36.xml"/></Relationships>
</file>

<file path=ppt/slides/_rels/slide3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37.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38.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39.xml"/><Relationship Id="rId5" Type="http://schemas.openxmlformats.org/officeDocument/2006/relationships/image" Target="../media/image27.pn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40.xml"/><Relationship Id="rId4" Type="http://schemas.openxmlformats.org/officeDocument/2006/relationships/chart" Target="../charts/chart2.xml"/></Relationships>
</file>

<file path=ppt/slides/_rels/slide4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41.xml"/><Relationship Id="rId6" Type="http://schemas.openxmlformats.org/officeDocument/2006/relationships/customXml" Target="../ink/ink8.xml"/><Relationship Id="rId5" Type="http://schemas.openxmlformats.org/officeDocument/2006/relationships/image" Target="../media/image240.png"/><Relationship Id="rId4" Type="http://schemas.openxmlformats.org/officeDocument/2006/relationships/customXml" Target="../ink/ink7.xml"/></Relationships>
</file>

<file path=ppt/slides/_rels/slide4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4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0BD36C-EAA9-1B38-94D2-F04A18571BA8}"/>
              </a:ext>
            </a:extLst>
          </p:cNvPr>
          <p:cNvSpPr>
            <a:spLocks noGrp="1"/>
          </p:cNvSpPr>
          <p:nvPr>
            <p:ph type="ctrTitle"/>
          </p:nvPr>
        </p:nvSpPr>
        <p:spPr>
          <a:xfrm>
            <a:off x="471638" y="3729852"/>
            <a:ext cx="11248724" cy="844184"/>
          </a:xfrm>
        </p:spPr>
        <p:txBody>
          <a:bodyPr>
            <a:noAutofit/>
          </a:bodyPr>
          <a:lstStyle/>
          <a:p>
            <a:r>
              <a:rPr lang="es-ES" sz="4000" dirty="0">
                <a:solidFill>
                  <a:schemeClr val="bg1"/>
                </a:solidFill>
                <a:latin typeface="Montserrat ExtraBold" panose="00000900000000000000" pitchFamily="2" charset="0"/>
              </a:rPr>
              <a:t>Extensiones del modelo de regresión lineal</a:t>
            </a:r>
          </a:p>
        </p:txBody>
      </p:sp>
      <p:sp>
        <p:nvSpPr>
          <p:cNvPr id="5" name="Subtitle 4">
            <a:extLst>
              <a:ext uri="{FF2B5EF4-FFF2-40B4-BE49-F238E27FC236}">
                <a16:creationId xmlns:a16="http://schemas.microsoft.com/office/drawing/2014/main" id="{179F874D-8B93-2109-2D3F-57F7DB5E1896}"/>
              </a:ext>
            </a:extLst>
          </p:cNvPr>
          <p:cNvSpPr>
            <a:spLocks noGrp="1"/>
          </p:cNvSpPr>
          <p:nvPr>
            <p:ph type="subTitle" idx="1"/>
          </p:nvPr>
        </p:nvSpPr>
        <p:spPr>
          <a:xfrm>
            <a:off x="5842534" y="5394150"/>
            <a:ext cx="5554312" cy="449887"/>
          </a:xfrm>
        </p:spPr>
        <p:txBody>
          <a:bodyPr/>
          <a:lstStyle/>
          <a:p>
            <a:pPr algn="r"/>
            <a:r>
              <a:rPr lang="es-CO" dirty="0">
                <a:solidFill>
                  <a:srgbClr val="FFC000"/>
                </a:solidFill>
                <a:latin typeface="Montserrat" panose="00000500000000000000" pitchFamily="2" charset="0"/>
              </a:rPr>
              <a:t>Profesor: Jaime Rojas</a:t>
            </a:r>
            <a:endParaRPr lang="en-DE" dirty="0">
              <a:solidFill>
                <a:srgbClr val="FFC000"/>
              </a:solidFill>
              <a:latin typeface="Montserrat" panose="00000500000000000000" pitchFamily="2" charset="0"/>
            </a:endParaRPr>
          </a:p>
        </p:txBody>
      </p:sp>
      <p:pic>
        <p:nvPicPr>
          <p:cNvPr id="7" name="Picture 6" descr="Shape&#10;&#10;Description automatically generated with medium confidence">
            <a:extLst>
              <a:ext uri="{FF2B5EF4-FFF2-40B4-BE49-F238E27FC236}">
                <a16:creationId xmlns:a16="http://schemas.microsoft.com/office/drawing/2014/main" id="{BB5506EB-292B-B30E-35D7-38A12FE0A393}"/>
              </a:ext>
            </a:extLst>
          </p:cNvPr>
          <p:cNvPicPr>
            <a:picLocks noChangeAspect="1"/>
          </p:cNvPicPr>
          <p:nvPr/>
        </p:nvPicPr>
        <p:blipFill rotWithShape="1">
          <a:blip r:embed="rId3">
            <a:duotone>
              <a:schemeClr val="accent4">
                <a:shade val="45000"/>
                <a:satMod val="135000"/>
              </a:schemeClr>
              <a:prstClr val="white"/>
            </a:duotone>
            <a:extLst>
              <a:ext uri="{28A0092B-C50C-407E-A947-70E740481C1C}">
                <a14:useLocalDpi xmlns:a14="http://schemas.microsoft.com/office/drawing/2010/main" val="0"/>
              </a:ext>
            </a:extLst>
          </a:blip>
          <a:srcRect r="36699"/>
          <a:stretch/>
        </p:blipFill>
        <p:spPr>
          <a:xfrm>
            <a:off x="601044" y="4840391"/>
            <a:ext cx="3068320" cy="1557406"/>
          </a:xfrm>
          <a:prstGeom prst="rect">
            <a:avLst/>
          </a:prstGeom>
        </p:spPr>
      </p:pic>
      <p:grpSp>
        <p:nvGrpSpPr>
          <p:cNvPr id="12" name="Group 11">
            <a:extLst>
              <a:ext uri="{FF2B5EF4-FFF2-40B4-BE49-F238E27FC236}">
                <a16:creationId xmlns:a16="http://schemas.microsoft.com/office/drawing/2014/main" id="{BC2D8AD8-81AC-8658-E667-79DB0E0CD2EB}"/>
              </a:ext>
            </a:extLst>
          </p:cNvPr>
          <p:cNvGrpSpPr/>
          <p:nvPr/>
        </p:nvGrpSpPr>
        <p:grpSpPr>
          <a:xfrm>
            <a:off x="3921760" y="2387485"/>
            <a:ext cx="4348480" cy="731520"/>
            <a:chOff x="3962400" y="2781607"/>
            <a:chExt cx="4348480" cy="731520"/>
          </a:xfrm>
        </p:grpSpPr>
        <p:sp>
          <p:nvSpPr>
            <p:cNvPr id="9" name="Rectangle: Rounded Corners 8">
              <a:extLst>
                <a:ext uri="{FF2B5EF4-FFF2-40B4-BE49-F238E27FC236}">
                  <a16:creationId xmlns:a16="http://schemas.microsoft.com/office/drawing/2014/main" id="{E7542338-BE02-C269-FD1C-E7667C861526}"/>
                </a:ext>
              </a:extLst>
            </p:cNvPr>
            <p:cNvSpPr/>
            <p:nvPr/>
          </p:nvSpPr>
          <p:spPr>
            <a:xfrm>
              <a:off x="3962400" y="2781607"/>
              <a:ext cx="4348480" cy="731520"/>
            </a:xfrm>
            <a:prstGeom prst="roundRect">
              <a:avLst>
                <a:gd name="adj" fmla="val 50000"/>
              </a:avLst>
            </a:prstGeom>
            <a:solidFill>
              <a:srgbClr val="242537"/>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TextBox 10">
              <a:extLst>
                <a:ext uri="{FF2B5EF4-FFF2-40B4-BE49-F238E27FC236}">
                  <a16:creationId xmlns:a16="http://schemas.microsoft.com/office/drawing/2014/main" id="{9A08E713-583A-DEA4-2036-68C99278067A}"/>
                </a:ext>
              </a:extLst>
            </p:cNvPr>
            <p:cNvSpPr txBox="1"/>
            <p:nvPr/>
          </p:nvSpPr>
          <p:spPr>
            <a:xfrm>
              <a:off x="4008120" y="2885757"/>
              <a:ext cx="4257040" cy="523220"/>
            </a:xfrm>
            <a:prstGeom prst="rect">
              <a:avLst/>
            </a:prstGeom>
            <a:noFill/>
          </p:spPr>
          <p:txBody>
            <a:bodyPr wrap="square">
              <a:spAutoFit/>
            </a:bodyPr>
            <a:lstStyle/>
            <a:p>
              <a:pPr algn="ctr"/>
              <a:r>
                <a:rPr lang="es-419" sz="2800" dirty="0">
                  <a:solidFill>
                    <a:schemeClr val="bg1"/>
                  </a:solidFill>
                  <a:effectLst>
                    <a:outerShdw blurRad="38100" dist="38100" dir="2700000" algn="tl">
                      <a:srgbClr val="000000">
                        <a:alpha val="43137"/>
                      </a:srgbClr>
                    </a:outerShdw>
                  </a:effectLst>
                  <a:latin typeface="Montserrat ExtraBold" panose="00000900000000000000" pitchFamily="2" charset="0"/>
                </a:rPr>
                <a:t>Analítica de datos</a:t>
              </a:r>
              <a:endParaRPr lang="en-DE" sz="2800" dirty="0">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3434735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body" idx="4294967295"/>
          </p:nvPr>
        </p:nvSpPr>
        <p:spPr>
          <a:xfrm>
            <a:off x="669861" y="1410780"/>
            <a:ext cx="9580563" cy="4532313"/>
          </a:xfrm>
        </p:spPr>
        <p:txBody>
          <a:bodyPr/>
          <a:lstStyle/>
          <a:p>
            <a:pPr eaLnBrk="1" hangingPunct="1">
              <a:lnSpc>
                <a:spcPct val="90000"/>
              </a:lnSpc>
              <a:spcBef>
                <a:spcPct val="25000"/>
              </a:spcBef>
              <a:defRPr/>
            </a:pPr>
            <a:r>
              <a:rPr lang="es-ES_tradnl" altLang="en-US" dirty="0">
                <a:solidFill>
                  <a:schemeClr val="bg1"/>
                </a:solidFill>
                <a:latin typeface="Montserrat" panose="00000500000000000000" pitchFamily="2" charset="0"/>
              </a:rPr>
              <a:t>Relación cuadrática ¿Cómo convertirla en una relación lineal?</a:t>
            </a:r>
          </a:p>
          <a:p>
            <a:pPr lvl="1" eaLnBrk="1" hangingPunct="1">
              <a:lnSpc>
                <a:spcPct val="90000"/>
              </a:lnSpc>
              <a:spcBef>
                <a:spcPct val="25000"/>
              </a:spcBef>
              <a:defRPr/>
            </a:pPr>
            <a:endParaRPr lang="es-ES_tradnl" altLang="en-US" sz="2800" dirty="0">
              <a:solidFill>
                <a:schemeClr val="bg1"/>
              </a:solidFill>
              <a:latin typeface="Montserrat" panose="00000500000000000000" pitchFamily="2" charset="0"/>
            </a:endParaRPr>
          </a:p>
          <a:p>
            <a:pPr lvl="1" eaLnBrk="1" hangingPunct="1">
              <a:lnSpc>
                <a:spcPct val="90000"/>
              </a:lnSpc>
              <a:spcBef>
                <a:spcPct val="25000"/>
              </a:spcBef>
              <a:defRPr/>
            </a:pPr>
            <a:r>
              <a:rPr lang="es-ES_tradnl" altLang="en-US" sz="2800" dirty="0">
                <a:solidFill>
                  <a:schemeClr val="bg1"/>
                </a:solidFill>
                <a:latin typeface="Montserrat" panose="00000500000000000000" pitchFamily="2" charset="0"/>
              </a:rPr>
              <a:t>Dado que una de las propiedades de la regresión lineal es la </a:t>
            </a:r>
            <a:r>
              <a:rPr lang="es-ES_tradnl" altLang="en-US" sz="2800" b="1" dirty="0">
                <a:solidFill>
                  <a:schemeClr val="bg1"/>
                </a:solidFill>
                <a:latin typeface="Montserrat" panose="00000500000000000000" pitchFamily="2" charset="0"/>
              </a:rPr>
              <a:t>linealidad</a:t>
            </a:r>
            <a:r>
              <a:rPr lang="es-ES_tradnl" altLang="en-US" sz="2800" dirty="0">
                <a:solidFill>
                  <a:schemeClr val="bg1"/>
                </a:solidFill>
                <a:latin typeface="Montserrat" panose="00000500000000000000" pitchFamily="2" charset="0"/>
              </a:rPr>
              <a:t>:</a:t>
            </a:r>
          </a:p>
          <a:p>
            <a:pPr lvl="1" eaLnBrk="1" hangingPunct="1">
              <a:lnSpc>
                <a:spcPct val="90000"/>
              </a:lnSpc>
              <a:spcBef>
                <a:spcPct val="25000"/>
              </a:spcBef>
              <a:defRPr/>
            </a:pPr>
            <a:r>
              <a:rPr lang="es-ES_tradnl" altLang="en-US" sz="2800" dirty="0">
                <a:solidFill>
                  <a:schemeClr val="bg1"/>
                </a:solidFill>
                <a:latin typeface="Montserrat" panose="00000500000000000000" pitchFamily="2" charset="0"/>
              </a:rPr>
              <a:t>La relación entre X y </a:t>
            </a:r>
            <a:r>
              <a:rPr lang="es-ES_tradnl" altLang="en-US" sz="2800" dirty="0" err="1">
                <a:solidFill>
                  <a:schemeClr val="bg1"/>
                </a:solidFill>
                <a:latin typeface="Montserrat" panose="00000500000000000000" pitchFamily="2" charset="0"/>
              </a:rPr>
              <a:t>Y</a:t>
            </a:r>
            <a:r>
              <a:rPr lang="es-ES_tradnl" altLang="en-US" sz="2800" dirty="0">
                <a:solidFill>
                  <a:schemeClr val="bg1"/>
                </a:solidFill>
                <a:latin typeface="Montserrat" panose="00000500000000000000" pitchFamily="2" charset="0"/>
              </a:rPr>
              <a:t> debe ser lineal.</a:t>
            </a:r>
          </a:p>
          <a:p>
            <a:pPr lvl="1" eaLnBrk="1" hangingPunct="1">
              <a:lnSpc>
                <a:spcPct val="90000"/>
              </a:lnSpc>
              <a:spcBef>
                <a:spcPct val="25000"/>
              </a:spcBef>
              <a:defRPr/>
            </a:pPr>
            <a:r>
              <a:rPr lang="es-ES_tradnl" altLang="en-US" sz="2800" dirty="0">
                <a:solidFill>
                  <a:schemeClr val="bg1"/>
                </a:solidFill>
                <a:latin typeface="Montserrat" panose="00000500000000000000" pitchFamily="2" charset="0"/>
              </a:rPr>
              <a:t>Si esta relación no es lineal, </a:t>
            </a:r>
            <a:r>
              <a:rPr lang="es-ES_tradnl" altLang="en-US" sz="2800" b="1" dirty="0">
                <a:solidFill>
                  <a:schemeClr val="accent2">
                    <a:lumMod val="60000"/>
                    <a:lumOff val="40000"/>
                  </a:schemeClr>
                </a:solidFill>
                <a:latin typeface="Montserrat" panose="00000500000000000000" pitchFamily="2" charset="0"/>
              </a:rPr>
              <a:t>podemos hacer una transformación al modelo y agregar un termino cuadrático</a:t>
            </a:r>
            <a:r>
              <a:rPr lang="es-ES_tradnl" altLang="en-US" sz="2800" dirty="0">
                <a:solidFill>
                  <a:schemeClr val="bg1"/>
                </a:solidFill>
                <a:latin typeface="Montserrat" panose="00000500000000000000" pitchFamily="2" charset="0"/>
              </a:rPr>
              <a:t>, como:</a:t>
            </a:r>
          </a:p>
          <a:p>
            <a:pPr lvl="1" eaLnBrk="1" hangingPunct="1">
              <a:lnSpc>
                <a:spcPct val="90000"/>
              </a:lnSpc>
              <a:spcBef>
                <a:spcPct val="25000"/>
              </a:spcBef>
              <a:defRPr/>
            </a:pPr>
            <a:endParaRPr lang="es-ES_tradnl" altLang="en-US" sz="2800" dirty="0">
              <a:solidFill>
                <a:schemeClr val="bg1"/>
              </a:solidFill>
              <a:latin typeface="Montserrat" panose="00000500000000000000" pitchFamily="2" charset="0"/>
            </a:endParaRPr>
          </a:p>
          <a:p>
            <a:pPr lvl="1" eaLnBrk="1" hangingPunct="1">
              <a:lnSpc>
                <a:spcPct val="90000"/>
              </a:lnSpc>
              <a:spcBef>
                <a:spcPct val="25000"/>
              </a:spcBef>
              <a:defRPr/>
            </a:pPr>
            <a:endParaRPr lang="es-ES_tradnl" altLang="en-US" sz="2800" dirty="0">
              <a:solidFill>
                <a:schemeClr val="bg1"/>
              </a:solidFill>
              <a:latin typeface="Montserrat" panose="00000500000000000000" pitchFamily="2" charset="0"/>
            </a:endParaRPr>
          </a:p>
          <a:p>
            <a:pPr lvl="1" eaLnBrk="1" hangingPunct="1">
              <a:lnSpc>
                <a:spcPct val="90000"/>
              </a:lnSpc>
              <a:spcBef>
                <a:spcPct val="25000"/>
              </a:spcBef>
              <a:defRPr/>
            </a:pPr>
            <a:endParaRPr lang="es-ES_tradnl" altLang="en-US" sz="2800" dirty="0">
              <a:solidFill>
                <a:schemeClr val="bg1"/>
              </a:solidFill>
              <a:latin typeface="Montserrat" panose="00000500000000000000" pitchFamily="2" charset="0"/>
            </a:endParaRPr>
          </a:p>
          <a:p>
            <a:pPr lvl="1" eaLnBrk="1" hangingPunct="1">
              <a:lnSpc>
                <a:spcPct val="90000"/>
              </a:lnSpc>
              <a:spcBef>
                <a:spcPct val="25000"/>
              </a:spcBef>
              <a:defRPr/>
            </a:pPr>
            <a:endParaRPr lang="es-ES_tradnl" altLang="en-US" sz="2500" dirty="0">
              <a:solidFill>
                <a:schemeClr val="bg1"/>
              </a:solidFill>
              <a:latin typeface="Montserrat" panose="00000500000000000000" pitchFamily="2" charset="0"/>
            </a:endParaRPr>
          </a:p>
        </p:txBody>
      </p:sp>
      <p:sp>
        <p:nvSpPr>
          <p:cNvPr id="12291" name="Rectangle 3"/>
          <p:cNvSpPr>
            <a:spLocks noGrp="1" noChangeArrowheads="1"/>
          </p:cNvSpPr>
          <p:nvPr>
            <p:ph type="title" idx="4294967295"/>
          </p:nvPr>
        </p:nvSpPr>
        <p:spPr>
          <a:xfrm>
            <a:off x="0" y="296863"/>
            <a:ext cx="9177338" cy="990600"/>
          </a:xfrm>
        </p:spPr>
        <p:txBody>
          <a:bodyPr>
            <a:normAutofit fontScale="90000"/>
          </a:bodyPr>
          <a:lstStyle/>
          <a:p>
            <a:pPr eaLnBrk="1" hangingPunct="1"/>
            <a:r>
              <a:rPr lang="es-ES_tradnl" altLang="en-US" dirty="0">
                <a:solidFill>
                  <a:schemeClr val="bg1"/>
                </a:solidFill>
                <a:latin typeface="Montserrat ExtraBold" panose="00000900000000000000" pitchFamily="2" charset="0"/>
              </a:rPr>
              <a:t>Relaciones no lineales: Relación Cuadrática</a:t>
            </a:r>
          </a:p>
        </p:txBody>
      </p:sp>
      <p:graphicFrame>
        <p:nvGraphicFramePr>
          <p:cNvPr id="26" name="Object 3"/>
          <p:cNvGraphicFramePr>
            <a:graphicFrameLocks noChangeAspect="1"/>
          </p:cNvGraphicFramePr>
          <p:nvPr>
            <p:extLst>
              <p:ext uri="{D42A27DB-BD31-4B8C-83A1-F6EECF244321}">
                <p14:modId xmlns:p14="http://schemas.microsoft.com/office/powerpoint/2010/main" val="439847086"/>
              </p:ext>
            </p:extLst>
          </p:nvPr>
        </p:nvGraphicFramePr>
        <p:xfrm>
          <a:off x="3821558" y="5691188"/>
          <a:ext cx="4310063" cy="619125"/>
        </p:xfrm>
        <a:graphic>
          <a:graphicData uri="http://schemas.openxmlformats.org/presentationml/2006/ole">
            <mc:AlternateContent xmlns:mc="http://schemas.openxmlformats.org/markup-compatibility/2006">
              <mc:Choice xmlns:v="urn:schemas-microsoft-com:vml" Requires="v">
                <p:oleObj name="Equation" r:id="rId4" imgW="1663700" imgH="241300" progId="Equation.3">
                  <p:embed/>
                </p:oleObj>
              </mc:Choice>
              <mc:Fallback>
                <p:oleObj name="Equation" r:id="rId4" imgW="1663700" imgH="241300" progId="Equation.3">
                  <p:embed/>
                  <p:pic>
                    <p:nvPicPr>
                      <p:cNvPr id="2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1558" y="5691188"/>
                        <a:ext cx="4310063" cy="619125"/>
                      </a:xfrm>
                      <a:prstGeom prst="rect">
                        <a:avLst/>
                      </a:prstGeom>
                      <a:solidFill>
                        <a:schemeClr val="accent6">
                          <a:lumMod val="20000"/>
                          <a:lumOff val="80000"/>
                        </a:schemeClr>
                      </a:solidFill>
                      <a:ln w="9525">
                        <a:solidFill>
                          <a:schemeClr val="tx1"/>
                        </a:solidFill>
                        <a:miter lim="800000"/>
                        <a:headEnd/>
                        <a:tailEnd/>
                      </a:ln>
                    </p:spPr>
                  </p:pic>
                </p:oleObj>
              </mc:Fallback>
            </mc:AlternateContent>
          </a:graphicData>
        </a:graphic>
      </p:graphicFrame>
      <p:cxnSp>
        <p:nvCxnSpPr>
          <p:cNvPr id="2" name="Straight Connector 1">
            <a:extLst>
              <a:ext uri="{FF2B5EF4-FFF2-40B4-BE49-F238E27FC236}">
                <a16:creationId xmlns:a16="http://schemas.microsoft.com/office/drawing/2014/main" id="{54C3DFDE-7098-B595-7574-E5B04BEBAAFB}"/>
              </a:ext>
            </a:extLst>
          </p:cNvPr>
          <p:cNvCxnSpPr>
            <a:cxnSpLocks/>
          </p:cNvCxnSpPr>
          <p:nvPr/>
        </p:nvCxnSpPr>
        <p:spPr>
          <a:xfrm>
            <a:off x="0" y="1377950"/>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899847"/>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388" name="Rectangle 28"/>
          <p:cNvSpPr>
            <a:spLocks noChangeArrowheads="1"/>
          </p:cNvSpPr>
          <p:nvPr/>
        </p:nvSpPr>
        <p:spPr bwMode="auto">
          <a:xfrm>
            <a:off x="3886200" y="5981000"/>
            <a:ext cx="4419600" cy="661988"/>
          </a:xfrm>
          <a:prstGeom prst="rect">
            <a:avLst/>
          </a:prstGeom>
          <a:noFill/>
          <a:ln w="12700">
            <a:solidFill>
              <a:schemeClr val="accent6">
                <a:lumMod val="40000"/>
                <a:lumOff val="60000"/>
              </a:schemeClr>
            </a:solidFill>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18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β</a:t>
            </a:r>
            <a:r>
              <a:rPr kumimoji="0" lang="es-ES_tradnl" altLang="en-US" sz="1800" b="0" i="0" u="none" strike="noStrike" kern="1200" cap="none" spc="0" normalizeH="0" baseline="-25000" noProof="0" dirty="0">
                <a:ln>
                  <a:noFill/>
                </a:ln>
                <a:solidFill>
                  <a:schemeClr val="bg1"/>
                </a:solidFill>
                <a:effectLst/>
                <a:uLnTx/>
                <a:uFillTx/>
                <a:latin typeface="Arial" panose="020B0604020202020204" pitchFamily="34" charset="0"/>
                <a:ea typeface="+mn-ea"/>
                <a:cs typeface="Arial" panose="020B0604020202020204" pitchFamily="34" charset="0"/>
              </a:rPr>
              <a:t>1</a:t>
            </a:r>
            <a:r>
              <a:rPr kumimoji="0" lang="es-ES_tradnl" altLang="en-US" sz="18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 coeficiente del término lineal</a:t>
            </a:r>
          </a:p>
          <a:p>
            <a:pPr marL="0" marR="0" lvl="0" indent="0" algn="l" defTabSz="914400" rtl="0" eaLnBrk="1" fontAlgn="auto" latinLnBrk="0" hangingPunct="1">
              <a:lnSpc>
                <a:spcPct val="50000"/>
              </a:lnSpc>
              <a:spcBef>
                <a:spcPct val="50000"/>
              </a:spcBef>
              <a:spcAft>
                <a:spcPts val="0"/>
              </a:spcAft>
              <a:buClrTx/>
              <a:buSzTx/>
              <a:buFontTx/>
              <a:buNone/>
              <a:tabLst/>
              <a:defRPr/>
            </a:pPr>
            <a:r>
              <a:rPr kumimoji="0" lang="es-ES_tradnl" altLang="en-US" sz="18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β</a:t>
            </a:r>
            <a:r>
              <a:rPr kumimoji="0" lang="es-ES_tradnl" altLang="en-US" sz="1800" b="0" i="0" u="none" strike="noStrike" kern="1200" cap="none" spc="0" normalizeH="0" baseline="-25000" noProof="0" dirty="0">
                <a:ln>
                  <a:noFill/>
                </a:ln>
                <a:solidFill>
                  <a:schemeClr val="bg1"/>
                </a:solidFill>
                <a:effectLst/>
                <a:uLnTx/>
                <a:uFillTx/>
                <a:latin typeface="Arial" panose="020B0604020202020204" pitchFamily="34" charset="0"/>
                <a:ea typeface="+mn-ea"/>
                <a:cs typeface="Arial" panose="020B0604020202020204" pitchFamily="34" charset="0"/>
              </a:rPr>
              <a:t>2</a:t>
            </a:r>
            <a:r>
              <a:rPr kumimoji="0" lang="es-ES_tradnl" altLang="en-US" sz="18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  = coeficiente del término cuadrático</a:t>
            </a:r>
          </a:p>
        </p:txBody>
      </p:sp>
      <p:sp>
        <p:nvSpPr>
          <p:cNvPr id="15362" name="Rectangle 2"/>
          <p:cNvSpPr>
            <a:spLocks noGrp="1" noChangeArrowheads="1"/>
          </p:cNvSpPr>
          <p:nvPr>
            <p:ph type="title" idx="4294967295"/>
          </p:nvPr>
        </p:nvSpPr>
        <p:spPr>
          <a:xfrm>
            <a:off x="230982" y="200782"/>
            <a:ext cx="8977026" cy="990600"/>
          </a:xfrm>
        </p:spPr>
        <p:txBody>
          <a:bodyPr>
            <a:normAutofit fontScale="90000"/>
          </a:bodyPr>
          <a:lstStyle/>
          <a:p>
            <a:pPr eaLnBrk="1" hangingPunct="1"/>
            <a:r>
              <a:rPr lang="es-ES_tradnl" altLang="en-US" dirty="0">
                <a:solidFill>
                  <a:schemeClr val="bg1"/>
                </a:solidFill>
                <a:latin typeface="Montserrat ExtraBold" panose="00000900000000000000" pitchFamily="2" charset="0"/>
              </a:rPr>
              <a:t>Modelo de regresión cuadrática</a:t>
            </a:r>
          </a:p>
        </p:txBody>
      </p:sp>
      <p:sp>
        <p:nvSpPr>
          <p:cNvPr id="15363" name="Rectangle 3"/>
          <p:cNvSpPr>
            <a:spLocks noChangeArrowheads="1"/>
          </p:cNvSpPr>
          <p:nvPr/>
        </p:nvSpPr>
        <p:spPr bwMode="auto">
          <a:xfrm>
            <a:off x="2590800" y="2057400"/>
            <a:ext cx="7334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5364" name="Rectangle 4"/>
          <p:cNvSpPr>
            <a:spLocks noChangeArrowheads="1"/>
          </p:cNvSpPr>
          <p:nvPr/>
        </p:nvSpPr>
        <p:spPr bwMode="auto">
          <a:xfrm>
            <a:off x="2286000" y="2209801"/>
            <a:ext cx="78486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Podemos considerar un modelo cuadrático cuando el diagrama de dispersión muestral los siguientes patrones:</a:t>
            </a:r>
          </a:p>
        </p:txBody>
      </p:sp>
      <p:sp>
        <p:nvSpPr>
          <p:cNvPr id="15365" name="Line 5"/>
          <p:cNvSpPr>
            <a:spLocks noChangeShapeType="1"/>
          </p:cNvSpPr>
          <p:nvPr/>
        </p:nvSpPr>
        <p:spPr bwMode="auto">
          <a:xfrm>
            <a:off x="1827213" y="3513583"/>
            <a:ext cx="0" cy="1389063"/>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5366" name="Line 6"/>
          <p:cNvSpPr>
            <a:spLocks noChangeShapeType="1"/>
          </p:cNvSpPr>
          <p:nvPr/>
        </p:nvSpPr>
        <p:spPr bwMode="auto">
          <a:xfrm>
            <a:off x="1827213" y="4902645"/>
            <a:ext cx="1541462" cy="0"/>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5367" name="Arc 7"/>
          <p:cNvSpPr>
            <a:spLocks/>
          </p:cNvSpPr>
          <p:nvPr/>
        </p:nvSpPr>
        <p:spPr bwMode="auto">
          <a:xfrm rot="10740000">
            <a:off x="2008187" y="3596965"/>
            <a:ext cx="825500" cy="1282700"/>
          </a:xfrm>
          <a:custGeom>
            <a:avLst/>
            <a:gdLst>
              <a:gd name="T0" fmla="*/ 0 w 21526"/>
              <a:gd name="T1" fmla="*/ 0 h 21600"/>
              <a:gd name="T2" fmla="*/ 2147483646 w 21526"/>
              <a:gd name="T3" fmla="*/ 2147483646 h 21600"/>
              <a:gd name="T4" fmla="*/ 0 w 21526"/>
              <a:gd name="T5" fmla="*/ 2147483646 h 21600"/>
              <a:gd name="T6" fmla="*/ 0 60000 65536"/>
              <a:gd name="T7" fmla="*/ 0 60000 65536"/>
              <a:gd name="T8" fmla="*/ 0 60000 65536"/>
              <a:gd name="T9" fmla="*/ 0 w 21526"/>
              <a:gd name="T10" fmla="*/ 0 h 21600"/>
              <a:gd name="T11" fmla="*/ 21526 w 21526"/>
              <a:gd name="T12" fmla="*/ 21600 h 21600"/>
            </a:gdLst>
            <a:ahLst/>
            <a:cxnLst>
              <a:cxn ang="T6">
                <a:pos x="T0" y="T1"/>
              </a:cxn>
              <a:cxn ang="T7">
                <a:pos x="T2" y="T3"/>
              </a:cxn>
              <a:cxn ang="T8">
                <a:pos x="T4" y="T5"/>
              </a:cxn>
            </a:cxnLst>
            <a:rect l="T9" t="T10" r="T11" b="T12"/>
            <a:pathLst>
              <a:path w="21526" h="21600" fill="none" extrusionOk="0">
                <a:moveTo>
                  <a:pt x="-1" y="0"/>
                </a:moveTo>
                <a:cubicBezTo>
                  <a:pt x="11234" y="0"/>
                  <a:pt x="20593" y="8612"/>
                  <a:pt x="21525" y="19808"/>
                </a:cubicBezTo>
              </a:path>
              <a:path w="21526" h="21600" stroke="0" extrusionOk="0">
                <a:moveTo>
                  <a:pt x="-1" y="0"/>
                </a:moveTo>
                <a:cubicBezTo>
                  <a:pt x="11234" y="0"/>
                  <a:pt x="20593" y="8612"/>
                  <a:pt x="21525" y="19808"/>
                </a:cubicBezTo>
                <a:lnTo>
                  <a:pt x="0" y="21600"/>
                </a:lnTo>
                <a:lnTo>
                  <a:pt x="-1" y="0"/>
                </a:lnTo>
                <a:close/>
              </a:path>
            </a:pathLst>
          </a:custGeom>
          <a:noFill/>
          <a:ln w="50800" cap="rnd">
            <a:solidFill>
              <a:schemeClr val="accent5">
                <a:lumMod val="60000"/>
                <a:lumOff val="4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5368" name="Rectangle 8"/>
          <p:cNvSpPr>
            <a:spLocks noChangeArrowheads="1"/>
          </p:cNvSpPr>
          <p:nvPr/>
        </p:nvSpPr>
        <p:spPr bwMode="auto">
          <a:xfrm>
            <a:off x="3352800" y="4828032"/>
            <a:ext cx="457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0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X</a:t>
            </a:r>
            <a:r>
              <a:rPr kumimoji="0" lang="es-ES_tradnl" altLang="en-US" sz="2000" b="1" i="0" u="none" strike="noStrike" kern="1200" cap="none" spc="0" normalizeH="0" baseline="-25000" noProof="0">
                <a:ln>
                  <a:noFill/>
                </a:ln>
                <a:solidFill>
                  <a:schemeClr val="bg1"/>
                </a:solidFill>
                <a:effectLst/>
                <a:uLnTx/>
                <a:uFillTx/>
                <a:latin typeface="Arial" panose="020B0604020202020204" pitchFamily="34" charset="0"/>
                <a:ea typeface="+mn-ea"/>
                <a:cs typeface="Arial" panose="020B0604020202020204" pitchFamily="34" charset="0"/>
              </a:rPr>
              <a:t>1</a:t>
            </a:r>
          </a:p>
        </p:txBody>
      </p:sp>
      <p:sp>
        <p:nvSpPr>
          <p:cNvPr id="15369" name="Rectangle 9"/>
          <p:cNvSpPr>
            <a:spLocks noChangeArrowheads="1"/>
          </p:cNvSpPr>
          <p:nvPr/>
        </p:nvSpPr>
        <p:spPr bwMode="auto">
          <a:xfrm>
            <a:off x="1524001" y="3380232"/>
            <a:ext cx="377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0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Y</a:t>
            </a:r>
          </a:p>
        </p:txBody>
      </p:sp>
      <p:sp>
        <p:nvSpPr>
          <p:cNvPr id="15370" name="Line 10"/>
          <p:cNvSpPr>
            <a:spLocks noChangeShapeType="1"/>
          </p:cNvSpPr>
          <p:nvPr/>
        </p:nvSpPr>
        <p:spPr bwMode="auto">
          <a:xfrm>
            <a:off x="8850656" y="4906652"/>
            <a:ext cx="1541462" cy="0"/>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5371" name="Line 11"/>
          <p:cNvSpPr>
            <a:spLocks noChangeShapeType="1"/>
          </p:cNvSpPr>
          <p:nvPr/>
        </p:nvSpPr>
        <p:spPr bwMode="auto">
          <a:xfrm>
            <a:off x="8850656" y="3517590"/>
            <a:ext cx="0" cy="1389063"/>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5372" name="Line 12"/>
          <p:cNvSpPr>
            <a:spLocks noChangeShapeType="1"/>
          </p:cNvSpPr>
          <p:nvPr/>
        </p:nvSpPr>
        <p:spPr bwMode="auto">
          <a:xfrm>
            <a:off x="4113213" y="3513583"/>
            <a:ext cx="0" cy="1389063"/>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5373" name="Line 13"/>
          <p:cNvSpPr>
            <a:spLocks noChangeShapeType="1"/>
          </p:cNvSpPr>
          <p:nvPr/>
        </p:nvSpPr>
        <p:spPr bwMode="auto">
          <a:xfrm>
            <a:off x="6731344" y="3500088"/>
            <a:ext cx="0" cy="1389063"/>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5374" name="Line 14"/>
          <p:cNvSpPr>
            <a:spLocks noChangeShapeType="1"/>
          </p:cNvSpPr>
          <p:nvPr/>
        </p:nvSpPr>
        <p:spPr bwMode="auto">
          <a:xfrm>
            <a:off x="4113213" y="4902645"/>
            <a:ext cx="1541462" cy="0"/>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5375" name="Line 15"/>
          <p:cNvSpPr>
            <a:spLocks noChangeShapeType="1"/>
          </p:cNvSpPr>
          <p:nvPr/>
        </p:nvSpPr>
        <p:spPr bwMode="auto">
          <a:xfrm>
            <a:off x="6731344" y="4889150"/>
            <a:ext cx="1541462" cy="0"/>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5376" name="Arc 16"/>
          <p:cNvSpPr>
            <a:spLocks/>
          </p:cNvSpPr>
          <p:nvPr/>
        </p:nvSpPr>
        <p:spPr bwMode="auto">
          <a:xfrm rot="60000">
            <a:off x="9091973" y="3690625"/>
            <a:ext cx="825500" cy="1282700"/>
          </a:xfrm>
          <a:custGeom>
            <a:avLst/>
            <a:gdLst>
              <a:gd name="T0" fmla="*/ 0 w 21526"/>
              <a:gd name="T1" fmla="*/ 0 h 21600"/>
              <a:gd name="T2" fmla="*/ 2147483646 w 21526"/>
              <a:gd name="T3" fmla="*/ 2147483646 h 21600"/>
              <a:gd name="T4" fmla="*/ 0 w 21526"/>
              <a:gd name="T5" fmla="*/ 2147483646 h 21600"/>
              <a:gd name="T6" fmla="*/ 0 60000 65536"/>
              <a:gd name="T7" fmla="*/ 0 60000 65536"/>
              <a:gd name="T8" fmla="*/ 0 60000 65536"/>
              <a:gd name="T9" fmla="*/ 0 w 21526"/>
              <a:gd name="T10" fmla="*/ 0 h 21600"/>
              <a:gd name="T11" fmla="*/ 21526 w 21526"/>
              <a:gd name="T12" fmla="*/ 21600 h 21600"/>
            </a:gdLst>
            <a:ahLst/>
            <a:cxnLst>
              <a:cxn ang="T6">
                <a:pos x="T0" y="T1"/>
              </a:cxn>
              <a:cxn ang="T7">
                <a:pos x="T2" y="T3"/>
              </a:cxn>
              <a:cxn ang="T8">
                <a:pos x="T4" y="T5"/>
              </a:cxn>
            </a:cxnLst>
            <a:rect l="T9" t="T10" r="T11" b="T12"/>
            <a:pathLst>
              <a:path w="21526" h="21600" fill="none" extrusionOk="0">
                <a:moveTo>
                  <a:pt x="-1" y="0"/>
                </a:moveTo>
                <a:cubicBezTo>
                  <a:pt x="11234" y="0"/>
                  <a:pt x="20593" y="8612"/>
                  <a:pt x="21525" y="19808"/>
                </a:cubicBezTo>
              </a:path>
              <a:path w="21526" h="21600" stroke="0" extrusionOk="0">
                <a:moveTo>
                  <a:pt x="-1" y="0"/>
                </a:moveTo>
                <a:cubicBezTo>
                  <a:pt x="11234" y="0"/>
                  <a:pt x="20593" y="8612"/>
                  <a:pt x="21525" y="19808"/>
                </a:cubicBezTo>
                <a:lnTo>
                  <a:pt x="0" y="21600"/>
                </a:lnTo>
                <a:lnTo>
                  <a:pt x="-1" y="0"/>
                </a:lnTo>
                <a:close/>
              </a:path>
            </a:pathLst>
          </a:custGeom>
          <a:noFill/>
          <a:ln w="50800" cap="rnd">
            <a:solidFill>
              <a:schemeClr val="accent6">
                <a:lumMod val="40000"/>
                <a:lumOff val="6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5377" name="Arc 17"/>
          <p:cNvSpPr>
            <a:spLocks/>
          </p:cNvSpPr>
          <p:nvPr/>
        </p:nvSpPr>
        <p:spPr bwMode="auto">
          <a:xfrm>
            <a:off x="4140050" y="3604070"/>
            <a:ext cx="977900" cy="1282700"/>
          </a:xfrm>
          <a:custGeom>
            <a:avLst/>
            <a:gdLst>
              <a:gd name="T0" fmla="*/ 2147483646 w 21600"/>
              <a:gd name="T1" fmla="*/ 0 h 21600"/>
              <a:gd name="T2" fmla="*/ 0 w 21600"/>
              <a:gd name="T3" fmla="*/ 2147483646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chemeClr val="accent5">
                <a:lumMod val="60000"/>
                <a:lumOff val="4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5378" name="Arc 18"/>
          <p:cNvSpPr>
            <a:spLocks/>
          </p:cNvSpPr>
          <p:nvPr/>
        </p:nvSpPr>
        <p:spPr bwMode="auto">
          <a:xfrm rot="792574">
            <a:off x="6919926" y="3487850"/>
            <a:ext cx="999317" cy="1488337"/>
          </a:xfrm>
          <a:custGeom>
            <a:avLst/>
            <a:gdLst>
              <a:gd name="T0" fmla="*/ 0 w 21599"/>
              <a:gd name="T1" fmla="*/ 2147483646 h 21600"/>
              <a:gd name="T2" fmla="*/ 2147483646 w 21599"/>
              <a:gd name="T3" fmla="*/ 0 h 21600"/>
              <a:gd name="T4" fmla="*/ 2147483646 w 21599"/>
              <a:gd name="T5" fmla="*/ 2147483646 h 21600"/>
              <a:gd name="T6" fmla="*/ 0 60000 65536"/>
              <a:gd name="T7" fmla="*/ 0 60000 65536"/>
              <a:gd name="T8" fmla="*/ 0 60000 65536"/>
              <a:gd name="T9" fmla="*/ 0 w 21599"/>
              <a:gd name="T10" fmla="*/ 0 h 21600"/>
              <a:gd name="T11" fmla="*/ 21599 w 21599"/>
              <a:gd name="T12" fmla="*/ 21600 h 21600"/>
            </a:gdLst>
            <a:ahLst/>
            <a:cxnLst>
              <a:cxn ang="T6">
                <a:pos x="T0" y="T1"/>
              </a:cxn>
              <a:cxn ang="T7">
                <a:pos x="T2" y="T3"/>
              </a:cxn>
              <a:cxn ang="T8">
                <a:pos x="T4" y="T5"/>
              </a:cxn>
            </a:cxnLst>
            <a:rect l="T9" t="T10" r="T11" b="T12"/>
            <a:pathLst>
              <a:path w="21599" h="21600" fill="none" extrusionOk="0">
                <a:moveTo>
                  <a:pt x="-1" y="21439"/>
                </a:moveTo>
                <a:cubicBezTo>
                  <a:pt x="87" y="9591"/>
                  <a:pt x="9704" y="25"/>
                  <a:pt x="21553" y="0"/>
                </a:cubicBezTo>
              </a:path>
              <a:path w="21599" h="21600" stroke="0" extrusionOk="0">
                <a:moveTo>
                  <a:pt x="-1" y="21439"/>
                </a:moveTo>
                <a:cubicBezTo>
                  <a:pt x="87" y="9591"/>
                  <a:pt x="9704" y="25"/>
                  <a:pt x="21553" y="0"/>
                </a:cubicBezTo>
                <a:lnTo>
                  <a:pt x="21599" y="21600"/>
                </a:lnTo>
                <a:lnTo>
                  <a:pt x="-1" y="21439"/>
                </a:lnTo>
                <a:close/>
              </a:path>
            </a:pathLst>
          </a:custGeom>
          <a:noFill/>
          <a:ln w="50800" cap="rnd">
            <a:solidFill>
              <a:schemeClr val="accent6">
                <a:lumMod val="40000"/>
                <a:lumOff val="6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5379" name="Rectangle 19"/>
          <p:cNvSpPr>
            <a:spLocks noChangeArrowheads="1"/>
          </p:cNvSpPr>
          <p:nvPr/>
        </p:nvSpPr>
        <p:spPr bwMode="auto">
          <a:xfrm>
            <a:off x="10345960" y="4910660"/>
            <a:ext cx="533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000" b="1"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X</a:t>
            </a:r>
            <a:r>
              <a:rPr kumimoji="0" lang="es-ES_tradnl" altLang="en-US" sz="2000" b="1" i="0" u="none" strike="noStrike" kern="1200" cap="none" spc="0" normalizeH="0" baseline="-25000" noProof="0" dirty="0">
                <a:ln>
                  <a:noFill/>
                </a:ln>
                <a:solidFill>
                  <a:schemeClr val="bg1"/>
                </a:solidFill>
                <a:effectLst/>
                <a:uLnTx/>
                <a:uFillTx/>
                <a:latin typeface="Arial" panose="020B0604020202020204" pitchFamily="34" charset="0"/>
                <a:ea typeface="+mn-ea"/>
                <a:cs typeface="Arial" panose="020B0604020202020204" pitchFamily="34" charset="0"/>
              </a:rPr>
              <a:t>1</a:t>
            </a:r>
          </a:p>
        </p:txBody>
      </p:sp>
      <p:sp>
        <p:nvSpPr>
          <p:cNvPr id="15380" name="Rectangle 20"/>
          <p:cNvSpPr>
            <a:spLocks noChangeArrowheads="1"/>
          </p:cNvSpPr>
          <p:nvPr/>
        </p:nvSpPr>
        <p:spPr bwMode="auto">
          <a:xfrm>
            <a:off x="5638800" y="4828032"/>
            <a:ext cx="457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0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X</a:t>
            </a:r>
            <a:r>
              <a:rPr kumimoji="0" lang="es-ES_tradnl" altLang="en-US" sz="2000" b="1" i="0" u="none" strike="noStrike" kern="1200" cap="none" spc="0" normalizeH="0" baseline="-25000" noProof="0">
                <a:ln>
                  <a:noFill/>
                </a:ln>
                <a:solidFill>
                  <a:schemeClr val="bg1"/>
                </a:solidFill>
                <a:effectLst/>
                <a:uLnTx/>
                <a:uFillTx/>
                <a:latin typeface="Arial" panose="020B0604020202020204" pitchFamily="34" charset="0"/>
                <a:ea typeface="+mn-ea"/>
                <a:cs typeface="Arial" panose="020B0604020202020204" pitchFamily="34" charset="0"/>
              </a:rPr>
              <a:t>1</a:t>
            </a:r>
          </a:p>
        </p:txBody>
      </p:sp>
      <p:sp>
        <p:nvSpPr>
          <p:cNvPr id="15381" name="Rectangle 21"/>
          <p:cNvSpPr>
            <a:spLocks noChangeArrowheads="1"/>
          </p:cNvSpPr>
          <p:nvPr/>
        </p:nvSpPr>
        <p:spPr bwMode="auto">
          <a:xfrm>
            <a:off x="6428132" y="3366737"/>
            <a:ext cx="377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0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Y</a:t>
            </a:r>
          </a:p>
        </p:txBody>
      </p:sp>
      <p:sp>
        <p:nvSpPr>
          <p:cNvPr id="15382" name="Rectangle 22"/>
          <p:cNvSpPr>
            <a:spLocks noChangeArrowheads="1"/>
          </p:cNvSpPr>
          <p:nvPr/>
        </p:nvSpPr>
        <p:spPr bwMode="auto">
          <a:xfrm>
            <a:off x="8547444" y="3384239"/>
            <a:ext cx="377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000" b="1"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Y</a:t>
            </a:r>
          </a:p>
        </p:txBody>
      </p:sp>
      <p:sp>
        <p:nvSpPr>
          <p:cNvPr id="15383" name="Rectangle 23"/>
          <p:cNvSpPr>
            <a:spLocks noChangeArrowheads="1"/>
          </p:cNvSpPr>
          <p:nvPr/>
        </p:nvSpPr>
        <p:spPr bwMode="auto">
          <a:xfrm>
            <a:off x="3733801" y="3380232"/>
            <a:ext cx="3778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0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Y</a:t>
            </a:r>
          </a:p>
        </p:txBody>
      </p:sp>
      <p:sp>
        <p:nvSpPr>
          <p:cNvPr id="15384" name="Rectangle 24"/>
          <p:cNvSpPr>
            <a:spLocks noChangeArrowheads="1"/>
          </p:cNvSpPr>
          <p:nvPr/>
        </p:nvSpPr>
        <p:spPr bwMode="auto">
          <a:xfrm>
            <a:off x="2057400" y="4980432"/>
            <a:ext cx="1066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β</a:t>
            </a:r>
            <a:r>
              <a:rPr kumimoji="0" lang="es-ES_tradnl" altLang="en-US" sz="2400" b="1" i="0" u="none" strike="noStrike" kern="1200" cap="none" spc="0" normalizeH="0" baseline="-25000" noProof="0">
                <a:ln>
                  <a:noFill/>
                </a:ln>
                <a:solidFill>
                  <a:schemeClr val="bg1"/>
                </a:solidFill>
                <a:effectLst/>
                <a:uLnTx/>
                <a:uFillTx/>
                <a:latin typeface="Arial" panose="020B0604020202020204" pitchFamily="34" charset="0"/>
                <a:ea typeface="+mn-ea"/>
                <a:cs typeface="Arial" panose="020B0604020202020204" pitchFamily="34" charset="0"/>
              </a:rPr>
              <a:t>1</a:t>
            </a: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&lt; 0</a:t>
            </a:r>
          </a:p>
        </p:txBody>
      </p:sp>
      <p:sp>
        <p:nvSpPr>
          <p:cNvPr id="15385" name="Rectangle 25"/>
          <p:cNvSpPr>
            <a:spLocks noChangeArrowheads="1"/>
          </p:cNvSpPr>
          <p:nvPr/>
        </p:nvSpPr>
        <p:spPr bwMode="auto">
          <a:xfrm>
            <a:off x="4419601" y="4980432"/>
            <a:ext cx="13684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β</a:t>
            </a:r>
            <a:r>
              <a:rPr kumimoji="0" lang="es-ES_tradnl" altLang="en-US" sz="2400" b="1" i="0" u="none" strike="noStrike" kern="1200" cap="none" spc="0" normalizeH="0" baseline="-25000" noProof="0">
                <a:ln>
                  <a:noFill/>
                </a:ln>
                <a:solidFill>
                  <a:schemeClr val="bg1"/>
                </a:solidFill>
                <a:effectLst/>
                <a:uLnTx/>
                <a:uFillTx/>
                <a:latin typeface="Arial" panose="020B0604020202020204" pitchFamily="34" charset="0"/>
                <a:ea typeface="+mn-ea"/>
                <a:cs typeface="Arial" panose="020B0604020202020204" pitchFamily="34" charset="0"/>
              </a:rPr>
              <a:t>1</a:t>
            </a: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&gt; 0</a:t>
            </a:r>
          </a:p>
        </p:txBody>
      </p:sp>
      <p:sp>
        <p:nvSpPr>
          <p:cNvPr id="15386" name="Rectangle 26"/>
          <p:cNvSpPr>
            <a:spLocks noChangeArrowheads="1"/>
          </p:cNvSpPr>
          <p:nvPr/>
        </p:nvSpPr>
        <p:spPr bwMode="auto">
          <a:xfrm>
            <a:off x="8925269" y="4972495"/>
            <a:ext cx="13684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β</a:t>
            </a:r>
            <a:r>
              <a:rPr kumimoji="0" lang="es-ES_tradnl" altLang="en-US" sz="2400" b="1" i="0" u="none" strike="noStrike" kern="1200" cap="none" spc="0" normalizeH="0" baseline="-25000" noProof="0">
                <a:ln>
                  <a:noFill/>
                </a:ln>
                <a:solidFill>
                  <a:schemeClr val="bg1"/>
                </a:solidFill>
                <a:effectLst/>
                <a:uLnTx/>
                <a:uFillTx/>
                <a:latin typeface="Arial" panose="020B0604020202020204" pitchFamily="34" charset="0"/>
                <a:ea typeface="+mn-ea"/>
                <a:cs typeface="Arial" panose="020B0604020202020204" pitchFamily="34" charset="0"/>
              </a:rPr>
              <a:t>1</a:t>
            </a: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&lt; 0</a:t>
            </a:r>
          </a:p>
        </p:txBody>
      </p:sp>
      <p:sp>
        <p:nvSpPr>
          <p:cNvPr id="15387" name="Rectangle 27"/>
          <p:cNvSpPr>
            <a:spLocks noChangeArrowheads="1"/>
          </p:cNvSpPr>
          <p:nvPr/>
        </p:nvSpPr>
        <p:spPr bwMode="auto">
          <a:xfrm>
            <a:off x="7037732" y="4966937"/>
            <a:ext cx="13684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β</a:t>
            </a:r>
            <a:r>
              <a:rPr kumimoji="0" lang="es-ES_tradnl" altLang="en-US" sz="2400" b="1" i="0" u="none" strike="noStrike" kern="1200" cap="none" spc="0" normalizeH="0" baseline="-25000" noProof="0">
                <a:ln>
                  <a:noFill/>
                </a:ln>
                <a:solidFill>
                  <a:schemeClr val="bg1"/>
                </a:solidFill>
                <a:effectLst/>
                <a:uLnTx/>
                <a:uFillTx/>
                <a:latin typeface="Arial" panose="020B0604020202020204" pitchFamily="34" charset="0"/>
                <a:ea typeface="+mn-ea"/>
                <a:cs typeface="Arial" panose="020B0604020202020204" pitchFamily="34" charset="0"/>
              </a:rPr>
              <a:t>1</a:t>
            </a: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&gt; 0</a:t>
            </a:r>
          </a:p>
        </p:txBody>
      </p:sp>
      <p:sp>
        <p:nvSpPr>
          <p:cNvPr id="15389" name="Rectangle 29"/>
          <p:cNvSpPr>
            <a:spLocks noChangeArrowheads="1"/>
          </p:cNvSpPr>
          <p:nvPr/>
        </p:nvSpPr>
        <p:spPr bwMode="auto">
          <a:xfrm>
            <a:off x="8104531" y="4814537"/>
            <a:ext cx="4572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0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X</a:t>
            </a:r>
            <a:r>
              <a:rPr kumimoji="0" lang="es-ES_tradnl" altLang="en-US" sz="2000" b="1" i="0" u="none" strike="noStrike" kern="1200" cap="none" spc="0" normalizeH="0" baseline="-25000" noProof="0">
                <a:ln>
                  <a:noFill/>
                </a:ln>
                <a:solidFill>
                  <a:schemeClr val="bg1"/>
                </a:solidFill>
                <a:effectLst/>
                <a:uLnTx/>
                <a:uFillTx/>
                <a:latin typeface="Arial" panose="020B0604020202020204" pitchFamily="34" charset="0"/>
                <a:ea typeface="+mn-ea"/>
                <a:cs typeface="Arial" panose="020B0604020202020204" pitchFamily="34" charset="0"/>
              </a:rPr>
              <a:t>1</a:t>
            </a:r>
          </a:p>
        </p:txBody>
      </p:sp>
      <p:graphicFrame>
        <p:nvGraphicFramePr>
          <p:cNvPr id="15390" name="Object 3"/>
          <p:cNvGraphicFramePr>
            <a:graphicFrameLocks noChangeAspect="1"/>
          </p:cNvGraphicFramePr>
          <p:nvPr>
            <p:extLst>
              <p:ext uri="{D42A27DB-BD31-4B8C-83A1-F6EECF244321}">
                <p14:modId xmlns:p14="http://schemas.microsoft.com/office/powerpoint/2010/main" val="1143042121"/>
              </p:ext>
            </p:extLst>
          </p:nvPr>
        </p:nvGraphicFramePr>
        <p:xfrm>
          <a:off x="4022726" y="1539876"/>
          <a:ext cx="4310063" cy="619125"/>
        </p:xfrm>
        <a:graphic>
          <a:graphicData uri="http://schemas.openxmlformats.org/presentationml/2006/ole">
            <mc:AlternateContent xmlns:mc="http://schemas.openxmlformats.org/markup-compatibility/2006">
              <mc:Choice xmlns:v="urn:schemas-microsoft-com:vml" Requires="v">
                <p:oleObj name="Equation" r:id="rId4" imgW="1663700" imgH="241300" progId="Equation.3">
                  <p:embed/>
                </p:oleObj>
              </mc:Choice>
              <mc:Fallback>
                <p:oleObj name="Equation" r:id="rId4" imgW="1663700" imgH="241300" progId="Equation.3">
                  <p:embed/>
                  <p:pic>
                    <p:nvPicPr>
                      <p:cNvPr id="1539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2726" y="1539876"/>
                        <a:ext cx="4310063" cy="619125"/>
                      </a:xfrm>
                      <a:prstGeom prst="rect">
                        <a:avLst/>
                      </a:prstGeom>
                      <a:solidFill>
                        <a:schemeClr val="accent6">
                          <a:lumMod val="20000"/>
                          <a:lumOff val="80000"/>
                        </a:schemeClr>
                      </a:solidFill>
                      <a:ln w="9525">
                        <a:solidFill>
                          <a:schemeClr val="tx1"/>
                        </a:solidFill>
                        <a:miter lim="800000"/>
                        <a:headEnd/>
                        <a:tailEnd/>
                      </a:ln>
                    </p:spPr>
                  </p:pic>
                </p:oleObj>
              </mc:Fallback>
            </mc:AlternateContent>
          </a:graphicData>
        </a:graphic>
      </p:graphicFrame>
      <p:sp>
        <p:nvSpPr>
          <p:cNvPr id="15391" name="Rectangle 31"/>
          <p:cNvSpPr>
            <a:spLocks noChangeArrowheads="1"/>
          </p:cNvSpPr>
          <p:nvPr/>
        </p:nvSpPr>
        <p:spPr bwMode="auto">
          <a:xfrm>
            <a:off x="2057400" y="5437632"/>
            <a:ext cx="1066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β</a:t>
            </a:r>
            <a:r>
              <a:rPr kumimoji="0" lang="es-ES_tradnl" altLang="en-US" sz="2400" b="1" i="0" u="none" strike="noStrike" kern="1200" cap="none" spc="0" normalizeH="0" baseline="-25000" noProof="0">
                <a:ln>
                  <a:noFill/>
                </a:ln>
                <a:solidFill>
                  <a:schemeClr val="bg1"/>
                </a:solidFill>
                <a:effectLst/>
                <a:uLnTx/>
                <a:uFillTx/>
                <a:latin typeface="Arial" panose="020B0604020202020204" pitchFamily="34" charset="0"/>
                <a:ea typeface="+mn-ea"/>
                <a:cs typeface="Arial" panose="020B0604020202020204" pitchFamily="34" charset="0"/>
              </a:rPr>
              <a:t>2</a:t>
            </a: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&gt; 0</a:t>
            </a:r>
          </a:p>
        </p:txBody>
      </p:sp>
      <p:sp>
        <p:nvSpPr>
          <p:cNvPr id="15392" name="Rectangle 32"/>
          <p:cNvSpPr>
            <a:spLocks noChangeArrowheads="1"/>
          </p:cNvSpPr>
          <p:nvPr/>
        </p:nvSpPr>
        <p:spPr bwMode="auto">
          <a:xfrm>
            <a:off x="4419601" y="5437632"/>
            <a:ext cx="13684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β</a:t>
            </a:r>
            <a:r>
              <a:rPr kumimoji="0" lang="es-ES_tradnl" altLang="en-US" sz="2400" b="1" i="0" u="none" strike="noStrike" kern="1200" cap="none" spc="0" normalizeH="0" baseline="-25000" noProof="0">
                <a:ln>
                  <a:noFill/>
                </a:ln>
                <a:solidFill>
                  <a:schemeClr val="bg1"/>
                </a:solidFill>
                <a:effectLst/>
                <a:uLnTx/>
                <a:uFillTx/>
                <a:latin typeface="Arial" panose="020B0604020202020204" pitchFamily="34" charset="0"/>
                <a:ea typeface="+mn-ea"/>
                <a:cs typeface="Arial" panose="020B0604020202020204" pitchFamily="34" charset="0"/>
              </a:rPr>
              <a:t>2</a:t>
            </a: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&gt; 0</a:t>
            </a:r>
          </a:p>
        </p:txBody>
      </p:sp>
      <p:sp>
        <p:nvSpPr>
          <p:cNvPr id="15393" name="Rectangle 33"/>
          <p:cNvSpPr>
            <a:spLocks noChangeArrowheads="1"/>
          </p:cNvSpPr>
          <p:nvPr/>
        </p:nvSpPr>
        <p:spPr bwMode="auto">
          <a:xfrm>
            <a:off x="8925269" y="5429695"/>
            <a:ext cx="13684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β</a:t>
            </a:r>
            <a:r>
              <a:rPr kumimoji="0" lang="es-ES_tradnl" altLang="en-US" sz="2400" b="1" i="0" u="none" strike="noStrike" kern="1200" cap="none" spc="0" normalizeH="0" baseline="-25000" noProof="0">
                <a:ln>
                  <a:noFill/>
                </a:ln>
                <a:solidFill>
                  <a:schemeClr val="bg1"/>
                </a:solidFill>
                <a:effectLst/>
                <a:uLnTx/>
                <a:uFillTx/>
                <a:latin typeface="Arial" panose="020B0604020202020204" pitchFamily="34" charset="0"/>
                <a:ea typeface="+mn-ea"/>
                <a:cs typeface="Arial" panose="020B0604020202020204" pitchFamily="34" charset="0"/>
              </a:rPr>
              <a:t>2</a:t>
            </a: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&lt; 0</a:t>
            </a:r>
          </a:p>
        </p:txBody>
      </p:sp>
      <p:sp>
        <p:nvSpPr>
          <p:cNvPr id="15394" name="Rectangle 34"/>
          <p:cNvSpPr>
            <a:spLocks noChangeArrowheads="1"/>
          </p:cNvSpPr>
          <p:nvPr/>
        </p:nvSpPr>
        <p:spPr bwMode="auto">
          <a:xfrm>
            <a:off x="7037732" y="5424137"/>
            <a:ext cx="13684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β</a:t>
            </a:r>
            <a:r>
              <a:rPr kumimoji="0" lang="es-ES_tradnl" altLang="en-US" sz="2400" b="1" i="0" u="none" strike="noStrike" kern="1200" cap="none" spc="0" normalizeH="0" baseline="-25000" noProof="0">
                <a:ln>
                  <a:noFill/>
                </a:ln>
                <a:solidFill>
                  <a:schemeClr val="bg1"/>
                </a:solidFill>
                <a:effectLst/>
                <a:uLnTx/>
                <a:uFillTx/>
                <a:latin typeface="Arial" panose="020B0604020202020204" pitchFamily="34" charset="0"/>
                <a:ea typeface="+mn-ea"/>
                <a:cs typeface="Arial" panose="020B0604020202020204" pitchFamily="34" charset="0"/>
              </a:rPr>
              <a:t>2</a:t>
            </a: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 &lt; 0</a:t>
            </a:r>
          </a:p>
        </p:txBody>
      </p:sp>
      <p:cxnSp>
        <p:nvCxnSpPr>
          <p:cNvPr id="3" name="Straight Connector 2">
            <a:extLst>
              <a:ext uri="{FF2B5EF4-FFF2-40B4-BE49-F238E27FC236}">
                <a16:creationId xmlns:a16="http://schemas.microsoft.com/office/drawing/2014/main" id="{9C02DF96-B20E-52CA-FBD7-EAADA927A35B}"/>
              </a:ext>
            </a:extLst>
          </p:cNvPr>
          <p:cNvCxnSpPr>
            <a:cxnSpLocks/>
          </p:cNvCxnSpPr>
          <p:nvPr/>
        </p:nvCxnSpPr>
        <p:spPr>
          <a:xfrm>
            <a:off x="43270" y="1121918"/>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31312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320040" y="190500"/>
            <a:ext cx="11871960" cy="1066800"/>
          </a:xfrm>
        </p:spPr>
        <p:txBody>
          <a:bodyPr>
            <a:normAutofit fontScale="90000"/>
          </a:bodyPr>
          <a:lstStyle/>
          <a:p>
            <a:pPr eaLnBrk="1" hangingPunct="1">
              <a:lnSpc>
                <a:spcPct val="80000"/>
              </a:lnSpc>
            </a:pPr>
            <a:r>
              <a:rPr lang="es-ES_tradnl" altLang="en-US" dirty="0">
                <a:solidFill>
                  <a:schemeClr val="bg1"/>
                </a:solidFill>
                <a:latin typeface="Montserrat ExtraBold" panose="00000900000000000000" pitchFamily="2" charset="0"/>
              </a:rPr>
              <a:t>¿Hay evidencia de que mi término cuadrático tiene un efecto sobre Y?</a:t>
            </a:r>
          </a:p>
        </p:txBody>
      </p:sp>
      <mc:AlternateContent xmlns:mc="http://schemas.openxmlformats.org/markup-compatibility/2006" xmlns:a14="http://schemas.microsoft.com/office/drawing/2010/main">
        <mc:Choice Requires="a14">
          <p:sp>
            <p:nvSpPr>
              <p:cNvPr id="16387" name="Rectangle 3"/>
              <p:cNvSpPr>
                <a:spLocks noGrp="1" noChangeArrowheads="1"/>
              </p:cNvSpPr>
              <p:nvPr>
                <p:ph type="body" idx="4294967295"/>
              </p:nvPr>
            </p:nvSpPr>
            <p:spPr>
              <a:xfrm>
                <a:off x="1271016" y="1866901"/>
                <a:ext cx="9162288" cy="3635995"/>
              </a:xfrm>
            </p:spPr>
            <p:txBody>
              <a:bodyPr wrap="square">
                <a:spAutoFit/>
              </a:bodyPr>
              <a:lstStyle/>
              <a:p>
                <a:pPr eaLnBrk="1" hangingPunct="1"/>
                <a:r>
                  <a:rPr lang="es-ES_tradnl" altLang="en-US" dirty="0">
                    <a:solidFill>
                      <a:schemeClr val="bg1"/>
                    </a:solidFill>
                    <a:latin typeface="Montserrat" panose="00000500000000000000" pitchFamily="2" charset="0"/>
                  </a:rPr>
                  <a:t>Hipótesis</a:t>
                </a:r>
                <a:endParaRPr lang="es-ES_tradnl" altLang="en-US" sz="1400" dirty="0">
                  <a:solidFill>
                    <a:schemeClr val="bg1"/>
                  </a:solidFill>
                  <a:latin typeface="Montserrat" panose="00000500000000000000" pitchFamily="2" charset="0"/>
                </a:endParaRPr>
              </a:p>
              <a:p>
                <a:pPr eaLnBrk="1" hangingPunct="1">
                  <a:buFont typeface="Wingdings" panose="05000000000000000000" pitchFamily="2" charset="2"/>
                  <a:buNone/>
                </a:pPr>
                <a:r>
                  <a:rPr lang="es-ES_tradnl" altLang="en-US" sz="3200" dirty="0">
                    <a:solidFill>
                      <a:schemeClr val="bg1"/>
                    </a:solidFill>
                    <a:latin typeface="Montserrat" panose="00000500000000000000" pitchFamily="2" charset="0"/>
                  </a:rPr>
                  <a:t>		</a:t>
                </a:r>
              </a:p>
              <a:p>
                <a:pPr eaLnBrk="1" hangingPunct="1">
                  <a:buFont typeface="Wingdings" panose="05000000000000000000" pitchFamily="2" charset="2"/>
                  <a:buNone/>
                </a:pPr>
                <a:r>
                  <a:rPr lang="es-ES_tradnl" altLang="en-US" sz="1800" dirty="0">
                    <a:solidFill>
                      <a:schemeClr val="bg1"/>
                    </a:solidFill>
                    <a:latin typeface="Montserrat" panose="00000500000000000000" pitchFamily="2" charset="0"/>
                  </a:rPr>
                  <a:t>                                        </a:t>
                </a:r>
              </a:p>
              <a:p>
                <a:pPr eaLnBrk="1" hangingPunct="1">
                  <a:buFont typeface="Wingdings" panose="05000000000000000000" pitchFamily="2" charset="2"/>
                  <a:buNone/>
                </a:pPr>
                <a:r>
                  <a:rPr lang="es-ES_tradnl" altLang="en-US" sz="1800" dirty="0">
                    <a:solidFill>
                      <a:schemeClr val="bg1"/>
                    </a:solidFill>
                    <a:latin typeface="Montserrat" panose="00000500000000000000" pitchFamily="2" charset="0"/>
                  </a:rPr>
                  <a:t>  </a:t>
                </a:r>
              </a:p>
              <a:p>
                <a:pPr eaLnBrk="1" hangingPunct="1">
                  <a:lnSpc>
                    <a:spcPct val="160000"/>
                  </a:lnSpc>
                </a:pPr>
                <a:r>
                  <a:rPr lang="es-ES_tradnl" altLang="en-US" sz="2400" dirty="0">
                    <a:solidFill>
                      <a:schemeClr val="bg1"/>
                    </a:solidFill>
                    <a:latin typeface="Montserrat" panose="00000500000000000000" pitchFamily="2" charset="0"/>
                  </a:rPr>
                  <a:t>Como siempre, si p-</a:t>
                </a:r>
                <a:r>
                  <a:rPr lang="es-ES_tradnl" altLang="en-US" sz="2400" dirty="0" err="1">
                    <a:solidFill>
                      <a:schemeClr val="bg1"/>
                    </a:solidFill>
                    <a:latin typeface="Montserrat" panose="00000500000000000000" pitchFamily="2" charset="0"/>
                  </a:rPr>
                  <a:t>value</a:t>
                </a:r>
                <a:r>
                  <a:rPr lang="es-ES_tradnl" altLang="en-US" sz="2400" dirty="0">
                    <a:solidFill>
                      <a:schemeClr val="bg1"/>
                    </a:solidFill>
                    <a:latin typeface="Montserrat" panose="00000500000000000000" pitchFamily="2" charset="0"/>
                  </a:rPr>
                  <a:t> &lt; nivel de significancia (</a:t>
                </a:r>
                <a14:m>
                  <m:oMath xmlns:m="http://schemas.openxmlformats.org/officeDocument/2006/math">
                    <m:r>
                      <a:rPr lang="es-ES_tradnl" altLang="en-US" sz="2400" i="1" smtClean="0">
                        <a:solidFill>
                          <a:schemeClr val="bg1"/>
                        </a:solidFill>
                        <a:latin typeface="Cambria Math" panose="02040503050406030204" pitchFamily="18" charset="0"/>
                        <a:ea typeface="Cambria Math" panose="02040503050406030204" pitchFamily="18" charset="0"/>
                      </a:rPr>
                      <m:t>𝛼</m:t>
                    </m:r>
                  </m:oMath>
                </a14:m>
                <a:r>
                  <a:rPr lang="es-ES_tradnl" altLang="en-US" sz="2400" dirty="0">
                    <a:solidFill>
                      <a:schemeClr val="bg1"/>
                    </a:solidFill>
                    <a:latin typeface="Montserrat" panose="00000500000000000000" pitchFamily="2" charset="0"/>
                  </a:rPr>
                  <a:t>), rechazamos la hipótesis nula. De lo contrario, no la rechazamos.</a:t>
                </a:r>
              </a:p>
            </p:txBody>
          </p:sp>
        </mc:Choice>
        <mc:Fallback xmlns="">
          <p:sp>
            <p:nvSpPr>
              <p:cNvPr id="16387" name="Rectangle 3"/>
              <p:cNvSpPr>
                <a:spLocks noGrp="1" noRot="1" noChangeAspect="1" noMove="1" noResize="1" noEditPoints="1" noAdjustHandles="1" noChangeArrowheads="1" noChangeShapeType="1" noTextEdit="1"/>
              </p:cNvSpPr>
              <p:nvPr>
                <p:ph type="body" idx="4294967295"/>
              </p:nvPr>
            </p:nvSpPr>
            <p:spPr>
              <a:xfrm>
                <a:off x="1271016" y="1866901"/>
                <a:ext cx="9162288" cy="3635995"/>
              </a:xfrm>
              <a:blipFill>
                <a:blip r:embed="rId4"/>
                <a:stretch>
                  <a:fillRect l="-1198" t="-2680" b="-2848"/>
                </a:stretch>
              </a:blipFill>
            </p:spPr>
            <p:txBody>
              <a:bodyPr/>
              <a:lstStyle/>
              <a:p>
                <a:r>
                  <a:rPr lang="en-DE">
                    <a:noFill/>
                  </a:rPr>
                  <a:t> </a:t>
                </a:r>
              </a:p>
            </p:txBody>
          </p:sp>
        </mc:Fallback>
      </mc:AlternateContent>
      <p:sp>
        <p:nvSpPr>
          <p:cNvPr id="16388" name="Rectangle 5"/>
          <p:cNvSpPr>
            <a:spLocks noChangeArrowheads="1"/>
          </p:cNvSpPr>
          <p:nvPr/>
        </p:nvSpPr>
        <p:spPr bwMode="auto">
          <a:xfrm>
            <a:off x="4295203" y="2279206"/>
            <a:ext cx="360159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488" tIns="44450" rIns="90488" bIns="44450"/>
          <a:lstStyle>
            <a:lvl1pPr marL="320675" indent="-320675" defTabSz="852488">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defTabSz="852488">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defTabSz="852488">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defTabSz="852488">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defTabSz="852488">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defTabSz="852488"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320675" marR="0" lvl="0" indent="-320675" algn="l" defTabSz="852488" rtl="0" eaLnBrk="1" fontAlgn="auto" latinLnBrk="0" hangingPunct="1">
              <a:lnSpc>
                <a:spcPct val="100000"/>
              </a:lnSpc>
              <a:spcBef>
                <a:spcPct val="20000"/>
              </a:spcBef>
              <a:spcAft>
                <a:spcPts val="0"/>
              </a:spcAft>
              <a:buClr>
                <a:srgbClr val="336699"/>
              </a:buClr>
              <a:buSzPct val="60000"/>
              <a:buFont typeface="Wingdings" panose="05000000000000000000" pitchFamily="2" charset="2"/>
              <a:buNone/>
              <a:tabLst/>
              <a:defRPr/>
            </a:pPr>
            <a:r>
              <a:rPr kumimoji="0" lang="es-ES_tradnl" altLang="en-US" b="0" i="0" u="none" strike="noStrike" kern="1200" cap="none" spc="0" normalizeH="0" baseline="0" noProof="0" dirty="0">
                <a:ln>
                  <a:noFill/>
                </a:ln>
                <a:solidFill>
                  <a:schemeClr val="bg1"/>
                </a:solidFill>
                <a:effectLst/>
                <a:uLnTx/>
                <a:uFillTx/>
                <a:latin typeface="Montserrat" panose="00000500000000000000" pitchFamily="2" charset="0"/>
              </a:rPr>
              <a:t>H</a:t>
            </a:r>
            <a:r>
              <a:rPr kumimoji="0" lang="es-ES_tradnl" altLang="en-US" b="0" i="0" u="none" strike="noStrike" kern="1200" cap="none" spc="0" normalizeH="0" baseline="-25000" noProof="0" dirty="0">
                <a:ln>
                  <a:noFill/>
                </a:ln>
                <a:solidFill>
                  <a:schemeClr val="bg1"/>
                </a:solidFill>
                <a:effectLst/>
                <a:uLnTx/>
                <a:uFillTx/>
                <a:latin typeface="Montserrat" panose="00000500000000000000" pitchFamily="2" charset="0"/>
              </a:rPr>
              <a:t>0</a:t>
            </a:r>
            <a:r>
              <a:rPr kumimoji="0" lang="es-ES_tradnl" altLang="en-US" b="0" i="0" u="none" strike="noStrike" kern="1200" cap="none" spc="0" normalizeH="0" baseline="0" noProof="0" dirty="0">
                <a:ln>
                  <a:noFill/>
                </a:ln>
                <a:solidFill>
                  <a:schemeClr val="bg1"/>
                </a:solidFill>
                <a:effectLst/>
                <a:uLnTx/>
                <a:uFillTx/>
                <a:latin typeface="Montserrat" panose="00000500000000000000" pitchFamily="2" charset="0"/>
              </a:rPr>
              <a:t>: β</a:t>
            </a:r>
            <a:r>
              <a:rPr kumimoji="0" lang="es-ES_tradnl" altLang="en-US" b="0" i="0" u="none" strike="noStrike" kern="1200" cap="none" spc="0" normalizeH="0" baseline="-25000" noProof="0" dirty="0">
                <a:ln>
                  <a:noFill/>
                </a:ln>
                <a:solidFill>
                  <a:schemeClr val="bg1"/>
                </a:solidFill>
                <a:effectLst/>
                <a:uLnTx/>
                <a:uFillTx/>
                <a:latin typeface="Montserrat" panose="00000500000000000000" pitchFamily="2" charset="0"/>
              </a:rPr>
              <a:t>2</a:t>
            </a:r>
            <a:r>
              <a:rPr kumimoji="0" lang="es-ES_tradnl" altLang="en-US" b="0" i="0" u="none" strike="noStrike" kern="1200" cap="none" spc="0" normalizeH="0" baseline="0" noProof="0" dirty="0">
                <a:ln>
                  <a:noFill/>
                </a:ln>
                <a:solidFill>
                  <a:schemeClr val="bg1"/>
                </a:solidFill>
                <a:effectLst/>
                <a:uLnTx/>
                <a:uFillTx/>
                <a:latin typeface="Montserrat" panose="00000500000000000000" pitchFamily="2" charset="0"/>
              </a:rPr>
              <a:t> = 0</a:t>
            </a:r>
          </a:p>
          <a:p>
            <a:pPr marL="320675" marR="0" lvl="0" indent="-320675" algn="l" defTabSz="852488" rtl="0" eaLnBrk="1" fontAlgn="auto" latinLnBrk="0" hangingPunct="1">
              <a:lnSpc>
                <a:spcPct val="150000"/>
              </a:lnSpc>
              <a:spcBef>
                <a:spcPct val="20000"/>
              </a:spcBef>
              <a:spcAft>
                <a:spcPts val="0"/>
              </a:spcAft>
              <a:buClr>
                <a:srgbClr val="336699"/>
              </a:buClr>
              <a:buSzPct val="60000"/>
              <a:buFont typeface="Wingdings" panose="05000000000000000000" pitchFamily="2" charset="2"/>
              <a:buNone/>
              <a:tabLst/>
              <a:defRPr/>
            </a:pPr>
            <a:r>
              <a:rPr kumimoji="0" lang="es-ES_tradnl" altLang="en-US" b="0" i="0" u="none" strike="noStrike" kern="1200" cap="none" spc="0" normalizeH="0" baseline="0" noProof="0" dirty="0">
                <a:ln>
                  <a:noFill/>
                </a:ln>
                <a:solidFill>
                  <a:schemeClr val="bg1"/>
                </a:solidFill>
                <a:effectLst/>
                <a:uLnTx/>
                <a:uFillTx/>
                <a:latin typeface="Montserrat" panose="00000500000000000000" pitchFamily="2" charset="0"/>
              </a:rPr>
              <a:t>H</a:t>
            </a:r>
            <a:r>
              <a:rPr kumimoji="0" lang="es-ES_tradnl" altLang="en-US" b="0" i="0" u="none" strike="noStrike" kern="1200" cap="none" spc="0" normalizeH="0" baseline="-25000" noProof="0" dirty="0">
                <a:ln>
                  <a:noFill/>
                </a:ln>
                <a:solidFill>
                  <a:schemeClr val="bg1"/>
                </a:solidFill>
                <a:effectLst/>
                <a:uLnTx/>
                <a:uFillTx/>
                <a:latin typeface="Montserrat" panose="00000500000000000000" pitchFamily="2" charset="0"/>
              </a:rPr>
              <a:t>1</a:t>
            </a:r>
            <a:r>
              <a:rPr kumimoji="0" lang="es-ES_tradnl" altLang="en-US" b="0" i="0" u="none" strike="noStrike" kern="1200" cap="none" spc="0" normalizeH="0" baseline="0" noProof="0" dirty="0">
                <a:ln>
                  <a:noFill/>
                </a:ln>
                <a:solidFill>
                  <a:schemeClr val="bg1"/>
                </a:solidFill>
                <a:effectLst/>
                <a:uLnTx/>
                <a:uFillTx/>
                <a:latin typeface="Montserrat" panose="00000500000000000000" pitchFamily="2" charset="0"/>
              </a:rPr>
              <a:t>: β</a:t>
            </a:r>
            <a:r>
              <a:rPr kumimoji="0" lang="es-ES_tradnl" altLang="en-US" b="0" i="0" u="none" strike="noStrike" kern="1200" cap="none" spc="0" normalizeH="0" baseline="-25000" noProof="0" dirty="0">
                <a:ln>
                  <a:noFill/>
                </a:ln>
                <a:solidFill>
                  <a:schemeClr val="bg1"/>
                </a:solidFill>
                <a:effectLst/>
                <a:uLnTx/>
                <a:uFillTx/>
                <a:latin typeface="Montserrat" panose="00000500000000000000" pitchFamily="2" charset="0"/>
              </a:rPr>
              <a:t>2</a:t>
            </a:r>
            <a:r>
              <a:rPr kumimoji="0" lang="es-ES_tradnl" altLang="en-US" b="0" i="0" u="none" strike="noStrike" kern="1200" cap="none" spc="0" normalizeH="0" baseline="0" noProof="0" dirty="0">
                <a:ln>
                  <a:noFill/>
                </a:ln>
                <a:solidFill>
                  <a:schemeClr val="bg1"/>
                </a:solidFill>
                <a:effectLst/>
                <a:uLnTx/>
                <a:uFillTx/>
                <a:latin typeface="Montserrat" panose="00000500000000000000" pitchFamily="2" charset="0"/>
              </a:rPr>
              <a:t> ≠ 0</a:t>
            </a:r>
          </a:p>
        </p:txBody>
      </p:sp>
      <p:sp>
        <p:nvSpPr>
          <p:cNvPr id="16390" name="Text Box 11"/>
          <p:cNvSpPr txBox="1">
            <a:spLocks noChangeArrowheads="1"/>
          </p:cNvSpPr>
          <p:nvPr/>
        </p:nvSpPr>
        <p:spPr bwMode="auto">
          <a:xfrm>
            <a:off x="7162800" y="601980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1200" b="0" i="0" u="none" strike="noStrike" kern="1200" cap="none" spc="0" normalizeH="0" baseline="0" noProof="0">
                <a:ln>
                  <a:noFill/>
                </a:ln>
                <a:solidFill>
                  <a:schemeClr val="bg1"/>
                </a:solidFill>
                <a:effectLst/>
                <a:uLnTx/>
                <a:uFillTx/>
                <a:latin typeface="Montserrat" panose="00000500000000000000" pitchFamily="2" charset="0"/>
              </a:rPr>
              <a:t>2</a:t>
            </a:r>
          </a:p>
        </p:txBody>
      </p:sp>
    </p:spTree>
    <p:extLst>
      <p:ext uri="{BB962C8B-B14F-4D97-AF65-F5344CB8AC3E}">
        <p14:creationId xmlns:p14="http://schemas.microsoft.com/office/powerpoint/2010/main" val="128877848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152775" y="5724526"/>
            <a:ext cx="2800280" cy="1012825"/>
          </a:xfrm>
          <a:prstGeom prst="rect">
            <a:avLst/>
          </a:prstGeom>
          <a:solidFill>
            <a:schemeClr val="accent2"/>
          </a:solidFill>
          <a:ln w="12700">
            <a:solidFill>
              <a:schemeClr val="tx1"/>
            </a:solidFill>
            <a:miter lim="800000"/>
            <a:headEnd/>
            <a:tailEnd/>
          </a:ln>
        </p:spPr>
        <p:txBody>
          <a:bodyPr wrap="squar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0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Regresión lineal no resulta en residuos aleatorios.</a:t>
            </a:r>
          </a:p>
        </p:txBody>
      </p:sp>
      <p:sp>
        <p:nvSpPr>
          <p:cNvPr id="14340" name="Rectangle 4"/>
          <p:cNvSpPr>
            <a:spLocks noChangeArrowheads="1"/>
          </p:cNvSpPr>
          <p:nvPr/>
        </p:nvSpPr>
        <p:spPr bwMode="auto">
          <a:xfrm>
            <a:off x="7391400" y="5715001"/>
            <a:ext cx="2833688" cy="1012825"/>
          </a:xfrm>
          <a:prstGeom prst="rect">
            <a:avLst/>
          </a:prstGeom>
          <a:solidFill>
            <a:schemeClr val="accent2"/>
          </a:solidFill>
          <a:ln w="12700">
            <a:solidFill>
              <a:schemeClr val="tx1"/>
            </a:solidFill>
            <a:miter lim="800000"/>
            <a:headEnd/>
            <a:tailEnd/>
          </a:ln>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000" b="1"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Regresión cuadrática resulta en residuos aleatorios.</a:t>
            </a:r>
          </a:p>
        </p:txBody>
      </p:sp>
      <p:sp>
        <p:nvSpPr>
          <p:cNvPr id="14341" name="Rectangle 5"/>
          <p:cNvSpPr>
            <a:spLocks noChangeArrowheads="1"/>
          </p:cNvSpPr>
          <p:nvPr/>
        </p:nvSpPr>
        <p:spPr bwMode="auto">
          <a:xfrm>
            <a:off x="6691314" y="5867400"/>
            <a:ext cx="1304925"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5400" b="0" i="0" u="none" strike="noStrike" kern="1200" cap="none" spc="0" normalizeH="0" baseline="0" noProof="0">
                <a:ln>
                  <a:noFill/>
                </a:ln>
                <a:solidFill>
                  <a:schemeClr val="bg1"/>
                </a:solidFill>
                <a:effectLst/>
                <a:uLnTx/>
                <a:uFillTx/>
                <a:latin typeface="Wingdings" panose="05000000000000000000" pitchFamily="2" charset="2"/>
                <a:ea typeface="+mn-ea"/>
                <a:cs typeface="Arial" panose="020B0604020202020204" pitchFamily="34" charset="0"/>
              </a:rPr>
              <a:t></a:t>
            </a:r>
          </a:p>
        </p:txBody>
      </p:sp>
      <p:sp>
        <p:nvSpPr>
          <p:cNvPr id="14342" name="Line 6"/>
          <p:cNvSpPr>
            <a:spLocks noChangeShapeType="1"/>
          </p:cNvSpPr>
          <p:nvPr/>
        </p:nvSpPr>
        <p:spPr bwMode="auto">
          <a:xfrm>
            <a:off x="2276475" y="4576764"/>
            <a:ext cx="0" cy="1138237"/>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4343" name="Line 7"/>
          <p:cNvSpPr>
            <a:spLocks noChangeShapeType="1"/>
          </p:cNvSpPr>
          <p:nvPr/>
        </p:nvSpPr>
        <p:spPr bwMode="auto">
          <a:xfrm>
            <a:off x="2276476" y="5029200"/>
            <a:ext cx="3514725" cy="0"/>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4344" name="Arc 8"/>
          <p:cNvSpPr>
            <a:spLocks/>
          </p:cNvSpPr>
          <p:nvPr/>
        </p:nvSpPr>
        <p:spPr bwMode="auto">
          <a:xfrm rot="12060000">
            <a:off x="2641600" y="4222750"/>
            <a:ext cx="3024188" cy="1798638"/>
          </a:xfrm>
          <a:custGeom>
            <a:avLst/>
            <a:gdLst>
              <a:gd name="T0" fmla="*/ 2147483646 w 25178"/>
              <a:gd name="T1" fmla="*/ 2147483646 h 21600"/>
              <a:gd name="T2" fmla="*/ 0 w 25178"/>
              <a:gd name="T3" fmla="*/ 2147483646 h 21600"/>
              <a:gd name="T4" fmla="*/ 2147483646 w 25178"/>
              <a:gd name="T5" fmla="*/ 0 h 21600"/>
              <a:gd name="T6" fmla="*/ 0 60000 65536"/>
              <a:gd name="T7" fmla="*/ 0 60000 65536"/>
              <a:gd name="T8" fmla="*/ 0 60000 65536"/>
              <a:gd name="T9" fmla="*/ 0 w 25178"/>
              <a:gd name="T10" fmla="*/ 0 h 21600"/>
              <a:gd name="T11" fmla="*/ 25178 w 25178"/>
              <a:gd name="T12" fmla="*/ 21600 h 21600"/>
            </a:gdLst>
            <a:ahLst/>
            <a:cxnLst>
              <a:cxn ang="T6">
                <a:pos x="T0" y="T1"/>
              </a:cxn>
              <a:cxn ang="T7">
                <a:pos x="T2" y="T3"/>
              </a:cxn>
              <a:cxn ang="T8">
                <a:pos x="T4" y="T5"/>
              </a:cxn>
            </a:cxnLst>
            <a:rect l="T9" t="T10" r="T11" b="T12"/>
            <a:pathLst>
              <a:path w="25178" h="21600" fill="none" extrusionOk="0">
                <a:moveTo>
                  <a:pt x="25177" y="18"/>
                </a:moveTo>
                <a:cubicBezTo>
                  <a:pt x="25167" y="11940"/>
                  <a:pt x="15499" y="21599"/>
                  <a:pt x="3578" y="21600"/>
                </a:cubicBezTo>
                <a:cubicBezTo>
                  <a:pt x="2379" y="21600"/>
                  <a:pt x="1182" y="21500"/>
                  <a:pt x="0" y="21301"/>
                </a:cubicBezTo>
              </a:path>
              <a:path w="25178" h="21600" stroke="0" extrusionOk="0">
                <a:moveTo>
                  <a:pt x="25177" y="18"/>
                </a:moveTo>
                <a:cubicBezTo>
                  <a:pt x="25167" y="11940"/>
                  <a:pt x="15499" y="21599"/>
                  <a:pt x="3578" y="21600"/>
                </a:cubicBezTo>
                <a:cubicBezTo>
                  <a:pt x="2379" y="21600"/>
                  <a:pt x="1182" y="21500"/>
                  <a:pt x="0" y="21301"/>
                </a:cubicBezTo>
                <a:lnTo>
                  <a:pt x="3578" y="0"/>
                </a:lnTo>
                <a:lnTo>
                  <a:pt x="25177" y="18"/>
                </a:lnTo>
                <a:close/>
              </a:path>
            </a:pathLst>
          </a:custGeom>
          <a:noFill/>
          <a:ln w="25400" cap="rnd">
            <a:solidFill>
              <a:schemeClr val="accent4">
                <a:lumMod val="40000"/>
                <a:lumOff val="6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4345" name="Arc 9"/>
          <p:cNvSpPr>
            <a:spLocks/>
          </p:cNvSpPr>
          <p:nvPr/>
        </p:nvSpPr>
        <p:spPr bwMode="auto">
          <a:xfrm rot="12060000">
            <a:off x="2819401" y="5059364"/>
            <a:ext cx="2835275" cy="1798637"/>
          </a:xfrm>
          <a:custGeom>
            <a:avLst/>
            <a:gdLst>
              <a:gd name="T0" fmla="*/ 2147483646 w 23609"/>
              <a:gd name="T1" fmla="*/ 2147483646 h 21600"/>
              <a:gd name="T2" fmla="*/ 0 w 23609"/>
              <a:gd name="T3" fmla="*/ 2147483646 h 21600"/>
              <a:gd name="T4" fmla="*/ 2147483646 w 23609"/>
              <a:gd name="T5" fmla="*/ 0 h 21600"/>
              <a:gd name="T6" fmla="*/ 0 60000 65536"/>
              <a:gd name="T7" fmla="*/ 0 60000 65536"/>
              <a:gd name="T8" fmla="*/ 0 60000 65536"/>
              <a:gd name="T9" fmla="*/ 0 w 23609"/>
              <a:gd name="T10" fmla="*/ 0 h 21600"/>
              <a:gd name="T11" fmla="*/ 23609 w 23609"/>
              <a:gd name="T12" fmla="*/ 21600 h 21600"/>
            </a:gdLst>
            <a:ahLst/>
            <a:cxnLst>
              <a:cxn ang="T6">
                <a:pos x="T0" y="T1"/>
              </a:cxn>
              <a:cxn ang="T7">
                <a:pos x="T2" y="T3"/>
              </a:cxn>
              <a:cxn ang="T8">
                <a:pos x="T4" y="T5"/>
              </a:cxn>
            </a:cxnLst>
            <a:rect l="T9" t="T10" r="T11" b="T12"/>
            <a:pathLst>
              <a:path w="23609" h="21600" fill="none" extrusionOk="0">
                <a:moveTo>
                  <a:pt x="23608" y="18"/>
                </a:moveTo>
                <a:cubicBezTo>
                  <a:pt x="23598" y="11940"/>
                  <a:pt x="13930" y="21599"/>
                  <a:pt x="2009" y="21600"/>
                </a:cubicBezTo>
                <a:cubicBezTo>
                  <a:pt x="1338" y="21600"/>
                  <a:pt x="667" y="21568"/>
                  <a:pt x="-1" y="21506"/>
                </a:cubicBezTo>
              </a:path>
              <a:path w="23609" h="21600" stroke="0" extrusionOk="0">
                <a:moveTo>
                  <a:pt x="23608" y="18"/>
                </a:moveTo>
                <a:cubicBezTo>
                  <a:pt x="23598" y="11940"/>
                  <a:pt x="13930" y="21599"/>
                  <a:pt x="2009" y="21600"/>
                </a:cubicBezTo>
                <a:cubicBezTo>
                  <a:pt x="1338" y="21600"/>
                  <a:pt x="667" y="21568"/>
                  <a:pt x="-1" y="21506"/>
                </a:cubicBezTo>
                <a:lnTo>
                  <a:pt x="2009" y="0"/>
                </a:lnTo>
                <a:lnTo>
                  <a:pt x="23608" y="18"/>
                </a:lnTo>
                <a:close/>
              </a:path>
            </a:pathLst>
          </a:custGeom>
          <a:noFill/>
          <a:ln w="25400" cap="rnd">
            <a:solidFill>
              <a:schemeClr val="accent4">
                <a:lumMod val="40000"/>
                <a:lumOff val="6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4346" name="Oval 10"/>
          <p:cNvSpPr>
            <a:spLocks noChangeArrowheads="1"/>
          </p:cNvSpPr>
          <p:nvPr/>
        </p:nvSpPr>
        <p:spPr bwMode="auto">
          <a:xfrm>
            <a:off x="2505075" y="53340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47" name="Oval 11"/>
          <p:cNvSpPr>
            <a:spLocks noChangeArrowheads="1"/>
          </p:cNvSpPr>
          <p:nvPr/>
        </p:nvSpPr>
        <p:spPr bwMode="auto">
          <a:xfrm>
            <a:off x="2809875" y="53340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48" name="Oval 12"/>
          <p:cNvSpPr>
            <a:spLocks noChangeArrowheads="1"/>
          </p:cNvSpPr>
          <p:nvPr/>
        </p:nvSpPr>
        <p:spPr bwMode="auto">
          <a:xfrm>
            <a:off x="4257675" y="46482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49" name="Oval 13"/>
          <p:cNvSpPr>
            <a:spLocks noChangeArrowheads="1"/>
          </p:cNvSpPr>
          <p:nvPr/>
        </p:nvSpPr>
        <p:spPr bwMode="auto">
          <a:xfrm>
            <a:off x="4486275" y="44958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50" name="Oval 14"/>
          <p:cNvSpPr>
            <a:spLocks noChangeArrowheads="1"/>
          </p:cNvSpPr>
          <p:nvPr/>
        </p:nvSpPr>
        <p:spPr bwMode="auto">
          <a:xfrm>
            <a:off x="4791075" y="49530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51" name="Oval 15"/>
          <p:cNvSpPr>
            <a:spLocks noChangeArrowheads="1"/>
          </p:cNvSpPr>
          <p:nvPr/>
        </p:nvSpPr>
        <p:spPr bwMode="auto">
          <a:xfrm>
            <a:off x="3190875" y="51816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52" name="Oval 16"/>
          <p:cNvSpPr>
            <a:spLocks noChangeArrowheads="1"/>
          </p:cNvSpPr>
          <p:nvPr/>
        </p:nvSpPr>
        <p:spPr bwMode="auto">
          <a:xfrm>
            <a:off x="4876800" y="46482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53" name="Oval 17"/>
          <p:cNvSpPr>
            <a:spLocks noChangeArrowheads="1"/>
          </p:cNvSpPr>
          <p:nvPr/>
        </p:nvSpPr>
        <p:spPr bwMode="auto">
          <a:xfrm>
            <a:off x="5105400" y="51816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54" name="Oval 18"/>
          <p:cNvSpPr>
            <a:spLocks noChangeArrowheads="1"/>
          </p:cNvSpPr>
          <p:nvPr/>
        </p:nvSpPr>
        <p:spPr bwMode="auto">
          <a:xfrm>
            <a:off x="5105400" y="48768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55" name="Oval 19"/>
          <p:cNvSpPr>
            <a:spLocks noChangeArrowheads="1"/>
          </p:cNvSpPr>
          <p:nvPr/>
        </p:nvSpPr>
        <p:spPr bwMode="auto">
          <a:xfrm>
            <a:off x="5410200" y="50292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56" name="Oval 20"/>
          <p:cNvSpPr>
            <a:spLocks noChangeArrowheads="1"/>
          </p:cNvSpPr>
          <p:nvPr/>
        </p:nvSpPr>
        <p:spPr bwMode="auto">
          <a:xfrm>
            <a:off x="4486275" y="48768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57" name="Oval 21"/>
          <p:cNvSpPr>
            <a:spLocks noChangeArrowheads="1"/>
          </p:cNvSpPr>
          <p:nvPr/>
        </p:nvSpPr>
        <p:spPr bwMode="auto">
          <a:xfrm>
            <a:off x="3800475" y="48768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58" name="Oval 22"/>
          <p:cNvSpPr>
            <a:spLocks noChangeArrowheads="1"/>
          </p:cNvSpPr>
          <p:nvPr/>
        </p:nvSpPr>
        <p:spPr bwMode="auto">
          <a:xfrm>
            <a:off x="4029075" y="45720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59" name="Oval 23"/>
          <p:cNvSpPr>
            <a:spLocks noChangeArrowheads="1"/>
          </p:cNvSpPr>
          <p:nvPr/>
        </p:nvSpPr>
        <p:spPr bwMode="auto">
          <a:xfrm>
            <a:off x="3648075" y="45720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60" name="Oval 24"/>
          <p:cNvSpPr>
            <a:spLocks noChangeArrowheads="1"/>
          </p:cNvSpPr>
          <p:nvPr/>
        </p:nvSpPr>
        <p:spPr bwMode="auto">
          <a:xfrm>
            <a:off x="2733675" y="50292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61" name="Oval 25"/>
          <p:cNvSpPr>
            <a:spLocks noChangeArrowheads="1"/>
          </p:cNvSpPr>
          <p:nvPr/>
        </p:nvSpPr>
        <p:spPr bwMode="auto">
          <a:xfrm>
            <a:off x="2962275" y="48768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62" name="Oval 26"/>
          <p:cNvSpPr>
            <a:spLocks noChangeArrowheads="1"/>
          </p:cNvSpPr>
          <p:nvPr/>
        </p:nvSpPr>
        <p:spPr bwMode="auto">
          <a:xfrm>
            <a:off x="3267075" y="49530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63" name="Oval 27"/>
          <p:cNvSpPr>
            <a:spLocks noChangeArrowheads="1"/>
          </p:cNvSpPr>
          <p:nvPr/>
        </p:nvSpPr>
        <p:spPr bwMode="auto">
          <a:xfrm>
            <a:off x="4105275" y="48768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64" name="Oval 28"/>
          <p:cNvSpPr>
            <a:spLocks noChangeArrowheads="1"/>
          </p:cNvSpPr>
          <p:nvPr/>
        </p:nvSpPr>
        <p:spPr bwMode="auto">
          <a:xfrm>
            <a:off x="3343275" y="46482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65" name="Oval 29"/>
          <p:cNvSpPr>
            <a:spLocks noChangeArrowheads="1"/>
          </p:cNvSpPr>
          <p:nvPr/>
        </p:nvSpPr>
        <p:spPr bwMode="auto">
          <a:xfrm>
            <a:off x="5562600" y="53340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66" name="Oval 30"/>
          <p:cNvSpPr>
            <a:spLocks noChangeArrowheads="1"/>
          </p:cNvSpPr>
          <p:nvPr/>
        </p:nvSpPr>
        <p:spPr bwMode="auto">
          <a:xfrm>
            <a:off x="3571875" y="50292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67" name="Rectangle 31"/>
          <p:cNvSpPr>
            <a:spLocks noChangeArrowheads="1"/>
          </p:cNvSpPr>
          <p:nvPr/>
        </p:nvSpPr>
        <p:spPr bwMode="auto">
          <a:xfrm>
            <a:off x="5791200" y="4800600"/>
            <a:ext cx="3810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X</a:t>
            </a:r>
          </a:p>
        </p:txBody>
      </p:sp>
      <p:sp>
        <p:nvSpPr>
          <p:cNvPr id="14368" name="Rectangle 32"/>
          <p:cNvSpPr>
            <a:spLocks noChangeArrowheads="1"/>
          </p:cNvSpPr>
          <p:nvPr/>
        </p:nvSpPr>
        <p:spPr bwMode="auto">
          <a:xfrm rot="16200000">
            <a:off x="1324697" y="4824799"/>
            <a:ext cx="1401908"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residuales</a:t>
            </a:r>
          </a:p>
        </p:txBody>
      </p:sp>
      <p:sp>
        <p:nvSpPr>
          <p:cNvPr id="14369" name="Line 33"/>
          <p:cNvSpPr>
            <a:spLocks noChangeShapeType="1"/>
          </p:cNvSpPr>
          <p:nvPr/>
        </p:nvSpPr>
        <p:spPr bwMode="auto">
          <a:xfrm>
            <a:off x="6696075" y="5033963"/>
            <a:ext cx="3505200" cy="0"/>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4370" name="Line 34"/>
          <p:cNvSpPr>
            <a:spLocks noChangeShapeType="1"/>
          </p:cNvSpPr>
          <p:nvPr/>
        </p:nvSpPr>
        <p:spPr bwMode="auto">
          <a:xfrm>
            <a:off x="6696075" y="4419600"/>
            <a:ext cx="0" cy="1295400"/>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4371" name="Rectangle 35"/>
          <p:cNvSpPr>
            <a:spLocks noChangeArrowheads="1"/>
          </p:cNvSpPr>
          <p:nvPr/>
        </p:nvSpPr>
        <p:spPr bwMode="auto">
          <a:xfrm>
            <a:off x="10134600" y="4800600"/>
            <a:ext cx="40005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X</a:t>
            </a:r>
          </a:p>
        </p:txBody>
      </p:sp>
      <p:sp>
        <p:nvSpPr>
          <p:cNvPr id="14372" name="Line 36"/>
          <p:cNvSpPr>
            <a:spLocks noChangeShapeType="1"/>
          </p:cNvSpPr>
          <p:nvPr/>
        </p:nvSpPr>
        <p:spPr bwMode="auto">
          <a:xfrm>
            <a:off x="6738939" y="4576763"/>
            <a:ext cx="3195637" cy="0"/>
          </a:xfrm>
          <a:prstGeom prst="line">
            <a:avLst/>
          </a:prstGeom>
          <a:noFill/>
          <a:ln w="25400">
            <a:solidFill>
              <a:schemeClr val="accent4">
                <a:lumMod val="40000"/>
                <a:lumOff val="6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4373" name="Line 37"/>
          <p:cNvSpPr>
            <a:spLocks noChangeShapeType="1"/>
          </p:cNvSpPr>
          <p:nvPr/>
        </p:nvSpPr>
        <p:spPr bwMode="auto">
          <a:xfrm>
            <a:off x="6815139" y="5491163"/>
            <a:ext cx="3119437" cy="0"/>
          </a:xfrm>
          <a:prstGeom prst="line">
            <a:avLst/>
          </a:prstGeom>
          <a:noFill/>
          <a:ln w="25400">
            <a:solidFill>
              <a:schemeClr val="accent4">
                <a:lumMod val="40000"/>
                <a:lumOff val="6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4374" name="Oval 38"/>
          <p:cNvSpPr>
            <a:spLocks noChangeArrowheads="1"/>
          </p:cNvSpPr>
          <p:nvPr/>
        </p:nvSpPr>
        <p:spPr bwMode="auto">
          <a:xfrm>
            <a:off x="7381875" y="48053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75" name="Oval 39"/>
          <p:cNvSpPr>
            <a:spLocks noChangeArrowheads="1"/>
          </p:cNvSpPr>
          <p:nvPr/>
        </p:nvSpPr>
        <p:spPr bwMode="auto">
          <a:xfrm>
            <a:off x="7077075" y="46529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76" name="Oval 40"/>
          <p:cNvSpPr>
            <a:spLocks noChangeArrowheads="1"/>
          </p:cNvSpPr>
          <p:nvPr/>
        </p:nvSpPr>
        <p:spPr bwMode="auto">
          <a:xfrm>
            <a:off x="6696075" y="51863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77" name="Oval 41"/>
          <p:cNvSpPr>
            <a:spLocks noChangeArrowheads="1"/>
          </p:cNvSpPr>
          <p:nvPr/>
        </p:nvSpPr>
        <p:spPr bwMode="auto">
          <a:xfrm>
            <a:off x="6848475" y="49577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78" name="Oval 42"/>
          <p:cNvSpPr>
            <a:spLocks noChangeArrowheads="1"/>
          </p:cNvSpPr>
          <p:nvPr/>
        </p:nvSpPr>
        <p:spPr bwMode="auto">
          <a:xfrm>
            <a:off x="6772275" y="46529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79" name="Oval 43"/>
          <p:cNvSpPr>
            <a:spLocks noChangeArrowheads="1"/>
          </p:cNvSpPr>
          <p:nvPr/>
        </p:nvSpPr>
        <p:spPr bwMode="auto">
          <a:xfrm>
            <a:off x="7762875" y="49577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80" name="Oval 44"/>
          <p:cNvSpPr>
            <a:spLocks noChangeArrowheads="1"/>
          </p:cNvSpPr>
          <p:nvPr/>
        </p:nvSpPr>
        <p:spPr bwMode="auto">
          <a:xfrm>
            <a:off x="7762875" y="45767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81" name="Oval 45"/>
          <p:cNvSpPr>
            <a:spLocks noChangeArrowheads="1"/>
          </p:cNvSpPr>
          <p:nvPr/>
        </p:nvSpPr>
        <p:spPr bwMode="auto">
          <a:xfrm>
            <a:off x="7077075" y="51863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82" name="Oval 46"/>
          <p:cNvSpPr>
            <a:spLocks noChangeArrowheads="1"/>
          </p:cNvSpPr>
          <p:nvPr/>
        </p:nvSpPr>
        <p:spPr bwMode="auto">
          <a:xfrm>
            <a:off x="8524875" y="45767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83" name="Oval 47"/>
          <p:cNvSpPr>
            <a:spLocks noChangeArrowheads="1"/>
          </p:cNvSpPr>
          <p:nvPr/>
        </p:nvSpPr>
        <p:spPr bwMode="auto">
          <a:xfrm>
            <a:off x="8067675" y="47291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84" name="Oval 48"/>
          <p:cNvSpPr>
            <a:spLocks noChangeArrowheads="1"/>
          </p:cNvSpPr>
          <p:nvPr/>
        </p:nvSpPr>
        <p:spPr bwMode="auto">
          <a:xfrm>
            <a:off x="7915275" y="52625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85" name="Oval 49"/>
          <p:cNvSpPr>
            <a:spLocks noChangeArrowheads="1"/>
          </p:cNvSpPr>
          <p:nvPr/>
        </p:nvSpPr>
        <p:spPr bwMode="auto">
          <a:xfrm>
            <a:off x="7458075" y="51863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86" name="Oval 50"/>
          <p:cNvSpPr>
            <a:spLocks noChangeArrowheads="1"/>
          </p:cNvSpPr>
          <p:nvPr/>
        </p:nvSpPr>
        <p:spPr bwMode="auto">
          <a:xfrm>
            <a:off x="9210675" y="48053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87" name="Oval 51"/>
          <p:cNvSpPr>
            <a:spLocks noChangeArrowheads="1"/>
          </p:cNvSpPr>
          <p:nvPr/>
        </p:nvSpPr>
        <p:spPr bwMode="auto">
          <a:xfrm>
            <a:off x="8524875" y="51863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88" name="Oval 52"/>
          <p:cNvSpPr>
            <a:spLocks noChangeArrowheads="1"/>
          </p:cNvSpPr>
          <p:nvPr/>
        </p:nvSpPr>
        <p:spPr bwMode="auto">
          <a:xfrm>
            <a:off x="8220075" y="50339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89" name="Oval 53"/>
          <p:cNvSpPr>
            <a:spLocks noChangeArrowheads="1"/>
          </p:cNvSpPr>
          <p:nvPr/>
        </p:nvSpPr>
        <p:spPr bwMode="auto">
          <a:xfrm>
            <a:off x="9210675" y="51101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90" name="Oval 54"/>
          <p:cNvSpPr>
            <a:spLocks noChangeArrowheads="1"/>
          </p:cNvSpPr>
          <p:nvPr/>
        </p:nvSpPr>
        <p:spPr bwMode="auto">
          <a:xfrm>
            <a:off x="8677275" y="49577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91" name="Oval 55"/>
          <p:cNvSpPr>
            <a:spLocks noChangeArrowheads="1"/>
          </p:cNvSpPr>
          <p:nvPr/>
        </p:nvSpPr>
        <p:spPr bwMode="auto">
          <a:xfrm>
            <a:off x="8829675" y="52625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92" name="Oval 56"/>
          <p:cNvSpPr>
            <a:spLocks noChangeArrowheads="1"/>
          </p:cNvSpPr>
          <p:nvPr/>
        </p:nvSpPr>
        <p:spPr bwMode="auto">
          <a:xfrm>
            <a:off x="8905875" y="47291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93" name="Oval 57"/>
          <p:cNvSpPr>
            <a:spLocks noChangeArrowheads="1"/>
          </p:cNvSpPr>
          <p:nvPr/>
        </p:nvSpPr>
        <p:spPr bwMode="auto">
          <a:xfrm>
            <a:off x="9591675" y="52625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94" name="Oval 58"/>
          <p:cNvSpPr>
            <a:spLocks noChangeArrowheads="1"/>
          </p:cNvSpPr>
          <p:nvPr/>
        </p:nvSpPr>
        <p:spPr bwMode="auto">
          <a:xfrm>
            <a:off x="9439275" y="46529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95" name="Oval 59"/>
          <p:cNvSpPr>
            <a:spLocks noChangeArrowheads="1"/>
          </p:cNvSpPr>
          <p:nvPr/>
        </p:nvSpPr>
        <p:spPr bwMode="auto">
          <a:xfrm>
            <a:off x="9820275" y="48815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96" name="Oval 60"/>
          <p:cNvSpPr>
            <a:spLocks noChangeArrowheads="1"/>
          </p:cNvSpPr>
          <p:nvPr/>
        </p:nvSpPr>
        <p:spPr bwMode="auto">
          <a:xfrm>
            <a:off x="9439275" y="4957763"/>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397" name="Line 61"/>
          <p:cNvSpPr>
            <a:spLocks noChangeShapeType="1"/>
          </p:cNvSpPr>
          <p:nvPr/>
        </p:nvSpPr>
        <p:spPr bwMode="auto">
          <a:xfrm>
            <a:off x="2276475" y="2366964"/>
            <a:ext cx="0" cy="1519237"/>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4398" name="Line 62"/>
          <p:cNvSpPr>
            <a:spLocks noChangeShapeType="1"/>
          </p:cNvSpPr>
          <p:nvPr/>
        </p:nvSpPr>
        <p:spPr bwMode="auto">
          <a:xfrm>
            <a:off x="2276475" y="3886200"/>
            <a:ext cx="3352800" cy="0"/>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4399" name="Line 63"/>
          <p:cNvSpPr>
            <a:spLocks noChangeShapeType="1"/>
          </p:cNvSpPr>
          <p:nvPr/>
        </p:nvSpPr>
        <p:spPr bwMode="auto">
          <a:xfrm flipV="1">
            <a:off x="2276476" y="2209800"/>
            <a:ext cx="3590925" cy="1219200"/>
          </a:xfrm>
          <a:prstGeom prst="line">
            <a:avLst/>
          </a:prstGeom>
          <a:noFill/>
          <a:ln w="38100">
            <a:solidFill>
              <a:schemeClr val="accent2">
                <a:lumMod val="60000"/>
                <a:lumOff val="4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4400" name="Oval 64"/>
          <p:cNvSpPr>
            <a:spLocks noChangeArrowheads="1"/>
          </p:cNvSpPr>
          <p:nvPr/>
        </p:nvSpPr>
        <p:spPr bwMode="auto">
          <a:xfrm rot="14317620">
            <a:off x="2657475" y="35814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01" name="Oval 65"/>
          <p:cNvSpPr>
            <a:spLocks noChangeArrowheads="1"/>
          </p:cNvSpPr>
          <p:nvPr/>
        </p:nvSpPr>
        <p:spPr bwMode="auto">
          <a:xfrm rot="14317620">
            <a:off x="3038475" y="34290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02" name="Oval 66"/>
          <p:cNvSpPr>
            <a:spLocks noChangeArrowheads="1"/>
          </p:cNvSpPr>
          <p:nvPr/>
        </p:nvSpPr>
        <p:spPr bwMode="auto">
          <a:xfrm rot="14317620">
            <a:off x="4410075" y="22860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03" name="Oval 67"/>
          <p:cNvSpPr>
            <a:spLocks noChangeArrowheads="1"/>
          </p:cNvSpPr>
          <p:nvPr/>
        </p:nvSpPr>
        <p:spPr bwMode="auto">
          <a:xfrm rot="14317620">
            <a:off x="4638675" y="25146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04" name="Oval 68"/>
          <p:cNvSpPr>
            <a:spLocks noChangeArrowheads="1"/>
          </p:cNvSpPr>
          <p:nvPr/>
        </p:nvSpPr>
        <p:spPr bwMode="auto">
          <a:xfrm rot="14317620">
            <a:off x="5105400" y="21336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05" name="Oval 69"/>
          <p:cNvSpPr>
            <a:spLocks noChangeArrowheads="1"/>
          </p:cNvSpPr>
          <p:nvPr/>
        </p:nvSpPr>
        <p:spPr bwMode="auto">
          <a:xfrm rot="14317620">
            <a:off x="3343275" y="32004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06" name="Oval 70"/>
          <p:cNvSpPr>
            <a:spLocks noChangeArrowheads="1"/>
          </p:cNvSpPr>
          <p:nvPr/>
        </p:nvSpPr>
        <p:spPr bwMode="auto">
          <a:xfrm rot="14317620">
            <a:off x="4943475" y="24384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07" name="Oval 71"/>
          <p:cNvSpPr>
            <a:spLocks noChangeArrowheads="1"/>
          </p:cNvSpPr>
          <p:nvPr/>
        </p:nvSpPr>
        <p:spPr bwMode="auto">
          <a:xfrm rot="14317620">
            <a:off x="5334000" y="25146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08" name="Oval 72"/>
          <p:cNvSpPr>
            <a:spLocks noChangeArrowheads="1"/>
          </p:cNvSpPr>
          <p:nvPr/>
        </p:nvSpPr>
        <p:spPr bwMode="auto">
          <a:xfrm rot="14317620">
            <a:off x="5334000" y="22098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09" name="Oval 73"/>
          <p:cNvSpPr>
            <a:spLocks noChangeArrowheads="1"/>
          </p:cNvSpPr>
          <p:nvPr/>
        </p:nvSpPr>
        <p:spPr bwMode="auto">
          <a:xfrm rot="14317620">
            <a:off x="5638800" y="22860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10" name="Oval 74"/>
          <p:cNvSpPr>
            <a:spLocks noChangeArrowheads="1"/>
          </p:cNvSpPr>
          <p:nvPr/>
        </p:nvSpPr>
        <p:spPr bwMode="auto">
          <a:xfrm rot="14317620">
            <a:off x="4800600" y="20574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11" name="Oval 75"/>
          <p:cNvSpPr>
            <a:spLocks noChangeArrowheads="1"/>
          </p:cNvSpPr>
          <p:nvPr/>
        </p:nvSpPr>
        <p:spPr bwMode="auto">
          <a:xfrm rot="14317620">
            <a:off x="3952875" y="26670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12" name="Oval 76"/>
          <p:cNvSpPr>
            <a:spLocks noChangeArrowheads="1"/>
          </p:cNvSpPr>
          <p:nvPr/>
        </p:nvSpPr>
        <p:spPr bwMode="auto">
          <a:xfrm rot="14317620">
            <a:off x="4105275" y="22860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13" name="Oval 77"/>
          <p:cNvSpPr>
            <a:spLocks noChangeArrowheads="1"/>
          </p:cNvSpPr>
          <p:nvPr/>
        </p:nvSpPr>
        <p:spPr bwMode="auto">
          <a:xfrm rot="14317620">
            <a:off x="3810000" y="23622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14" name="Oval 78"/>
          <p:cNvSpPr>
            <a:spLocks noChangeArrowheads="1"/>
          </p:cNvSpPr>
          <p:nvPr/>
        </p:nvSpPr>
        <p:spPr bwMode="auto">
          <a:xfrm rot="14317620">
            <a:off x="2886075" y="32004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15" name="Oval 79"/>
          <p:cNvSpPr>
            <a:spLocks noChangeArrowheads="1"/>
          </p:cNvSpPr>
          <p:nvPr/>
        </p:nvSpPr>
        <p:spPr bwMode="auto">
          <a:xfrm rot="14317620">
            <a:off x="3114675" y="29718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16" name="Oval 80"/>
          <p:cNvSpPr>
            <a:spLocks noChangeArrowheads="1"/>
          </p:cNvSpPr>
          <p:nvPr/>
        </p:nvSpPr>
        <p:spPr bwMode="auto">
          <a:xfrm rot="14317620">
            <a:off x="3419475" y="29718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17" name="Oval 81"/>
          <p:cNvSpPr>
            <a:spLocks noChangeArrowheads="1"/>
          </p:cNvSpPr>
          <p:nvPr/>
        </p:nvSpPr>
        <p:spPr bwMode="auto">
          <a:xfrm rot="14317620">
            <a:off x="4257675" y="25908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18" name="Oval 82"/>
          <p:cNvSpPr>
            <a:spLocks noChangeArrowheads="1"/>
          </p:cNvSpPr>
          <p:nvPr/>
        </p:nvSpPr>
        <p:spPr bwMode="auto">
          <a:xfrm rot="14317620">
            <a:off x="3495675" y="25146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19" name="Oval 83"/>
          <p:cNvSpPr>
            <a:spLocks noChangeArrowheads="1"/>
          </p:cNvSpPr>
          <p:nvPr/>
        </p:nvSpPr>
        <p:spPr bwMode="auto">
          <a:xfrm rot="14317620">
            <a:off x="5715000" y="25908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20" name="Oval 84"/>
          <p:cNvSpPr>
            <a:spLocks noChangeArrowheads="1"/>
          </p:cNvSpPr>
          <p:nvPr/>
        </p:nvSpPr>
        <p:spPr bwMode="auto">
          <a:xfrm rot="14317620">
            <a:off x="3724275" y="28956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21" name="Text Box 85"/>
          <p:cNvSpPr txBox="1">
            <a:spLocks noChangeArrowheads="1"/>
          </p:cNvSpPr>
          <p:nvPr/>
        </p:nvSpPr>
        <p:spPr bwMode="auto">
          <a:xfrm>
            <a:off x="2057400" y="19050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Y</a:t>
            </a:r>
          </a:p>
        </p:txBody>
      </p:sp>
      <p:sp>
        <p:nvSpPr>
          <p:cNvPr id="14422" name="Rectangle 86"/>
          <p:cNvSpPr>
            <a:spLocks noChangeArrowheads="1"/>
          </p:cNvSpPr>
          <p:nvPr/>
        </p:nvSpPr>
        <p:spPr bwMode="auto">
          <a:xfrm>
            <a:off x="5562601" y="3657600"/>
            <a:ext cx="4667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X</a:t>
            </a:r>
          </a:p>
        </p:txBody>
      </p:sp>
      <p:sp>
        <p:nvSpPr>
          <p:cNvPr id="14423" name="Rectangle 87"/>
          <p:cNvSpPr>
            <a:spLocks noChangeArrowheads="1"/>
          </p:cNvSpPr>
          <p:nvPr/>
        </p:nvSpPr>
        <p:spPr bwMode="auto">
          <a:xfrm rot="16200000">
            <a:off x="5706890" y="4787392"/>
            <a:ext cx="1476722"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000" b="0" i="0" u="none" strike="noStrike" kern="120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residuales</a:t>
            </a:r>
          </a:p>
        </p:txBody>
      </p:sp>
      <p:sp>
        <p:nvSpPr>
          <p:cNvPr id="14424" name="Line 88"/>
          <p:cNvSpPr>
            <a:spLocks noChangeShapeType="1"/>
          </p:cNvSpPr>
          <p:nvPr/>
        </p:nvSpPr>
        <p:spPr bwMode="auto">
          <a:xfrm>
            <a:off x="6248400" y="1676400"/>
            <a:ext cx="0" cy="4724400"/>
          </a:xfrm>
          <a:prstGeom prst="line">
            <a:avLst/>
          </a:prstGeom>
          <a:noFill/>
          <a:ln w="28575">
            <a:solidFill>
              <a:schemeClr val="bg2">
                <a:lumMod val="90000"/>
              </a:schemeClr>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4425" name="Line 89"/>
          <p:cNvSpPr>
            <a:spLocks noChangeShapeType="1"/>
          </p:cNvSpPr>
          <p:nvPr/>
        </p:nvSpPr>
        <p:spPr bwMode="auto">
          <a:xfrm>
            <a:off x="6619875" y="2290764"/>
            <a:ext cx="0" cy="1519237"/>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4426" name="Line 90"/>
          <p:cNvSpPr>
            <a:spLocks noChangeShapeType="1"/>
          </p:cNvSpPr>
          <p:nvPr/>
        </p:nvSpPr>
        <p:spPr bwMode="auto">
          <a:xfrm>
            <a:off x="6619875" y="3810000"/>
            <a:ext cx="3352800" cy="0"/>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4427" name="Oval 91"/>
          <p:cNvSpPr>
            <a:spLocks noChangeArrowheads="1"/>
          </p:cNvSpPr>
          <p:nvPr/>
        </p:nvSpPr>
        <p:spPr bwMode="auto">
          <a:xfrm rot="14317620">
            <a:off x="7000875" y="35052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28" name="Oval 92"/>
          <p:cNvSpPr>
            <a:spLocks noChangeArrowheads="1"/>
          </p:cNvSpPr>
          <p:nvPr/>
        </p:nvSpPr>
        <p:spPr bwMode="auto">
          <a:xfrm rot="14317620">
            <a:off x="7381875" y="33528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29" name="Oval 93"/>
          <p:cNvSpPr>
            <a:spLocks noChangeArrowheads="1"/>
          </p:cNvSpPr>
          <p:nvPr/>
        </p:nvSpPr>
        <p:spPr bwMode="auto">
          <a:xfrm rot="14317620">
            <a:off x="8753475" y="22098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30" name="Oval 94"/>
          <p:cNvSpPr>
            <a:spLocks noChangeArrowheads="1"/>
          </p:cNvSpPr>
          <p:nvPr/>
        </p:nvSpPr>
        <p:spPr bwMode="auto">
          <a:xfrm rot="14317620">
            <a:off x="8982075" y="24384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31" name="Oval 95"/>
          <p:cNvSpPr>
            <a:spLocks noChangeArrowheads="1"/>
          </p:cNvSpPr>
          <p:nvPr/>
        </p:nvSpPr>
        <p:spPr bwMode="auto">
          <a:xfrm rot="14317620">
            <a:off x="9448800" y="20574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32" name="Oval 96"/>
          <p:cNvSpPr>
            <a:spLocks noChangeArrowheads="1"/>
          </p:cNvSpPr>
          <p:nvPr/>
        </p:nvSpPr>
        <p:spPr bwMode="auto">
          <a:xfrm rot="14317620">
            <a:off x="7686675" y="31242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33" name="Oval 97"/>
          <p:cNvSpPr>
            <a:spLocks noChangeArrowheads="1"/>
          </p:cNvSpPr>
          <p:nvPr/>
        </p:nvSpPr>
        <p:spPr bwMode="auto">
          <a:xfrm rot="14317620">
            <a:off x="9286875" y="23622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34" name="Oval 98"/>
          <p:cNvSpPr>
            <a:spLocks noChangeArrowheads="1"/>
          </p:cNvSpPr>
          <p:nvPr/>
        </p:nvSpPr>
        <p:spPr bwMode="auto">
          <a:xfrm rot="14317620">
            <a:off x="9677400" y="24384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35" name="Oval 99"/>
          <p:cNvSpPr>
            <a:spLocks noChangeArrowheads="1"/>
          </p:cNvSpPr>
          <p:nvPr/>
        </p:nvSpPr>
        <p:spPr bwMode="auto">
          <a:xfrm rot="14317620">
            <a:off x="9677400" y="21336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36" name="Oval 100"/>
          <p:cNvSpPr>
            <a:spLocks noChangeArrowheads="1"/>
          </p:cNvSpPr>
          <p:nvPr/>
        </p:nvSpPr>
        <p:spPr bwMode="auto">
          <a:xfrm rot="14317620">
            <a:off x="9982200" y="22098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37" name="Oval 101"/>
          <p:cNvSpPr>
            <a:spLocks noChangeArrowheads="1"/>
          </p:cNvSpPr>
          <p:nvPr/>
        </p:nvSpPr>
        <p:spPr bwMode="auto">
          <a:xfrm rot="14317620">
            <a:off x="9144000" y="19812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38" name="Oval 102"/>
          <p:cNvSpPr>
            <a:spLocks noChangeArrowheads="1"/>
          </p:cNvSpPr>
          <p:nvPr/>
        </p:nvSpPr>
        <p:spPr bwMode="auto">
          <a:xfrm rot="14317620">
            <a:off x="8296275" y="25908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39" name="Oval 103"/>
          <p:cNvSpPr>
            <a:spLocks noChangeArrowheads="1"/>
          </p:cNvSpPr>
          <p:nvPr/>
        </p:nvSpPr>
        <p:spPr bwMode="auto">
          <a:xfrm rot="14317620">
            <a:off x="8448675" y="22098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40" name="Oval 104"/>
          <p:cNvSpPr>
            <a:spLocks noChangeArrowheads="1"/>
          </p:cNvSpPr>
          <p:nvPr/>
        </p:nvSpPr>
        <p:spPr bwMode="auto">
          <a:xfrm rot="14317620">
            <a:off x="8153400" y="22860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41" name="Oval 105"/>
          <p:cNvSpPr>
            <a:spLocks noChangeArrowheads="1"/>
          </p:cNvSpPr>
          <p:nvPr/>
        </p:nvSpPr>
        <p:spPr bwMode="auto">
          <a:xfrm rot="14317620">
            <a:off x="7229475" y="31242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42" name="Oval 106"/>
          <p:cNvSpPr>
            <a:spLocks noChangeArrowheads="1"/>
          </p:cNvSpPr>
          <p:nvPr/>
        </p:nvSpPr>
        <p:spPr bwMode="auto">
          <a:xfrm rot="14317620">
            <a:off x="7458075" y="28956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43" name="Oval 107"/>
          <p:cNvSpPr>
            <a:spLocks noChangeArrowheads="1"/>
          </p:cNvSpPr>
          <p:nvPr/>
        </p:nvSpPr>
        <p:spPr bwMode="auto">
          <a:xfrm rot="14317620">
            <a:off x="7762875" y="28956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44" name="Oval 108"/>
          <p:cNvSpPr>
            <a:spLocks noChangeArrowheads="1"/>
          </p:cNvSpPr>
          <p:nvPr/>
        </p:nvSpPr>
        <p:spPr bwMode="auto">
          <a:xfrm rot="14317620">
            <a:off x="8601075" y="25146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45" name="Oval 109"/>
          <p:cNvSpPr>
            <a:spLocks noChangeArrowheads="1"/>
          </p:cNvSpPr>
          <p:nvPr/>
        </p:nvSpPr>
        <p:spPr bwMode="auto">
          <a:xfrm rot="14317620">
            <a:off x="7772400" y="25146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46" name="Oval 110"/>
          <p:cNvSpPr>
            <a:spLocks noChangeArrowheads="1"/>
          </p:cNvSpPr>
          <p:nvPr/>
        </p:nvSpPr>
        <p:spPr bwMode="auto">
          <a:xfrm rot="14317620">
            <a:off x="10058400" y="25146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47" name="Oval 111"/>
          <p:cNvSpPr>
            <a:spLocks noChangeArrowheads="1"/>
          </p:cNvSpPr>
          <p:nvPr/>
        </p:nvSpPr>
        <p:spPr bwMode="auto">
          <a:xfrm rot="14317620">
            <a:off x="8067675" y="2819400"/>
            <a:ext cx="228600" cy="228600"/>
          </a:xfrm>
          <a:prstGeom prst="ellipse">
            <a:avLst/>
          </a:prstGeom>
          <a:solidFill>
            <a:schemeClr val="tx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4448" name="Text Box 112"/>
          <p:cNvSpPr txBox="1">
            <a:spLocks noChangeArrowheads="1"/>
          </p:cNvSpPr>
          <p:nvPr/>
        </p:nvSpPr>
        <p:spPr bwMode="auto">
          <a:xfrm>
            <a:off x="6400800" y="18288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Y</a:t>
            </a:r>
          </a:p>
        </p:txBody>
      </p:sp>
      <p:sp>
        <p:nvSpPr>
          <p:cNvPr id="14449" name="Rectangle 113"/>
          <p:cNvSpPr>
            <a:spLocks noChangeArrowheads="1"/>
          </p:cNvSpPr>
          <p:nvPr/>
        </p:nvSpPr>
        <p:spPr bwMode="auto">
          <a:xfrm>
            <a:off x="9906001" y="3581400"/>
            <a:ext cx="4667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X</a:t>
            </a:r>
          </a:p>
        </p:txBody>
      </p:sp>
      <p:sp>
        <p:nvSpPr>
          <p:cNvPr id="14450" name="Freeform 114"/>
          <p:cNvSpPr>
            <a:spLocks/>
          </p:cNvSpPr>
          <p:nvPr/>
        </p:nvSpPr>
        <p:spPr bwMode="auto">
          <a:xfrm>
            <a:off x="7086600" y="2286000"/>
            <a:ext cx="3200400" cy="1447800"/>
          </a:xfrm>
          <a:custGeom>
            <a:avLst/>
            <a:gdLst>
              <a:gd name="T0" fmla="*/ 0 w 2016"/>
              <a:gd name="T1" fmla="*/ 2147483646 h 912"/>
              <a:gd name="T2" fmla="*/ 2147483646 w 2016"/>
              <a:gd name="T3" fmla="*/ 2147483646 h 912"/>
              <a:gd name="T4" fmla="*/ 2147483646 w 2016"/>
              <a:gd name="T5" fmla="*/ 2147483646 h 912"/>
              <a:gd name="T6" fmla="*/ 0 60000 65536"/>
              <a:gd name="T7" fmla="*/ 0 60000 65536"/>
              <a:gd name="T8" fmla="*/ 0 60000 65536"/>
              <a:gd name="T9" fmla="*/ 0 w 2016"/>
              <a:gd name="T10" fmla="*/ 0 h 912"/>
              <a:gd name="T11" fmla="*/ 2016 w 2016"/>
              <a:gd name="T12" fmla="*/ 912 h 912"/>
            </a:gdLst>
            <a:ahLst/>
            <a:cxnLst>
              <a:cxn ang="T6">
                <a:pos x="T0" y="T1"/>
              </a:cxn>
              <a:cxn ang="T7">
                <a:pos x="T2" y="T3"/>
              </a:cxn>
              <a:cxn ang="T8">
                <a:pos x="T4" y="T5"/>
              </a:cxn>
            </a:cxnLst>
            <a:rect l="T9" t="T10" r="T11" b="T12"/>
            <a:pathLst>
              <a:path w="2016" h="912">
                <a:moveTo>
                  <a:pt x="0" y="912"/>
                </a:moveTo>
                <a:cubicBezTo>
                  <a:pt x="264" y="600"/>
                  <a:pt x="528" y="288"/>
                  <a:pt x="864" y="144"/>
                </a:cubicBezTo>
                <a:cubicBezTo>
                  <a:pt x="1200" y="0"/>
                  <a:pt x="1824" y="64"/>
                  <a:pt x="2016" y="48"/>
                </a:cubicBezTo>
              </a:path>
            </a:pathLst>
          </a:custGeom>
          <a:noFill/>
          <a:ln w="38100" cap="flat" cmpd="sng">
            <a:solidFill>
              <a:schemeClr val="accent2">
                <a:lumMod val="60000"/>
                <a:lumOff val="4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schemeClr val="bg1"/>
              </a:solidFill>
              <a:effectLst/>
              <a:uLnTx/>
              <a:uFillTx/>
              <a:latin typeface="Calibri" panose="020F0502020204030204"/>
              <a:ea typeface="+mn-ea"/>
              <a:cs typeface="+mn-cs"/>
            </a:endParaRPr>
          </a:p>
        </p:txBody>
      </p:sp>
      <p:graphicFrame>
        <p:nvGraphicFramePr>
          <p:cNvPr id="14451" name="Object 3">
            <a:hlinkClick r:id="" action="ppaction://ole?verb=0"/>
          </p:cNvPr>
          <p:cNvGraphicFramePr>
            <a:graphicFrameLocks/>
          </p:cNvGraphicFramePr>
          <p:nvPr>
            <p:extLst>
              <p:ext uri="{D42A27DB-BD31-4B8C-83A1-F6EECF244321}">
                <p14:modId xmlns:p14="http://schemas.microsoft.com/office/powerpoint/2010/main" val="783479612"/>
              </p:ext>
            </p:extLst>
          </p:nvPr>
        </p:nvGraphicFramePr>
        <p:xfrm>
          <a:off x="2047875" y="5943600"/>
          <a:ext cx="533400" cy="533400"/>
        </p:xfrm>
        <a:graphic>
          <a:graphicData uri="http://schemas.openxmlformats.org/presentationml/2006/ole">
            <mc:AlternateContent xmlns:mc="http://schemas.openxmlformats.org/markup-compatibility/2006">
              <mc:Choice xmlns:v="urn:schemas-microsoft-com:vml" Requires="v">
                <p:oleObj name="Clip" r:id="rId4" imgW="1044349" imgH="1001561" progId="">
                  <p:embed/>
                </p:oleObj>
              </mc:Choice>
              <mc:Fallback>
                <p:oleObj name="Clip" r:id="rId4" imgW="1044349" imgH="1001561" progId="">
                  <p:embed/>
                  <p:pic>
                    <p:nvPicPr>
                      <p:cNvPr id="14451" name="Object 3">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7875" y="5943600"/>
                        <a:ext cx="533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 name="Rectangle 2"/>
          <p:cNvSpPr txBox="1">
            <a:spLocks noChangeArrowheads="1"/>
          </p:cNvSpPr>
          <p:nvPr/>
        </p:nvSpPr>
        <p:spPr>
          <a:xfrm>
            <a:off x="128018" y="190500"/>
            <a:ext cx="10616182" cy="106680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s-ES_tradnl" altLang="en-US" sz="4400" b="0" i="0" u="none" strike="noStrike" kern="1200" cap="none" spc="0" normalizeH="0" baseline="0" noProof="0" dirty="0">
                <a:ln>
                  <a:noFill/>
                </a:ln>
                <a:solidFill>
                  <a:schemeClr val="bg1"/>
                </a:solidFill>
                <a:effectLst/>
                <a:uLnTx/>
                <a:uFillTx/>
                <a:latin typeface="Montserrat ExtraBold" panose="00000900000000000000" pitchFamily="2" charset="0"/>
              </a:rPr>
              <a:t>¿Hemos solucionado el problema de no linealidad?</a:t>
            </a:r>
          </a:p>
        </p:txBody>
      </p:sp>
    </p:spTree>
    <p:extLst>
      <p:ext uri="{BB962C8B-B14F-4D97-AF65-F5344CB8AC3E}">
        <p14:creationId xmlns:p14="http://schemas.microsoft.com/office/powerpoint/2010/main" val="98678394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411" name="Rectangle 3"/>
          <p:cNvSpPr>
            <a:spLocks noGrp="1" noChangeArrowheads="1"/>
          </p:cNvSpPr>
          <p:nvPr>
            <p:ph type="body" idx="4294967295"/>
          </p:nvPr>
        </p:nvSpPr>
        <p:spPr>
          <a:xfrm>
            <a:off x="227198" y="1385005"/>
            <a:ext cx="11737603" cy="2108003"/>
          </a:xfrm>
        </p:spPr>
        <p:txBody>
          <a:bodyPr>
            <a:normAutofit/>
          </a:bodyPr>
          <a:lstStyle/>
          <a:p>
            <a:pPr eaLnBrk="1" hangingPunct="1">
              <a:buFont typeface="Wingdings" panose="05000000000000000000" pitchFamily="2" charset="2"/>
              <a:buNone/>
            </a:pPr>
            <a:r>
              <a:rPr lang="es-ES_tradnl" altLang="en-US" sz="2400" dirty="0">
                <a:latin typeface="Montserrat" panose="00000500000000000000" pitchFamily="2" charset="0"/>
              </a:rPr>
              <a:t>En la base de datos Auto, podemos estudiar la relación entre rendimiento (MPG – Millas por Galón) y Potencia (</a:t>
            </a:r>
            <a:r>
              <a:rPr lang="es-ES_tradnl" altLang="en-US" sz="2400" dirty="0" err="1">
                <a:latin typeface="Montserrat" panose="00000500000000000000" pitchFamily="2" charset="0"/>
              </a:rPr>
              <a:t>HorsePower</a:t>
            </a:r>
            <a:r>
              <a:rPr lang="es-ES_tradnl" altLang="en-US" sz="2400" dirty="0">
                <a:latin typeface="Montserrat" panose="00000500000000000000" pitchFamily="2" charset="0"/>
              </a:rPr>
              <a:t>):</a:t>
            </a:r>
          </a:p>
          <a:p>
            <a:pPr eaLnBrk="1" hangingPunct="1">
              <a:buFont typeface="Wingdings" panose="05000000000000000000" pitchFamily="2" charset="2"/>
              <a:buNone/>
            </a:pPr>
            <a:r>
              <a:rPr lang="es-ES_tradnl" altLang="en-US" sz="2400" dirty="0">
                <a:latin typeface="Montserrat" panose="00000500000000000000" pitchFamily="2" charset="0"/>
              </a:rPr>
              <a:t> Creen este gráfico en R.</a:t>
            </a:r>
          </a:p>
        </p:txBody>
      </p:sp>
      <p:sp>
        <p:nvSpPr>
          <p:cNvPr id="9" name="Rectangle 3">
            <a:extLst>
              <a:ext uri="{FF2B5EF4-FFF2-40B4-BE49-F238E27FC236}">
                <a16:creationId xmlns:a16="http://schemas.microsoft.com/office/drawing/2014/main" id="{FA3685DA-92B2-45EA-A48A-5503B7C1CB0A}"/>
              </a:ext>
            </a:extLst>
          </p:cNvPr>
          <p:cNvSpPr txBox="1">
            <a:spLocks noChangeArrowheads="1"/>
          </p:cNvSpPr>
          <p:nvPr/>
        </p:nvSpPr>
        <p:spPr>
          <a:xfrm>
            <a:off x="1101013" y="296863"/>
            <a:ext cx="9178052" cy="990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altLang="en-US" dirty="0">
                <a:solidFill>
                  <a:srgbClr val="242537"/>
                </a:solidFill>
                <a:latin typeface="Montserrat ExtraBold" panose="00000900000000000000" pitchFamily="2" charset="0"/>
              </a:rPr>
              <a:t>Ejemplo: Relación Cuadrática</a:t>
            </a:r>
          </a:p>
        </p:txBody>
      </p:sp>
      <p:pic>
        <p:nvPicPr>
          <p:cNvPr id="4" name="Picture 3" descr="A picture containing screenshot&#10;&#10;Description automatically generated">
            <a:extLst>
              <a:ext uri="{FF2B5EF4-FFF2-40B4-BE49-F238E27FC236}">
                <a16:creationId xmlns:a16="http://schemas.microsoft.com/office/drawing/2014/main" id="{1D4D5F26-9836-3A1D-C3C5-2663E7765E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8121" y="2713877"/>
            <a:ext cx="5635758" cy="3757172"/>
          </a:xfrm>
          <a:prstGeom prst="rect">
            <a:avLst/>
          </a:prstGeom>
        </p:spPr>
      </p:pic>
    </p:spTree>
    <p:extLst>
      <p:ext uri="{BB962C8B-B14F-4D97-AF65-F5344CB8AC3E}">
        <p14:creationId xmlns:p14="http://schemas.microsoft.com/office/powerpoint/2010/main" val="294770464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435" name="Rectangle 526"/>
          <p:cNvSpPr>
            <a:spLocks noGrp="1" noChangeArrowheads="1"/>
          </p:cNvSpPr>
          <p:nvPr>
            <p:ph type="body" idx="4294967295"/>
          </p:nvPr>
        </p:nvSpPr>
        <p:spPr>
          <a:xfrm>
            <a:off x="545840" y="1162843"/>
            <a:ext cx="11249919" cy="4532313"/>
          </a:xfrm>
        </p:spPr>
        <p:txBody>
          <a:bodyPr/>
          <a:lstStyle/>
          <a:p>
            <a:pPr marL="342900" indent="-342900">
              <a:lnSpc>
                <a:spcPct val="150000"/>
              </a:lnSpc>
            </a:pPr>
            <a:r>
              <a:rPr lang="es-ES_tradnl" altLang="en-US" dirty="0">
                <a:solidFill>
                  <a:srgbClr val="242537"/>
                </a:solidFill>
                <a:latin typeface="Montserrat" panose="00000500000000000000" pitchFamily="2" charset="0"/>
              </a:rPr>
              <a:t>Resultados regresión simple: </a:t>
            </a:r>
            <a:r>
              <a:rPr lang="es-ES_tradnl" altLang="en-US" sz="2400" b="1" dirty="0">
                <a:latin typeface="Montserrat" panose="00000500000000000000" pitchFamily="2" charset="0"/>
              </a:rPr>
              <a:t>Y = 50.01 -0.24HP</a:t>
            </a:r>
          </a:p>
        </p:txBody>
      </p:sp>
      <p:sp>
        <p:nvSpPr>
          <p:cNvPr id="18489" name="Text Box 758"/>
          <p:cNvSpPr txBox="1">
            <a:spLocks noChangeArrowheads="1"/>
          </p:cNvSpPr>
          <p:nvPr/>
        </p:nvSpPr>
        <p:spPr bwMode="auto">
          <a:xfrm>
            <a:off x="6096000" y="116284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1" i="0" u="none" strike="noStrike" kern="1200" cap="none" spc="0" normalizeH="0" baseline="0" noProof="0" dirty="0">
                <a:ln>
                  <a:noFill/>
                </a:ln>
                <a:solidFill>
                  <a:prstClr val="black"/>
                </a:solidFill>
                <a:effectLst/>
                <a:uLnTx/>
                <a:uFillTx/>
                <a:latin typeface="Montserrat" panose="00000500000000000000" pitchFamily="2" charset="0"/>
              </a:rPr>
              <a:t>^</a:t>
            </a:r>
          </a:p>
        </p:txBody>
      </p:sp>
      <p:sp>
        <p:nvSpPr>
          <p:cNvPr id="4" name="Rectangle 3">
            <a:extLst>
              <a:ext uri="{FF2B5EF4-FFF2-40B4-BE49-F238E27FC236}">
                <a16:creationId xmlns:a16="http://schemas.microsoft.com/office/drawing/2014/main" id="{DC0FC61E-D933-4DDE-8496-9D35272E3538}"/>
              </a:ext>
            </a:extLst>
          </p:cNvPr>
          <p:cNvSpPr txBox="1">
            <a:spLocks noChangeArrowheads="1"/>
          </p:cNvSpPr>
          <p:nvPr/>
        </p:nvSpPr>
        <p:spPr>
          <a:xfrm>
            <a:off x="241477" y="207969"/>
            <a:ext cx="9178052" cy="990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altLang="en-US" dirty="0">
                <a:solidFill>
                  <a:srgbClr val="242537"/>
                </a:solidFill>
                <a:latin typeface="Montserrat ExtraBold" panose="00000900000000000000" pitchFamily="2" charset="0"/>
              </a:rPr>
              <a:t>Ejemplo: Relación Cuadrática</a:t>
            </a:r>
          </a:p>
        </p:txBody>
      </p:sp>
      <p:sp>
        <p:nvSpPr>
          <p:cNvPr id="5" name="Rectangle 1">
            <a:extLst>
              <a:ext uri="{FF2B5EF4-FFF2-40B4-BE49-F238E27FC236}">
                <a16:creationId xmlns:a16="http://schemas.microsoft.com/office/drawing/2014/main" id="{7F71A1AF-C46E-DBAB-C69D-D58CF942106C}"/>
              </a:ext>
            </a:extLst>
          </p:cNvPr>
          <p:cNvSpPr>
            <a:spLocks noChangeArrowheads="1"/>
          </p:cNvSpPr>
          <p:nvPr/>
        </p:nvSpPr>
        <p:spPr bwMode="auto">
          <a:xfrm>
            <a:off x="241476" y="2050930"/>
            <a:ext cx="11404683"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2000" b="0" i="0" u="none" strike="noStrike" cap="none" normalizeH="0" baseline="0" dirty="0">
                <a:ln>
                  <a:noFill/>
                </a:ln>
                <a:solidFill>
                  <a:srgbClr val="AFAC6B"/>
                </a:solidFill>
                <a:effectLst/>
                <a:latin typeface="Arial Unicode MS"/>
              </a:rPr>
              <a:t># </a:t>
            </a:r>
            <a:r>
              <a:rPr kumimoji="0" lang="en-DE" altLang="en-DE" sz="2000" b="0" i="0" u="none" strike="noStrike" cap="none" normalizeH="0" baseline="0" dirty="0" err="1">
                <a:ln>
                  <a:noFill/>
                </a:ln>
                <a:solidFill>
                  <a:srgbClr val="AFAC6B"/>
                </a:solidFill>
                <a:effectLst/>
                <a:latin typeface="Arial Unicode MS"/>
              </a:rPr>
              <a:t>el</a:t>
            </a:r>
            <a:r>
              <a:rPr kumimoji="0" lang="en-DE" altLang="en-DE" sz="2000" b="0" i="0" u="none" strike="noStrike" cap="none" normalizeH="0" baseline="0" dirty="0">
                <a:ln>
                  <a:noFill/>
                </a:ln>
                <a:solidFill>
                  <a:srgbClr val="AFAC6B"/>
                </a:solidFill>
                <a:effectLst/>
                <a:latin typeface="Arial Unicode MS"/>
              </a:rPr>
              <a:t> </a:t>
            </a:r>
            <a:r>
              <a:rPr kumimoji="0" lang="en-DE" altLang="en-DE" sz="2000" b="0" i="0" u="none" strike="noStrike" cap="none" normalizeH="0" baseline="0" dirty="0" err="1">
                <a:ln>
                  <a:noFill/>
                </a:ln>
                <a:solidFill>
                  <a:srgbClr val="AFAC6B"/>
                </a:solidFill>
                <a:effectLst/>
                <a:latin typeface="Arial Unicode MS"/>
              </a:rPr>
              <a:t>gráfico</a:t>
            </a:r>
            <a:r>
              <a:rPr kumimoji="0" lang="en-DE" altLang="en-DE" sz="2000" b="0" i="0" u="none" strike="noStrike" cap="none" normalizeH="0" baseline="0" dirty="0">
                <a:ln>
                  <a:noFill/>
                </a:ln>
                <a:solidFill>
                  <a:srgbClr val="AFAC6B"/>
                </a:solidFill>
                <a:effectLst/>
                <a:latin typeface="Arial Unicode MS"/>
              </a:rPr>
              <a:t> Autos</a:t>
            </a:r>
            <a:br>
              <a:rPr kumimoji="0" lang="en-DE" altLang="en-DE" sz="2000" b="0" i="0" u="none" strike="noStrike" cap="none" normalizeH="0" baseline="0" dirty="0">
                <a:ln>
                  <a:noFill/>
                </a:ln>
                <a:solidFill>
                  <a:srgbClr val="AFAC6B"/>
                </a:solidFill>
                <a:effectLst/>
                <a:latin typeface="Arial Unicode MS"/>
              </a:rPr>
            </a:br>
            <a:br>
              <a:rPr kumimoji="0" lang="en-DE" altLang="en-DE" sz="2000" b="0" i="0" u="none" strike="noStrike" cap="none" normalizeH="0" baseline="0" dirty="0">
                <a:ln>
                  <a:noFill/>
                </a:ln>
                <a:solidFill>
                  <a:srgbClr val="AFAC6B"/>
                </a:solidFill>
                <a:effectLst/>
                <a:latin typeface="Arial Unicode MS"/>
              </a:rPr>
            </a:br>
            <a:r>
              <a:rPr kumimoji="0" lang="en-DE" altLang="en-DE" sz="2000" b="0" i="0" u="none" strike="noStrike" cap="none" normalizeH="0" baseline="0" dirty="0">
                <a:ln>
                  <a:noFill/>
                </a:ln>
                <a:solidFill>
                  <a:srgbClr val="A9B7C6"/>
                </a:solidFill>
                <a:effectLst/>
                <a:latin typeface="Arial Unicode MS"/>
              </a:rPr>
              <a:t>Auto |&gt; </a:t>
            </a:r>
            <a:r>
              <a:rPr kumimoji="0" lang="en-DE" altLang="en-DE" sz="2000" b="0" i="0" u="none" strike="noStrike" cap="none" normalizeH="0" baseline="0" dirty="0" err="1">
                <a:ln>
                  <a:noFill/>
                </a:ln>
                <a:solidFill>
                  <a:srgbClr val="A9B7C6"/>
                </a:solidFill>
                <a:effectLst/>
                <a:latin typeface="Arial Unicode MS"/>
              </a:rPr>
              <a:t>ggplot</a:t>
            </a:r>
            <a:r>
              <a:rPr kumimoji="0" lang="en-DE" altLang="en-DE" sz="2000" b="0" i="0" u="none" strike="noStrike" cap="none" normalizeH="0" baseline="0" dirty="0">
                <a:ln>
                  <a:noFill/>
                </a:ln>
                <a:solidFill>
                  <a:srgbClr val="A9B7C6"/>
                </a:solidFill>
                <a:effectLst/>
                <a:latin typeface="Arial Unicode MS"/>
              </a:rPr>
              <a:t>(</a:t>
            </a:r>
            <a:r>
              <a:rPr kumimoji="0" lang="en-DE" altLang="en-DE" sz="2000" b="0" i="0" u="none" strike="noStrike" cap="none" normalizeH="0" baseline="0" dirty="0" err="1">
                <a:ln>
                  <a:noFill/>
                </a:ln>
                <a:solidFill>
                  <a:srgbClr val="A9B7C6"/>
                </a:solidFill>
                <a:effectLst/>
                <a:latin typeface="Arial Unicode MS"/>
              </a:rPr>
              <a:t>aes</a:t>
            </a:r>
            <a:r>
              <a:rPr kumimoji="0" lang="en-DE" altLang="en-DE" sz="2000" b="0" i="0" u="none" strike="noStrike" cap="none" normalizeH="0" baseline="0" dirty="0">
                <a:ln>
                  <a:noFill/>
                </a:ln>
                <a:solidFill>
                  <a:srgbClr val="A9B7C6"/>
                </a:solidFill>
                <a:effectLst/>
                <a:latin typeface="Arial Unicode MS"/>
              </a:rPr>
              <a:t>(Horsepower</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a:ln>
                  <a:noFill/>
                </a:ln>
                <a:solidFill>
                  <a:srgbClr val="A9B7C6"/>
                </a:solidFill>
                <a:effectLst/>
                <a:latin typeface="Arial Unicode MS"/>
              </a:rPr>
              <a:t>MPG)) +</a:t>
            </a: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err="1">
                <a:ln>
                  <a:noFill/>
                </a:ln>
                <a:solidFill>
                  <a:srgbClr val="A9B7C6"/>
                </a:solidFill>
                <a:effectLst/>
                <a:latin typeface="Arial Unicode MS"/>
              </a:rPr>
              <a:t>geom_point</a:t>
            </a:r>
            <a:r>
              <a:rPr kumimoji="0" lang="en-DE" altLang="en-DE" sz="2000" b="0" i="0" u="none" strike="noStrike" cap="none" normalizeH="0" baseline="0" dirty="0">
                <a:ln>
                  <a:noFill/>
                </a:ln>
                <a:solidFill>
                  <a:srgbClr val="A9B7C6"/>
                </a:solidFill>
                <a:effectLst/>
                <a:latin typeface="Arial Unicode MS"/>
              </a:rPr>
              <a:t>(</a:t>
            </a:r>
            <a:r>
              <a:rPr kumimoji="0" lang="en-DE" altLang="en-DE" sz="2000" b="0" i="0" u="none" strike="noStrike" cap="none" normalizeH="0" baseline="0" dirty="0" err="1">
                <a:ln>
                  <a:noFill/>
                </a:ln>
                <a:solidFill>
                  <a:srgbClr val="A9B7C6"/>
                </a:solidFill>
                <a:effectLst/>
                <a:latin typeface="Arial Unicode MS"/>
              </a:rPr>
              <a:t>color</a:t>
            </a:r>
            <a:r>
              <a:rPr kumimoji="0" lang="en-DE" altLang="en-DE" sz="2000" b="0" i="0" u="none" strike="noStrike" cap="none" normalizeH="0" baseline="0" dirty="0">
                <a:ln>
                  <a:noFill/>
                </a:ln>
                <a:solidFill>
                  <a:srgbClr val="A9B7C6"/>
                </a:solidFill>
                <a:effectLst/>
                <a:latin typeface="Arial Unicode MS"/>
              </a:rPr>
              <a:t> = </a:t>
            </a:r>
            <a:r>
              <a:rPr kumimoji="0" lang="en-DE" altLang="en-DE" sz="2000" b="0" i="0" u="none" strike="noStrike" cap="none" normalizeH="0" baseline="0" dirty="0">
                <a:ln>
                  <a:noFill/>
                </a:ln>
                <a:solidFill>
                  <a:srgbClr val="6A8759"/>
                </a:solidFill>
                <a:effectLst/>
                <a:latin typeface="Arial Unicode MS"/>
              </a:rPr>
              <a:t>"#48446e"</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a:ln>
                  <a:noFill/>
                </a:ln>
                <a:solidFill>
                  <a:srgbClr val="A9B7C6"/>
                </a:solidFill>
                <a:effectLst/>
                <a:latin typeface="Arial Unicode MS"/>
              </a:rPr>
              <a:t>size = </a:t>
            </a:r>
            <a:r>
              <a:rPr kumimoji="0" lang="en-DE" altLang="en-DE" sz="2000" b="0" i="0" u="none" strike="noStrike" cap="none" normalizeH="0" baseline="0" dirty="0">
                <a:ln>
                  <a:noFill/>
                </a:ln>
                <a:solidFill>
                  <a:srgbClr val="6897BB"/>
                </a:solidFill>
                <a:effectLst/>
                <a:latin typeface="Arial Unicode MS"/>
              </a:rPr>
              <a:t>4</a:t>
            </a:r>
            <a:r>
              <a:rPr kumimoji="0" lang="en-DE" altLang="en-DE" sz="2000" b="0" i="0" u="none" strike="noStrike" cap="none" normalizeH="0" baseline="0" dirty="0">
                <a:ln>
                  <a:noFill/>
                </a:ln>
                <a:solidFill>
                  <a:srgbClr val="CC7832"/>
                </a:solidFill>
                <a:effectLst/>
                <a:latin typeface="Arial Unicode MS"/>
              </a:rPr>
              <a:t>,</a:t>
            </a:r>
            <a:r>
              <a:rPr kumimoji="0" lang="en-DE" altLang="en-DE" sz="2000" b="0" i="0" u="none" strike="noStrike" cap="none" normalizeH="0" baseline="0" dirty="0">
                <a:ln>
                  <a:noFill/>
                </a:ln>
                <a:solidFill>
                  <a:srgbClr val="A9B7C6"/>
                </a:solidFill>
                <a:effectLst/>
                <a:latin typeface="Arial Unicode MS"/>
              </a:rPr>
              <a:t>alpha = </a:t>
            </a:r>
            <a:r>
              <a:rPr kumimoji="0" lang="en-DE" altLang="en-DE" sz="2000" b="0" i="0" u="none" strike="noStrike" cap="none" normalizeH="0" baseline="0" dirty="0">
                <a:ln>
                  <a:noFill/>
                </a:ln>
                <a:solidFill>
                  <a:srgbClr val="6897BB"/>
                </a:solidFill>
                <a:effectLst/>
                <a:latin typeface="Arial Unicode MS"/>
              </a:rPr>
              <a:t>0.8</a:t>
            </a:r>
            <a:r>
              <a:rPr kumimoji="0" lang="en-DE" altLang="en-DE" sz="2000" b="0" i="0" u="none" strike="noStrike" cap="none" normalizeH="0" baseline="0" dirty="0">
                <a:ln>
                  <a:noFill/>
                </a:ln>
                <a:solidFill>
                  <a:srgbClr val="A9B7C6"/>
                </a:solidFill>
                <a:effectLst/>
                <a:latin typeface="Arial Unicode MS"/>
              </a:rPr>
              <a:t>)+</a:t>
            </a: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err="1">
                <a:ln>
                  <a:noFill/>
                </a:ln>
                <a:solidFill>
                  <a:srgbClr val="A9B7C6"/>
                </a:solidFill>
                <a:effectLst/>
                <a:latin typeface="Arial Unicode MS"/>
              </a:rPr>
              <a:t>theme_minimal</a:t>
            </a:r>
            <a:r>
              <a:rPr kumimoji="0" lang="en-DE" altLang="en-DE" sz="2000" b="0" i="0" u="none" strike="noStrike" cap="none" normalizeH="0" baseline="0" dirty="0">
                <a:ln>
                  <a:noFill/>
                </a:ln>
                <a:solidFill>
                  <a:srgbClr val="A9B7C6"/>
                </a:solidFill>
                <a:effectLst/>
                <a:latin typeface="Arial Unicode MS"/>
              </a:rPr>
              <a:t>()</a:t>
            </a:r>
            <a:br>
              <a:rPr kumimoji="0" lang="en-DE" altLang="en-DE" sz="2000" b="0" i="0" u="none" strike="noStrike" cap="none" normalizeH="0" baseline="0" dirty="0">
                <a:ln>
                  <a:noFill/>
                </a:ln>
                <a:solidFill>
                  <a:srgbClr val="A9B7C6"/>
                </a:solidFill>
                <a:effectLst/>
                <a:latin typeface="Arial Unicode MS"/>
              </a:rPr>
            </a:b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err="1">
                <a:ln>
                  <a:noFill/>
                </a:ln>
                <a:solidFill>
                  <a:srgbClr val="A9B7C6"/>
                </a:solidFill>
                <a:effectLst/>
                <a:latin typeface="Arial Unicode MS"/>
              </a:rPr>
              <a:t>ggsave</a:t>
            </a:r>
            <a:r>
              <a:rPr kumimoji="0" lang="en-DE" altLang="en-DE" sz="2000" b="0" i="0" u="none" strike="noStrike" cap="none" normalizeH="0" baseline="0" dirty="0">
                <a:ln>
                  <a:noFill/>
                </a:ln>
                <a:solidFill>
                  <a:srgbClr val="A9B7C6"/>
                </a:solidFill>
                <a:effectLst/>
                <a:latin typeface="Arial Unicode MS"/>
              </a:rPr>
              <a:t>(</a:t>
            </a:r>
            <a:r>
              <a:rPr kumimoji="0" lang="en-DE" altLang="en-DE" sz="2000" b="0" i="0" u="none" strike="noStrike" cap="none" normalizeH="0" baseline="0" dirty="0">
                <a:ln>
                  <a:noFill/>
                </a:ln>
                <a:solidFill>
                  <a:srgbClr val="6A8759"/>
                </a:solidFill>
                <a:effectLst/>
                <a:latin typeface="Arial Unicode MS"/>
              </a:rPr>
              <a:t>"grafico_autos.png"</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a:ln>
                  <a:noFill/>
                </a:ln>
                <a:solidFill>
                  <a:srgbClr val="A9B7C6"/>
                </a:solidFill>
                <a:effectLst/>
                <a:latin typeface="Arial Unicode MS"/>
              </a:rPr>
              <a:t>dpi = </a:t>
            </a:r>
            <a:r>
              <a:rPr kumimoji="0" lang="en-DE" altLang="en-DE" sz="2000" b="0" i="0" u="none" strike="noStrike" cap="none" normalizeH="0" baseline="0" dirty="0">
                <a:ln>
                  <a:noFill/>
                </a:ln>
                <a:solidFill>
                  <a:srgbClr val="6897BB"/>
                </a:solidFill>
                <a:effectLst/>
                <a:latin typeface="Arial Unicode MS"/>
              </a:rPr>
              <a:t>300</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a:ln>
                  <a:noFill/>
                </a:ln>
                <a:solidFill>
                  <a:srgbClr val="A9B7C6"/>
                </a:solidFill>
                <a:effectLst/>
                <a:latin typeface="Arial Unicode MS"/>
              </a:rPr>
              <a:t>width = </a:t>
            </a:r>
            <a:r>
              <a:rPr kumimoji="0" lang="en-DE" altLang="en-DE" sz="2000" b="0" i="0" u="none" strike="noStrike" cap="none" normalizeH="0" baseline="0" dirty="0">
                <a:ln>
                  <a:noFill/>
                </a:ln>
                <a:solidFill>
                  <a:srgbClr val="6897BB"/>
                </a:solidFill>
                <a:effectLst/>
                <a:latin typeface="Arial Unicode MS"/>
              </a:rPr>
              <a:t>6</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a:ln>
                  <a:noFill/>
                </a:ln>
                <a:solidFill>
                  <a:srgbClr val="A9B7C6"/>
                </a:solidFill>
                <a:effectLst/>
                <a:latin typeface="Arial Unicode MS"/>
              </a:rPr>
              <a:t>height = </a:t>
            </a:r>
            <a:r>
              <a:rPr kumimoji="0" lang="en-DE" altLang="en-DE" sz="2000" b="0" i="0" u="none" strike="noStrike" cap="none" normalizeH="0" baseline="0" dirty="0">
                <a:ln>
                  <a:noFill/>
                </a:ln>
                <a:solidFill>
                  <a:srgbClr val="6897BB"/>
                </a:solidFill>
                <a:effectLst/>
                <a:latin typeface="Arial Unicode MS"/>
              </a:rPr>
              <a:t>4</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a:ln>
                  <a:noFill/>
                </a:ln>
                <a:solidFill>
                  <a:srgbClr val="A9B7C6"/>
                </a:solidFill>
                <a:effectLst/>
                <a:latin typeface="Arial Unicode MS"/>
              </a:rPr>
              <a:t>units = </a:t>
            </a:r>
            <a:r>
              <a:rPr kumimoji="0" lang="en-DE" altLang="en-DE" sz="2000" b="0" i="0" u="none" strike="noStrike" cap="none" normalizeH="0" baseline="0" dirty="0">
                <a:ln>
                  <a:noFill/>
                </a:ln>
                <a:solidFill>
                  <a:srgbClr val="6A8759"/>
                </a:solidFill>
                <a:effectLst/>
                <a:latin typeface="Arial Unicode MS"/>
              </a:rPr>
              <a:t>"in"</a:t>
            </a:r>
            <a:r>
              <a:rPr kumimoji="0" lang="en-DE" altLang="en-DE" sz="2000" b="0" i="0" u="none" strike="noStrike" cap="none" normalizeH="0" baseline="0" dirty="0">
                <a:ln>
                  <a:noFill/>
                </a:ln>
                <a:solidFill>
                  <a:srgbClr val="A9B7C6"/>
                </a:solidFill>
                <a:effectLst/>
                <a:latin typeface="Arial Unicode MS"/>
              </a:rPr>
              <a:t>)</a:t>
            </a:r>
            <a:br>
              <a:rPr kumimoji="0" lang="en-DE" altLang="en-DE" sz="2000" b="0" i="0" u="none" strike="noStrike" cap="none" normalizeH="0" baseline="0" dirty="0">
                <a:ln>
                  <a:noFill/>
                </a:ln>
                <a:solidFill>
                  <a:srgbClr val="A9B7C6"/>
                </a:solidFill>
                <a:effectLst/>
                <a:latin typeface="Arial Unicode MS"/>
              </a:rPr>
            </a:br>
            <a:br>
              <a:rPr kumimoji="0" lang="en-DE" altLang="en-DE" sz="2000" b="0" i="0" u="none" strike="noStrike" cap="none" normalizeH="0" baseline="0" dirty="0">
                <a:ln>
                  <a:noFill/>
                </a:ln>
                <a:solidFill>
                  <a:srgbClr val="A9B7C6"/>
                </a:solidFill>
                <a:effectLst/>
                <a:latin typeface="Arial Unicode MS"/>
              </a:rPr>
            </a:b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a:ln>
                  <a:noFill/>
                </a:ln>
                <a:solidFill>
                  <a:srgbClr val="AFAC6B"/>
                </a:solidFill>
                <a:effectLst/>
                <a:latin typeface="Arial Unicode MS"/>
              </a:rPr>
              <a:t># Y la </a:t>
            </a:r>
            <a:r>
              <a:rPr kumimoji="0" lang="en-DE" altLang="en-DE" sz="2000" b="0" i="0" u="none" strike="noStrike" cap="none" normalizeH="0" baseline="0" dirty="0" err="1">
                <a:ln>
                  <a:noFill/>
                </a:ln>
                <a:solidFill>
                  <a:srgbClr val="AFAC6B"/>
                </a:solidFill>
                <a:effectLst/>
                <a:latin typeface="Arial Unicode MS"/>
              </a:rPr>
              <a:t>regresión</a:t>
            </a:r>
            <a:r>
              <a:rPr kumimoji="0" lang="en-DE" altLang="en-DE" sz="2000" b="0" i="0" u="none" strike="noStrike" cap="none" normalizeH="0" baseline="0" dirty="0">
                <a:ln>
                  <a:noFill/>
                </a:ln>
                <a:solidFill>
                  <a:srgbClr val="AFAC6B"/>
                </a:solidFill>
                <a:effectLst/>
                <a:latin typeface="Arial Unicode MS"/>
              </a:rPr>
              <a:t> autos</a:t>
            </a:r>
            <a:br>
              <a:rPr kumimoji="0" lang="en-DE" altLang="en-DE" sz="2000" b="0" i="0" u="none" strike="noStrike" cap="none" normalizeH="0" baseline="0" dirty="0">
                <a:ln>
                  <a:noFill/>
                </a:ln>
                <a:solidFill>
                  <a:srgbClr val="AFAC6B"/>
                </a:solidFill>
                <a:effectLst/>
                <a:latin typeface="Arial Unicode MS"/>
              </a:rPr>
            </a:br>
            <a:r>
              <a:rPr kumimoji="0" lang="en-DE" altLang="en-DE" sz="2000" b="0" i="0" u="none" strike="noStrike" cap="none" normalizeH="0" baseline="0" dirty="0" err="1">
                <a:ln>
                  <a:noFill/>
                </a:ln>
                <a:solidFill>
                  <a:srgbClr val="A9B7C6"/>
                </a:solidFill>
                <a:effectLst/>
                <a:latin typeface="Arial Unicode MS"/>
              </a:rPr>
              <a:t>lm_model_autos</a:t>
            </a:r>
            <a:r>
              <a:rPr kumimoji="0" lang="en-DE" altLang="en-DE" sz="2000" b="0" i="0" u="none" strike="noStrike" cap="none" normalizeH="0" baseline="0" dirty="0">
                <a:ln>
                  <a:noFill/>
                </a:ln>
                <a:solidFill>
                  <a:srgbClr val="A9B7C6"/>
                </a:solidFill>
                <a:effectLst/>
                <a:latin typeface="Arial Unicode MS"/>
              </a:rPr>
              <a:t> &lt;- </a:t>
            </a:r>
            <a:r>
              <a:rPr kumimoji="0" lang="en-DE" altLang="en-DE" sz="2000" b="0" i="0" u="none" strike="noStrike" cap="none" normalizeH="0" baseline="0" dirty="0" err="1">
                <a:ln>
                  <a:noFill/>
                </a:ln>
                <a:solidFill>
                  <a:srgbClr val="A9B7C6"/>
                </a:solidFill>
                <a:effectLst/>
                <a:latin typeface="Arial Unicode MS"/>
              </a:rPr>
              <a:t>lm</a:t>
            </a:r>
            <a:r>
              <a:rPr kumimoji="0" lang="en-DE" altLang="en-DE" sz="2000" b="0" i="0" u="none" strike="noStrike" cap="none" normalizeH="0" baseline="0" dirty="0">
                <a:ln>
                  <a:noFill/>
                </a:ln>
                <a:solidFill>
                  <a:srgbClr val="A9B7C6"/>
                </a:solidFill>
                <a:effectLst/>
                <a:latin typeface="Arial Unicode MS"/>
              </a:rPr>
              <a:t>(MPG ~ Horsepower</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a:ln>
                  <a:noFill/>
                </a:ln>
                <a:solidFill>
                  <a:srgbClr val="A9B7C6"/>
                </a:solidFill>
                <a:effectLst/>
                <a:latin typeface="Arial Unicode MS"/>
              </a:rPr>
              <a:t>data = Auto)</a:t>
            </a:r>
            <a:br>
              <a:rPr kumimoji="0" lang="en-DE" altLang="en-DE" sz="2000" b="0" i="0" u="none" strike="noStrike" cap="none" normalizeH="0" baseline="0" dirty="0">
                <a:ln>
                  <a:noFill/>
                </a:ln>
                <a:solidFill>
                  <a:srgbClr val="A9B7C6"/>
                </a:solidFill>
                <a:effectLst/>
                <a:latin typeface="Arial Unicode MS"/>
              </a:rPr>
            </a:b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a:ln>
                  <a:noFill/>
                </a:ln>
                <a:solidFill>
                  <a:srgbClr val="AFAC6B"/>
                </a:solidFill>
                <a:effectLst/>
                <a:latin typeface="Arial Unicode MS"/>
              </a:rPr>
              <a:t># </a:t>
            </a:r>
            <a:r>
              <a:rPr kumimoji="0" lang="en-DE" altLang="en-DE" sz="2000" b="0" i="0" u="none" strike="noStrike" cap="none" normalizeH="0" baseline="0" dirty="0" err="1">
                <a:ln>
                  <a:noFill/>
                </a:ln>
                <a:solidFill>
                  <a:srgbClr val="AFAC6B"/>
                </a:solidFill>
                <a:effectLst/>
                <a:latin typeface="Arial Unicode MS"/>
              </a:rPr>
              <a:t>Muestra</a:t>
            </a:r>
            <a:r>
              <a:rPr kumimoji="0" lang="en-DE" altLang="en-DE" sz="2000" b="0" i="0" u="none" strike="noStrike" cap="none" normalizeH="0" baseline="0" dirty="0">
                <a:ln>
                  <a:noFill/>
                </a:ln>
                <a:solidFill>
                  <a:srgbClr val="AFAC6B"/>
                </a:solidFill>
                <a:effectLst/>
                <a:latin typeface="Arial Unicode MS"/>
              </a:rPr>
              <a:t> </a:t>
            </a:r>
            <a:r>
              <a:rPr kumimoji="0" lang="en-DE" altLang="en-DE" sz="2000" b="0" i="0" u="none" strike="noStrike" cap="none" normalizeH="0" baseline="0" dirty="0" err="1">
                <a:ln>
                  <a:noFill/>
                </a:ln>
                <a:solidFill>
                  <a:srgbClr val="AFAC6B"/>
                </a:solidFill>
                <a:effectLst/>
                <a:latin typeface="Arial Unicode MS"/>
              </a:rPr>
              <a:t>los</a:t>
            </a:r>
            <a:r>
              <a:rPr kumimoji="0" lang="en-DE" altLang="en-DE" sz="2000" b="0" i="0" u="none" strike="noStrike" cap="none" normalizeH="0" baseline="0" dirty="0">
                <a:ln>
                  <a:noFill/>
                </a:ln>
                <a:solidFill>
                  <a:srgbClr val="AFAC6B"/>
                </a:solidFill>
                <a:effectLst/>
                <a:latin typeface="Arial Unicode MS"/>
              </a:rPr>
              <a:t> </a:t>
            </a:r>
            <a:r>
              <a:rPr kumimoji="0" lang="en-DE" altLang="en-DE" sz="2000" b="0" i="0" u="none" strike="noStrike" cap="none" normalizeH="0" baseline="0" dirty="0" err="1">
                <a:ln>
                  <a:noFill/>
                </a:ln>
                <a:solidFill>
                  <a:srgbClr val="AFAC6B"/>
                </a:solidFill>
                <a:effectLst/>
                <a:latin typeface="Arial Unicode MS"/>
              </a:rPr>
              <a:t>resultados</a:t>
            </a:r>
            <a:r>
              <a:rPr kumimoji="0" lang="en-DE" altLang="en-DE" sz="2000" b="0" i="0" u="none" strike="noStrike" cap="none" normalizeH="0" baseline="0" dirty="0">
                <a:ln>
                  <a:noFill/>
                </a:ln>
                <a:solidFill>
                  <a:srgbClr val="AFAC6B"/>
                </a:solidFill>
                <a:effectLst/>
                <a:latin typeface="Arial Unicode MS"/>
              </a:rPr>
              <a:t> del </a:t>
            </a:r>
            <a:r>
              <a:rPr kumimoji="0" lang="en-DE" altLang="en-DE" sz="2000" b="0" i="0" u="none" strike="noStrike" cap="none" normalizeH="0" baseline="0" dirty="0" err="1">
                <a:ln>
                  <a:noFill/>
                </a:ln>
                <a:solidFill>
                  <a:srgbClr val="AFAC6B"/>
                </a:solidFill>
                <a:effectLst/>
                <a:latin typeface="Arial Unicode MS"/>
              </a:rPr>
              <a:t>modelo</a:t>
            </a:r>
            <a:br>
              <a:rPr kumimoji="0" lang="en-DE" altLang="en-DE" sz="2000" b="0" i="0" u="none" strike="noStrike" cap="none" normalizeH="0" baseline="0" dirty="0">
                <a:ln>
                  <a:noFill/>
                </a:ln>
                <a:solidFill>
                  <a:srgbClr val="AFAC6B"/>
                </a:solidFill>
                <a:effectLst/>
                <a:latin typeface="Arial Unicode MS"/>
              </a:rPr>
            </a:br>
            <a:r>
              <a:rPr kumimoji="0" lang="en-DE" altLang="en-DE" sz="2000" b="0" i="0" u="none" strike="noStrike" cap="none" normalizeH="0" baseline="0" dirty="0" err="1">
                <a:ln>
                  <a:noFill/>
                </a:ln>
                <a:solidFill>
                  <a:srgbClr val="A9B7C6"/>
                </a:solidFill>
                <a:effectLst/>
                <a:latin typeface="Arial Unicode MS"/>
              </a:rPr>
              <a:t>summ</a:t>
            </a:r>
            <a:r>
              <a:rPr kumimoji="0" lang="en-DE" altLang="en-DE" sz="2000" b="0" i="0" u="none" strike="noStrike" cap="none" normalizeH="0" baseline="0" dirty="0">
                <a:ln>
                  <a:noFill/>
                </a:ln>
                <a:solidFill>
                  <a:srgbClr val="A9B7C6"/>
                </a:solidFill>
                <a:effectLst/>
                <a:latin typeface="Arial Unicode MS"/>
              </a:rPr>
              <a:t>(</a:t>
            </a:r>
            <a:r>
              <a:rPr kumimoji="0" lang="en-DE" altLang="en-DE" sz="2000" b="0" i="0" u="none" strike="noStrike" cap="none" normalizeH="0" baseline="0" dirty="0" err="1">
                <a:ln>
                  <a:noFill/>
                </a:ln>
                <a:solidFill>
                  <a:srgbClr val="A9B7C6"/>
                </a:solidFill>
                <a:effectLst/>
                <a:latin typeface="Arial Unicode MS"/>
              </a:rPr>
              <a:t>lm_model_autos</a:t>
            </a:r>
            <a:r>
              <a:rPr kumimoji="0" lang="en-DE" altLang="en-DE" sz="2000" b="0" i="0" u="none" strike="noStrike" cap="none" normalizeH="0" baseline="0" dirty="0">
                <a:ln>
                  <a:noFill/>
                </a:ln>
                <a:solidFill>
                  <a:srgbClr val="A9B7C6"/>
                </a:solidFill>
                <a:effectLst/>
                <a:latin typeface="Arial Unicode MS"/>
              </a:rPr>
              <a:t>)</a:t>
            </a:r>
            <a:endParaRPr kumimoji="0" lang="en-DE" altLang="en-DE" sz="2000" b="0" i="0" u="none" strike="noStrike" cap="none" normalizeH="0" baseline="0" dirty="0">
              <a:ln>
                <a:noFill/>
              </a:ln>
              <a:solidFill>
                <a:schemeClr val="tx1"/>
              </a:solidFill>
              <a:effectLst/>
              <a:latin typeface="Arial" panose="020B0604020202020204" pitchFamily="34" charset="0"/>
            </a:endParaRPr>
          </a:p>
        </p:txBody>
      </p:sp>
      <p:sp>
        <p:nvSpPr>
          <p:cNvPr id="18491" name="Text Box 783"/>
          <p:cNvSpPr txBox="1">
            <a:spLocks noChangeArrowheads="1"/>
          </p:cNvSpPr>
          <p:nvPr/>
        </p:nvSpPr>
        <p:spPr bwMode="auto">
          <a:xfrm>
            <a:off x="8098535" y="4852391"/>
            <a:ext cx="3276600" cy="1323975"/>
          </a:xfrm>
          <a:prstGeom prst="rect">
            <a:avLst/>
          </a:prstGeom>
          <a:solidFill>
            <a:srgbClr val="FF9BAE"/>
          </a:solidFill>
          <a:ln w="9525">
            <a:solidFill>
              <a:schemeClr val="tx1"/>
            </a:solidFill>
            <a:miter lim="800000"/>
            <a:headEnd/>
            <a:tailEnd/>
          </a:ln>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000" b="0" i="0" u="none" strike="noStrike" kern="1200" cap="none" spc="0" normalizeH="0" baseline="0" noProof="0" dirty="0">
                <a:ln>
                  <a:noFill/>
                </a:ln>
                <a:solidFill>
                  <a:prstClr val="black"/>
                </a:solidFill>
                <a:effectLst/>
                <a:uLnTx/>
                <a:uFillTx/>
                <a:latin typeface="Montserrat" panose="00000500000000000000" pitchFamily="2" charset="0"/>
              </a:rPr>
              <a:t>P-</a:t>
            </a:r>
            <a:r>
              <a:rPr kumimoji="0" lang="es-ES_tradnl" altLang="en-US" sz="2000" b="0" i="0" u="none" strike="noStrike" kern="1200" cap="none" spc="0" normalizeH="0" baseline="0" noProof="0" dirty="0" err="1">
                <a:ln>
                  <a:noFill/>
                </a:ln>
                <a:solidFill>
                  <a:prstClr val="black"/>
                </a:solidFill>
                <a:effectLst/>
                <a:uLnTx/>
                <a:uFillTx/>
                <a:latin typeface="Montserrat" panose="00000500000000000000" pitchFamily="2" charset="0"/>
              </a:rPr>
              <a:t>value</a:t>
            </a:r>
            <a:r>
              <a:rPr kumimoji="0" lang="es-ES_tradnl" altLang="en-US" sz="2000" b="0" i="0" u="none" strike="noStrike" kern="1200" cap="none" spc="0" normalizeH="0" baseline="0" noProof="0" dirty="0">
                <a:ln>
                  <a:noFill/>
                </a:ln>
                <a:solidFill>
                  <a:prstClr val="black"/>
                </a:solidFill>
                <a:effectLst/>
                <a:uLnTx/>
                <a:uFillTx/>
                <a:latin typeface="Montserrat" panose="00000500000000000000" pitchFamily="2" charset="0"/>
              </a:rPr>
              <a:t> de b1 es bajo, y R2 es muy alto. Sin embargo, los residuos no son aleatorios.</a:t>
            </a:r>
            <a:endParaRPr kumimoji="0" lang="es-ES_tradnl" altLang="en-US" sz="2000" b="0" i="0" u="none" strike="noStrike" kern="1200" cap="none" spc="0" normalizeH="0" baseline="30000" noProof="0" dirty="0">
              <a:ln>
                <a:noFill/>
              </a:ln>
              <a:solidFill>
                <a:prstClr val="black"/>
              </a:solidFill>
              <a:effectLst/>
              <a:uLnTx/>
              <a:uFillTx/>
              <a:latin typeface="Montserrat" panose="00000500000000000000" pitchFamily="2" charset="0"/>
            </a:endParaRPr>
          </a:p>
        </p:txBody>
      </p:sp>
    </p:spTree>
    <p:extLst>
      <p:ext uri="{BB962C8B-B14F-4D97-AF65-F5344CB8AC3E}">
        <p14:creationId xmlns:p14="http://schemas.microsoft.com/office/powerpoint/2010/main" val="69973768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8435" name="Rectangle 526"/>
          <p:cNvSpPr>
            <a:spLocks noGrp="1" noChangeArrowheads="1"/>
          </p:cNvSpPr>
          <p:nvPr>
            <p:ph type="body" idx="4294967295"/>
          </p:nvPr>
        </p:nvSpPr>
        <p:spPr>
          <a:xfrm>
            <a:off x="545840" y="1162843"/>
            <a:ext cx="11249919" cy="4532313"/>
          </a:xfrm>
        </p:spPr>
        <p:txBody>
          <a:bodyPr/>
          <a:lstStyle/>
          <a:p>
            <a:pPr marL="342900" indent="-342900">
              <a:lnSpc>
                <a:spcPct val="150000"/>
              </a:lnSpc>
            </a:pPr>
            <a:r>
              <a:rPr lang="es-ES_tradnl" altLang="en-US" dirty="0">
                <a:solidFill>
                  <a:srgbClr val="242537"/>
                </a:solidFill>
                <a:latin typeface="Montserrat" panose="00000500000000000000" pitchFamily="2" charset="0"/>
              </a:rPr>
              <a:t>Resultados regresión simple: </a:t>
            </a:r>
            <a:r>
              <a:rPr lang="es-ES_tradnl" altLang="en-US" sz="2400" b="1" dirty="0">
                <a:latin typeface="Montserrat" panose="00000500000000000000" pitchFamily="2" charset="0"/>
              </a:rPr>
              <a:t>Y = 50.01 -0.24HP</a:t>
            </a:r>
          </a:p>
        </p:txBody>
      </p:sp>
      <p:sp>
        <p:nvSpPr>
          <p:cNvPr id="18489" name="Text Box 758"/>
          <p:cNvSpPr txBox="1">
            <a:spLocks noChangeArrowheads="1"/>
          </p:cNvSpPr>
          <p:nvPr/>
        </p:nvSpPr>
        <p:spPr bwMode="auto">
          <a:xfrm>
            <a:off x="6096000" y="116284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1" i="0" u="none" strike="noStrike" kern="1200" cap="none" spc="0" normalizeH="0" baseline="0" noProof="0" dirty="0">
                <a:ln>
                  <a:noFill/>
                </a:ln>
                <a:solidFill>
                  <a:prstClr val="black"/>
                </a:solidFill>
                <a:effectLst/>
                <a:uLnTx/>
                <a:uFillTx/>
                <a:latin typeface="Montserrat" panose="00000500000000000000" pitchFamily="2" charset="0"/>
              </a:rPr>
              <a:t>^</a:t>
            </a:r>
          </a:p>
        </p:txBody>
      </p:sp>
      <p:sp>
        <p:nvSpPr>
          <p:cNvPr id="4" name="Rectangle 3">
            <a:extLst>
              <a:ext uri="{FF2B5EF4-FFF2-40B4-BE49-F238E27FC236}">
                <a16:creationId xmlns:a16="http://schemas.microsoft.com/office/drawing/2014/main" id="{DC0FC61E-D933-4DDE-8496-9D35272E3538}"/>
              </a:ext>
            </a:extLst>
          </p:cNvPr>
          <p:cNvSpPr txBox="1">
            <a:spLocks noChangeArrowheads="1"/>
          </p:cNvSpPr>
          <p:nvPr/>
        </p:nvSpPr>
        <p:spPr>
          <a:xfrm>
            <a:off x="241477" y="207969"/>
            <a:ext cx="9178052" cy="990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altLang="en-US" dirty="0">
                <a:solidFill>
                  <a:srgbClr val="242537"/>
                </a:solidFill>
                <a:latin typeface="Montserrat ExtraBold" panose="00000900000000000000" pitchFamily="2" charset="0"/>
              </a:rPr>
              <a:t>Ejemplo: Relación Cuadrática</a:t>
            </a:r>
          </a:p>
        </p:txBody>
      </p:sp>
      <p:pic>
        <p:nvPicPr>
          <p:cNvPr id="7" name="Picture 6" descr="A picture containing screenshot&#10;&#10;Description automatically generated">
            <a:extLst>
              <a:ext uri="{FF2B5EF4-FFF2-40B4-BE49-F238E27FC236}">
                <a16:creationId xmlns:a16="http://schemas.microsoft.com/office/drawing/2014/main" id="{33F6B852-A8D0-BDEB-26B4-C05C8DFA78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3469" y="2033322"/>
            <a:ext cx="6925062" cy="4616708"/>
          </a:xfrm>
          <a:prstGeom prst="rect">
            <a:avLst/>
          </a:prstGeom>
        </p:spPr>
      </p:pic>
    </p:spTree>
    <p:extLst>
      <p:ext uri="{BB962C8B-B14F-4D97-AF65-F5344CB8AC3E}">
        <p14:creationId xmlns:p14="http://schemas.microsoft.com/office/powerpoint/2010/main" val="666733984"/>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C0FC61E-D933-4DDE-8496-9D35272E3538}"/>
              </a:ext>
            </a:extLst>
          </p:cNvPr>
          <p:cNvSpPr txBox="1">
            <a:spLocks noChangeArrowheads="1"/>
          </p:cNvSpPr>
          <p:nvPr/>
        </p:nvSpPr>
        <p:spPr>
          <a:xfrm>
            <a:off x="241477" y="207969"/>
            <a:ext cx="9178052" cy="990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altLang="en-US" dirty="0">
                <a:solidFill>
                  <a:srgbClr val="242537"/>
                </a:solidFill>
                <a:latin typeface="Montserrat ExtraBold" panose="00000900000000000000" pitchFamily="2" charset="0"/>
              </a:rPr>
              <a:t>Ejemplo: Relación Cuadrática</a:t>
            </a:r>
          </a:p>
        </p:txBody>
      </p:sp>
      <p:sp>
        <p:nvSpPr>
          <p:cNvPr id="2" name="Rectangle 1">
            <a:extLst>
              <a:ext uri="{FF2B5EF4-FFF2-40B4-BE49-F238E27FC236}">
                <a16:creationId xmlns:a16="http://schemas.microsoft.com/office/drawing/2014/main" id="{183F3D83-39E3-4FB8-CA17-A047E016BDF8}"/>
              </a:ext>
            </a:extLst>
          </p:cNvPr>
          <p:cNvSpPr>
            <a:spLocks noChangeArrowheads="1"/>
          </p:cNvSpPr>
          <p:nvPr/>
        </p:nvSpPr>
        <p:spPr bwMode="auto">
          <a:xfrm>
            <a:off x="317334" y="1198569"/>
            <a:ext cx="11557331" cy="501675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2000" b="0" i="0" u="none" strike="noStrike" cap="none" normalizeH="0" baseline="0" dirty="0">
                <a:ln>
                  <a:noFill/>
                </a:ln>
                <a:solidFill>
                  <a:srgbClr val="AFAC6B"/>
                </a:solidFill>
                <a:effectLst/>
                <a:latin typeface="Arial Unicode MS"/>
              </a:rPr>
              <a:t># create a data frame of the residuals</a:t>
            </a:r>
            <a:br>
              <a:rPr kumimoji="0" lang="en-DE" altLang="en-DE" sz="2000" b="0" i="0" u="none" strike="noStrike" cap="none" normalizeH="0" baseline="0" dirty="0">
                <a:ln>
                  <a:noFill/>
                </a:ln>
                <a:solidFill>
                  <a:srgbClr val="AFAC6B"/>
                </a:solidFill>
                <a:effectLst/>
                <a:latin typeface="Arial Unicode MS"/>
              </a:rPr>
            </a:br>
            <a:r>
              <a:rPr kumimoji="0" lang="en-DE" altLang="en-DE" sz="2000" b="0" i="0" u="none" strike="noStrike" cap="none" normalizeH="0" baseline="0" dirty="0">
                <a:ln>
                  <a:noFill/>
                </a:ln>
                <a:solidFill>
                  <a:srgbClr val="A9B7C6"/>
                </a:solidFill>
                <a:effectLst/>
                <a:latin typeface="Arial Unicode MS"/>
              </a:rPr>
              <a:t>residuals_df_1 &lt;- </a:t>
            </a:r>
            <a:r>
              <a:rPr kumimoji="0" lang="en-DE" altLang="en-DE" sz="2000" b="0" i="0" u="none" strike="noStrike" cap="none" normalizeH="0" baseline="0" dirty="0" err="1">
                <a:ln>
                  <a:noFill/>
                </a:ln>
                <a:solidFill>
                  <a:srgbClr val="A9B7C6"/>
                </a:solidFill>
                <a:effectLst/>
                <a:latin typeface="Arial Unicode MS"/>
              </a:rPr>
              <a:t>data.frame</a:t>
            </a:r>
            <a:r>
              <a:rPr kumimoji="0" lang="en-DE" altLang="en-DE" sz="2000" b="0" i="0" u="none" strike="noStrike" cap="none" normalizeH="0" baseline="0" dirty="0">
                <a:ln>
                  <a:noFill/>
                </a:ln>
                <a:solidFill>
                  <a:srgbClr val="A9B7C6"/>
                </a:solidFill>
                <a:effectLst/>
                <a:latin typeface="Arial Unicode MS"/>
              </a:rPr>
              <a:t>(</a:t>
            </a: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a:ln>
                  <a:noFill/>
                </a:ln>
                <a:solidFill>
                  <a:srgbClr val="A9B7C6"/>
                </a:solidFill>
                <a:effectLst/>
                <a:latin typeface="Arial Unicode MS"/>
              </a:rPr>
              <a:t>Horsepower = </a:t>
            </a:r>
            <a:r>
              <a:rPr kumimoji="0" lang="en-DE" altLang="en-DE" sz="2000" b="0" i="0" u="none" strike="noStrike" cap="none" normalizeH="0" baseline="0" dirty="0" err="1">
                <a:ln>
                  <a:noFill/>
                </a:ln>
                <a:solidFill>
                  <a:srgbClr val="A9B7C6"/>
                </a:solidFill>
                <a:effectLst/>
                <a:latin typeface="Arial Unicode MS"/>
              </a:rPr>
              <a:t>Auto$Horsepower</a:t>
            </a:r>
            <a:r>
              <a:rPr kumimoji="0" lang="en-DE" altLang="en-DE" sz="2000" b="0" i="0" u="none" strike="noStrike" cap="none" normalizeH="0" baseline="0" dirty="0">
                <a:ln>
                  <a:noFill/>
                </a:ln>
                <a:solidFill>
                  <a:srgbClr val="CC7832"/>
                </a:solidFill>
                <a:effectLst/>
                <a:latin typeface="Arial Unicode MS"/>
              </a:rPr>
              <a:t>,</a:t>
            </a:r>
            <a:br>
              <a:rPr kumimoji="0" lang="en-DE" altLang="en-DE" sz="2000" b="0" i="0" u="none" strike="noStrike" cap="none" normalizeH="0" baseline="0" dirty="0">
                <a:ln>
                  <a:noFill/>
                </a:ln>
                <a:solidFill>
                  <a:srgbClr val="CC7832"/>
                </a:solidFill>
                <a:effectLst/>
                <a:latin typeface="Arial Unicode MS"/>
              </a:rPr>
            </a:br>
            <a:r>
              <a:rPr kumimoji="0" lang="en-DE" altLang="en-DE" sz="2000" b="0" i="0" u="none" strike="noStrike" cap="none" normalizeH="0" baseline="0" dirty="0">
                <a:ln>
                  <a:noFill/>
                </a:ln>
                <a:solidFill>
                  <a:srgbClr val="A9B7C6"/>
                </a:solidFill>
                <a:effectLst/>
                <a:latin typeface="Arial Unicode MS"/>
              </a:rPr>
              <a:t>Residuals = </a:t>
            </a:r>
            <a:r>
              <a:rPr kumimoji="0" lang="en-DE" altLang="en-DE" sz="2000" b="0" i="0" u="none" strike="noStrike" cap="none" normalizeH="0" baseline="0" dirty="0" err="1">
                <a:ln>
                  <a:noFill/>
                </a:ln>
                <a:solidFill>
                  <a:srgbClr val="A9B7C6"/>
                </a:solidFill>
                <a:effectLst/>
                <a:latin typeface="Arial Unicode MS"/>
              </a:rPr>
              <a:t>lm_model_autos$residuals</a:t>
            </a: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a:ln>
                  <a:noFill/>
                </a:ln>
                <a:solidFill>
                  <a:srgbClr val="A9B7C6"/>
                </a:solidFill>
                <a:effectLst/>
                <a:latin typeface="Arial Unicode MS"/>
              </a:rPr>
              <a:t>)</a:t>
            </a:r>
            <a:br>
              <a:rPr kumimoji="0" lang="en-DE" altLang="en-DE" sz="2000" b="0" i="0" u="none" strike="noStrike" cap="none" normalizeH="0" baseline="0" dirty="0">
                <a:ln>
                  <a:noFill/>
                </a:ln>
                <a:solidFill>
                  <a:srgbClr val="A9B7C6"/>
                </a:solidFill>
                <a:effectLst/>
                <a:latin typeface="Arial Unicode MS"/>
              </a:rPr>
            </a:b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a:ln>
                  <a:noFill/>
                </a:ln>
                <a:solidFill>
                  <a:srgbClr val="AFAC6B"/>
                </a:solidFill>
                <a:effectLst/>
                <a:latin typeface="Arial Unicode MS"/>
              </a:rPr>
              <a:t># create the plot</a:t>
            </a:r>
            <a:br>
              <a:rPr kumimoji="0" lang="en-DE" altLang="en-DE" sz="2000" b="0" i="0" u="none" strike="noStrike" cap="none" normalizeH="0" baseline="0" dirty="0">
                <a:ln>
                  <a:noFill/>
                </a:ln>
                <a:solidFill>
                  <a:srgbClr val="AFAC6B"/>
                </a:solidFill>
                <a:effectLst/>
                <a:latin typeface="Arial Unicode MS"/>
              </a:rPr>
            </a:br>
            <a:r>
              <a:rPr kumimoji="0" lang="en-DE" altLang="en-DE" sz="2000" b="0" i="0" u="none" strike="noStrike" cap="none" normalizeH="0" baseline="0" dirty="0" err="1">
                <a:ln>
                  <a:noFill/>
                </a:ln>
                <a:solidFill>
                  <a:srgbClr val="A9B7C6"/>
                </a:solidFill>
                <a:effectLst/>
                <a:latin typeface="Arial Unicode MS"/>
              </a:rPr>
              <a:t>ggplot</a:t>
            </a:r>
            <a:r>
              <a:rPr kumimoji="0" lang="en-DE" altLang="en-DE" sz="2000" b="0" i="0" u="none" strike="noStrike" cap="none" normalizeH="0" baseline="0" dirty="0">
                <a:ln>
                  <a:noFill/>
                </a:ln>
                <a:solidFill>
                  <a:srgbClr val="A9B7C6"/>
                </a:solidFill>
                <a:effectLst/>
                <a:latin typeface="Arial Unicode MS"/>
              </a:rPr>
              <a:t>(residuals_df_1</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err="1">
                <a:ln>
                  <a:noFill/>
                </a:ln>
                <a:solidFill>
                  <a:srgbClr val="A9B7C6"/>
                </a:solidFill>
                <a:effectLst/>
                <a:latin typeface="Arial Unicode MS"/>
              </a:rPr>
              <a:t>aes</a:t>
            </a:r>
            <a:r>
              <a:rPr kumimoji="0" lang="en-DE" altLang="en-DE" sz="2000" b="0" i="0" u="none" strike="noStrike" cap="none" normalizeH="0" baseline="0" dirty="0">
                <a:ln>
                  <a:noFill/>
                </a:ln>
                <a:solidFill>
                  <a:srgbClr val="A9B7C6"/>
                </a:solidFill>
                <a:effectLst/>
                <a:latin typeface="Arial Unicode MS"/>
              </a:rPr>
              <a:t>(x = Horsepower</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a:ln>
                  <a:noFill/>
                </a:ln>
                <a:solidFill>
                  <a:srgbClr val="A9B7C6"/>
                </a:solidFill>
                <a:effectLst/>
                <a:latin typeface="Arial Unicode MS"/>
              </a:rPr>
              <a:t>y = Residuals)) +</a:t>
            </a: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err="1">
                <a:ln>
                  <a:noFill/>
                </a:ln>
                <a:solidFill>
                  <a:srgbClr val="A9B7C6"/>
                </a:solidFill>
                <a:effectLst/>
                <a:latin typeface="Arial Unicode MS"/>
              </a:rPr>
              <a:t>geom_point</a:t>
            </a:r>
            <a:r>
              <a:rPr kumimoji="0" lang="en-DE" altLang="en-DE" sz="2000" b="0" i="0" u="none" strike="noStrike" cap="none" normalizeH="0" baseline="0" dirty="0">
                <a:ln>
                  <a:noFill/>
                </a:ln>
                <a:solidFill>
                  <a:srgbClr val="A9B7C6"/>
                </a:solidFill>
                <a:effectLst/>
                <a:latin typeface="Arial Unicode MS"/>
              </a:rPr>
              <a:t>(</a:t>
            </a:r>
            <a:r>
              <a:rPr kumimoji="0" lang="en-DE" altLang="en-DE" sz="2000" b="0" i="0" u="none" strike="noStrike" cap="none" normalizeH="0" baseline="0" dirty="0" err="1">
                <a:ln>
                  <a:noFill/>
                </a:ln>
                <a:solidFill>
                  <a:srgbClr val="A9B7C6"/>
                </a:solidFill>
                <a:effectLst/>
                <a:latin typeface="Arial Unicode MS"/>
              </a:rPr>
              <a:t>color</a:t>
            </a:r>
            <a:r>
              <a:rPr kumimoji="0" lang="en-DE" altLang="en-DE" sz="2000" b="0" i="0" u="none" strike="noStrike" cap="none" normalizeH="0" baseline="0" dirty="0">
                <a:ln>
                  <a:noFill/>
                </a:ln>
                <a:solidFill>
                  <a:srgbClr val="A9B7C6"/>
                </a:solidFill>
                <a:effectLst/>
                <a:latin typeface="Arial Unicode MS"/>
              </a:rPr>
              <a:t> = </a:t>
            </a:r>
            <a:r>
              <a:rPr kumimoji="0" lang="en-DE" altLang="en-DE" sz="2000" b="0" i="0" u="none" strike="noStrike" cap="none" normalizeH="0" baseline="0" dirty="0">
                <a:ln>
                  <a:noFill/>
                </a:ln>
                <a:solidFill>
                  <a:srgbClr val="6A8759"/>
                </a:solidFill>
                <a:effectLst/>
                <a:latin typeface="Arial Unicode MS"/>
              </a:rPr>
              <a:t>"#48446e"</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a:ln>
                  <a:noFill/>
                </a:ln>
                <a:solidFill>
                  <a:srgbClr val="A9B7C6"/>
                </a:solidFill>
                <a:effectLst/>
                <a:latin typeface="Arial Unicode MS"/>
              </a:rPr>
              <a:t>size = </a:t>
            </a:r>
            <a:r>
              <a:rPr kumimoji="0" lang="en-DE" altLang="en-DE" sz="2000" b="0" i="0" u="none" strike="noStrike" cap="none" normalizeH="0" baseline="0" dirty="0">
                <a:ln>
                  <a:noFill/>
                </a:ln>
                <a:solidFill>
                  <a:srgbClr val="6897BB"/>
                </a:solidFill>
                <a:effectLst/>
                <a:latin typeface="Arial Unicode MS"/>
              </a:rPr>
              <a:t>4</a:t>
            </a:r>
            <a:r>
              <a:rPr kumimoji="0" lang="en-DE" altLang="en-DE" sz="2000" b="0" i="0" u="none" strike="noStrike" cap="none" normalizeH="0" baseline="0" dirty="0">
                <a:ln>
                  <a:noFill/>
                </a:ln>
                <a:solidFill>
                  <a:srgbClr val="CC7832"/>
                </a:solidFill>
                <a:effectLst/>
                <a:latin typeface="Arial Unicode MS"/>
              </a:rPr>
              <a:t>,</a:t>
            </a:r>
            <a:r>
              <a:rPr kumimoji="0" lang="en-DE" altLang="en-DE" sz="2000" b="0" i="0" u="none" strike="noStrike" cap="none" normalizeH="0" baseline="0" dirty="0">
                <a:ln>
                  <a:noFill/>
                </a:ln>
                <a:solidFill>
                  <a:srgbClr val="A9B7C6"/>
                </a:solidFill>
                <a:effectLst/>
                <a:latin typeface="Arial Unicode MS"/>
              </a:rPr>
              <a:t>alpha = </a:t>
            </a:r>
            <a:r>
              <a:rPr kumimoji="0" lang="en-DE" altLang="en-DE" sz="2000" b="0" i="0" u="none" strike="noStrike" cap="none" normalizeH="0" baseline="0" dirty="0">
                <a:ln>
                  <a:noFill/>
                </a:ln>
                <a:solidFill>
                  <a:srgbClr val="6897BB"/>
                </a:solidFill>
                <a:effectLst/>
                <a:latin typeface="Arial Unicode MS"/>
              </a:rPr>
              <a:t>0.8</a:t>
            </a:r>
            <a:r>
              <a:rPr kumimoji="0" lang="en-DE" altLang="en-DE" sz="2000" b="0" i="0" u="none" strike="noStrike" cap="none" normalizeH="0" baseline="0" dirty="0">
                <a:ln>
                  <a:noFill/>
                </a:ln>
                <a:solidFill>
                  <a:srgbClr val="A9B7C6"/>
                </a:solidFill>
                <a:effectLst/>
                <a:latin typeface="Arial Unicode MS"/>
              </a:rPr>
              <a:t>) +</a:t>
            </a: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err="1">
                <a:ln>
                  <a:noFill/>
                </a:ln>
                <a:solidFill>
                  <a:srgbClr val="A9B7C6"/>
                </a:solidFill>
                <a:effectLst/>
                <a:latin typeface="Arial Unicode MS"/>
              </a:rPr>
              <a:t>geom_hline</a:t>
            </a:r>
            <a:r>
              <a:rPr kumimoji="0" lang="en-DE" altLang="en-DE" sz="2000" b="0" i="0" u="none" strike="noStrike" cap="none" normalizeH="0" baseline="0" dirty="0">
                <a:ln>
                  <a:noFill/>
                </a:ln>
                <a:solidFill>
                  <a:srgbClr val="A9B7C6"/>
                </a:solidFill>
                <a:effectLst/>
                <a:latin typeface="Arial Unicode MS"/>
              </a:rPr>
              <a:t>(</a:t>
            </a:r>
            <a:r>
              <a:rPr kumimoji="0" lang="en-DE" altLang="en-DE" sz="2000" b="0" i="0" u="none" strike="noStrike" cap="none" normalizeH="0" baseline="0" dirty="0" err="1">
                <a:ln>
                  <a:noFill/>
                </a:ln>
                <a:solidFill>
                  <a:srgbClr val="A9B7C6"/>
                </a:solidFill>
                <a:effectLst/>
                <a:latin typeface="Arial Unicode MS"/>
              </a:rPr>
              <a:t>yintercept</a:t>
            </a:r>
            <a:r>
              <a:rPr kumimoji="0" lang="en-DE" altLang="en-DE" sz="2000" b="0" i="0" u="none" strike="noStrike" cap="none" normalizeH="0" baseline="0" dirty="0">
                <a:ln>
                  <a:noFill/>
                </a:ln>
                <a:solidFill>
                  <a:srgbClr val="A9B7C6"/>
                </a:solidFill>
                <a:effectLst/>
                <a:latin typeface="Arial Unicode MS"/>
              </a:rPr>
              <a:t> = </a:t>
            </a:r>
            <a:r>
              <a:rPr kumimoji="0" lang="en-DE" altLang="en-DE" sz="2000" b="0" i="0" u="none" strike="noStrike" cap="none" normalizeH="0" baseline="0" dirty="0">
                <a:ln>
                  <a:noFill/>
                </a:ln>
                <a:solidFill>
                  <a:srgbClr val="6897BB"/>
                </a:solidFill>
                <a:effectLst/>
                <a:latin typeface="Arial Unicode MS"/>
              </a:rPr>
              <a:t>0</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err="1">
                <a:ln>
                  <a:noFill/>
                </a:ln>
                <a:solidFill>
                  <a:srgbClr val="A9B7C6"/>
                </a:solidFill>
                <a:effectLst/>
                <a:latin typeface="Arial Unicode MS"/>
              </a:rPr>
              <a:t>linetype</a:t>
            </a:r>
            <a:r>
              <a:rPr kumimoji="0" lang="en-DE" altLang="en-DE" sz="2000" b="0" i="0" u="none" strike="noStrike" cap="none" normalizeH="0" baseline="0" dirty="0">
                <a:ln>
                  <a:noFill/>
                </a:ln>
                <a:solidFill>
                  <a:srgbClr val="A9B7C6"/>
                </a:solidFill>
                <a:effectLst/>
                <a:latin typeface="Arial Unicode MS"/>
              </a:rPr>
              <a:t> = </a:t>
            </a:r>
            <a:r>
              <a:rPr kumimoji="0" lang="en-DE" altLang="en-DE" sz="2000" b="0" i="0" u="none" strike="noStrike" cap="none" normalizeH="0" baseline="0" dirty="0">
                <a:ln>
                  <a:noFill/>
                </a:ln>
                <a:solidFill>
                  <a:srgbClr val="6A8759"/>
                </a:solidFill>
                <a:effectLst/>
                <a:latin typeface="Arial Unicode MS"/>
              </a:rPr>
              <a:t>"dashed"</a:t>
            </a:r>
            <a:r>
              <a:rPr kumimoji="0" lang="en-DE" altLang="en-DE" sz="2000" b="0" i="0" u="none" strike="noStrike" cap="none" normalizeH="0" baseline="0" dirty="0">
                <a:ln>
                  <a:noFill/>
                </a:ln>
                <a:solidFill>
                  <a:srgbClr val="A9B7C6"/>
                </a:solidFill>
                <a:effectLst/>
                <a:latin typeface="Arial Unicode MS"/>
              </a:rPr>
              <a:t>) +</a:t>
            </a: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a:ln>
                  <a:noFill/>
                </a:ln>
                <a:solidFill>
                  <a:srgbClr val="A9B7C6"/>
                </a:solidFill>
                <a:effectLst/>
                <a:latin typeface="Arial Unicode MS"/>
              </a:rPr>
              <a:t>labs(x = </a:t>
            </a:r>
            <a:r>
              <a:rPr kumimoji="0" lang="en-DE" altLang="en-DE" sz="2000" b="0" i="0" u="none" strike="noStrike" cap="none" normalizeH="0" baseline="0" dirty="0">
                <a:ln>
                  <a:noFill/>
                </a:ln>
                <a:solidFill>
                  <a:srgbClr val="6A8759"/>
                </a:solidFill>
                <a:effectLst/>
                <a:latin typeface="Arial Unicode MS"/>
              </a:rPr>
              <a:t>"Horsepower"</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a:ln>
                  <a:noFill/>
                </a:ln>
                <a:solidFill>
                  <a:srgbClr val="A9B7C6"/>
                </a:solidFill>
                <a:effectLst/>
                <a:latin typeface="Arial Unicode MS"/>
              </a:rPr>
              <a:t>y = </a:t>
            </a:r>
            <a:r>
              <a:rPr kumimoji="0" lang="en-DE" altLang="en-DE" sz="2000" b="0" i="0" u="none" strike="noStrike" cap="none" normalizeH="0" baseline="0" dirty="0">
                <a:ln>
                  <a:noFill/>
                </a:ln>
                <a:solidFill>
                  <a:srgbClr val="6A8759"/>
                </a:solidFill>
                <a:effectLst/>
                <a:latin typeface="Arial Unicode MS"/>
              </a:rPr>
              <a:t>"Residuals"</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a:ln>
                  <a:noFill/>
                </a:ln>
                <a:solidFill>
                  <a:srgbClr val="A9B7C6"/>
                </a:solidFill>
                <a:effectLst/>
                <a:latin typeface="Arial Unicode MS"/>
              </a:rPr>
              <a:t>title = </a:t>
            </a:r>
            <a:r>
              <a:rPr kumimoji="0" lang="en-DE" altLang="en-DE" sz="2000" b="0" i="0" u="none" strike="noStrike" cap="none" normalizeH="0" baseline="0" dirty="0">
                <a:ln>
                  <a:noFill/>
                </a:ln>
                <a:solidFill>
                  <a:srgbClr val="6A8759"/>
                </a:solidFill>
                <a:effectLst/>
                <a:latin typeface="Arial Unicode MS"/>
              </a:rPr>
              <a:t>"Residuals Plot"</a:t>
            </a:r>
            <a:r>
              <a:rPr kumimoji="0" lang="en-DE" altLang="en-DE" sz="2000" b="0" i="0" u="none" strike="noStrike" cap="none" normalizeH="0" baseline="0" dirty="0">
                <a:ln>
                  <a:noFill/>
                </a:ln>
                <a:solidFill>
                  <a:srgbClr val="A9B7C6"/>
                </a:solidFill>
                <a:effectLst/>
                <a:latin typeface="Arial Unicode MS"/>
              </a:rPr>
              <a:t>)+</a:t>
            </a: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err="1">
                <a:ln>
                  <a:noFill/>
                </a:ln>
                <a:solidFill>
                  <a:srgbClr val="A9B7C6"/>
                </a:solidFill>
                <a:effectLst/>
                <a:latin typeface="Arial Unicode MS"/>
              </a:rPr>
              <a:t>theme_minimal</a:t>
            </a:r>
            <a:r>
              <a:rPr kumimoji="0" lang="en-DE" altLang="en-DE" sz="2000" b="0" i="0" u="none" strike="noStrike" cap="none" normalizeH="0" baseline="0" dirty="0">
                <a:ln>
                  <a:noFill/>
                </a:ln>
                <a:solidFill>
                  <a:srgbClr val="A9B7C6"/>
                </a:solidFill>
                <a:effectLst/>
                <a:latin typeface="Arial Unicode MS"/>
              </a:rPr>
              <a:t>()</a:t>
            </a:r>
            <a:br>
              <a:rPr kumimoji="0" lang="en-DE" altLang="en-DE" sz="2000" b="0" i="0" u="none" strike="noStrike" cap="none" normalizeH="0" baseline="0" dirty="0">
                <a:ln>
                  <a:noFill/>
                </a:ln>
                <a:solidFill>
                  <a:srgbClr val="A9B7C6"/>
                </a:solidFill>
                <a:effectLst/>
                <a:latin typeface="Arial Unicode MS"/>
              </a:rPr>
            </a:b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err="1">
                <a:ln>
                  <a:noFill/>
                </a:ln>
                <a:solidFill>
                  <a:srgbClr val="A9B7C6"/>
                </a:solidFill>
                <a:effectLst/>
                <a:latin typeface="Arial Unicode MS"/>
              </a:rPr>
              <a:t>ggsave</a:t>
            </a:r>
            <a:r>
              <a:rPr kumimoji="0" lang="en-DE" altLang="en-DE" sz="2000" b="0" i="0" u="none" strike="noStrike" cap="none" normalizeH="0" baseline="0" dirty="0">
                <a:ln>
                  <a:noFill/>
                </a:ln>
                <a:solidFill>
                  <a:srgbClr val="A9B7C6"/>
                </a:solidFill>
                <a:effectLst/>
                <a:latin typeface="Arial Unicode MS"/>
              </a:rPr>
              <a:t>(</a:t>
            </a:r>
            <a:r>
              <a:rPr kumimoji="0" lang="en-DE" altLang="en-DE" sz="2000" b="0" i="0" u="none" strike="noStrike" cap="none" normalizeH="0" baseline="0" dirty="0">
                <a:ln>
                  <a:noFill/>
                </a:ln>
                <a:solidFill>
                  <a:srgbClr val="6A8759"/>
                </a:solidFill>
                <a:effectLst/>
                <a:latin typeface="Arial Unicode MS"/>
              </a:rPr>
              <a:t>"residuals_hp.png"</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a:ln>
                  <a:noFill/>
                </a:ln>
                <a:solidFill>
                  <a:srgbClr val="A9B7C6"/>
                </a:solidFill>
                <a:effectLst/>
                <a:latin typeface="Arial Unicode MS"/>
              </a:rPr>
              <a:t>dpi = </a:t>
            </a:r>
            <a:r>
              <a:rPr kumimoji="0" lang="en-DE" altLang="en-DE" sz="2000" b="0" i="0" u="none" strike="noStrike" cap="none" normalizeH="0" baseline="0" dirty="0">
                <a:ln>
                  <a:noFill/>
                </a:ln>
                <a:solidFill>
                  <a:srgbClr val="6897BB"/>
                </a:solidFill>
                <a:effectLst/>
                <a:latin typeface="Arial Unicode MS"/>
              </a:rPr>
              <a:t>300</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a:ln>
                  <a:noFill/>
                </a:ln>
                <a:solidFill>
                  <a:srgbClr val="A9B7C6"/>
                </a:solidFill>
                <a:effectLst/>
                <a:latin typeface="Arial Unicode MS"/>
              </a:rPr>
              <a:t>width = </a:t>
            </a:r>
            <a:r>
              <a:rPr kumimoji="0" lang="en-DE" altLang="en-DE" sz="2000" b="0" i="0" u="none" strike="noStrike" cap="none" normalizeH="0" baseline="0" dirty="0">
                <a:ln>
                  <a:noFill/>
                </a:ln>
                <a:solidFill>
                  <a:srgbClr val="6897BB"/>
                </a:solidFill>
                <a:effectLst/>
                <a:latin typeface="Arial Unicode MS"/>
              </a:rPr>
              <a:t>6</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a:ln>
                  <a:noFill/>
                </a:ln>
                <a:solidFill>
                  <a:srgbClr val="A9B7C6"/>
                </a:solidFill>
                <a:effectLst/>
                <a:latin typeface="Arial Unicode MS"/>
              </a:rPr>
              <a:t>height = </a:t>
            </a:r>
            <a:r>
              <a:rPr kumimoji="0" lang="en-DE" altLang="en-DE" sz="2000" b="0" i="0" u="none" strike="noStrike" cap="none" normalizeH="0" baseline="0" dirty="0">
                <a:ln>
                  <a:noFill/>
                </a:ln>
                <a:solidFill>
                  <a:srgbClr val="6897BB"/>
                </a:solidFill>
                <a:effectLst/>
                <a:latin typeface="Arial Unicode MS"/>
              </a:rPr>
              <a:t>4</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a:ln>
                  <a:noFill/>
                </a:ln>
                <a:solidFill>
                  <a:srgbClr val="A9B7C6"/>
                </a:solidFill>
                <a:effectLst/>
                <a:latin typeface="Arial Unicode MS"/>
              </a:rPr>
              <a:t>units = </a:t>
            </a:r>
            <a:r>
              <a:rPr kumimoji="0" lang="en-DE" altLang="en-DE" sz="2000" b="0" i="0" u="none" strike="noStrike" cap="none" normalizeH="0" baseline="0" dirty="0">
                <a:ln>
                  <a:noFill/>
                </a:ln>
                <a:solidFill>
                  <a:srgbClr val="6A8759"/>
                </a:solidFill>
                <a:effectLst/>
                <a:latin typeface="Arial Unicode MS"/>
              </a:rPr>
              <a:t>"in"</a:t>
            </a:r>
            <a:r>
              <a:rPr kumimoji="0" lang="en-DE" altLang="en-DE" sz="2000" b="0" i="0" u="none" strike="noStrike" cap="none" normalizeH="0" baseline="0" dirty="0">
                <a:ln>
                  <a:noFill/>
                </a:ln>
                <a:solidFill>
                  <a:srgbClr val="A9B7C6"/>
                </a:solidFill>
                <a:effectLst/>
                <a:latin typeface="Arial Unicode MS"/>
              </a:rPr>
              <a:t>)</a:t>
            </a:r>
            <a:br>
              <a:rPr kumimoji="0" lang="en-DE" altLang="en-DE" sz="2000" b="0" i="0" u="none" strike="noStrike" cap="none" normalizeH="0" baseline="0" dirty="0">
                <a:ln>
                  <a:noFill/>
                </a:ln>
                <a:solidFill>
                  <a:srgbClr val="A9B7C6"/>
                </a:solidFill>
                <a:effectLst/>
                <a:latin typeface="Arial Unicode MS"/>
              </a:rPr>
            </a:br>
            <a:br>
              <a:rPr kumimoji="0" lang="en-DE" altLang="en-DE" sz="2000" b="0" i="0" u="none" strike="noStrike" cap="none" normalizeH="0" baseline="0" dirty="0">
                <a:ln>
                  <a:noFill/>
                </a:ln>
                <a:solidFill>
                  <a:srgbClr val="A9B7C6"/>
                </a:solidFill>
                <a:effectLst/>
                <a:latin typeface="Arial Unicode MS"/>
              </a:rPr>
            </a:br>
            <a:endParaRPr kumimoji="0" lang="en-DE" altLang="en-DE"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239176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9490" name="Rectangle 462"/>
          <p:cNvSpPr>
            <a:spLocks noChangeArrowheads="1"/>
          </p:cNvSpPr>
          <p:nvPr/>
        </p:nvSpPr>
        <p:spPr bwMode="auto">
          <a:xfrm>
            <a:off x="2273808" y="1441450"/>
            <a:ext cx="8077200" cy="453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42900" indent="-342900">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auto" latinLnBrk="0" hangingPunct="1">
              <a:lnSpc>
                <a:spcPct val="150000"/>
              </a:lnSpc>
              <a:spcBef>
                <a:spcPct val="20000"/>
              </a:spcBef>
              <a:spcAft>
                <a:spcPts val="0"/>
              </a:spcAft>
              <a:buClr>
                <a:srgbClr val="336699"/>
              </a:buClr>
              <a:buSzPct val="60000"/>
              <a:buFont typeface="Wingdings" panose="05000000000000000000" pitchFamily="2" charset="2"/>
              <a:buChar char="n"/>
              <a:tabLst/>
              <a:defRPr/>
            </a:pPr>
            <a:r>
              <a:rPr kumimoji="0" lang="es-ES_tradnl" altLang="en-US" sz="2800" b="1" i="0" u="none" strike="noStrike" kern="1200" cap="none" spc="0" normalizeH="0" baseline="0" noProof="0" dirty="0">
                <a:ln>
                  <a:noFill/>
                </a:ln>
                <a:solidFill>
                  <a:srgbClr val="242537"/>
                </a:solidFill>
                <a:effectLst/>
                <a:uLnTx/>
                <a:uFillTx/>
                <a:latin typeface="Montserrat" panose="00000500000000000000" pitchFamily="2" charset="0"/>
              </a:rPr>
              <a:t>Resultados regresión cuadrática:</a:t>
            </a:r>
          </a:p>
          <a:p>
            <a:pPr marL="342900" marR="0" lvl="0" indent="-342900" algn="ctr" defTabSz="914400" rtl="0" eaLnBrk="1" fontAlgn="auto" latinLnBrk="0" hangingPunct="1">
              <a:lnSpc>
                <a:spcPct val="150000"/>
              </a:lnSpc>
              <a:spcBef>
                <a:spcPct val="0"/>
              </a:spcBef>
              <a:spcAft>
                <a:spcPts val="0"/>
              </a:spcAft>
              <a:buClr>
                <a:srgbClr val="336699"/>
              </a:buClr>
              <a:buSzPct val="60000"/>
              <a:buFont typeface="Wingdings" panose="05000000000000000000" pitchFamily="2" charset="2"/>
              <a:buNone/>
              <a:tabLst/>
              <a:defRPr/>
            </a:pPr>
            <a:r>
              <a:rPr kumimoji="0" lang="es-ES_tradnl" altLang="en-US" sz="2400" b="0" i="0" u="none" strike="noStrike" kern="1200" cap="none" spc="0" normalizeH="0" baseline="0" noProof="0" dirty="0">
                <a:ln>
                  <a:noFill/>
                </a:ln>
                <a:solidFill>
                  <a:prstClr val="black"/>
                </a:solidFill>
                <a:effectLst/>
                <a:uLnTx/>
                <a:uFillTx/>
                <a:latin typeface="Montserrat" panose="00000500000000000000" pitchFamily="2" charset="0"/>
              </a:rPr>
              <a:t>	Y = 77.1 -0.8035HP + 0.0027 (HP)</a:t>
            </a:r>
            <a:r>
              <a:rPr kumimoji="0" lang="es-ES_tradnl" altLang="en-US" sz="2400" b="0" i="0" u="none" strike="noStrike" kern="1200" cap="none" spc="0" normalizeH="0" baseline="30000" noProof="0" dirty="0">
                <a:ln>
                  <a:noFill/>
                </a:ln>
                <a:solidFill>
                  <a:prstClr val="black"/>
                </a:solidFill>
                <a:effectLst/>
                <a:uLnTx/>
                <a:uFillTx/>
                <a:latin typeface="Montserrat" panose="00000500000000000000" pitchFamily="2" charset="0"/>
              </a:rPr>
              <a:t>2</a:t>
            </a:r>
          </a:p>
        </p:txBody>
      </p:sp>
      <p:sp>
        <p:nvSpPr>
          <p:cNvPr id="19491" name="Text Box 463"/>
          <p:cNvSpPr txBox="1">
            <a:spLocks noChangeArrowheads="1"/>
          </p:cNvSpPr>
          <p:nvPr/>
        </p:nvSpPr>
        <p:spPr bwMode="auto">
          <a:xfrm>
            <a:off x="3934968" y="197339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0" i="0" u="none" strike="noStrike" kern="1200" cap="none" spc="0" normalizeH="0" baseline="0" noProof="0" dirty="0">
                <a:ln>
                  <a:noFill/>
                </a:ln>
                <a:solidFill>
                  <a:prstClr val="black"/>
                </a:solidFill>
                <a:effectLst/>
                <a:uLnTx/>
                <a:uFillTx/>
                <a:latin typeface="Montserrat" panose="00000500000000000000" pitchFamily="2" charset="0"/>
              </a:rPr>
              <a:t>^</a:t>
            </a:r>
          </a:p>
        </p:txBody>
      </p:sp>
      <p:sp>
        <p:nvSpPr>
          <p:cNvPr id="19493" name="Text Box 501"/>
          <p:cNvSpPr txBox="1">
            <a:spLocks noChangeArrowheads="1"/>
          </p:cNvSpPr>
          <p:nvPr/>
        </p:nvSpPr>
        <p:spPr bwMode="auto">
          <a:xfrm>
            <a:off x="2514600" y="5619751"/>
            <a:ext cx="7467600" cy="708025"/>
          </a:xfrm>
          <a:prstGeom prst="rect">
            <a:avLst/>
          </a:prstGeom>
          <a:solidFill>
            <a:schemeClr val="accent2">
              <a:lumMod val="40000"/>
              <a:lumOff val="60000"/>
            </a:schemeClr>
          </a:solidFill>
          <a:ln w="9525">
            <a:solidFill>
              <a:schemeClr val="tx1"/>
            </a:solidFill>
            <a:miter lim="800000"/>
            <a:headEnd/>
            <a:tailEnd/>
          </a:ln>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000" b="0" i="0" u="none" strike="noStrike" kern="1200" cap="none" spc="0" normalizeH="0" baseline="0" noProof="0">
                <a:ln>
                  <a:noFill/>
                </a:ln>
                <a:solidFill>
                  <a:prstClr val="black"/>
                </a:solidFill>
                <a:effectLst/>
                <a:uLnTx/>
                <a:uFillTx/>
                <a:latin typeface="Montserrat" panose="00000500000000000000" pitchFamily="2" charset="0"/>
              </a:rPr>
              <a:t>El término cuadrático es estadísticamente significativo a niveles convencionales (p-value muy pequeño)</a:t>
            </a:r>
            <a:endParaRPr kumimoji="0" lang="es-ES_tradnl" altLang="en-US" sz="2000" b="0" i="0" u="none" strike="noStrike" kern="1200" cap="none" spc="0" normalizeH="0" baseline="-25000" noProof="0">
              <a:ln>
                <a:noFill/>
              </a:ln>
              <a:solidFill>
                <a:prstClr val="black"/>
              </a:solidFill>
              <a:effectLst/>
              <a:uLnTx/>
              <a:uFillTx/>
              <a:latin typeface="Montserrat" panose="00000500000000000000" pitchFamily="2" charset="0"/>
            </a:endParaRPr>
          </a:p>
        </p:txBody>
      </p:sp>
      <p:cxnSp>
        <p:nvCxnSpPr>
          <p:cNvPr id="19495" name="Straight Arrow Connector 16"/>
          <p:cNvCxnSpPr>
            <a:cxnSpLocks noChangeShapeType="1"/>
          </p:cNvCxnSpPr>
          <p:nvPr/>
        </p:nvCxnSpPr>
        <p:spPr bwMode="auto">
          <a:xfrm flipV="1">
            <a:off x="4608576" y="4345374"/>
            <a:ext cx="1617345" cy="127437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3" name="Rectangle 3">
            <a:extLst>
              <a:ext uri="{FF2B5EF4-FFF2-40B4-BE49-F238E27FC236}">
                <a16:creationId xmlns:a16="http://schemas.microsoft.com/office/drawing/2014/main" id="{D0AC42F8-53F1-223F-9CA7-4617075A273E}"/>
              </a:ext>
            </a:extLst>
          </p:cNvPr>
          <p:cNvSpPr txBox="1">
            <a:spLocks noChangeArrowheads="1"/>
          </p:cNvSpPr>
          <p:nvPr/>
        </p:nvSpPr>
        <p:spPr>
          <a:xfrm>
            <a:off x="278053" y="234253"/>
            <a:ext cx="9178052" cy="990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altLang="en-US" dirty="0">
                <a:solidFill>
                  <a:srgbClr val="242537"/>
                </a:solidFill>
                <a:latin typeface="Montserrat ExtraBold" panose="00000900000000000000" pitchFamily="2" charset="0"/>
              </a:rPr>
              <a:t>Ejemplo: Relación Cuadrática</a:t>
            </a:r>
          </a:p>
        </p:txBody>
      </p:sp>
      <p:graphicFrame>
        <p:nvGraphicFramePr>
          <p:cNvPr id="6" name="Table 5">
            <a:extLst>
              <a:ext uri="{FF2B5EF4-FFF2-40B4-BE49-F238E27FC236}">
                <a16:creationId xmlns:a16="http://schemas.microsoft.com/office/drawing/2014/main" id="{024C8E93-BA5A-ECCE-7A91-941D2612B2D6}"/>
              </a:ext>
            </a:extLst>
          </p:cNvPr>
          <p:cNvGraphicFramePr>
            <a:graphicFrameLocks noGrp="1"/>
          </p:cNvGraphicFramePr>
          <p:nvPr>
            <p:extLst>
              <p:ext uri="{D42A27DB-BD31-4B8C-83A1-F6EECF244321}">
                <p14:modId xmlns:p14="http://schemas.microsoft.com/office/powerpoint/2010/main" val="1850449031"/>
              </p:ext>
            </p:extLst>
          </p:nvPr>
        </p:nvGraphicFramePr>
        <p:xfrm>
          <a:off x="3048000" y="2767490"/>
          <a:ext cx="4984242" cy="2255520"/>
        </p:xfrm>
        <a:graphic>
          <a:graphicData uri="http://schemas.openxmlformats.org/drawingml/2006/table">
            <a:tbl>
              <a:tblPr firstRow="1" bandRow="1">
                <a:tableStyleId>{7E9639D4-E3E2-4D34-9284-5A2195B3D0D7}</a:tableStyleId>
              </a:tblPr>
              <a:tblGrid>
                <a:gridCol w="2836660">
                  <a:extLst>
                    <a:ext uri="{9D8B030D-6E8A-4147-A177-3AD203B41FA5}">
                      <a16:colId xmlns:a16="http://schemas.microsoft.com/office/drawing/2014/main" val="3070829290"/>
                    </a:ext>
                  </a:extLst>
                </a:gridCol>
                <a:gridCol w="2147582">
                  <a:extLst>
                    <a:ext uri="{9D8B030D-6E8A-4147-A177-3AD203B41FA5}">
                      <a16:colId xmlns:a16="http://schemas.microsoft.com/office/drawing/2014/main" val="2960879755"/>
                    </a:ext>
                  </a:extLst>
                </a:gridCol>
              </a:tblGrid>
              <a:tr h="0">
                <a:tc>
                  <a:txBody>
                    <a:bodyPr/>
                    <a:lstStyle/>
                    <a:p>
                      <a:pPr marL="76200" marR="76200" algn="ctr">
                        <a:spcBef>
                          <a:spcPts val="600"/>
                        </a:spcBef>
                        <a:spcAft>
                          <a:spcPts val="600"/>
                        </a:spcAft>
                      </a:pPr>
                      <a:r>
                        <a:rPr lang="en-US" sz="1600">
                          <a:effectLst/>
                          <a:latin typeface="Montserrat" panose="00000500000000000000" pitchFamily="2" charset="0"/>
                        </a:rPr>
                        <a:t> </a:t>
                      </a:r>
                      <a:endParaRPr lang="en-DE" sz="1600">
                        <a:effectLst/>
                        <a:latin typeface="Montserrat" panose="00000500000000000000" pitchFamily="2" charset="0"/>
                        <a:ea typeface="Times New Roman" panose="02020603050405020304" pitchFamily="18" charset="0"/>
                        <a:cs typeface="Times New Roman" panose="02020603050405020304" pitchFamily="18" charset="0"/>
                      </a:endParaRPr>
                    </a:p>
                  </a:txBody>
                  <a:tcPr marL="0" marR="0" marT="0" marB="0">
                    <a:lnB w="12700" cap="flat" cmpd="sng" algn="ctr">
                      <a:solidFill>
                        <a:schemeClr val="tx1"/>
                      </a:solidFill>
                      <a:prstDash val="solid"/>
                      <a:round/>
                      <a:headEnd type="none" w="med" len="med"/>
                      <a:tailEnd type="none" w="med" len="med"/>
                    </a:lnB>
                  </a:tcPr>
                </a:tc>
                <a:tc>
                  <a:txBody>
                    <a:bodyPr/>
                    <a:lstStyle/>
                    <a:p>
                      <a:pPr marL="76200" marR="76200" algn="ctr">
                        <a:spcBef>
                          <a:spcPts val="600"/>
                        </a:spcBef>
                        <a:spcAft>
                          <a:spcPts val="600"/>
                        </a:spcAft>
                      </a:pPr>
                      <a:r>
                        <a:rPr lang="en-US" sz="1400" dirty="0" err="1">
                          <a:effectLst/>
                          <a:latin typeface="Montserrat" panose="00000500000000000000" pitchFamily="2" charset="0"/>
                        </a:rPr>
                        <a:t>Cuadrática</a:t>
                      </a:r>
                      <a:endParaRPr lang="en-DE" sz="1600" dirty="0">
                        <a:effectLst/>
                        <a:latin typeface="Montserrat" panose="00000500000000000000" pitchFamily="2" charset="0"/>
                        <a:ea typeface="Times New Roman" panose="02020603050405020304" pitchFamily="18" charset="0"/>
                        <a:cs typeface="Times New Roman" panose="02020603050405020304" pitchFamily="18" charset="0"/>
                      </a:endParaRPr>
                    </a:p>
                  </a:txBody>
                  <a:tcPr marL="0" marR="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61551"/>
                  </a:ext>
                </a:extLst>
              </a:tr>
              <a:tr h="0">
                <a:tc>
                  <a:txBody>
                    <a:bodyPr/>
                    <a:lstStyle/>
                    <a:p>
                      <a:pPr marL="76200" marR="76200">
                        <a:spcBef>
                          <a:spcPts val="600"/>
                        </a:spcBef>
                        <a:spcAft>
                          <a:spcPts val="600"/>
                        </a:spcAft>
                      </a:pPr>
                      <a:r>
                        <a:rPr lang="en-US" sz="1400" dirty="0">
                          <a:effectLst/>
                          <a:latin typeface="Montserrat" panose="00000500000000000000" pitchFamily="2" charset="0"/>
                        </a:rPr>
                        <a:t>(Intercept)</a:t>
                      </a:r>
                      <a:endParaRPr lang="en-DE" sz="1600" dirty="0">
                        <a:effectLst/>
                        <a:latin typeface="Montserrat" panose="00000500000000000000" pitchFamily="2"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marL="76200" marR="76200" algn="ctr">
                        <a:spcBef>
                          <a:spcPts val="600"/>
                        </a:spcBef>
                        <a:spcAft>
                          <a:spcPts val="600"/>
                        </a:spcAft>
                      </a:pPr>
                      <a:r>
                        <a:rPr lang="en-US" sz="1400" dirty="0">
                          <a:effectLst/>
                          <a:latin typeface="Montserrat" panose="00000500000000000000" pitchFamily="2" charset="0"/>
                        </a:rPr>
                        <a:t>77.1071 ***</a:t>
                      </a:r>
                      <a:endParaRPr lang="en-DE" sz="1600" dirty="0">
                        <a:effectLst/>
                        <a:latin typeface="Montserrat" panose="00000500000000000000" pitchFamily="2"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530659601"/>
                  </a:ext>
                </a:extLst>
              </a:tr>
              <a:tr h="0">
                <a:tc>
                  <a:txBody>
                    <a:bodyPr/>
                    <a:lstStyle/>
                    <a:p>
                      <a:pPr marL="76200" marR="76200">
                        <a:spcBef>
                          <a:spcPts val="600"/>
                        </a:spcBef>
                        <a:spcAft>
                          <a:spcPts val="600"/>
                        </a:spcAft>
                      </a:pPr>
                      <a:r>
                        <a:rPr lang="en-US" sz="1600" dirty="0">
                          <a:effectLst/>
                          <a:latin typeface="Montserrat" panose="00000500000000000000" pitchFamily="2" charset="0"/>
                        </a:rPr>
                        <a:t> </a:t>
                      </a:r>
                      <a:endParaRPr lang="en-DE" sz="1600" dirty="0">
                        <a:effectLst/>
                        <a:latin typeface="Montserrat" panose="00000500000000000000" pitchFamily="2"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76200" marR="76200" algn="ctr">
                        <a:spcBef>
                          <a:spcPts val="600"/>
                        </a:spcBef>
                        <a:spcAft>
                          <a:spcPts val="600"/>
                        </a:spcAft>
                      </a:pPr>
                      <a:r>
                        <a:rPr lang="en-US" sz="1400" dirty="0">
                          <a:effectLst/>
                          <a:latin typeface="Montserrat" panose="00000500000000000000" pitchFamily="2" charset="0"/>
                        </a:rPr>
                        <a:t>(7.8711)   </a:t>
                      </a:r>
                      <a:endParaRPr lang="en-DE" sz="1600" dirty="0">
                        <a:effectLst/>
                        <a:latin typeface="Montserrat" panose="00000500000000000000" pitchFamily="2"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286084289"/>
                  </a:ext>
                </a:extLst>
              </a:tr>
              <a:tr h="0">
                <a:tc>
                  <a:txBody>
                    <a:bodyPr/>
                    <a:lstStyle/>
                    <a:p>
                      <a:pPr marL="76200" marR="76200">
                        <a:spcBef>
                          <a:spcPts val="600"/>
                        </a:spcBef>
                        <a:spcAft>
                          <a:spcPts val="600"/>
                        </a:spcAft>
                      </a:pPr>
                      <a:r>
                        <a:rPr lang="en-US" sz="1400" dirty="0">
                          <a:effectLst/>
                          <a:latin typeface="Montserrat" panose="00000500000000000000" pitchFamily="2" charset="0"/>
                        </a:rPr>
                        <a:t>Horsepower</a:t>
                      </a:r>
                      <a:endParaRPr lang="en-DE" sz="1600" dirty="0">
                        <a:effectLst/>
                        <a:latin typeface="Montserrat" panose="00000500000000000000" pitchFamily="2"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76200" marR="76200" algn="ctr">
                        <a:spcBef>
                          <a:spcPts val="600"/>
                        </a:spcBef>
                        <a:spcAft>
                          <a:spcPts val="600"/>
                        </a:spcAft>
                      </a:pPr>
                      <a:r>
                        <a:rPr lang="en-US" sz="1400" dirty="0">
                          <a:effectLst/>
                          <a:latin typeface="Montserrat" panose="00000500000000000000" pitchFamily="2" charset="0"/>
                        </a:rPr>
                        <a:t>-0.8035 ***</a:t>
                      </a:r>
                      <a:endParaRPr lang="en-DE" sz="1600" dirty="0">
                        <a:effectLst/>
                        <a:latin typeface="Montserrat" panose="00000500000000000000" pitchFamily="2"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2114294843"/>
                  </a:ext>
                </a:extLst>
              </a:tr>
              <a:tr h="0">
                <a:tc>
                  <a:txBody>
                    <a:bodyPr/>
                    <a:lstStyle/>
                    <a:p>
                      <a:pPr marL="76200" marR="76200">
                        <a:spcBef>
                          <a:spcPts val="600"/>
                        </a:spcBef>
                        <a:spcAft>
                          <a:spcPts val="600"/>
                        </a:spcAft>
                      </a:pPr>
                      <a:r>
                        <a:rPr lang="en-US" sz="1600" dirty="0">
                          <a:effectLst/>
                          <a:latin typeface="Montserrat" panose="00000500000000000000" pitchFamily="2" charset="0"/>
                        </a:rPr>
                        <a:t> </a:t>
                      </a:r>
                      <a:endParaRPr lang="en-DE" sz="1600" dirty="0">
                        <a:effectLst/>
                        <a:latin typeface="Montserrat" panose="00000500000000000000" pitchFamily="2"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76200" marR="76200" algn="ctr">
                        <a:spcBef>
                          <a:spcPts val="600"/>
                        </a:spcBef>
                        <a:spcAft>
                          <a:spcPts val="600"/>
                        </a:spcAft>
                      </a:pPr>
                      <a:r>
                        <a:rPr lang="en-US" sz="1400" dirty="0">
                          <a:effectLst/>
                          <a:latin typeface="Montserrat" panose="00000500000000000000" pitchFamily="2" charset="0"/>
                        </a:rPr>
                        <a:t>(0.1596)   </a:t>
                      </a:r>
                      <a:endParaRPr lang="en-DE" sz="1600" dirty="0">
                        <a:effectLst/>
                        <a:latin typeface="Montserrat" panose="00000500000000000000" pitchFamily="2"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915037033"/>
                  </a:ext>
                </a:extLst>
              </a:tr>
              <a:tr h="0">
                <a:tc>
                  <a:txBody>
                    <a:bodyPr/>
                    <a:lstStyle/>
                    <a:p>
                      <a:pPr marL="76200" marR="76200">
                        <a:spcBef>
                          <a:spcPts val="600"/>
                        </a:spcBef>
                        <a:spcAft>
                          <a:spcPts val="600"/>
                        </a:spcAft>
                      </a:pPr>
                      <a:r>
                        <a:rPr lang="en-US" sz="1400">
                          <a:effectLst/>
                          <a:latin typeface="Montserrat" panose="00000500000000000000" pitchFamily="2" charset="0"/>
                        </a:rPr>
                        <a:t>I(Horsepower^2)</a:t>
                      </a:r>
                      <a:endParaRPr lang="en-DE" sz="1600">
                        <a:effectLst/>
                        <a:latin typeface="Montserrat" panose="00000500000000000000" pitchFamily="2"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76200" marR="76200" algn="ctr">
                        <a:spcBef>
                          <a:spcPts val="600"/>
                        </a:spcBef>
                        <a:spcAft>
                          <a:spcPts val="600"/>
                        </a:spcAft>
                      </a:pPr>
                      <a:r>
                        <a:rPr lang="en-US" sz="1400" dirty="0">
                          <a:effectLst/>
                          <a:latin typeface="Montserrat" panose="00000500000000000000" pitchFamily="2" charset="0"/>
                        </a:rPr>
                        <a:t>0.0027 ***</a:t>
                      </a:r>
                      <a:endParaRPr lang="en-DE" sz="1600" dirty="0">
                        <a:effectLst/>
                        <a:latin typeface="Montserrat" panose="00000500000000000000" pitchFamily="2"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896770694"/>
                  </a:ext>
                </a:extLst>
              </a:tr>
              <a:tr h="0">
                <a:tc>
                  <a:txBody>
                    <a:bodyPr/>
                    <a:lstStyle/>
                    <a:p>
                      <a:pPr marL="76200" marR="76200">
                        <a:spcBef>
                          <a:spcPts val="600"/>
                        </a:spcBef>
                        <a:spcAft>
                          <a:spcPts val="600"/>
                        </a:spcAft>
                      </a:pPr>
                      <a:r>
                        <a:rPr lang="en-US" sz="1600">
                          <a:effectLst/>
                          <a:latin typeface="Montserrat" panose="00000500000000000000" pitchFamily="2" charset="0"/>
                        </a:rPr>
                        <a:t> </a:t>
                      </a:r>
                      <a:endParaRPr lang="en-DE" sz="1600">
                        <a:effectLst/>
                        <a:latin typeface="Montserrat" panose="00000500000000000000" pitchFamily="2"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76200" marR="76200" algn="ctr">
                        <a:spcBef>
                          <a:spcPts val="600"/>
                        </a:spcBef>
                        <a:spcAft>
                          <a:spcPts val="600"/>
                        </a:spcAft>
                      </a:pPr>
                      <a:r>
                        <a:rPr lang="en-US" sz="1400" dirty="0">
                          <a:effectLst/>
                          <a:latin typeface="Montserrat" panose="00000500000000000000" pitchFamily="2" charset="0"/>
                        </a:rPr>
                        <a:t>(0.0008)   </a:t>
                      </a:r>
                      <a:endParaRPr lang="en-DE" sz="1600" dirty="0">
                        <a:effectLst/>
                        <a:latin typeface="Montserrat" panose="00000500000000000000" pitchFamily="2"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182780098"/>
                  </a:ext>
                </a:extLst>
              </a:tr>
              <a:tr h="0">
                <a:tc>
                  <a:txBody>
                    <a:bodyPr/>
                    <a:lstStyle/>
                    <a:p>
                      <a:pPr marL="76200" marR="76200">
                        <a:spcBef>
                          <a:spcPts val="600"/>
                        </a:spcBef>
                        <a:spcAft>
                          <a:spcPts val="600"/>
                        </a:spcAft>
                      </a:pPr>
                      <a:r>
                        <a:rPr lang="en-US" sz="1400">
                          <a:effectLst/>
                          <a:latin typeface="Montserrat" panose="00000500000000000000" pitchFamily="2" charset="0"/>
                        </a:rPr>
                        <a:t>N</a:t>
                      </a:r>
                      <a:endParaRPr lang="en-DE" sz="1600">
                        <a:effectLst/>
                        <a:latin typeface="Montserrat" panose="00000500000000000000" pitchFamily="2"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marL="76200" marR="76200" algn="ctr">
                        <a:spcBef>
                          <a:spcPts val="600"/>
                        </a:spcBef>
                        <a:spcAft>
                          <a:spcPts val="600"/>
                        </a:spcAft>
                      </a:pPr>
                      <a:r>
                        <a:rPr lang="en-US" sz="1400" dirty="0">
                          <a:effectLst/>
                          <a:latin typeface="Montserrat" panose="00000500000000000000" pitchFamily="2" charset="0"/>
                        </a:rPr>
                        <a:t>50         </a:t>
                      </a:r>
                      <a:endParaRPr lang="en-DE" sz="1600" dirty="0">
                        <a:effectLst/>
                        <a:latin typeface="Montserrat" panose="00000500000000000000" pitchFamily="2"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612231649"/>
                  </a:ext>
                </a:extLst>
              </a:tr>
              <a:tr h="0">
                <a:tc>
                  <a:txBody>
                    <a:bodyPr/>
                    <a:lstStyle/>
                    <a:p>
                      <a:pPr marL="76200" marR="76200">
                        <a:spcBef>
                          <a:spcPts val="600"/>
                        </a:spcBef>
                        <a:spcAft>
                          <a:spcPts val="600"/>
                        </a:spcAft>
                      </a:pPr>
                      <a:r>
                        <a:rPr lang="en-US" sz="1400">
                          <a:effectLst/>
                          <a:latin typeface="Montserrat" panose="00000500000000000000" pitchFamily="2" charset="0"/>
                        </a:rPr>
                        <a:t>R2</a:t>
                      </a:r>
                      <a:endParaRPr lang="en-DE" sz="1600">
                        <a:effectLst/>
                        <a:latin typeface="Montserrat" panose="00000500000000000000" pitchFamily="2"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76200" marR="76200" algn="ctr">
                        <a:spcBef>
                          <a:spcPts val="600"/>
                        </a:spcBef>
                        <a:spcAft>
                          <a:spcPts val="600"/>
                        </a:spcAft>
                      </a:pPr>
                      <a:r>
                        <a:rPr lang="en-US" sz="1400" dirty="0">
                          <a:effectLst/>
                          <a:latin typeface="Montserrat" panose="00000500000000000000" pitchFamily="2" charset="0"/>
                        </a:rPr>
                        <a:t>0.7029    </a:t>
                      </a:r>
                      <a:endParaRPr lang="en-DE" sz="1600" dirty="0">
                        <a:effectLst/>
                        <a:latin typeface="Montserrat" panose="00000500000000000000" pitchFamily="2" charset="0"/>
                        <a:ea typeface="Times New Roman" panose="02020603050405020304" pitchFamily="18" charset="0"/>
                        <a:cs typeface="Times New Roman" panose="02020603050405020304" pitchFamily="18" charset="0"/>
                      </a:endParaRPr>
                    </a:p>
                  </a:txBody>
                  <a:tcPr marL="0" marR="0" marT="0" marB="0">
                    <a:lnL>
                      <a:noFill/>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37412128"/>
                  </a:ext>
                </a:extLst>
              </a:tr>
              <a:tr h="0">
                <a:tc gridSpan="2">
                  <a:txBody>
                    <a:bodyPr/>
                    <a:lstStyle/>
                    <a:p>
                      <a:pPr marL="76200" marR="76200" algn="l">
                        <a:spcBef>
                          <a:spcPts val="600"/>
                        </a:spcBef>
                        <a:spcAft>
                          <a:spcPts val="600"/>
                        </a:spcAft>
                      </a:pPr>
                      <a:r>
                        <a:rPr lang="en-US" sz="1400" dirty="0">
                          <a:effectLst/>
                          <a:latin typeface="Montserrat" panose="00000500000000000000" pitchFamily="2" charset="0"/>
                        </a:rPr>
                        <a:t> *** p &lt; 0.001;  ** p &lt; 0.01;  * p &lt; 0.05.</a:t>
                      </a:r>
                      <a:endParaRPr lang="en-DE" sz="1600" dirty="0">
                        <a:effectLst/>
                        <a:latin typeface="Montserrat" panose="00000500000000000000" pitchFamily="2" charset="0"/>
                        <a:ea typeface="Times New Roman" panose="02020603050405020304" pitchFamily="18" charset="0"/>
                        <a:cs typeface="Times New Roman" panose="02020603050405020304" pitchFamily="18" charset="0"/>
                      </a:endParaRPr>
                    </a:p>
                  </a:txBody>
                  <a:tcPr marL="0" marR="0" marT="0" marB="0">
                    <a:lnL w="6350" cap="flat" cmpd="sng" algn="ctr">
                      <a:noFill/>
                      <a:prstDash val="solid"/>
                      <a:miter lim="800000"/>
                    </a:lnL>
                    <a:lnR w="6350" cap="flat" cmpd="sng" algn="ctr">
                      <a:noFill/>
                      <a:prstDash val="solid"/>
                      <a:miter lim="800000"/>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hMerge="1">
                  <a:txBody>
                    <a:bodyPr/>
                    <a:lstStyle/>
                    <a:p>
                      <a:endParaRPr lang="en-DE"/>
                    </a:p>
                  </a:txBody>
                  <a:tcPr/>
                </a:tc>
                <a:extLst>
                  <a:ext uri="{0D108BD9-81ED-4DB2-BD59-A6C34878D82A}">
                    <a16:rowId xmlns:a16="http://schemas.microsoft.com/office/drawing/2014/main" val="4208442196"/>
                  </a:ext>
                </a:extLst>
              </a:tr>
            </a:tbl>
          </a:graphicData>
        </a:graphic>
      </p:graphicFrame>
    </p:spTree>
    <p:extLst>
      <p:ext uri="{BB962C8B-B14F-4D97-AF65-F5344CB8AC3E}">
        <p14:creationId xmlns:p14="http://schemas.microsoft.com/office/powerpoint/2010/main" val="4240814876"/>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aphicFrame>
        <p:nvGraphicFramePr>
          <p:cNvPr id="293383" name="Group 519"/>
          <p:cNvGraphicFramePr>
            <a:graphicFrameLocks noGrp="1"/>
          </p:cNvGraphicFramePr>
          <p:nvPr>
            <p:extLst>
              <p:ext uri="{D42A27DB-BD31-4B8C-83A1-F6EECF244321}">
                <p14:modId xmlns:p14="http://schemas.microsoft.com/office/powerpoint/2010/main" val="3507724470"/>
              </p:ext>
            </p:extLst>
          </p:nvPr>
        </p:nvGraphicFramePr>
        <p:xfrm>
          <a:off x="4514850" y="3057525"/>
          <a:ext cx="2667000" cy="1096976"/>
        </p:xfrm>
        <a:graphic>
          <a:graphicData uri="http://schemas.openxmlformats.org/drawingml/2006/table">
            <a:tbl>
              <a:tblPr/>
              <a:tblGrid>
                <a:gridCol w="1524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274241">
                <a:tc gridSpan="2">
                  <a:txBody>
                    <a:bodyPr/>
                    <a:lstStyle/>
                    <a:p>
                      <a:pPr marL="0" marR="0" lvl="0" indent="0" algn="ctr" defTabSz="914400" rtl="0" eaLnBrk="0" fontAlgn="b" latinLnBrk="0" hangingPunct="0">
                        <a:lnSpc>
                          <a:spcPct val="100000"/>
                        </a:lnSpc>
                        <a:spcBef>
                          <a:spcPct val="0"/>
                        </a:spcBef>
                        <a:spcAft>
                          <a:spcPct val="0"/>
                        </a:spcAft>
                        <a:buClrTx/>
                        <a:buSzPct val="100000"/>
                        <a:buFontTx/>
                        <a:buNone/>
                        <a:tabLst/>
                      </a:pPr>
                      <a:r>
                        <a:rPr kumimoji="0" lang="en-US" sz="1200" b="1" i="1" u="none" strike="noStrike" cap="none" normalizeH="0" baseline="0" dirty="0">
                          <a:ln>
                            <a:noFill/>
                          </a:ln>
                          <a:solidFill>
                            <a:schemeClr val="tx1"/>
                          </a:solidFill>
                          <a:effectLst/>
                          <a:latin typeface="Arial" charset="0"/>
                          <a:cs typeface="Arial" charset="0"/>
                        </a:rPr>
                        <a:t>Regression Statistics</a:t>
                      </a:r>
                      <a:endParaRPr kumimoji="0" lang="en-US" sz="1200" b="1" i="0" u="none" strike="noStrike" cap="none" normalizeH="0" baseline="0" dirty="0">
                        <a:ln>
                          <a:noFill/>
                        </a:ln>
                        <a:solidFill>
                          <a:schemeClr val="tx1"/>
                        </a:solidFill>
                        <a:effectLst/>
                        <a:latin typeface="Arial" charset="0"/>
                      </a:endParaRPr>
                    </a:p>
                  </a:txBody>
                  <a:tcPr marT="45682" marB="45682" anchor="b"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274241">
                <a:tc>
                  <a:txBody>
                    <a:bodyPr/>
                    <a:lstStyle/>
                    <a:p>
                      <a:pPr marL="0" marR="0" lvl="0" indent="0" algn="l" defTabSz="914400" rtl="0" eaLnBrk="0" fontAlgn="b" latinLnBrk="0" hangingPunct="0">
                        <a:lnSpc>
                          <a:spcPct val="100000"/>
                        </a:lnSpc>
                        <a:spcBef>
                          <a:spcPct val="0"/>
                        </a:spcBef>
                        <a:spcAft>
                          <a:spcPct val="0"/>
                        </a:spcAft>
                        <a:buClrTx/>
                        <a:buSzPct val="100000"/>
                        <a:buFontTx/>
                        <a:buNone/>
                        <a:tabLst/>
                      </a:pPr>
                      <a:r>
                        <a:rPr kumimoji="0" lang="en-US" sz="1200" b="0" i="0" u="none" strike="noStrike" cap="none" normalizeH="0" baseline="0" dirty="0">
                          <a:ln>
                            <a:noFill/>
                          </a:ln>
                          <a:solidFill>
                            <a:schemeClr val="tx1"/>
                          </a:solidFill>
                          <a:effectLst/>
                          <a:latin typeface="Arial" charset="0"/>
                          <a:cs typeface="Arial" charset="0"/>
                        </a:rPr>
                        <a:t>R Square</a:t>
                      </a:r>
                      <a:endParaRPr kumimoji="0" lang="en-US" sz="1200" b="0" i="0" u="none" strike="noStrike" cap="none" normalizeH="0" baseline="0" dirty="0">
                        <a:ln>
                          <a:noFill/>
                        </a:ln>
                        <a:solidFill>
                          <a:schemeClr val="tx1"/>
                        </a:solidFill>
                        <a:effectLst/>
                        <a:latin typeface="Arial" charset="0"/>
                      </a:endParaRPr>
                    </a:p>
                  </a:txBody>
                  <a:tcPr marT="45682" marB="45682"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lgn="r" fontAlgn="b"/>
                      <a:r>
                        <a:rPr lang="en-GB" sz="1200" b="0" i="0" u="none" strike="noStrike" dirty="0">
                          <a:solidFill>
                            <a:srgbClr val="000000"/>
                          </a:solidFill>
                          <a:effectLst/>
                          <a:latin typeface="Arial" panose="020B0604020202020204" pitchFamily="34" charset="0"/>
                          <a:cs typeface="Arial" panose="020B0604020202020204" pitchFamily="34" charset="0"/>
                        </a:rPr>
                        <a:t>0.70</a:t>
                      </a:r>
                    </a:p>
                  </a:txBody>
                  <a:tcPr marL="7620" marR="7620" marT="7620" marB="0" anchor="b">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41">
                <a:tc>
                  <a:txBody>
                    <a:bodyPr/>
                    <a:lstStyle/>
                    <a:p>
                      <a:pPr marL="0" marR="0" lvl="0" indent="0" algn="l" defTabSz="914400" rtl="0" eaLnBrk="0" fontAlgn="b" latinLnBrk="0" hangingPunct="0">
                        <a:lnSpc>
                          <a:spcPct val="100000"/>
                        </a:lnSpc>
                        <a:spcBef>
                          <a:spcPct val="0"/>
                        </a:spcBef>
                        <a:spcAft>
                          <a:spcPct val="0"/>
                        </a:spcAft>
                        <a:buClrTx/>
                        <a:buSzPct val="100000"/>
                        <a:buFontTx/>
                        <a:buNone/>
                        <a:tabLst/>
                      </a:pPr>
                      <a:r>
                        <a:rPr kumimoji="0" lang="en-US" sz="1200" b="0" i="0" u="none" strike="noStrike" cap="none" normalizeH="0" baseline="0" dirty="0">
                          <a:ln>
                            <a:noFill/>
                          </a:ln>
                          <a:solidFill>
                            <a:schemeClr val="tx1"/>
                          </a:solidFill>
                          <a:effectLst/>
                          <a:latin typeface="Arial" charset="0"/>
                          <a:cs typeface="Arial" charset="0"/>
                        </a:rPr>
                        <a:t>Adjusted R Square</a:t>
                      </a:r>
                      <a:endParaRPr kumimoji="0" lang="en-US" sz="1200" b="0" i="0" u="none" strike="noStrike" cap="none" normalizeH="0" baseline="0" dirty="0">
                        <a:ln>
                          <a:noFill/>
                        </a:ln>
                        <a:solidFill>
                          <a:schemeClr val="tx1"/>
                        </a:solidFill>
                        <a:effectLst/>
                        <a:latin typeface="Arial" charset="0"/>
                      </a:endParaRPr>
                    </a:p>
                  </a:txBody>
                  <a:tcPr marT="45682" marB="45682"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algn="r" fontAlgn="b"/>
                      <a:r>
                        <a:rPr lang="en-GB" sz="1200" b="0" i="0" u="none" strike="noStrike" dirty="0">
                          <a:solidFill>
                            <a:srgbClr val="000000"/>
                          </a:solidFill>
                          <a:effectLst/>
                          <a:latin typeface="Arial" panose="020B0604020202020204" pitchFamily="34" charset="0"/>
                          <a:cs typeface="Arial" panose="020B0604020202020204" pitchFamily="34" charset="0"/>
                        </a:rPr>
                        <a:t>0.69</a:t>
                      </a:r>
                    </a:p>
                  </a:txBody>
                  <a:tcPr marL="7620" marR="7620" marT="7620" marB="0" anchor="b">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41">
                <a:tc>
                  <a:txBody>
                    <a:bodyPr/>
                    <a:lstStyle/>
                    <a:p>
                      <a:pPr marL="0" marR="0" lvl="0" indent="0" algn="l" defTabSz="914400" rtl="0" eaLnBrk="0" fontAlgn="b" latinLnBrk="0" hangingPunct="0">
                        <a:lnSpc>
                          <a:spcPct val="100000"/>
                        </a:lnSpc>
                        <a:spcBef>
                          <a:spcPct val="0"/>
                        </a:spcBef>
                        <a:spcAft>
                          <a:spcPct val="0"/>
                        </a:spcAft>
                        <a:buClrTx/>
                        <a:buSzPct val="100000"/>
                        <a:buFontTx/>
                        <a:buNone/>
                        <a:tabLst/>
                      </a:pPr>
                      <a:r>
                        <a:rPr kumimoji="0" lang="en-US" sz="1200" b="0" i="0" u="none" strike="noStrike" cap="none" normalizeH="0" baseline="0" dirty="0">
                          <a:ln>
                            <a:noFill/>
                          </a:ln>
                          <a:solidFill>
                            <a:schemeClr val="tx1"/>
                          </a:solidFill>
                          <a:effectLst/>
                          <a:latin typeface="Arial" charset="0"/>
                        </a:rPr>
                        <a:t>Standard Error</a:t>
                      </a:r>
                    </a:p>
                  </a:txBody>
                  <a:tcPr marT="45682" marB="45682" anchor="b"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algn="r" fontAlgn="b"/>
                      <a:r>
                        <a:rPr lang="en-DE" sz="1200" dirty="0">
                          <a:effectLst/>
                        </a:rPr>
                        <a:t>4.548</a:t>
                      </a:r>
                      <a:endParaRPr lang="en-GB" sz="12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498" name="Rectangle 462"/>
          <p:cNvSpPr>
            <a:spLocks noChangeArrowheads="1"/>
          </p:cNvSpPr>
          <p:nvPr/>
        </p:nvSpPr>
        <p:spPr bwMode="auto">
          <a:xfrm>
            <a:off x="2209800" y="1371601"/>
            <a:ext cx="8077200" cy="453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42900" indent="-342900">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nSpc>
                <a:spcPct val="150000"/>
              </a:lnSpc>
              <a:defRPr/>
            </a:pPr>
            <a:r>
              <a:rPr kumimoji="0" lang="es-ES_tradnl" altLang="en-US" sz="2800" b="0" i="0" u="none" strike="noStrike" kern="1200" cap="none" spc="0" normalizeH="0" baseline="0" noProof="0" dirty="0">
                <a:ln>
                  <a:noFill/>
                </a:ln>
                <a:solidFill>
                  <a:srgbClr val="242537"/>
                </a:solidFill>
                <a:effectLst/>
                <a:uLnTx/>
                <a:uFillTx/>
                <a:latin typeface="Montserrat" panose="00000500000000000000" pitchFamily="2" charset="0"/>
              </a:rPr>
              <a:t>Resultados regresión cuadrática:</a:t>
            </a:r>
          </a:p>
          <a:p>
            <a:pPr marL="342900" marR="0" lvl="0" indent="-342900" algn="l" defTabSz="914400" rtl="0" eaLnBrk="1" fontAlgn="auto" latinLnBrk="0" hangingPunct="1">
              <a:lnSpc>
                <a:spcPct val="150000"/>
              </a:lnSpc>
              <a:spcBef>
                <a:spcPct val="20000"/>
              </a:spcBef>
              <a:spcAft>
                <a:spcPts val="0"/>
              </a:spcAft>
              <a:buClr>
                <a:srgbClr val="336699"/>
              </a:buClr>
              <a:buSzPct val="60000"/>
              <a:buFont typeface="Wingdings" panose="05000000000000000000" pitchFamily="2" charset="2"/>
              <a:buNone/>
              <a:tabLst/>
              <a:defRPr/>
            </a:pPr>
            <a:r>
              <a:rPr kumimoji="0" lang="es-ES_tradnl" altLang="en-US" sz="2400" b="0" i="0" u="none" strike="noStrike" kern="1200" cap="none" spc="0" normalizeH="0" baseline="0" noProof="0" dirty="0">
                <a:ln>
                  <a:noFill/>
                </a:ln>
                <a:solidFill>
                  <a:prstClr val="black"/>
                </a:solidFill>
                <a:effectLst/>
                <a:uLnTx/>
                <a:uFillTx/>
                <a:latin typeface="Montserrat" panose="00000500000000000000" pitchFamily="2" charset="0"/>
              </a:rPr>
              <a:t>	</a:t>
            </a:r>
            <a:r>
              <a:rPr kumimoji="0" lang="es-ES" altLang="en-US" sz="2400" b="0" i="0" u="none" strike="noStrike" kern="1200" cap="none" spc="0" normalizeH="0" baseline="0" noProof="0" dirty="0">
                <a:ln>
                  <a:noFill/>
                </a:ln>
                <a:solidFill>
                  <a:prstClr val="black"/>
                </a:solidFill>
                <a:effectLst/>
                <a:uLnTx/>
                <a:uFillTx/>
                <a:latin typeface="Montserrat" panose="00000500000000000000" pitchFamily="2" charset="0"/>
              </a:rPr>
              <a:t>	Y = 56.9 -0.4662HP + 0.0012 (HP)2</a:t>
            </a:r>
          </a:p>
          <a:p>
            <a:pPr marL="342900" marR="0" lvl="0" indent="-342900" algn="l" defTabSz="914400" rtl="0" eaLnBrk="1" fontAlgn="auto" latinLnBrk="0" hangingPunct="1">
              <a:lnSpc>
                <a:spcPct val="150000"/>
              </a:lnSpc>
              <a:spcBef>
                <a:spcPct val="20000"/>
              </a:spcBef>
              <a:spcAft>
                <a:spcPts val="0"/>
              </a:spcAft>
              <a:buClr>
                <a:srgbClr val="336699"/>
              </a:buClr>
              <a:buSzPct val="60000"/>
              <a:buFont typeface="Wingdings" panose="05000000000000000000" pitchFamily="2" charset="2"/>
              <a:buNone/>
              <a:tabLst/>
              <a:defRPr/>
            </a:pPr>
            <a:endParaRPr kumimoji="0" lang="es-ES_tradnl" altLang="en-US" sz="2400" b="0" i="0" u="none" strike="noStrike" kern="1200" cap="none" spc="0" normalizeH="0" baseline="30000" noProof="0" dirty="0">
              <a:ln>
                <a:noFill/>
              </a:ln>
              <a:solidFill>
                <a:prstClr val="black"/>
              </a:solidFill>
              <a:effectLst/>
              <a:uLnTx/>
              <a:uFillTx/>
              <a:latin typeface="Montserrat" panose="00000500000000000000" pitchFamily="2" charset="0"/>
            </a:endParaRPr>
          </a:p>
        </p:txBody>
      </p:sp>
      <p:sp>
        <p:nvSpPr>
          <p:cNvPr id="20499" name="Text Box 463"/>
          <p:cNvSpPr txBox="1">
            <a:spLocks noChangeArrowheads="1"/>
          </p:cNvSpPr>
          <p:nvPr/>
        </p:nvSpPr>
        <p:spPr bwMode="auto">
          <a:xfrm>
            <a:off x="3150636" y="200976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0" i="0" u="none" strike="noStrike" kern="1200" cap="none" spc="0" normalizeH="0" baseline="0" noProof="0" dirty="0">
                <a:ln>
                  <a:noFill/>
                </a:ln>
                <a:solidFill>
                  <a:prstClr val="black"/>
                </a:solidFill>
                <a:effectLst/>
                <a:uLnTx/>
                <a:uFillTx/>
                <a:latin typeface="Montserrat" panose="00000500000000000000" pitchFamily="2" charset="0"/>
              </a:rPr>
              <a:t>^</a:t>
            </a:r>
          </a:p>
        </p:txBody>
      </p:sp>
      <p:sp>
        <p:nvSpPr>
          <p:cNvPr id="20501" name="Text Box 501"/>
          <p:cNvSpPr txBox="1">
            <a:spLocks noChangeArrowheads="1"/>
          </p:cNvSpPr>
          <p:nvPr/>
        </p:nvSpPr>
        <p:spPr bwMode="auto">
          <a:xfrm>
            <a:off x="1752600" y="5334000"/>
            <a:ext cx="8763000" cy="400050"/>
          </a:xfrm>
          <a:prstGeom prst="rect">
            <a:avLst/>
          </a:prstGeom>
          <a:solidFill>
            <a:schemeClr val="accent2">
              <a:lumMod val="40000"/>
              <a:lumOff val="60000"/>
            </a:schemeClr>
          </a:solidFill>
          <a:ln w="9525">
            <a:solidFill>
              <a:schemeClr val="tx1"/>
            </a:solidFill>
            <a:miter lim="800000"/>
            <a:headEnd/>
            <a:tailEnd/>
          </a:ln>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000" b="0" i="0" u="none" strike="noStrike" kern="1200" cap="none" spc="0" normalizeH="0" baseline="0" noProof="0" dirty="0">
                <a:ln>
                  <a:noFill/>
                </a:ln>
                <a:solidFill>
                  <a:prstClr val="black"/>
                </a:solidFill>
                <a:effectLst/>
                <a:uLnTx/>
                <a:uFillTx/>
                <a:latin typeface="Montserrat" panose="00000500000000000000" pitchFamily="2" charset="0"/>
              </a:rPr>
              <a:t>El modelo cuadrático explica 69% de la variación en Y.</a:t>
            </a:r>
            <a:endParaRPr kumimoji="0" lang="es-ES_tradnl" altLang="en-US" sz="2000" b="0" i="0" u="none" strike="noStrike" kern="1200" cap="none" spc="0" normalizeH="0" baseline="-25000" noProof="0" dirty="0">
              <a:ln>
                <a:noFill/>
              </a:ln>
              <a:solidFill>
                <a:prstClr val="black"/>
              </a:solidFill>
              <a:effectLst/>
              <a:uLnTx/>
              <a:uFillTx/>
              <a:latin typeface="Montserrat" panose="00000500000000000000" pitchFamily="2" charset="0"/>
            </a:endParaRPr>
          </a:p>
        </p:txBody>
      </p:sp>
      <p:cxnSp>
        <p:nvCxnSpPr>
          <p:cNvPr id="20503" name="Straight Arrow Connector 14"/>
          <p:cNvCxnSpPr>
            <a:cxnSpLocks noChangeShapeType="1"/>
            <a:stCxn id="20501" idx="0"/>
          </p:cNvCxnSpPr>
          <p:nvPr/>
        </p:nvCxnSpPr>
        <p:spPr bwMode="auto">
          <a:xfrm flipV="1">
            <a:off x="6134100" y="3498980"/>
            <a:ext cx="360006" cy="183502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 name="Rectangle 3">
            <a:extLst>
              <a:ext uri="{FF2B5EF4-FFF2-40B4-BE49-F238E27FC236}">
                <a16:creationId xmlns:a16="http://schemas.microsoft.com/office/drawing/2014/main" id="{AF21B236-756E-4FE8-AC98-09803AEE32A5}"/>
              </a:ext>
            </a:extLst>
          </p:cNvPr>
          <p:cNvSpPr txBox="1">
            <a:spLocks noChangeArrowheads="1"/>
          </p:cNvSpPr>
          <p:nvPr/>
        </p:nvSpPr>
        <p:spPr>
          <a:xfrm>
            <a:off x="1101013" y="296863"/>
            <a:ext cx="9178052" cy="990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altLang="en-US" dirty="0">
                <a:solidFill>
                  <a:srgbClr val="242537"/>
                </a:solidFill>
                <a:latin typeface="Montserrat ExtraBold" panose="00000900000000000000" pitchFamily="2" charset="0"/>
              </a:rPr>
              <a:t>Ejemplo: Relación Cuadrática</a:t>
            </a:r>
          </a:p>
        </p:txBody>
      </p:sp>
    </p:spTree>
    <p:extLst>
      <p:ext uri="{BB962C8B-B14F-4D97-AF65-F5344CB8AC3E}">
        <p14:creationId xmlns:p14="http://schemas.microsoft.com/office/powerpoint/2010/main" val="329132383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4232B238-A201-4291-897E-6896FD9FD505}"/>
              </a:ext>
            </a:extLst>
          </p:cNvPr>
          <p:cNvSpPr txBox="1">
            <a:spLocks noChangeArrowheads="1"/>
          </p:cNvSpPr>
          <p:nvPr/>
        </p:nvSpPr>
        <p:spPr bwMode="auto">
          <a:xfrm>
            <a:off x="91441" y="266700"/>
            <a:ext cx="996696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b" anchorCtr="0" compatLnSpc="1">
            <a:prstTxWarp prst="textNoShape">
              <a:avLst/>
            </a:prstTxWarp>
          </a:bodyPr>
          <a:lstStyle>
            <a:lvl1pPr algn="l" defTabSz="852488" rtl="0" eaLnBrk="0" fontAlgn="base" hangingPunct="0">
              <a:spcBef>
                <a:spcPct val="0"/>
              </a:spcBef>
              <a:spcAft>
                <a:spcPct val="0"/>
              </a:spcAft>
              <a:defRPr sz="4000">
                <a:solidFill>
                  <a:srgbClr val="A50021"/>
                </a:solidFill>
                <a:latin typeface="+mj-lt"/>
                <a:ea typeface="+mj-ea"/>
                <a:cs typeface="+mj-cs"/>
              </a:defRPr>
            </a:lvl1pPr>
            <a:lvl2pPr algn="l" defTabSz="852488" rtl="0" eaLnBrk="0" fontAlgn="base" hangingPunct="0">
              <a:spcBef>
                <a:spcPct val="0"/>
              </a:spcBef>
              <a:spcAft>
                <a:spcPct val="0"/>
              </a:spcAft>
              <a:defRPr sz="4000">
                <a:solidFill>
                  <a:srgbClr val="A50021"/>
                </a:solidFill>
                <a:latin typeface="Arial" charset="0"/>
                <a:cs typeface="Arial" charset="0"/>
              </a:defRPr>
            </a:lvl2pPr>
            <a:lvl3pPr algn="l" defTabSz="852488" rtl="0" eaLnBrk="0" fontAlgn="base" hangingPunct="0">
              <a:spcBef>
                <a:spcPct val="0"/>
              </a:spcBef>
              <a:spcAft>
                <a:spcPct val="0"/>
              </a:spcAft>
              <a:defRPr sz="4000">
                <a:solidFill>
                  <a:srgbClr val="A50021"/>
                </a:solidFill>
                <a:latin typeface="Arial" charset="0"/>
                <a:cs typeface="Arial" charset="0"/>
              </a:defRPr>
            </a:lvl3pPr>
            <a:lvl4pPr algn="l" defTabSz="852488" rtl="0" eaLnBrk="0" fontAlgn="base" hangingPunct="0">
              <a:spcBef>
                <a:spcPct val="0"/>
              </a:spcBef>
              <a:spcAft>
                <a:spcPct val="0"/>
              </a:spcAft>
              <a:defRPr sz="4000">
                <a:solidFill>
                  <a:srgbClr val="A50021"/>
                </a:solidFill>
                <a:latin typeface="Arial" charset="0"/>
                <a:cs typeface="Arial" charset="0"/>
              </a:defRPr>
            </a:lvl4pPr>
            <a:lvl5pPr algn="l" defTabSz="852488" rtl="0" eaLnBrk="0" fontAlgn="base" hangingPunct="0">
              <a:spcBef>
                <a:spcPct val="0"/>
              </a:spcBef>
              <a:spcAft>
                <a:spcPct val="0"/>
              </a:spcAft>
              <a:defRPr sz="4000">
                <a:solidFill>
                  <a:srgbClr val="A50021"/>
                </a:solidFill>
                <a:latin typeface="Arial" charset="0"/>
                <a:cs typeface="Arial" charset="0"/>
              </a:defRPr>
            </a:lvl5pPr>
            <a:lvl6pPr marL="457200" algn="l" defTabSz="852488" rtl="0" fontAlgn="base">
              <a:spcBef>
                <a:spcPct val="0"/>
              </a:spcBef>
              <a:spcAft>
                <a:spcPct val="0"/>
              </a:spcAft>
              <a:defRPr sz="4000">
                <a:solidFill>
                  <a:srgbClr val="D00000"/>
                </a:solidFill>
                <a:latin typeface="Arial" charset="0"/>
                <a:cs typeface="Arial" charset="0"/>
              </a:defRPr>
            </a:lvl6pPr>
            <a:lvl7pPr marL="914400" algn="l" defTabSz="852488" rtl="0" fontAlgn="base">
              <a:spcBef>
                <a:spcPct val="0"/>
              </a:spcBef>
              <a:spcAft>
                <a:spcPct val="0"/>
              </a:spcAft>
              <a:defRPr sz="4000">
                <a:solidFill>
                  <a:srgbClr val="D00000"/>
                </a:solidFill>
                <a:latin typeface="Arial" charset="0"/>
                <a:cs typeface="Arial" charset="0"/>
              </a:defRPr>
            </a:lvl7pPr>
            <a:lvl8pPr marL="1371600" algn="l" defTabSz="852488" rtl="0" fontAlgn="base">
              <a:spcBef>
                <a:spcPct val="0"/>
              </a:spcBef>
              <a:spcAft>
                <a:spcPct val="0"/>
              </a:spcAft>
              <a:defRPr sz="4000">
                <a:solidFill>
                  <a:srgbClr val="D00000"/>
                </a:solidFill>
                <a:latin typeface="Arial" charset="0"/>
                <a:cs typeface="Arial" charset="0"/>
              </a:defRPr>
            </a:lvl8pPr>
            <a:lvl9pPr marL="1828800" algn="l" defTabSz="852488" rtl="0" fontAlgn="base">
              <a:spcBef>
                <a:spcPct val="0"/>
              </a:spcBef>
              <a:spcAft>
                <a:spcPct val="0"/>
              </a:spcAft>
              <a:defRPr sz="4000">
                <a:solidFill>
                  <a:srgbClr val="D00000"/>
                </a:solidFill>
                <a:latin typeface="Arial" charset="0"/>
                <a:cs typeface="Arial" charset="0"/>
              </a:defRPr>
            </a:lvl9pPr>
          </a:lstStyle>
          <a:p>
            <a:pPr marL="0" marR="0" lvl="0" indent="0" algn="l" defTabSz="852488" rtl="0" eaLnBrk="1" fontAlgn="base" latinLnBrk="0" hangingPunct="1">
              <a:lnSpc>
                <a:spcPct val="80000"/>
              </a:lnSpc>
              <a:spcBef>
                <a:spcPct val="0"/>
              </a:spcBef>
              <a:spcAft>
                <a:spcPct val="0"/>
              </a:spcAft>
              <a:buClrTx/>
              <a:buSzTx/>
              <a:buFontTx/>
              <a:buNone/>
              <a:tabLst/>
              <a:defRPr/>
            </a:pPr>
            <a:r>
              <a:rPr kumimoji="0" lang="es-ES" altLang="en-US" sz="4000" b="0" i="0" u="none" strike="noStrike" kern="0" cap="none" spc="0" normalizeH="0" baseline="0" noProof="0" dirty="0">
                <a:ln>
                  <a:noFill/>
                </a:ln>
                <a:solidFill>
                  <a:schemeClr val="bg1"/>
                </a:solidFill>
                <a:effectLst/>
                <a:uLnTx/>
                <a:uFillTx/>
                <a:latin typeface="Montserrat ExtraBold" panose="00000900000000000000" pitchFamily="2" charset="0"/>
              </a:rPr>
              <a:t>Extensiones del Modelo de Regresión Lineal</a:t>
            </a:r>
          </a:p>
        </p:txBody>
      </p:sp>
      <p:sp>
        <p:nvSpPr>
          <p:cNvPr id="5" name="Rectangle 3">
            <a:extLst>
              <a:ext uri="{FF2B5EF4-FFF2-40B4-BE49-F238E27FC236}">
                <a16:creationId xmlns:a16="http://schemas.microsoft.com/office/drawing/2014/main" id="{533D986B-6725-4921-AE0A-2DF5C0B53C4E}"/>
              </a:ext>
            </a:extLst>
          </p:cNvPr>
          <p:cNvSpPr txBox="1">
            <a:spLocks noChangeArrowheads="1"/>
          </p:cNvSpPr>
          <p:nvPr/>
        </p:nvSpPr>
        <p:spPr bwMode="auto">
          <a:xfrm>
            <a:off x="324657" y="2045395"/>
            <a:ext cx="9601110" cy="3332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t" anchorCtr="0" compatLnSpc="1">
            <a:prstTxWarp prst="textNoShape">
              <a:avLst/>
            </a:prstTxWarp>
          </a:bodyPr>
          <a:lstStyle>
            <a:lvl1pPr marL="320675" indent="-320675" algn="l" defTabSz="852488" rtl="0" eaLnBrk="0" fontAlgn="base" hangingPunct="0">
              <a:spcBef>
                <a:spcPct val="20000"/>
              </a:spcBef>
              <a:spcAft>
                <a:spcPct val="0"/>
              </a:spcAft>
              <a:buClr>
                <a:srgbClr val="336699"/>
              </a:buClr>
              <a:buSzPct val="60000"/>
              <a:buFont typeface="Wingdings" panose="05000000000000000000" pitchFamily="2" charset="2"/>
              <a:buChar char="n"/>
              <a:defRPr sz="2800">
                <a:solidFill>
                  <a:schemeClr val="tx1"/>
                </a:solidFill>
                <a:latin typeface="+mn-lt"/>
                <a:ea typeface="+mn-ea"/>
                <a:cs typeface="+mn-cs"/>
              </a:defRPr>
            </a:lvl1pPr>
            <a:lvl2pPr marL="693738" indent="-268288" algn="l" defTabSz="852488" rtl="0" eaLnBrk="0" fontAlgn="base" hangingPunct="0">
              <a:spcBef>
                <a:spcPct val="20000"/>
              </a:spcBef>
              <a:spcAft>
                <a:spcPct val="0"/>
              </a:spcAft>
              <a:buClr>
                <a:srgbClr val="A50021"/>
              </a:buClr>
              <a:buSzPct val="55000"/>
              <a:buFont typeface="Wingdings" panose="05000000000000000000" pitchFamily="2" charset="2"/>
              <a:buChar char="n"/>
              <a:defRPr sz="2400">
                <a:solidFill>
                  <a:schemeClr val="tx1"/>
                </a:solidFill>
                <a:latin typeface="+mn-lt"/>
                <a:cs typeface="+mn-cs"/>
              </a:defRPr>
            </a:lvl2pPr>
            <a:lvl3pPr marL="1068388" indent="-215900" algn="l" defTabSz="852488" rtl="0" eaLnBrk="0" fontAlgn="base" hangingPunct="0">
              <a:spcBef>
                <a:spcPct val="20000"/>
              </a:spcBef>
              <a:spcAft>
                <a:spcPct val="0"/>
              </a:spcAft>
              <a:buClr>
                <a:srgbClr val="008000"/>
              </a:buClr>
              <a:buSzPct val="50000"/>
              <a:buFont typeface="Wingdings" panose="05000000000000000000" pitchFamily="2" charset="2"/>
              <a:buChar char="n"/>
              <a:defRPr sz="2000">
                <a:solidFill>
                  <a:schemeClr val="tx1"/>
                </a:solidFill>
                <a:latin typeface="+mn-lt"/>
                <a:cs typeface="+mn-cs"/>
              </a:defRPr>
            </a:lvl3pPr>
            <a:lvl4pPr marL="1493838" indent="-212725" algn="l" defTabSz="852488" rtl="0" eaLnBrk="0" fontAlgn="base" hangingPunct="0">
              <a:spcBef>
                <a:spcPct val="20000"/>
              </a:spcBef>
              <a:spcAft>
                <a:spcPct val="0"/>
              </a:spcAft>
              <a:buClr>
                <a:srgbClr val="336699"/>
              </a:buClr>
              <a:buSzPct val="55000"/>
              <a:buFont typeface="Wingdings" panose="05000000000000000000" pitchFamily="2" charset="2"/>
              <a:buChar char="n"/>
              <a:defRPr>
                <a:solidFill>
                  <a:schemeClr val="tx1"/>
                </a:solidFill>
                <a:latin typeface="+mn-lt"/>
                <a:cs typeface="+mn-cs"/>
              </a:defRPr>
            </a:lvl4pPr>
            <a:lvl5pPr marL="1919288" indent="-212725" algn="l" defTabSz="852488" rtl="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mn-lt"/>
                <a:cs typeface="+mn-cs"/>
              </a:defRPr>
            </a:lvl5pPr>
            <a:lvl6pPr marL="23764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6pPr>
            <a:lvl7pPr marL="28336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7pPr>
            <a:lvl8pPr marL="32908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8pPr>
            <a:lvl9pPr marL="37480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9pPr>
          </a:lstStyle>
          <a:p>
            <a:pPr eaLnBrk="1" hangingPunct="1">
              <a:buClr>
                <a:schemeClr val="bg1"/>
              </a:buClr>
              <a:buFont typeface="Arial" panose="020B0604020202020204" pitchFamily="34" charset="0"/>
              <a:buChar char="•"/>
              <a:defRPr/>
            </a:pPr>
            <a:r>
              <a:rPr kumimoji="0" lang="es-ES_tradnl" altLang="en-US" sz="2800" b="0" i="0" u="none" strike="noStrike" kern="0" cap="none" spc="0" normalizeH="0" baseline="0" noProof="0" dirty="0">
                <a:ln>
                  <a:noFill/>
                </a:ln>
                <a:solidFill>
                  <a:schemeClr val="bg1"/>
                </a:solidFill>
                <a:effectLst/>
                <a:uLnTx/>
                <a:uFillTx/>
                <a:latin typeface="Montserrat" panose="00000500000000000000" pitchFamily="2" charset="0"/>
              </a:rPr>
              <a:t>Hasta ahora hemos asumido linealidad de nuestro modelo.</a:t>
            </a:r>
          </a:p>
          <a:p>
            <a:pPr eaLnBrk="1" hangingPunct="1">
              <a:buClr>
                <a:schemeClr val="bg1"/>
              </a:buClr>
              <a:buFont typeface="Arial" panose="020B0604020202020204" pitchFamily="34" charset="0"/>
              <a:buChar char="•"/>
              <a:defRPr/>
            </a:pPr>
            <a:endParaRPr kumimoji="0" lang="es-ES_tradnl" altLang="en-US" sz="2800" b="0" i="0" u="none" strike="noStrike" kern="0" cap="none" spc="0" normalizeH="0" baseline="0" noProof="0" dirty="0">
              <a:ln>
                <a:noFill/>
              </a:ln>
              <a:solidFill>
                <a:schemeClr val="bg1"/>
              </a:solidFill>
              <a:effectLst/>
              <a:uLnTx/>
              <a:uFillTx/>
              <a:latin typeface="Montserrat" panose="00000500000000000000" pitchFamily="2" charset="0"/>
            </a:endParaRPr>
          </a:p>
          <a:p>
            <a:pPr eaLnBrk="1" hangingPunct="1">
              <a:buClr>
                <a:schemeClr val="bg1"/>
              </a:buClr>
              <a:buFont typeface="Arial" panose="020B0604020202020204" pitchFamily="34" charset="0"/>
              <a:buChar char="•"/>
              <a:defRPr/>
            </a:pPr>
            <a:r>
              <a:rPr kumimoji="0" lang="es-ES_tradnl" altLang="en-US" sz="2800" b="0" i="0" u="none" strike="noStrike" kern="0" cap="none" spc="0" normalizeH="0" baseline="0" noProof="0" dirty="0">
                <a:ln>
                  <a:noFill/>
                </a:ln>
                <a:solidFill>
                  <a:schemeClr val="bg1"/>
                </a:solidFill>
                <a:effectLst/>
                <a:uLnTx/>
                <a:uFillTx/>
                <a:latin typeface="Montserrat" panose="00000500000000000000" pitchFamily="2" charset="0"/>
              </a:rPr>
              <a:t>Estimación de modelos No-Lineales:</a:t>
            </a:r>
          </a:p>
          <a:p>
            <a:pPr lvl="1" eaLnBrk="1" hangingPunct="1">
              <a:buClr>
                <a:schemeClr val="bg1"/>
              </a:buClr>
              <a:buFont typeface="Arial" panose="020B0604020202020204" pitchFamily="34" charset="0"/>
              <a:buChar char="•"/>
              <a:defRPr/>
            </a:pPr>
            <a:r>
              <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rPr>
              <a:t>Interacción de variables</a:t>
            </a:r>
          </a:p>
          <a:p>
            <a:pPr lvl="1" eaLnBrk="1" hangingPunct="1">
              <a:buClr>
                <a:schemeClr val="bg1"/>
              </a:buClr>
              <a:buFont typeface="Arial" panose="020B0604020202020204" pitchFamily="34" charset="0"/>
              <a:buChar char="•"/>
              <a:defRPr/>
            </a:pPr>
            <a:r>
              <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rPr>
              <a:t>Transformación de relacionales no lineales</a:t>
            </a:r>
          </a:p>
        </p:txBody>
      </p:sp>
      <p:cxnSp>
        <p:nvCxnSpPr>
          <p:cNvPr id="2" name="Straight Connector 1">
            <a:extLst>
              <a:ext uri="{FF2B5EF4-FFF2-40B4-BE49-F238E27FC236}">
                <a16:creationId xmlns:a16="http://schemas.microsoft.com/office/drawing/2014/main" id="{82160F0D-D690-6587-992C-9B4187CF8ECB}"/>
              </a:ext>
            </a:extLst>
          </p:cNvPr>
          <p:cNvCxnSpPr>
            <a:cxnSpLocks/>
          </p:cNvCxnSpPr>
          <p:nvPr/>
        </p:nvCxnSpPr>
        <p:spPr>
          <a:xfrm>
            <a:off x="0" y="1377952"/>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3803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9D59032-A364-7B2A-2501-A611C50E79B5}"/>
              </a:ext>
            </a:extLst>
          </p:cNvPr>
          <p:cNvSpPr txBox="1">
            <a:spLocks noChangeArrowheads="1"/>
          </p:cNvSpPr>
          <p:nvPr/>
        </p:nvSpPr>
        <p:spPr>
          <a:xfrm>
            <a:off x="1101013" y="296863"/>
            <a:ext cx="9178052" cy="990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altLang="en-US" dirty="0">
                <a:solidFill>
                  <a:srgbClr val="242537"/>
                </a:solidFill>
                <a:latin typeface="Montserrat ExtraBold" panose="00000900000000000000" pitchFamily="2" charset="0"/>
              </a:rPr>
              <a:t>Ejemplo: Relación Cuadrática</a:t>
            </a:r>
          </a:p>
        </p:txBody>
      </p:sp>
      <p:sp>
        <p:nvSpPr>
          <p:cNvPr id="7" name="Rectangle 1">
            <a:extLst>
              <a:ext uri="{FF2B5EF4-FFF2-40B4-BE49-F238E27FC236}">
                <a16:creationId xmlns:a16="http://schemas.microsoft.com/office/drawing/2014/main" id="{ACBCEFF3-BFFC-5026-41A8-4E32CF5129E2}"/>
              </a:ext>
            </a:extLst>
          </p:cNvPr>
          <p:cNvSpPr>
            <a:spLocks noChangeArrowheads="1"/>
          </p:cNvSpPr>
          <p:nvPr/>
        </p:nvSpPr>
        <p:spPr bwMode="auto">
          <a:xfrm>
            <a:off x="239268" y="1578775"/>
            <a:ext cx="11410188" cy="31700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2000" b="0" i="0" u="none" strike="noStrike" cap="none" normalizeH="0" baseline="0" dirty="0">
                <a:ln>
                  <a:noFill/>
                </a:ln>
                <a:solidFill>
                  <a:srgbClr val="AFAC6B"/>
                </a:solidFill>
                <a:effectLst/>
                <a:latin typeface="Arial Unicode MS"/>
              </a:rPr>
              <a:t># fit the linear model with a quadratic term for Horsepower</a:t>
            </a:r>
            <a:br>
              <a:rPr kumimoji="0" lang="en-DE" altLang="en-DE" sz="2000" b="0" i="0" u="none" strike="noStrike" cap="none" normalizeH="0" baseline="0" dirty="0">
                <a:ln>
                  <a:noFill/>
                </a:ln>
                <a:solidFill>
                  <a:srgbClr val="AFAC6B"/>
                </a:solidFill>
                <a:effectLst/>
                <a:latin typeface="Arial Unicode MS"/>
              </a:rPr>
            </a:br>
            <a:r>
              <a:rPr kumimoji="0" lang="en-DE" altLang="en-DE" sz="2000" b="0" i="0" u="none" strike="noStrike" cap="none" normalizeH="0" baseline="0" dirty="0" err="1">
                <a:ln>
                  <a:noFill/>
                </a:ln>
                <a:solidFill>
                  <a:srgbClr val="A9B7C6"/>
                </a:solidFill>
                <a:effectLst/>
                <a:latin typeface="Arial Unicode MS"/>
              </a:rPr>
              <a:t>lm_model_autos_quad</a:t>
            </a:r>
            <a:r>
              <a:rPr kumimoji="0" lang="en-DE" altLang="en-DE" sz="2000" b="0" i="0" u="none" strike="noStrike" cap="none" normalizeH="0" baseline="0" dirty="0">
                <a:ln>
                  <a:noFill/>
                </a:ln>
                <a:solidFill>
                  <a:srgbClr val="A9B7C6"/>
                </a:solidFill>
                <a:effectLst/>
                <a:latin typeface="Arial Unicode MS"/>
              </a:rPr>
              <a:t> &lt;- </a:t>
            </a:r>
            <a:r>
              <a:rPr kumimoji="0" lang="en-DE" altLang="en-DE" sz="2000" b="0" i="0" u="none" strike="noStrike" cap="none" normalizeH="0" baseline="0" dirty="0" err="1">
                <a:ln>
                  <a:noFill/>
                </a:ln>
                <a:solidFill>
                  <a:srgbClr val="A9B7C6"/>
                </a:solidFill>
                <a:effectLst/>
                <a:latin typeface="Arial Unicode MS"/>
              </a:rPr>
              <a:t>lm</a:t>
            </a:r>
            <a:r>
              <a:rPr kumimoji="0" lang="en-DE" altLang="en-DE" sz="2000" b="0" i="0" u="none" strike="noStrike" cap="none" normalizeH="0" baseline="0" dirty="0">
                <a:ln>
                  <a:noFill/>
                </a:ln>
                <a:solidFill>
                  <a:srgbClr val="A9B7C6"/>
                </a:solidFill>
                <a:effectLst/>
                <a:latin typeface="Arial Unicode MS"/>
              </a:rPr>
              <a:t>(MPG ~ Horsepower + I(Horsepower^</a:t>
            </a:r>
            <a:r>
              <a:rPr kumimoji="0" lang="en-DE" altLang="en-DE" sz="2000" b="0" i="0" u="none" strike="noStrike" cap="none" normalizeH="0" baseline="0" dirty="0">
                <a:ln>
                  <a:noFill/>
                </a:ln>
                <a:solidFill>
                  <a:srgbClr val="6897BB"/>
                </a:solidFill>
                <a:effectLst/>
                <a:latin typeface="Arial Unicode MS"/>
              </a:rPr>
              <a:t>2</a:t>
            </a:r>
            <a:r>
              <a:rPr kumimoji="0" lang="en-DE" altLang="en-DE" sz="2000" b="0" i="0" u="none" strike="noStrike" cap="none" normalizeH="0" baseline="0" dirty="0">
                <a:ln>
                  <a:noFill/>
                </a:ln>
                <a:solidFill>
                  <a:srgbClr val="A9B7C6"/>
                </a:solidFill>
                <a:effectLst/>
                <a:latin typeface="Arial Unicode MS"/>
              </a:rPr>
              <a:t>)</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a:ln>
                  <a:noFill/>
                </a:ln>
                <a:solidFill>
                  <a:srgbClr val="A9B7C6"/>
                </a:solidFill>
                <a:effectLst/>
                <a:latin typeface="Arial Unicode MS"/>
              </a:rPr>
              <a:t>data = Auto)</a:t>
            </a:r>
            <a:br>
              <a:rPr kumimoji="0" lang="en-DE" altLang="en-DE" sz="2000" b="0" i="0" u="none" strike="noStrike" cap="none" normalizeH="0" baseline="0" dirty="0">
                <a:ln>
                  <a:noFill/>
                </a:ln>
                <a:solidFill>
                  <a:srgbClr val="A9B7C6"/>
                </a:solidFill>
                <a:effectLst/>
                <a:latin typeface="Arial Unicode MS"/>
              </a:rPr>
            </a:b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err="1">
                <a:ln>
                  <a:noFill/>
                </a:ln>
                <a:solidFill>
                  <a:srgbClr val="A9B7C6"/>
                </a:solidFill>
                <a:effectLst/>
                <a:latin typeface="Arial Unicode MS"/>
              </a:rPr>
              <a:t>summ</a:t>
            </a:r>
            <a:r>
              <a:rPr kumimoji="0" lang="en-DE" altLang="en-DE" sz="2000" b="0" i="0" u="none" strike="noStrike" cap="none" normalizeH="0" baseline="0" dirty="0">
                <a:ln>
                  <a:noFill/>
                </a:ln>
                <a:solidFill>
                  <a:srgbClr val="A9B7C6"/>
                </a:solidFill>
                <a:effectLst/>
                <a:latin typeface="Arial Unicode MS"/>
              </a:rPr>
              <a:t>(</a:t>
            </a:r>
            <a:r>
              <a:rPr kumimoji="0" lang="en-DE" altLang="en-DE" sz="2000" b="0" i="0" u="none" strike="noStrike" cap="none" normalizeH="0" baseline="0" dirty="0" err="1">
                <a:ln>
                  <a:noFill/>
                </a:ln>
                <a:solidFill>
                  <a:srgbClr val="A9B7C6"/>
                </a:solidFill>
                <a:effectLst/>
                <a:latin typeface="Arial Unicode MS"/>
              </a:rPr>
              <a:t>lm_model_autos_quad</a:t>
            </a:r>
            <a:r>
              <a:rPr kumimoji="0" lang="en-DE" altLang="en-DE" sz="2000" b="0" i="0" u="none" strike="noStrike" cap="none" normalizeH="0" baseline="0" dirty="0">
                <a:ln>
                  <a:noFill/>
                </a:ln>
                <a:solidFill>
                  <a:srgbClr val="A9B7C6"/>
                </a:solidFill>
                <a:effectLst/>
                <a:latin typeface="Arial Unicode MS"/>
              </a:rPr>
              <a:t>)</a:t>
            </a: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a:ln>
                  <a:noFill/>
                </a:ln>
                <a:solidFill>
                  <a:srgbClr val="A9B7C6"/>
                </a:solidFill>
                <a:effectLst/>
                <a:latin typeface="Arial Unicode MS"/>
              </a:rPr>
              <a:t>summary(</a:t>
            </a:r>
            <a:r>
              <a:rPr kumimoji="0" lang="en-DE" altLang="en-DE" sz="2000" b="0" i="0" u="none" strike="noStrike" cap="none" normalizeH="0" baseline="0" dirty="0" err="1">
                <a:ln>
                  <a:noFill/>
                </a:ln>
                <a:solidFill>
                  <a:srgbClr val="A9B7C6"/>
                </a:solidFill>
                <a:effectLst/>
                <a:latin typeface="Arial Unicode MS"/>
              </a:rPr>
              <a:t>lm_model_autos_quad</a:t>
            </a:r>
            <a:r>
              <a:rPr kumimoji="0" lang="en-DE" altLang="en-DE" sz="2000" b="0" i="0" u="none" strike="noStrike" cap="none" normalizeH="0" baseline="0" dirty="0">
                <a:ln>
                  <a:noFill/>
                </a:ln>
                <a:solidFill>
                  <a:srgbClr val="A9B7C6"/>
                </a:solidFill>
                <a:effectLst/>
                <a:latin typeface="Arial Unicode MS"/>
              </a:rPr>
              <a:t>)</a:t>
            </a:r>
            <a:br>
              <a:rPr kumimoji="0" lang="en-DE" altLang="en-DE" sz="2000" b="0" i="0" u="none" strike="noStrike" cap="none" normalizeH="0" baseline="0" dirty="0">
                <a:ln>
                  <a:noFill/>
                </a:ln>
                <a:solidFill>
                  <a:srgbClr val="A9B7C6"/>
                </a:solidFill>
                <a:effectLst/>
                <a:latin typeface="Arial Unicode MS"/>
              </a:rPr>
            </a:br>
            <a:br>
              <a:rPr kumimoji="0" lang="en-DE" altLang="en-DE" sz="2000" b="0" i="0" u="none" strike="noStrike" cap="none" normalizeH="0" baseline="0" dirty="0">
                <a:ln>
                  <a:noFill/>
                </a:ln>
                <a:solidFill>
                  <a:srgbClr val="A9B7C6"/>
                </a:solidFill>
                <a:effectLst/>
                <a:latin typeface="Arial Unicode MS"/>
              </a:rPr>
            </a:b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err="1">
                <a:ln>
                  <a:noFill/>
                </a:ln>
                <a:solidFill>
                  <a:srgbClr val="A9B7C6"/>
                </a:solidFill>
                <a:effectLst/>
                <a:latin typeface="Arial Unicode MS"/>
              </a:rPr>
              <a:t>export_summs</a:t>
            </a:r>
            <a:r>
              <a:rPr kumimoji="0" lang="en-DE" altLang="en-DE" sz="2000" b="0" i="0" u="none" strike="noStrike" cap="none" normalizeH="0" baseline="0" dirty="0">
                <a:ln>
                  <a:noFill/>
                </a:ln>
                <a:solidFill>
                  <a:srgbClr val="A9B7C6"/>
                </a:solidFill>
                <a:effectLst/>
                <a:latin typeface="Arial Unicode MS"/>
              </a:rPr>
              <a:t>(</a:t>
            </a:r>
            <a:r>
              <a:rPr kumimoji="0" lang="en-DE" altLang="en-DE" sz="2000" b="0" i="0" u="none" strike="noStrike" cap="none" normalizeH="0" baseline="0" dirty="0" err="1">
                <a:ln>
                  <a:noFill/>
                </a:ln>
                <a:solidFill>
                  <a:srgbClr val="A9B7C6"/>
                </a:solidFill>
                <a:effectLst/>
                <a:latin typeface="Arial Unicode MS"/>
              </a:rPr>
              <a:t>lm_model_autos_quad</a:t>
            </a:r>
            <a:r>
              <a:rPr kumimoji="0" lang="en-DE" altLang="en-DE" sz="2000" b="0" i="0" u="none" strike="noStrike" cap="none" normalizeH="0" baseline="0" dirty="0" err="1">
                <a:ln>
                  <a:noFill/>
                </a:ln>
                <a:solidFill>
                  <a:srgbClr val="CC7832"/>
                </a:solidFill>
                <a:effectLst/>
                <a:latin typeface="Arial Unicode MS"/>
              </a:rPr>
              <a:t>,</a:t>
            </a:r>
            <a:r>
              <a:rPr kumimoji="0" lang="en-DE" altLang="en-DE" sz="2000" b="0" i="0" u="none" strike="noStrike" cap="none" normalizeH="0" baseline="0" dirty="0" err="1">
                <a:ln>
                  <a:noFill/>
                </a:ln>
                <a:solidFill>
                  <a:srgbClr val="A9B7C6"/>
                </a:solidFill>
                <a:effectLst/>
                <a:latin typeface="Arial Unicode MS"/>
              </a:rPr>
              <a:t>digits</a:t>
            </a:r>
            <a:r>
              <a:rPr kumimoji="0" lang="en-DE" altLang="en-DE" sz="2000" b="0" i="0" u="none" strike="noStrike" cap="none" normalizeH="0" baseline="0" dirty="0">
                <a:ln>
                  <a:noFill/>
                </a:ln>
                <a:solidFill>
                  <a:srgbClr val="A9B7C6"/>
                </a:solidFill>
                <a:effectLst/>
                <a:latin typeface="Arial Unicode MS"/>
              </a:rPr>
              <a:t> = </a:t>
            </a:r>
            <a:r>
              <a:rPr kumimoji="0" lang="en-DE" altLang="en-DE" sz="2000" b="0" i="0" u="none" strike="noStrike" cap="none" normalizeH="0" baseline="0" dirty="0">
                <a:ln>
                  <a:noFill/>
                </a:ln>
                <a:solidFill>
                  <a:srgbClr val="6897BB"/>
                </a:solidFill>
                <a:effectLst/>
                <a:latin typeface="Arial Unicode MS"/>
              </a:rPr>
              <a:t>4</a:t>
            </a:r>
            <a:r>
              <a:rPr kumimoji="0" lang="en-DE" altLang="en-DE" sz="2000" b="0" i="0" u="none" strike="noStrike" cap="none" normalizeH="0" baseline="0" dirty="0">
                <a:ln>
                  <a:noFill/>
                </a:ln>
                <a:solidFill>
                  <a:srgbClr val="CC7832"/>
                </a:solidFill>
                <a:effectLst/>
                <a:latin typeface="Arial Unicode MS"/>
              </a:rPr>
              <a:t>,</a:t>
            </a:r>
            <a:br>
              <a:rPr kumimoji="0" lang="en-DE" altLang="en-DE" sz="2000" b="0" i="0" u="none" strike="noStrike" cap="none" normalizeH="0" baseline="0" dirty="0">
                <a:ln>
                  <a:noFill/>
                </a:ln>
                <a:solidFill>
                  <a:srgbClr val="CC7832"/>
                </a:solidFill>
                <a:effectLst/>
                <a:latin typeface="Arial Unicode MS"/>
              </a:rPr>
            </a:br>
            <a:r>
              <a:rPr kumimoji="0" lang="en-DE" altLang="en-DE" sz="2000" b="0" i="0" u="none" strike="noStrike" cap="none" normalizeH="0" baseline="0" dirty="0" err="1">
                <a:ln>
                  <a:noFill/>
                </a:ln>
                <a:solidFill>
                  <a:srgbClr val="A9B7C6"/>
                </a:solidFill>
                <a:effectLst/>
                <a:latin typeface="Arial Unicode MS"/>
              </a:rPr>
              <a:t>to.file</a:t>
            </a:r>
            <a:r>
              <a:rPr kumimoji="0" lang="en-DE" altLang="en-DE" sz="2000" b="0" i="0" u="none" strike="noStrike" cap="none" normalizeH="0" baseline="0" dirty="0">
                <a:ln>
                  <a:noFill/>
                </a:ln>
                <a:solidFill>
                  <a:srgbClr val="A9B7C6"/>
                </a:solidFill>
                <a:effectLst/>
                <a:latin typeface="Arial Unicode MS"/>
              </a:rPr>
              <a:t> = </a:t>
            </a:r>
            <a:r>
              <a:rPr kumimoji="0" lang="en-DE" altLang="en-DE" sz="2000" b="0" i="0" u="none" strike="noStrike" cap="none" normalizeH="0" baseline="0" dirty="0">
                <a:ln>
                  <a:noFill/>
                </a:ln>
                <a:solidFill>
                  <a:srgbClr val="6A8759"/>
                </a:solidFill>
                <a:effectLst/>
                <a:latin typeface="Arial Unicode MS"/>
              </a:rPr>
              <a:t>"docx"</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a:ln>
                  <a:noFill/>
                </a:ln>
                <a:solidFill>
                  <a:srgbClr val="A9B7C6"/>
                </a:solidFill>
                <a:effectLst/>
                <a:latin typeface="Arial Unicode MS"/>
              </a:rPr>
              <a:t>file.name = </a:t>
            </a:r>
            <a:r>
              <a:rPr kumimoji="0" lang="en-DE" altLang="en-DE" sz="2000" b="0" i="0" u="none" strike="noStrike" cap="none" normalizeH="0" baseline="0" dirty="0">
                <a:ln>
                  <a:noFill/>
                </a:ln>
                <a:solidFill>
                  <a:srgbClr val="6A8759"/>
                </a:solidFill>
                <a:effectLst/>
                <a:latin typeface="Arial Unicode MS"/>
              </a:rPr>
              <a:t>"quadratic.docx"</a:t>
            </a:r>
            <a:r>
              <a:rPr kumimoji="0" lang="en-DE" altLang="en-DE" sz="2000" b="0" i="0" u="none" strike="noStrike" cap="none" normalizeH="0" baseline="0" dirty="0">
                <a:ln>
                  <a:noFill/>
                </a:ln>
                <a:solidFill>
                  <a:srgbClr val="A9B7C6"/>
                </a:solidFill>
                <a:effectLst/>
                <a:latin typeface="Arial Unicode MS"/>
              </a:rPr>
              <a:t>)</a:t>
            </a:r>
            <a:br>
              <a:rPr kumimoji="0" lang="en-DE" altLang="en-DE" sz="2000" b="0" i="0" u="none" strike="noStrike" cap="none" normalizeH="0" baseline="0" dirty="0">
                <a:ln>
                  <a:noFill/>
                </a:ln>
                <a:solidFill>
                  <a:srgbClr val="A9B7C6"/>
                </a:solidFill>
                <a:effectLst/>
                <a:latin typeface="Arial Unicode MS"/>
              </a:rPr>
            </a:br>
            <a:endParaRPr kumimoji="0" lang="en-DE" altLang="en-DE"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482812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462">
            <a:extLst>
              <a:ext uri="{FF2B5EF4-FFF2-40B4-BE49-F238E27FC236}">
                <a16:creationId xmlns:a16="http://schemas.microsoft.com/office/drawing/2014/main" id="{448C990B-14AB-D5E5-C9D9-BC5A31A706A3}"/>
              </a:ext>
            </a:extLst>
          </p:cNvPr>
          <p:cNvSpPr>
            <a:spLocks noChangeArrowheads="1"/>
          </p:cNvSpPr>
          <p:nvPr/>
        </p:nvSpPr>
        <p:spPr bwMode="auto">
          <a:xfrm>
            <a:off x="2201865" y="885061"/>
            <a:ext cx="8077200" cy="141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342" tIns="42672" rIns="85342" bIns="42672"/>
          <a:lstStyle>
            <a:lvl1pPr marL="342900" indent="-342900">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a:lnSpc>
                <a:spcPct val="150000"/>
              </a:lnSpc>
              <a:defRPr/>
            </a:pPr>
            <a:r>
              <a:rPr kumimoji="0" lang="es-ES_tradnl" altLang="en-US" sz="2800" b="0" i="0" u="none" strike="noStrike" kern="1200" cap="none" spc="0" normalizeH="0" baseline="0" noProof="0" dirty="0">
                <a:ln>
                  <a:noFill/>
                </a:ln>
                <a:solidFill>
                  <a:srgbClr val="242537"/>
                </a:solidFill>
                <a:effectLst/>
                <a:uLnTx/>
                <a:uFillTx/>
                <a:latin typeface="Montserrat" panose="00000500000000000000" pitchFamily="2" charset="0"/>
              </a:rPr>
              <a:t>Resultados regresión cuadrática:</a:t>
            </a:r>
          </a:p>
          <a:p>
            <a:pPr marL="342900" marR="0" lvl="0" indent="-342900" algn="l" defTabSz="914400" rtl="0" eaLnBrk="1" fontAlgn="auto" latinLnBrk="0" hangingPunct="1">
              <a:lnSpc>
                <a:spcPct val="150000"/>
              </a:lnSpc>
              <a:spcBef>
                <a:spcPct val="20000"/>
              </a:spcBef>
              <a:spcAft>
                <a:spcPts val="0"/>
              </a:spcAft>
              <a:buClr>
                <a:srgbClr val="336699"/>
              </a:buClr>
              <a:buSzPct val="60000"/>
              <a:buFont typeface="Wingdings" panose="05000000000000000000" pitchFamily="2" charset="2"/>
              <a:buNone/>
              <a:tabLst/>
              <a:defRPr/>
            </a:pPr>
            <a:r>
              <a:rPr kumimoji="0" lang="es-ES_tradnl" altLang="en-US" sz="2400" b="0" i="0" u="none" strike="noStrike" kern="1200" cap="none" spc="0" normalizeH="0" baseline="0" noProof="0" dirty="0">
                <a:ln>
                  <a:noFill/>
                </a:ln>
                <a:solidFill>
                  <a:prstClr val="black"/>
                </a:solidFill>
                <a:effectLst/>
                <a:uLnTx/>
                <a:uFillTx/>
                <a:latin typeface="Montserrat" panose="00000500000000000000" pitchFamily="2" charset="0"/>
              </a:rPr>
              <a:t>	</a:t>
            </a:r>
            <a:r>
              <a:rPr kumimoji="0" lang="es-ES" altLang="en-US" sz="2400" b="0" i="0" u="none" strike="noStrike" kern="1200" cap="none" spc="0" normalizeH="0" baseline="0" noProof="0" dirty="0">
                <a:ln>
                  <a:noFill/>
                </a:ln>
                <a:solidFill>
                  <a:prstClr val="black"/>
                </a:solidFill>
                <a:effectLst/>
                <a:uLnTx/>
                <a:uFillTx/>
                <a:latin typeface="Montserrat" panose="00000500000000000000" pitchFamily="2" charset="0"/>
              </a:rPr>
              <a:t>	Y = 56.9 -0.4662HP + 0.0012 (HP)2</a:t>
            </a:r>
          </a:p>
          <a:p>
            <a:pPr marL="342900" marR="0" lvl="0" indent="-342900" algn="l" defTabSz="914400" rtl="0" eaLnBrk="1" fontAlgn="auto" latinLnBrk="0" hangingPunct="1">
              <a:lnSpc>
                <a:spcPct val="150000"/>
              </a:lnSpc>
              <a:spcBef>
                <a:spcPct val="20000"/>
              </a:spcBef>
              <a:spcAft>
                <a:spcPts val="0"/>
              </a:spcAft>
              <a:buClr>
                <a:srgbClr val="336699"/>
              </a:buClr>
              <a:buSzPct val="60000"/>
              <a:buFont typeface="Wingdings" panose="05000000000000000000" pitchFamily="2" charset="2"/>
              <a:buNone/>
              <a:tabLst/>
              <a:defRPr/>
            </a:pPr>
            <a:endParaRPr kumimoji="0" lang="es-ES_tradnl" altLang="en-US" sz="2400" b="0" i="0" u="none" strike="noStrike" kern="1200" cap="none" spc="0" normalizeH="0" baseline="30000" noProof="0" dirty="0">
              <a:ln>
                <a:noFill/>
              </a:ln>
              <a:solidFill>
                <a:prstClr val="black"/>
              </a:solidFill>
              <a:effectLst/>
              <a:uLnTx/>
              <a:uFillTx/>
              <a:latin typeface="Montserrat" panose="00000500000000000000" pitchFamily="2" charset="0"/>
            </a:endParaRPr>
          </a:p>
        </p:txBody>
      </p:sp>
      <p:sp>
        <p:nvSpPr>
          <p:cNvPr id="21508" name="Text Box 6"/>
          <p:cNvSpPr txBox="1">
            <a:spLocks noChangeArrowheads="1"/>
          </p:cNvSpPr>
          <p:nvPr/>
        </p:nvSpPr>
        <p:spPr bwMode="auto">
          <a:xfrm>
            <a:off x="2022408" y="5791372"/>
            <a:ext cx="8534400" cy="708025"/>
          </a:xfrm>
          <a:prstGeom prst="rect">
            <a:avLst/>
          </a:prstGeom>
          <a:noFill/>
          <a:ln w="9525">
            <a:solidFill>
              <a:schemeClr val="tx1"/>
            </a:solidFill>
            <a:miter lim="800000"/>
            <a:headEnd/>
            <a:tailEnd/>
          </a:ln>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Los dos diagramas de dispersión muestran residuos aleatorios. No hay patrón (</a:t>
            </a:r>
            <a:r>
              <a:rPr kumimoji="0" lang="es-ES_tradnl" altLang="en-US"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i.i.d</a:t>
            </a:r>
            <a:r>
              <a:rPr kumimoji="0" lang="es-ES_tradnl" alt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s-ES_tradnl" altLang="en-US" sz="2000" b="0" i="0" u="none" strike="noStrike" kern="1200" cap="none" spc="0" normalizeH="0" baseline="-2500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1512" name="Text Box 463"/>
          <p:cNvSpPr txBox="1">
            <a:spLocks noChangeArrowheads="1"/>
          </p:cNvSpPr>
          <p:nvPr/>
        </p:nvSpPr>
        <p:spPr bwMode="auto">
          <a:xfrm>
            <a:off x="3127809" y="153273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p:txBody>
      </p:sp>
      <p:sp>
        <p:nvSpPr>
          <p:cNvPr id="6" name="Rectangle 3">
            <a:extLst>
              <a:ext uri="{FF2B5EF4-FFF2-40B4-BE49-F238E27FC236}">
                <a16:creationId xmlns:a16="http://schemas.microsoft.com/office/drawing/2014/main" id="{99D59032-A364-7B2A-2501-A611C50E79B5}"/>
              </a:ext>
            </a:extLst>
          </p:cNvPr>
          <p:cNvSpPr txBox="1">
            <a:spLocks noChangeArrowheads="1"/>
          </p:cNvSpPr>
          <p:nvPr/>
        </p:nvSpPr>
        <p:spPr>
          <a:xfrm>
            <a:off x="1101013" y="117503"/>
            <a:ext cx="9178052" cy="990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altLang="en-US" dirty="0">
                <a:solidFill>
                  <a:srgbClr val="242537"/>
                </a:solidFill>
                <a:latin typeface="Montserrat ExtraBold" panose="00000900000000000000" pitchFamily="2" charset="0"/>
              </a:rPr>
              <a:t>Ejemplo: Relación Cuadrática</a:t>
            </a:r>
          </a:p>
        </p:txBody>
      </p:sp>
      <p:pic>
        <p:nvPicPr>
          <p:cNvPr id="7" name="Picture 6" descr="A picture containing screenshot, line&#10;&#10;Description automatically generated">
            <a:extLst>
              <a:ext uri="{FF2B5EF4-FFF2-40B4-BE49-F238E27FC236}">
                <a16:creationId xmlns:a16="http://schemas.microsoft.com/office/drawing/2014/main" id="{BDFA619D-36B8-DFA2-AE9F-A96BA81BE2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3888" y="2266538"/>
            <a:ext cx="4820910" cy="3213939"/>
          </a:xfrm>
          <a:prstGeom prst="rect">
            <a:avLst/>
          </a:prstGeom>
        </p:spPr>
      </p:pic>
      <p:pic>
        <p:nvPicPr>
          <p:cNvPr id="9" name="Picture 8" descr="A picture containing screenshot&#10;&#10;Description automatically generated">
            <a:extLst>
              <a:ext uri="{FF2B5EF4-FFF2-40B4-BE49-F238E27FC236}">
                <a16:creationId xmlns:a16="http://schemas.microsoft.com/office/drawing/2014/main" id="{A7251940-1C7D-9CDA-A876-4C39922BBB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6386" y="2300826"/>
            <a:ext cx="4312022" cy="2874681"/>
          </a:xfrm>
          <a:prstGeom prst="rect">
            <a:avLst/>
          </a:prstGeom>
        </p:spPr>
      </p:pic>
    </p:spTree>
    <p:extLst>
      <p:ext uri="{BB962C8B-B14F-4D97-AF65-F5344CB8AC3E}">
        <p14:creationId xmlns:p14="http://schemas.microsoft.com/office/powerpoint/2010/main" val="380763385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9D59032-A364-7B2A-2501-A611C50E79B5}"/>
              </a:ext>
            </a:extLst>
          </p:cNvPr>
          <p:cNvSpPr txBox="1">
            <a:spLocks noChangeArrowheads="1"/>
          </p:cNvSpPr>
          <p:nvPr/>
        </p:nvSpPr>
        <p:spPr>
          <a:xfrm>
            <a:off x="1128445" y="0"/>
            <a:ext cx="9178052" cy="990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altLang="en-US" dirty="0">
                <a:solidFill>
                  <a:srgbClr val="242537"/>
                </a:solidFill>
                <a:latin typeface="Montserrat ExtraBold" panose="00000900000000000000" pitchFamily="2" charset="0"/>
              </a:rPr>
              <a:t>Ejemplo: Relación Cuadrática</a:t>
            </a:r>
          </a:p>
        </p:txBody>
      </p:sp>
      <p:sp>
        <p:nvSpPr>
          <p:cNvPr id="2" name="Rectangle 1">
            <a:extLst>
              <a:ext uri="{FF2B5EF4-FFF2-40B4-BE49-F238E27FC236}">
                <a16:creationId xmlns:a16="http://schemas.microsoft.com/office/drawing/2014/main" id="{FC42FFA2-305A-1790-4644-9D02313E311C}"/>
              </a:ext>
            </a:extLst>
          </p:cNvPr>
          <p:cNvSpPr>
            <a:spLocks noChangeArrowheads="1"/>
          </p:cNvSpPr>
          <p:nvPr/>
        </p:nvSpPr>
        <p:spPr bwMode="auto">
          <a:xfrm>
            <a:off x="228600" y="856357"/>
            <a:ext cx="11503152" cy="600164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1600" b="0" i="0" u="none" strike="noStrike" cap="none" normalizeH="0" baseline="0" dirty="0">
                <a:ln>
                  <a:noFill/>
                </a:ln>
                <a:solidFill>
                  <a:srgbClr val="AFAC6B"/>
                </a:solidFill>
                <a:effectLst/>
                <a:latin typeface="Arial Unicode MS"/>
              </a:rPr>
              <a:t># create a data frame of the residuals</a:t>
            </a:r>
            <a:br>
              <a:rPr kumimoji="0" lang="en-DE" altLang="en-DE" sz="1600" b="0" i="0" u="none" strike="noStrike" cap="none" normalizeH="0" baseline="0" dirty="0">
                <a:ln>
                  <a:noFill/>
                </a:ln>
                <a:solidFill>
                  <a:srgbClr val="AFAC6B"/>
                </a:solidFill>
                <a:effectLst/>
                <a:latin typeface="Arial Unicode MS"/>
              </a:rPr>
            </a:br>
            <a:r>
              <a:rPr kumimoji="0" lang="en-DE" altLang="en-DE" sz="1600" b="0" i="0" u="none" strike="noStrike" cap="none" normalizeH="0" baseline="0" dirty="0" err="1">
                <a:ln>
                  <a:noFill/>
                </a:ln>
                <a:solidFill>
                  <a:srgbClr val="A9B7C6"/>
                </a:solidFill>
                <a:effectLst/>
                <a:latin typeface="Arial Unicode MS"/>
              </a:rPr>
              <a:t>residuals_df</a:t>
            </a:r>
            <a:r>
              <a:rPr kumimoji="0" lang="en-DE" altLang="en-DE" sz="1600" b="0" i="0" u="none" strike="noStrike" cap="none" normalizeH="0" baseline="0" dirty="0">
                <a:ln>
                  <a:noFill/>
                </a:ln>
                <a:solidFill>
                  <a:srgbClr val="A9B7C6"/>
                </a:solidFill>
                <a:effectLst/>
                <a:latin typeface="Arial Unicode MS"/>
              </a:rPr>
              <a:t> &lt;- </a:t>
            </a:r>
            <a:r>
              <a:rPr kumimoji="0" lang="en-DE" altLang="en-DE" sz="1600" b="0" i="0" u="none" strike="noStrike" cap="none" normalizeH="0" baseline="0" dirty="0" err="1">
                <a:ln>
                  <a:noFill/>
                </a:ln>
                <a:solidFill>
                  <a:srgbClr val="A9B7C6"/>
                </a:solidFill>
                <a:effectLst/>
                <a:latin typeface="Arial Unicode MS"/>
              </a:rPr>
              <a:t>data.frame</a:t>
            </a:r>
            <a:r>
              <a:rPr kumimoji="0" lang="en-DE" altLang="en-DE" sz="1600" b="0" i="0" u="none" strike="noStrike" cap="none" normalizeH="0" baseline="0" dirty="0">
                <a:ln>
                  <a:noFill/>
                </a:ln>
                <a:solidFill>
                  <a:srgbClr val="A9B7C6"/>
                </a:solidFill>
                <a:effectLst/>
                <a:latin typeface="Arial Unicode MS"/>
              </a:rPr>
              <a:t>(</a:t>
            </a:r>
            <a:br>
              <a:rPr kumimoji="0" lang="en-DE" altLang="en-DE" sz="1600" b="0" i="0" u="none" strike="noStrike" cap="none" normalizeH="0" baseline="0" dirty="0">
                <a:ln>
                  <a:noFill/>
                </a:ln>
                <a:solidFill>
                  <a:srgbClr val="A9B7C6"/>
                </a:solidFill>
                <a:effectLst/>
                <a:latin typeface="Arial Unicode MS"/>
              </a:rPr>
            </a:br>
            <a:r>
              <a:rPr kumimoji="0" lang="en-DE" altLang="en-DE" sz="1600" b="0" i="0" u="none" strike="noStrike" cap="none" normalizeH="0" baseline="0" dirty="0">
                <a:ln>
                  <a:noFill/>
                </a:ln>
                <a:solidFill>
                  <a:srgbClr val="A9B7C6"/>
                </a:solidFill>
                <a:effectLst/>
                <a:latin typeface="Arial Unicode MS"/>
              </a:rPr>
              <a:t>Horsepower = </a:t>
            </a:r>
            <a:r>
              <a:rPr kumimoji="0" lang="en-DE" altLang="en-DE" sz="1600" b="0" i="0" u="none" strike="noStrike" cap="none" normalizeH="0" baseline="0" dirty="0" err="1">
                <a:ln>
                  <a:noFill/>
                </a:ln>
                <a:solidFill>
                  <a:srgbClr val="A9B7C6"/>
                </a:solidFill>
                <a:effectLst/>
                <a:latin typeface="Arial Unicode MS"/>
              </a:rPr>
              <a:t>Auto$Horsepower</a:t>
            </a:r>
            <a:r>
              <a:rPr kumimoji="0" lang="en-DE" altLang="en-DE" sz="1600" b="0" i="0" u="none" strike="noStrike" cap="none" normalizeH="0" baseline="0" dirty="0">
                <a:ln>
                  <a:noFill/>
                </a:ln>
                <a:solidFill>
                  <a:srgbClr val="CC7832"/>
                </a:solidFill>
                <a:effectLst/>
                <a:latin typeface="Arial Unicode MS"/>
              </a:rPr>
              <a:t>,</a:t>
            </a:r>
            <a:br>
              <a:rPr kumimoji="0" lang="en-DE" altLang="en-DE" sz="1600" b="0" i="0" u="none" strike="noStrike" cap="none" normalizeH="0" baseline="0" dirty="0">
                <a:ln>
                  <a:noFill/>
                </a:ln>
                <a:solidFill>
                  <a:srgbClr val="CC7832"/>
                </a:solidFill>
                <a:effectLst/>
                <a:latin typeface="Arial Unicode MS"/>
              </a:rPr>
            </a:br>
            <a:r>
              <a:rPr kumimoji="0" lang="en-DE" altLang="en-DE" sz="1600" b="0" i="0" u="none" strike="noStrike" cap="none" normalizeH="0" baseline="0" dirty="0">
                <a:ln>
                  <a:noFill/>
                </a:ln>
                <a:solidFill>
                  <a:srgbClr val="A9B7C6"/>
                </a:solidFill>
                <a:effectLst/>
                <a:latin typeface="Arial Unicode MS"/>
              </a:rPr>
              <a:t>Residuals = </a:t>
            </a:r>
            <a:r>
              <a:rPr kumimoji="0" lang="en-DE" altLang="en-DE" sz="1600" b="0" i="0" u="none" strike="noStrike" cap="none" normalizeH="0" baseline="0" dirty="0" err="1">
                <a:ln>
                  <a:noFill/>
                </a:ln>
                <a:solidFill>
                  <a:srgbClr val="A9B7C6"/>
                </a:solidFill>
                <a:effectLst/>
                <a:latin typeface="Arial Unicode MS"/>
              </a:rPr>
              <a:t>lm_model_autos_quad$residuals</a:t>
            </a:r>
            <a:r>
              <a:rPr kumimoji="0" lang="en-DE" altLang="en-DE" sz="1600" b="0" i="0" u="none" strike="noStrike" cap="none" normalizeH="0" baseline="0" dirty="0">
                <a:ln>
                  <a:noFill/>
                </a:ln>
                <a:solidFill>
                  <a:srgbClr val="CC7832"/>
                </a:solidFill>
                <a:effectLst/>
                <a:latin typeface="Arial Unicode MS"/>
              </a:rPr>
              <a:t>,</a:t>
            </a:r>
            <a:br>
              <a:rPr kumimoji="0" lang="en-DE" altLang="en-DE" sz="1600" b="0" i="0" u="none" strike="noStrike" cap="none" normalizeH="0" baseline="0" dirty="0">
                <a:ln>
                  <a:noFill/>
                </a:ln>
                <a:solidFill>
                  <a:srgbClr val="CC7832"/>
                </a:solidFill>
                <a:effectLst/>
                <a:latin typeface="Arial Unicode MS"/>
              </a:rPr>
            </a:br>
            <a:r>
              <a:rPr kumimoji="0" lang="en-DE" altLang="en-DE" sz="1600" b="0" i="0" u="none" strike="noStrike" cap="none" normalizeH="0" baseline="0" dirty="0" err="1">
                <a:ln>
                  <a:noFill/>
                </a:ln>
                <a:solidFill>
                  <a:srgbClr val="A9B7C6"/>
                </a:solidFill>
                <a:effectLst/>
                <a:latin typeface="Arial Unicode MS"/>
              </a:rPr>
              <a:t>HP_squared</a:t>
            </a:r>
            <a:r>
              <a:rPr kumimoji="0" lang="en-DE" altLang="en-DE" sz="1600" b="0" i="0" u="none" strike="noStrike" cap="none" normalizeH="0" baseline="0" dirty="0">
                <a:ln>
                  <a:noFill/>
                </a:ln>
                <a:solidFill>
                  <a:srgbClr val="A9B7C6"/>
                </a:solidFill>
                <a:effectLst/>
                <a:latin typeface="Arial Unicode MS"/>
              </a:rPr>
              <a:t> = Auto$Horsepower^</a:t>
            </a:r>
            <a:r>
              <a:rPr kumimoji="0" lang="en-DE" altLang="en-DE" sz="1600" b="0" i="0" u="none" strike="noStrike" cap="none" normalizeH="0" baseline="0" dirty="0">
                <a:ln>
                  <a:noFill/>
                </a:ln>
                <a:solidFill>
                  <a:srgbClr val="6897BB"/>
                </a:solidFill>
                <a:effectLst/>
                <a:latin typeface="Arial Unicode MS"/>
              </a:rPr>
              <a:t>2</a:t>
            </a:r>
            <a:br>
              <a:rPr kumimoji="0" lang="en-DE" altLang="en-DE" sz="1600" b="0" i="0" u="none" strike="noStrike" cap="none" normalizeH="0" baseline="0" dirty="0">
                <a:ln>
                  <a:noFill/>
                </a:ln>
                <a:solidFill>
                  <a:srgbClr val="6897BB"/>
                </a:solidFill>
                <a:effectLst/>
                <a:latin typeface="Arial Unicode MS"/>
              </a:rPr>
            </a:br>
            <a:r>
              <a:rPr kumimoji="0" lang="en-DE" altLang="en-DE" sz="1600" b="0" i="0" u="none" strike="noStrike" cap="none" normalizeH="0" baseline="0" dirty="0">
                <a:ln>
                  <a:noFill/>
                </a:ln>
                <a:solidFill>
                  <a:srgbClr val="A9B7C6"/>
                </a:solidFill>
                <a:effectLst/>
                <a:latin typeface="Arial Unicode MS"/>
              </a:rPr>
              <a:t>)</a:t>
            </a:r>
            <a:br>
              <a:rPr kumimoji="0" lang="en-DE" altLang="en-DE" sz="1600" b="0" i="0" u="none" strike="noStrike" cap="none" normalizeH="0" baseline="0" dirty="0">
                <a:ln>
                  <a:noFill/>
                </a:ln>
                <a:solidFill>
                  <a:srgbClr val="A9B7C6"/>
                </a:solidFill>
                <a:effectLst/>
                <a:latin typeface="Arial Unicode MS"/>
              </a:rPr>
            </a:br>
            <a:r>
              <a:rPr kumimoji="0" lang="en-DE" altLang="en-DE" sz="1600" b="0" i="0" u="none" strike="noStrike" cap="none" normalizeH="0" baseline="0" dirty="0">
                <a:ln>
                  <a:noFill/>
                </a:ln>
                <a:solidFill>
                  <a:srgbClr val="AFAC6B"/>
                </a:solidFill>
                <a:effectLst/>
                <a:latin typeface="Arial Unicode MS"/>
              </a:rPr>
              <a:t># create the plot </a:t>
            </a:r>
            <a:r>
              <a:rPr kumimoji="0" lang="en-DE" altLang="en-DE" sz="1600" b="0" i="0" u="none" strike="noStrike" cap="none" normalizeH="0" baseline="0" dirty="0" err="1">
                <a:ln>
                  <a:noFill/>
                </a:ln>
                <a:solidFill>
                  <a:srgbClr val="AFAC6B"/>
                </a:solidFill>
                <a:effectLst/>
                <a:latin typeface="Arial Unicode MS"/>
              </a:rPr>
              <a:t>HorseP</a:t>
            </a:r>
            <a:br>
              <a:rPr kumimoji="0" lang="en-DE" altLang="en-DE" sz="1600" b="0" i="0" u="none" strike="noStrike" cap="none" normalizeH="0" baseline="0" dirty="0">
                <a:ln>
                  <a:noFill/>
                </a:ln>
                <a:solidFill>
                  <a:srgbClr val="AFAC6B"/>
                </a:solidFill>
                <a:effectLst/>
                <a:latin typeface="Arial Unicode MS"/>
              </a:rPr>
            </a:br>
            <a:r>
              <a:rPr kumimoji="0" lang="en-DE" altLang="en-DE" sz="1600" b="0" i="0" u="none" strike="noStrike" cap="none" normalizeH="0" baseline="0" dirty="0" err="1">
                <a:ln>
                  <a:noFill/>
                </a:ln>
                <a:solidFill>
                  <a:srgbClr val="A9B7C6"/>
                </a:solidFill>
                <a:effectLst/>
                <a:latin typeface="Arial Unicode MS"/>
              </a:rPr>
              <a:t>ggplot</a:t>
            </a:r>
            <a:r>
              <a:rPr kumimoji="0" lang="en-DE" altLang="en-DE" sz="1600" b="0" i="0" u="none" strike="noStrike" cap="none" normalizeH="0" baseline="0" dirty="0">
                <a:ln>
                  <a:noFill/>
                </a:ln>
                <a:solidFill>
                  <a:srgbClr val="A9B7C6"/>
                </a:solidFill>
                <a:effectLst/>
                <a:latin typeface="Arial Unicode MS"/>
              </a:rPr>
              <a:t>(</a:t>
            </a:r>
            <a:r>
              <a:rPr kumimoji="0" lang="en-DE" altLang="en-DE" sz="1600" b="0" i="0" u="none" strike="noStrike" cap="none" normalizeH="0" baseline="0" dirty="0" err="1">
                <a:ln>
                  <a:noFill/>
                </a:ln>
                <a:solidFill>
                  <a:srgbClr val="A9B7C6"/>
                </a:solidFill>
                <a:effectLst/>
                <a:latin typeface="Arial Unicode MS"/>
              </a:rPr>
              <a:t>residuals_df</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err="1">
                <a:ln>
                  <a:noFill/>
                </a:ln>
                <a:solidFill>
                  <a:srgbClr val="A9B7C6"/>
                </a:solidFill>
                <a:effectLst/>
                <a:latin typeface="Arial Unicode MS"/>
              </a:rPr>
              <a:t>aes</a:t>
            </a:r>
            <a:r>
              <a:rPr kumimoji="0" lang="en-DE" altLang="en-DE" sz="1600" b="0" i="0" u="none" strike="noStrike" cap="none" normalizeH="0" baseline="0" dirty="0">
                <a:ln>
                  <a:noFill/>
                </a:ln>
                <a:solidFill>
                  <a:srgbClr val="A9B7C6"/>
                </a:solidFill>
                <a:effectLst/>
                <a:latin typeface="Arial Unicode MS"/>
              </a:rPr>
              <a:t>(x = Horsepower</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a:ln>
                  <a:noFill/>
                </a:ln>
                <a:solidFill>
                  <a:srgbClr val="A9B7C6"/>
                </a:solidFill>
                <a:effectLst/>
                <a:latin typeface="Arial Unicode MS"/>
              </a:rPr>
              <a:t>y = Residuals)) +</a:t>
            </a:r>
            <a:br>
              <a:rPr kumimoji="0" lang="en-DE" altLang="en-DE" sz="1600" b="0" i="0" u="none" strike="noStrike" cap="none" normalizeH="0" baseline="0" dirty="0">
                <a:ln>
                  <a:noFill/>
                </a:ln>
                <a:solidFill>
                  <a:srgbClr val="A9B7C6"/>
                </a:solidFill>
                <a:effectLst/>
                <a:latin typeface="Arial Unicode MS"/>
              </a:rPr>
            </a:br>
            <a:r>
              <a:rPr kumimoji="0" lang="en-DE" altLang="en-DE" sz="1600" b="0" i="0" u="none" strike="noStrike" cap="none" normalizeH="0" baseline="0" dirty="0" err="1">
                <a:ln>
                  <a:noFill/>
                </a:ln>
                <a:solidFill>
                  <a:srgbClr val="A9B7C6"/>
                </a:solidFill>
                <a:effectLst/>
                <a:latin typeface="Arial Unicode MS"/>
              </a:rPr>
              <a:t>geom_point</a:t>
            </a:r>
            <a:r>
              <a:rPr kumimoji="0" lang="en-DE" altLang="en-DE" sz="1600" b="0" i="0" u="none" strike="noStrike" cap="none" normalizeH="0" baseline="0" dirty="0">
                <a:ln>
                  <a:noFill/>
                </a:ln>
                <a:solidFill>
                  <a:srgbClr val="A9B7C6"/>
                </a:solidFill>
                <a:effectLst/>
                <a:latin typeface="Arial Unicode MS"/>
              </a:rPr>
              <a:t>(</a:t>
            </a:r>
            <a:r>
              <a:rPr kumimoji="0" lang="en-DE" altLang="en-DE" sz="1600" b="0" i="0" u="none" strike="noStrike" cap="none" normalizeH="0" baseline="0" dirty="0" err="1">
                <a:ln>
                  <a:noFill/>
                </a:ln>
                <a:solidFill>
                  <a:srgbClr val="A9B7C6"/>
                </a:solidFill>
                <a:effectLst/>
                <a:latin typeface="Arial Unicode MS"/>
              </a:rPr>
              <a:t>color</a:t>
            </a:r>
            <a:r>
              <a:rPr kumimoji="0" lang="en-DE" altLang="en-DE" sz="1600" b="0" i="0" u="none" strike="noStrike" cap="none" normalizeH="0" baseline="0" dirty="0">
                <a:ln>
                  <a:noFill/>
                </a:ln>
                <a:solidFill>
                  <a:srgbClr val="A9B7C6"/>
                </a:solidFill>
                <a:effectLst/>
                <a:latin typeface="Arial Unicode MS"/>
              </a:rPr>
              <a:t> = </a:t>
            </a:r>
            <a:r>
              <a:rPr kumimoji="0" lang="en-DE" altLang="en-DE" sz="1600" b="0" i="0" u="none" strike="noStrike" cap="none" normalizeH="0" baseline="0" dirty="0">
                <a:ln>
                  <a:noFill/>
                </a:ln>
                <a:solidFill>
                  <a:srgbClr val="6A8759"/>
                </a:solidFill>
                <a:effectLst/>
                <a:latin typeface="Arial Unicode MS"/>
              </a:rPr>
              <a:t>"#48446e"</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a:ln>
                  <a:noFill/>
                </a:ln>
                <a:solidFill>
                  <a:srgbClr val="A9B7C6"/>
                </a:solidFill>
                <a:effectLst/>
                <a:latin typeface="Arial Unicode MS"/>
              </a:rPr>
              <a:t>size = </a:t>
            </a:r>
            <a:r>
              <a:rPr kumimoji="0" lang="en-DE" altLang="en-DE" sz="1600" b="0" i="0" u="none" strike="noStrike" cap="none" normalizeH="0" baseline="0" dirty="0">
                <a:ln>
                  <a:noFill/>
                </a:ln>
                <a:solidFill>
                  <a:srgbClr val="6897BB"/>
                </a:solidFill>
                <a:effectLst/>
                <a:latin typeface="Arial Unicode MS"/>
              </a:rPr>
              <a:t>4</a:t>
            </a:r>
            <a:r>
              <a:rPr kumimoji="0" lang="en-DE" altLang="en-DE" sz="1600" b="0" i="0" u="none" strike="noStrike" cap="none" normalizeH="0" baseline="0" dirty="0">
                <a:ln>
                  <a:noFill/>
                </a:ln>
                <a:solidFill>
                  <a:srgbClr val="CC7832"/>
                </a:solidFill>
                <a:effectLst/>
                <a:latin typeface="Arial Unicode MS"/>
              </a:rPr>
              <a:t>,</a:t>
            </a:r>
            <a:r>
              <a:rPr kumimoji="0" lang="en-DE" altLang="en-DE" sz="1600" b="0" i="0" u="none" strike="noStrike" cap="none" normalizeH="0" baseline="0" dirty="0">
                <a:ln>
                  <a:noFill/>
                </a:ln>
                <a:solidFill>
                  <a:srgbClr val="A9B7C6"/>
                </a:solidFill>
                <a:effectLst/>
                <a:latin typeface="Arial Unicode MS"/>
              </a:rPr>
              <a:t>alpha = </a:t>
            </a:r>
            <a:r>
              <a:rPr kumimoji="0" lang="en-DE" altLang="en-DE" sz="1600" b="0" i="0" u="none" strike="noStrike" cap="none" normalizeH="0" baseline="0" dirty="0">
                <a:ln>
                  <a:noFill/>
                </a:ln>
                <a:solidFill>
                  <a:srgbClr val="6897BB"/>
                </a:solidFill>
                <a:effectLst/>
                <a:latin typeface="Arial Unicode MS"/>
              </a:rPr>
              <a:t>0.8</a:t>
            </a:r>
            <a:r>
              <a:rPr kumimoji="0" lang="en-DE" altLang="en-DE" sz="1600" b="0" i="0" u="none" strike="noStrike" cap="none" normalizeH="0" baseline="0" dirty="0">
                <a:ln>
                  <a:noFill/>
                </a:ln>
                <a:solidFill>
                  <a:srgbClr val="A9B7C6"/>
                </a:solidFill>
                <a:effectLst/>
                <a:latin typeface="Arial Unicode MS"/>
              </a:rPr>
              <a:t>) +</a:t>
            </a:r>
            <a:br>
              <a:rPr kumimoji="0" lang="en-DE" altLang="en-DE" sz="1600" b="0" i="0" u="none" strike="noStrike" cap="none" normalizeH="0" baseline="0" dirty="0">
                <a:ln>
                  <a:noFill/>
                </a:ln>
                <a:solidFill>
                  <a:srgbClr val="A9B7C6"/>
                </a:solidFill>
                <a:effectLst/>
                <a:latin typeface="Arial Unicode MS"/>
              </a:rPr>
            </a:br>
            <a:r>
              <a:rPr kumimoji="0" lang="en-DE" altLang="en-DE" sz="1600" b="0" i="0" u="none" strike="noStrike" cap="none" normalizeH="0" baseline="0" dirty="0" err="1">
                <a:ln>
                  <a:noFill/>
                </a:ln>
                <a:solidFill>
                  <a:srgbClr val="A9B7C6"/>
                </a:solidFill>
                <a:effectLst/>
                <a:latin typeface="Arial Unicode MS"/>
              </a:rPr>
              <a:t>geom_hline</a:t>
            </a:r>
            <a:r>
              <a:rPr kumimoji="0" lang="en-DE" altLang="en-DE" sz="1600" b="0" i="0" u="none" strike="noStrike" cap="none" normalizeH="0" baseline="0" dirty="0">
                <a:ln>
                  <a:noFill/>
                </a:ln>
                <a:solidFill>
                  <a:srgbClr val="A9B7C6"/>
                </a:solidFill>
                <a:effectLst/>
                <a:latin typeface="Arial Unicode MS"/>
              </a:rPr>
              <a:t>(</a:t>
            </a:r>
            <a:r>
              <a:rPr kumimoji="0" lang="en-DE" altLang="en-DE" sz="1600" b="0" i="0" u="none" strike="noStrike" cap="none" normalizeH="0" baseline="0" dirty="0" err="1">
                <a:ln>
                  <a:noFill/>
                </a:ln>
                <a:solidFill>
                  <a:srgbClr val="A9B7C6"/>
                </a:solidFill>
                <a:effectLst/>
                <a:latin typeface="Arial Unicode MS"/>
              </a:rPr>
              <a:t>yintercept</a:t>
            </a:r>
            <a:r>
              <a:rPr kumimoji="0" lang="en-DE" altLang="en-DE" sz="1600" b="0" i="0" u="none" strike="noStrike" cap="none" normalizeH="0" baseline="0" dirty="0">
                <a:ln>
                  <a:noFill/>
                </a:ln>
                <a:solidFill>
                  <a:srgbClr val="A9B7C6"/>
                </a:solidFill>
                <a:effectLst/>
                <a:latin typeface="Arial Unicode MS"/>
              </a:rPr>
              <a:t> = </a:t>
            </a:r>
            <a:r>
              <a:rPr kumimoji="0" lang="en-DE" altLang="en-DE" sz="1600" b="0" i="0" u="none" strike="noStrike" cap="none" normalizeH="0" baseline="0" dirty="0">
                <a:ln>
                  <a:noFill/>
                </a:ln>
                <a:solidFill>
                  <a:srgbClr val="6897BB"/>
                </a:solidFill>
                <a:effectLst/>
                <a:latin typeface="Arial Unicode MS"/>
              </a:rPr>
              <a:t>0</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err="1">
                <a:ln>
                  <a:noFill/>
                </a:ln>
                <a:solidFill>
                  <a:srgbClr val="A9B7C6"/>
                </a:solidFill>
                <a:effectLst/>
                <a:latin typeface="Arial Unicode MS"/>
              </a:rPr>
              <a:t>linetype</a:t>
            </a:r>
            <a:r>
              <a:rPr kumimoji="0" lang="en-DE" altLang="en-DE" sz="1600" b="0" i="0" u="none" strike="noStrike" cap="none" normalizeH="0" baseline="0" dirty="0">
                <a:ln>
                  <a:noFill/>
                </a:ln>
                <a:solidFill>
                  <a:srgbClr val="A9B7C6"/>
                </a:solidFill>
                <a:effectLst/>
                <a:latin typeface="Arial Unicode MS"/>
              </a:rPr>
              <a:t> = </a:t>
            </a:r>
            <a:r>
              <a:rPr kumimoji="0" lang="en-DE" altLang="en-DE" sz="1600" b="0" i="0" u="none" strike="noStrike" cap="none" normalizeH="0" baseline="0" dirty="0">
                <a:ln>
                  <a:noFill/>
                </a:ln>
                <a:solidFill>
                  <a:srgbClr val="6A8759"/>
                </a:solidFill>
                <a:effectLst/>
                <a:latin typeface="Arial Unicode MS"/>
              </a:rPr>
              <a:t>"dashed"</a:t>
            </a:r>
            <a:r>
              <a:rPr kumimoji="0" lang="en-DE" altLang="en-DE" sz="1600" b="0" i="0" u="none" strike="noStrike" cap="none" normalizeH="0" baseline="0" dirty="0">
                <a:ln>
                  <a:noFill/>
                </a:ln>
                <a:solidFill>
                  <a:srgbClr val="A9B7C6"/>
                </a:solidFill>
                <a:effectLst/>
                <a:latin typeface="Arial Unicode MS"/>
              </a:rPr>
              <a:t>) +</a:t>
            </a:r>
            <a:br>
              <a:rPr kumimoji="0" lang="en-DE" altLang="en-DE" sz="1600" b="0" i="0" u="none" strike="noStrike" cap="none" normalizeH="0" baseline="0" dirty="0">
                <a:ln>
                  <a:noFill/>
                </a:ln>
                <a:solidFill>
                  <a:srgbClr val="A9B7C6"/>
                </a:solidFill>
                <a:effectLst/>
                <a:latin typeface="Arial Unicode MS"/>
              </a:rPr>
            </a:br>
            <a:r>
              <a:rPr kumimoji="0" lang="en-DE" altLang="en-DE" sz="1600" b="0" i="0" u="none" strike="noStrike" cap="none" normalizeH="0" baseline="0" dirty="0">
                <a:ln>
                  <a:noFill/>
                </a:ln>
                <a:solidFill>
                  <a:srgbClr val="A9B7C6"/>
                </a:solidFill>
                <a:effectLst/>
                <a:latin typeface="Arial Unicode MS"/>
              </a:rPr>
              <a:t>labs(x = </a:t>
            </a:r>
            <a:r>
              <a:rPr kumimoji="0" lang="en-DE" altLang="en-DE" sz="1600" b="0" i="0" u="none" strike="noStrike" cap="none" normalizeH="0" baseline="0" dirty="0">
                <a:ln>
                  <a:noFill/>
                </a:ln>
                <a:solidFill>
                  <a:srgbClr val="6A8759"/>
                </a:solidFill>
                <a:effectLst/>
                <a:latin typeface="Arial Unicode MS"/>
              </a:rPr>
              <a:t>"Horsepower"</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a:ln>
                  <a:noFill/>
                </a:ln>
                <a:solidFill>
                  <a:srgbClr val="A9B7C6"/>
                </a:solidFill>
                <a:effectLst/>
                <a:latin typeface="Arial Unicode MS"/>
              </a:rPr>
              <a:t>y = </a:t>
            </a:r>
            <a:r>
              <a:rPr kumimoji="0" lang="en-DE" altLang="en-DE" sz="1600" b="0" i="0" u="none" strike="noStrike" cap="none" normalizeH="0" baseline="0" dirty="0">
                <a:ln>
                  <a:noFill/>
                </a:ln>
                <a:solidFill>
                  <a:srgbClr val="6A8759"/>
                </a:solidFill>
                <a:effectLst/>
                <a:latin typeface="Arial Unicode MS"/>
              </a:rPr>
              <a:t>"Residuals"</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a:ln>
                  <a:noFill/>
                </a:ln>
                <a:solidFill>
                  <a:srgbClr val="A9B7C6"/>
                </a:solidFill>
                <a:effectLst/>
                <a:latin typeface="Arial Unicode MS"/>
              </a:rPr>
              <a:t>title = </a:t>
            </a:r>
            <a:r>
              <a:rPr kumimoji="0" lang="en-DE" altLang="en-DE" sz="1600" b="0" i="0" u="none" strike="noStrike" cap="none" normalizeH="0" baseline="0" dirty="0">
                <a:ln>
                  <a:noFill/>
                </a:ln>
                <a:solidFill>
                  <a:srgbClr val="6A8759"/>
                </a:solidFill>
                <a:effectLst/>
                <a:latin typeface="Arial Unicode MS"/>
              </a:rPr>
              <a:t>"Residuals Plot"</a:t>
            </a:r>
            <a:r>
              <a:rPr kumimoji="0" lang="en-DE" altLang="en-DE" sz="1600" b="0" i="0" u="none" strike="noStrike" cap="none" normalizeH="0" baseline="0" dirty="0">
                <a:ln>
                  <a:noFill/>
                </a:ln>
                <a:solidFill>
                  <a:srgbClr val="A9B7C6"/>
                </a:solidFill>
                <a:effectLst/>
                <a:latin typeface="Arial Unicode MS"/>
              </a:rPr>
              <a:t>)+</a:t>
            </a:r>
            <a:br>
              <a:rPr kumimoji="0" lang="en-DE" altLang="en-DE" sz="1600" b="0" i="0" u="none" strike="noStrike" cap="none" normalizeH="0" baseline="0" dirty="0">
                <a:ln>
                  <a:noFill/>
                </a:ln>
                <a:solidFill>
                  <a:srgbClr val="A9B7C6"/>
                </a:solidFill>
                <a:effectLst/>
                <a:latin typeface="Arial Unicode MS"/>
              </a:rPr>
            </a:br>
            <a:r>
              <a:rPr kumimoji="0" lang="en-DE" altLang="en-DE" sz="1600" b="0" i="0" u="none" strike="noStrike" cap="none" normalizeH="0" baseline="0" dirty="0" err="1">
                <a:ln>
                  <a:noFill/>
                </a:ln>
                <a:solidFill>
                  <a:srgbClr val="A9B7C6"/>
                </a:solidFill>
                <a:effectLst/>
                <a:latin typeface="Arial Unicode MS"/>
              </a:rPr>
              <a:t>theme_minimal</a:t>
            </a:r>
            <a:r>
              <a:rPr kumimoji="0" lang="en-DE" altLang="en-DE" sz="1600" b="0" i="0" u="none" strike="noStrike" cap="none" normalizeH="0" baseline="0" dirty="0">
                <a:ln>
                  <a:noFill/>
                </a:ln>
                <a:solidFill>
                  <a:srgbClr val="A9B7C6"/>
                </a:solidFill>
                <a:effectLst/>
                <a:latin typeface="Arial Unicode MS"/>
              </a:rPr>
              <a:t>()</a:t>
            </a:r>
            <a:br>
              <a:rPr kumimoji="0" lang="en-DE" altLang="en-DE" sz="1600" b="0" i="0" u="none" strike="noStrike" cap="none" normalizeH="0" baseline="0" dirty="0">
                <a:ln>
                  <a:noFill/>
                </a:ln>
                <a:solidFill>
                  <a:srgbClr val="A9B7C6"/>
                </a:solidFill>
                <a:effectLst/>
                <a:latin typeface="Arial Unicode MS"/>
              </a:rPr>
            </a:br>
            <a:br>
              <a:rPr kumimoji="0" lang="en-DE" altLang="en-DE" sz="1600" b="0" i="0" u="none" strike="noStrike" cap="none" normalizeH="0" baseline="0" dirty="0">
                <a:ln>
                  <a:noFill/>
                </a:ln>
                <a:solidFill>
                  <a:srgbClr val="A9B7C6"/>
                </a:solidFill>
                <a:effectLst/>
                <a:latin typeface="Arial Unicode MS"/>
              </a:rPr>
            </a:br>
            <a:r>
              <a:rPr kumimoji="0" lang="en-DE" altLang="en-DE" sz="1600" b="0" i="0" u="none" strike="noStrike" cap="none" normalizeH="0" baseline="0" dirty="0" err="1">
                <a:ln>
                  <a:noFill/>
                </a:ln>
                <a:solidFill>
                  <a:srgbClr val="A9B7C6"/>
                </a:solidFill>
                <a:effectLst/>
                <a:latin typeface="Arial Unicode MS"/>
              </a:rPr>
              <a:t>ggsave</a:t>
            </a:r>
            <a:r>
              <a:rPr kumimoji="0" lang="en-DE" altLang="en-DE" sz="1600" b="0" i="0" u="none" strike="noStrike" cap="none" normalizeH="0" baseline="0" dirty="0">
                <a:ln>
                  <a:noFill/>
                </a:ln>
                <a:solidFill>
                  <a:srgbClr val="A9B7C6"/>
                </a:solidFill>
                <a:effectLst/>
                <a:latin typeface="Arial Unicode MS"/>
              </a:rPr>
              <a:t>(</a:t>
            </a:r>
            <a:r>
              <a:rPr kumimoji="0" lang="en-DE" altLang="en-DE" sz="1600" b="0" i="0" u="none" strike="noStrike" cap="none" normalizeH="0" baseline="0" dirty="0">
                <a:ln>
                  <a:noFill/>
                </a:ln>
                <a:solidFill>
                  <a:srgbClr val="6A8759"/>
                </a:solidFill>
                <a:effectLst/>
                <a:latin typeface="Arial Unicode MS"/>
              </a:rPr>
              <a:t>"residuals_hpquad.png"</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a:ln>
                  <a:noFill/>
                </a:ln>
                <a:solidFill>
                  <a:srgbClr val="A9B7C6"/>
                </a:solidFill>
                <a:effectLst/>
                <a:latin typeface="Arial Unicode MS"/>
              </a:rPr>
              <a:t>dpi = </a:t>
            </a:r>
            <a:r>
              <a:rPr kumimoji="0" lang="en-DE" altLang="en-DE" sz="1600" b="0" i="0" u="none" strike="noStrike" cap="none" normalizeH="0" baseline="0" dirty="0">
                <a:ln>
                  <a:noFill/>
                </a:ln>
                <a:solidFill>
                  <a:srgbClr val="6897BB"/>
                </a:solidFill>
                <a:effectLst/>
                <a:latin typeface="Arial Unicode MS"/>
              </a:rPr>
              <a:t>300</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a:ln>
                  <a:noFill/>
                </a:ln>
                <a:solidFill>
                  <a:srgbClr val="A9B7C6"/>
                </a:solidFill>
                <a:effectLst/>
                <a:latin typeface="Arial Unicode MS"/>
              </a:rPr>
              <a:t>width = </a:t>
            </a:r>
            <a:r>
              <a:rPr kumimoji="0" lang="en-DE" altLang="en-DE" sz="1600" b="0" i="0" u="none" strike="noStrike" cap="none" normalizeH="0" baseline="0" dirty="0">
                <a:ln>
                  <a:noFill/>
                </a:ln>
                <a:solidFill>
                  <a:srgbClr val="6897BB"/>
                </a:solidFill>
                <a:effectLst/>
                <a:latin typeface="Arial Unicode MS"/>
              </a:rPr>
              <a:t>6</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a:ln>
                  <a:noFill/>
                </a:ln>
                <a:solidFill>
                  <a:srgbClr val="A9B7C6"/>
                </a:solidFill>
                <a:effectLst/>
                <a:latin typeface="Arial Unicode MS"/>
              </a:rPr>
              <a:t>height = </a:t>
            </a:r>
            <a:r>
              <a:rPr kumimoji="0" lang="en-DE" altLang="en-DE" sz="1600" b="0" i="0" u="none" strike="noStrike" cap="none" normalizeH="0" baseline="0" dirty="0">
                <a:ln>
                  <a:noFill/>
                </a:ln>
                <a:solidFill>
                  <a:srgbClr val="6897BB"/>
                </a:solidFill>
                <a:effectLst/>
                <a:latin typeface="Arial Unicode MS"/>
              </a:rPr>
              <a:t>4</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a:ln>
                  <a:noFill/>
                </a:ln>
                <a:solidFill>
                  <a:srgbClr val="A9B7C6"/>
                </a:solidFill>
                <a:effectLst/>
                <a:latin typeface="Arial Unicode MS"/>
              </a:rPr>
              <a:t>units = </a:t>
            </a:r>
            <a:r>
              <a:rPr kumimoji="0" lang="en-DE" altLang="en-DE" sz="1600" b="0" i="0" u="none" strike="noStrike" cap="none" normalizeH="0" baseline="0" dirty="0">
                <a:ln>
                  <a:noFill/>
                </a:ln>
                <a:solidFill>
                  <a:srgbClr val="6A8759"/>
                </a:solidFill>
                <a:effectLst/>
                <a:latin typeface="Arial Unicode MS"/>
              </a:rPr>
              <a:t>"in"</a:t>
            </a:r>
            <a:r>
              <a:rPr kumimoji="0" lang="en-DE" altLang="en-DE" sz="1600" b="0" i="0" u="none" strike="noStrike" cap="none" normalizeH="0" baseline="0" dirty="0">
                <a:ln>
                  <a:noFill/>
                </a:ln>
                <a:solidFill>
                  <a:srgbClr val="A9B7C6"/>
                </a:solidFill>
                <a:effectLst/>
                <a:latin typeface="Arial Unicode MS"/>
              </a:rPr>
              <a:t>)</a:t>
            </a:r>
            <a:br>
              <a:rPr kumimoji="0" lang="en-DE" altLang="en-DE" sz="1600" b="0" i="0" u="none" strike="noStrike" cap="none" normalizeH="0" baseline="0" dirty="0">
                <a:ln>
                  <a:noFill/>
                </a:ln>
                <a:solidFill>
                  <a:srgbClr val="A9B7C6"/>
                </a:solidFill>
                <a:effectLst/>
                <a:latin typeface="Arial Unicode MS"/>
              </a:rPr>
            </a:br>
            <a:br>
              <a:rPr kumimoji="0" lang="en-DE" altLang="en-DE" sz="1600" b="0" i="0" u="none" strike="noStrike" cap="none" normalizeH="0" baseline="0" dirty="0">
                <a:ln>
                  <a:noFill/>
                </a:ln>
                <a:solidFill>
                  <a:srgbClr val="A9B7C6"/>
                </a:solidFill>
                <a:effectLst/>
                <a:latin typeface="Arial Unicode MS"/>
              </a:rPr>
            </a:br>
            <a:br>
              <a:rPr kumimoji="0" lang="en-DE" altLang="en-DE" sz="1600" b="0" i="0" u="none" strike="noStrike" cap="none" normalizeH="0" baseline="0" dirty="0">
                <a:ln>
                  <a:noFill/>
                </a:ln>
                <a:solidFill>
                  <a:srgbClr val="A9B7C6"/>
                </a:solidFill>
                <a:effectLst/>
                <a:latin typeface="Arial Unicode MS"/>
              </a:rPr>
            </a:br>
            <a:r>
              <a:rPr kumimoji="0" lang="en-DE" altLang="en-DE" sz="1600" b="0" i="0" u="none" strike="noStrike" cap="none" normalizeH="0" baseline="0" dirty="0">
                <a:ln>
                  <a:noFill/>
                </a:ln>
                <a:solidFill>
                  <a:srgbClr val="AFAC6B"/>
                </a:solidFill>
                <a:effectLst/>
                <a:latin typeface="Arial Unicode MS"/>
              </a:rPr>
              <a:t># create the plot HorseP^2</a:t>
            </a:r>
            <a:br>
              <a:rPr kumimoji="0" lang="en-DE" altLang="en-DE" sz="1600" b="0" i="0" u="none" strike="noStrike" cap="none" normalizeH="0" baseline="0" dirty="0">
                <a:ln>
                  <a:noFill/>
                </a:ln>
                <a:solidFill>
                  <a:srgbClr val="AFAC6B"/>
                </a:solidFill>
                <a:effectLst/>
                <a:latin typeface="Arial Unicode MS"/>
              </a:rPr>
            </a:br>
            <a:r>
              <a:rPr kumimoji="0" lang="en-DE" altLang="en-DE" sz="1600" b="0" i="0" u="none" strike="noStrike" cap="none" normalizeH="0" baseline="0" dirty="0" err="1">
                <a:ln>
                  <a:noFill/>
                </a:ln>
                <a:solidFill>
                  <a:srgbClr val="A9B7C6"/>
                </a:solidFill>
                <a:effectLst/>
                <a:latin typeface="Arial Unicode MS"/>
              </a:rPr>
              <a:t>ggplot</a:t>
            </a:r>
            <a:r>
              <a:rPr kumimoji="0" lang="en-DE" altLang="en-DE" sz="1600" b="0" i="0" u="none" strike="noStrike" cap="none" normalizeH="0" baseline="0" dirty="0">
                <a:ln>
                  <a:noFill/>
                </a:ln>
                <a:solidFill>
                  <a:srgbClr val="A9B7C6"/>
                </a:solidFill>
                <a:effectLst/>
                <a:latin typeface="Arial Unicode MS"/>
              </a:rPr>
              <a:t>(</a:t>
            </a:r>
            <a:r>
              <a:rPr kumimoji="0" lang="en-DE" altLang="en-DE" sz="1600" b="0" i="0" u="none" strike="noStrike" cap="none" normalizeH="0" baseline="0" dirty="0" err="1">
                <a:ln>
                  <a:noFill/>
                </a:ln>
                <a:solidFill>
                  <a:srgbClr val="A9B7C6"/>
                </a:solidFill>
                <a:effectLst/>
                <a:latin typeface="Arial Unicode MS"/>
              </a:rPr>
              <a:t>residuals_df</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err="1">
                <a:ln>
                  <a:noFill/>
                </a:ln>
                <a:solidFill>
                  <a:srgbClr val="A9B7C6"/>
                </a:solidFill>
                <a:effectLst/>
                <a:latin typeface="Arial Unicode MS"/>
              </a:rPr>
              <a:t>aes</a:t>
            </a:r>
            <a:r>
              <a:rPr kumimoji="0" lang="en-DE" altLang="en-DE" sz="1600" b="0" i="0" u="none" strike="noStrike" cap="none" normalizeH="0" baseline="0" dirty="0">
                <a:ln>
                  <a:noFill/>
                </a:ln>
                <a:solidFill>
                  <a:srgbClr val="A9B7C6"/>
                </a:solidFill>
                <a:effectLst/>
                <a:latin typeface="Arial Unicode MS"/>
              </a:rPr>
              <a:t>(x = </a:t>
            </a:r>
            <a:r>
              <a:rPr kumimoji="0" lang="en-DE" altLang="en-DE" sz="1600" b="0" i="0" u="none" strike="noStrike" cap="none" normalizeH="0" baseline="0" dirty="0" err="1">
                <a:ln>
                  <a:noFill/>
                </a:ln>
                <a:solidFill>
                  <a:srgbClr val="A9B7C6"/>
                </a:solidFill>
                <a:effectLst/>
                <a:latin typeface="Arial Unicode MS"/>
              </a:rPr>
              <a:t>HP_squared</a:t>
            </a:r>
            <a:r>
              <a:rPr kumimoji="0" lang="en-DE" altLang="en-DE" sz="1600" b="0" i="0" u="none" strike="noStrike" cap="none" normalizeH="0" baseline="0" dirty="0">
                <a:ln>
                  <a:noFill/>
                </a:ln>
                <a:solidFill>
                  <a:srgbClr val="A9B7C6"/>
                </a:solidFill>
                <a:effectLst/>
                <a:latin typeface="Arial Unicode MS"/>
              </a:rPr>
              <a:t>  </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a:ln>
                  <a:noFill/>
                </a:ln>
                <a:solidFill>
                  <a:srgbClr val="A9B7C6"/>
                </a:solidFill>
                <a:effectLst/>
                <a:latin typeface="Arial Unicode MS"/>
              </a:rPr>
              <a:t>y = Residuals)) +</a:t>
            </a:r>
            <a:br>
              <a:rPr kumimoji="0" lang="en-DE" altLang="en-DE" sz="1600" b="0" i="0" u="none" strike="noStrike" cap="none" normalizeH="0" baseline="0" dirty="0">
                <a:ln>
                  <a:noFill/>
                </a:ln>
                <a:solidFill>
                  <a:srgbClr val="A9B7C6"/>
                </a:solidFill>
                <a:effectLst/>
                <a:latin typeface="Arial Unicode MS"/>
              </a:rPr>
            </a:br>
            <a:r>
              <a:rPr kumimoji="0" lang="en-DE" altLang="en-DE" sz="1600" b="0" i="0" u="none" strike="noStrike" cap="none" normalizeH="0" baseline="0" dirty="0" err="1">
                <a:ln>
                  <a:noFill/>
                </a:ln>
                <a:solidFill>
                  <a:srgbClr val="A9B7C6"/>
                </a:solidFill>
                <a:effectLst/>
                <a:latin typeface="Arial Unicode MS"/>
              </a:rPr>
              <a:t>geom_point</a:t>
            </a:r>
            <a:r>
              <a:rPr kumimoji="0" lang="en-DE" altLang="en-DE" sz="1600" b="0" i="0" u="none" strike="noStrike" cap="none" normalizeH="0" baseline="0" dirty="0">
                <a:ln>
                  <a:noFill/>
                </a:ln>
                <a:solidFill>
                  <a:srgbClr val="A9B7C6"/>
                </a:solidFill>
                <a:effectLst/>
                <a:latin typeface="Arial Unicode MS"/>
              </a:rPr>
              <a:t>(</a:t>
            </a:r>
            <a:r>
              <a:rPr kumimoji="0" lang="en-DE" altLang="en-DE" sz="1600" b="0" i="0" u="none" strike="noStrike" cap="none" normalizeH="0" baseline="0" dirty="0" err="1">
                <a:ln>
                  <a:noFill/>
                </a:ln>
                <a:solidFill>
                  <a:srgbClr val="A9B7C6"/>
                </a:solidFill>
                <a:effectLst/>
                <a:latin typeface="Arial Unicode MS"/>
              </a:rPr>
              <a:t>color</a:t>
            </a:r>
            <a:r>
              <a:rPr kumimoji="0" lang="en-DE" altLang="en-DE" sz="1600" b="0" i="0" u="none" strike="noStrike" cap="none" normalizeH="0" baseline="0" dirty="0">
                <a:ln>
                  <a:noFill/>
                </a:ln>
                <a:solidFill>
                  <a:srgbClr val="A9B7C6"/>
                </a:solidFill>
                <a:effectLst/>
                <a:latin typeface="Arial Unicode MS"/>
              </a:rPr>
              <a:t> = </a:t>
            </a:r>
            <a:r>
              <a:rPr kumimoji="0" lang="en-DE" altLang="en-DE" sz="1600" b="0" i="0" u="none" strike="noStrike" cap="none" normalizeH="0" baseline="0" dirty="0">
                <a:ln>
                  <a:noFill/>
                </a:ln>
                <a:solidFill>
                  <a:srgbClr val="6A8759"/>
                </a:solidFill>
                <a:effectLst/>
                <a:latin typeface="Arial Unicode MS"/>
              </a:rPr>
              <a:t>"#48446e"</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a:ln>
                  <a:noFill/>
                </a:ln>
                <a:solidFill>
                  <a:srgbClr val="A9B7C6"/>
                </a:solidFill>
                <a:effectLst/>
                <a:latin typeface="Arial Unicode MS"/>
              </a:rPr>
              <a:t>size = </a:t>
            </a:r>
            <a:r>
              <a:rPr kumimoji="0" lang="en-DE" altLang="en-DE" sz="1600" b="0" i="0" u="none" strike="noStrike" cap="none" normalizeH="0" baseline="0" dirty="0">
                <a:ln>
                  <a:noFill/>
                </a:ln>
                <a:solidFill>
                  <a:srgbClr val="6897BB"/>
                </a:solidFill>
                <a:effectLst/>
                <a:latin typeface="Arial Unicode MS"/>
              </a:rPr>
              <a:t>4</a:t>
            </a:r>
            <a:r>
              <a:rPr kumimoji="0" lang="en-DE" altLang="en-DE" sz="1600" b="0" i="0" u="none" strike="noStrike" cap="none" normalizeH="0" baseline="0" dirty="0">
                <a:ln>
                  <a:noFill/>
                </a:ln>
                <a:solidFill>
                  <a:srgbClr val="CC7832"/>
                </a:solidFill>
                <a:effectLst/>
                <a:latin typeface="Arial Unicode MS"/>
              </a:rPr>
              <a:t>,</a:t>
            </a:r>
            <a:r>
              <a:rPr kumimoji="0" lang="en-DE" altLang="en-DE" sz="1600" b="0" i="0" u="none" strike="noStrike" cap="none" normalizeH="0" baseline="0" dirty="0">
                <a:ln>
                  <a:noFill/>
                </a:ln>
                <a:solidFill>
                  <a:srgbClr val="A9B7C6"/>
                </a:solidFill>
                <a:effectLst/>
                <a:latin typeface="Arial Unicode MS"/>
              </a:rPr>
              <a:t>alpha = </a:t>
            </a:r>
            <a:r>
              <a:rPr kumimoji="0" lang="en-DE" altLang="en-DE" sz="1600" b="0" i="0" u="none" strike="noStrike" cap="none" normalizeH="0" baseline="0" dirty="0">
                <a:ln>
                  <a:noFill/>
                </a:ln>
                <a:solidFill>
                  <a:srgbClr val="6897BB"/>
                </a:solidFill>
                <a:effectLst/>
                <a:latin typeface="Arial Unicode MS"/>
              </a:rPr>
              <a:t>0.8</a:t>
            </a:r>
            <a:r>
              <a:rPr kumimoji="0" lang="en-DE" altLang="en-DE" sz="1600" b="0" i="0" u="none" strike="noStrike" cap="none" normalizeH="0" baseline="0" dirty="0">
                <a:ln>
                  <a:noFill/>
                </a:ln>
                <a:solidFill>
                  <a:srgbClr val="A9B7C6"/>
                </a:solidFill>
                <a:effectLst/>
                <a:latin typeface="Arial Unicode MS"/>
              </a:rPr>
              <a:t>) +</a:t>
            </a:r>
            <a:br>
              <a:rPr kumimoji="0" lang="en-DE" altLang="en-DE" sz="1600" b="0" i="0" u="none" strike="noStrike" cap="none" normalizeH="0" baseline="0" dirty="0">
                <a:ln>
                  <a:noFill/>
                </a:ln>
                <a:solidFill>
                  <a:srgbClr val="A9B7C6"/>
                </a:solidFill>
                <a:effectLst/>
                <a:latin typeface="Arial Unicode MS"/>
              </a:rPr>
            </a:br>
            <a:r>
              <a:rPr kumimoji="0" lang="en-DE" altLang="en-DE" sz="1600" b="0" i="0" u="none" strike="noStrike" cap="none" normalizeH="0" baseline="0" dirty="0" err="1">
                <a:ln>
                  <a:noFill/>
                </a:ln>
                <a:solidFill>
                  <a:srgbClr val="A9B7C6"/>
                </a:solidFill>
                <a:effectLst/>
                <a:latin typeface="Arial Unicode MS"/>
              </a:rPr>
              <a:t>geom_hline</a:t>
            </a:r>
            <a:r>
              <a:rPr kumimoji="0" lang="en-DE" altLang="en-DE" sz="1600" b="0" i="0" u="none" strike="noStrike" cap="none" normalizeH="0" baseline="0" dirty="0">
                <a:ln>
                  <a:noFill/>
                </a:ln>
                <a:solidFill>
                  <a:srgbClr val="A9B7C6"/>
                </a:solidFill>
                <a:effectLst/>
                <a:latin typeface="Arial Unicode MS"/>
              </a:rPr>
              <a:t>(</a:t>
            </a:r>
            <a:r>
              <a:rPr kumimoji="0" lang="en-DE" altLang="en-DE" sz="1600" b="0" i="0" u="none" strike="noStrike" cap="none" normalizeH="0" baseline="0" dirty="0" err="1">
                <a:ln>
                  <a:noFill/>
                </a:ln>
                <a:solidFill>
                  <a:srgbClr val="A9B7C6"/>
                </a:solidFill>
                <a:effectLst/>
                <a:latin typeface="Arial Unicode MS"/>
              </a:rPr>
              <a:t>yintercept</a:t>
            </a:r>
            <a:r>
              <a:rPr kumimoji="0" lang="en-DE" altLang="en-DE" sz="1600" b="0" i="0" u="none" strike="noStrike" cap="none" normalizeH="0" baseline="0" dirty="0">
                <a:ln>
                  <a:noFill/>
                </a:ln>
                <a:solidFill>
                  <a:srgbClr val="A9B7C6"/>
                </a:solidFill>
                <a:effectLst/>
                <a:latin typeface="Arial Unicode MS"/>
              </a:rPr>
              <a:t> = </a:t>
            </a:r>
            <a:r>
              <a:rPr kumimoji="0" lang="en-DE" altLang="en-DE" sz="1600" b="0" i="0" u="none" strike="noStrike" cap="none" normalizeH="0" baseline="0" dirty="0">
                <a:ln>
                  <a:noFill/>
                </a:ln>
                <a:solidFill>
                  <a:srgbClr val="6897BB"/>
                </a:solidFill>
                <a:effectLst/>
                <a:latin typeface="Arial Unicode MS"/>
              </a:rPr>
              <a:t>0</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err="1">
                <a:ln>
                  <a:noFill/>
                </a:ln>
                <a:solidFill>
                  <a:srgbClr val="A9B7C6"/>
                </a:solidFill>
                <a:effectLst/>
                <a:latin typeface="Arial Unicode MS"/>
              </a:rPr>
              <a:t>linetype</a:t>
            </a:r>
            <a:r>
              <a:rPr kumimoji="0" lang="en-DE" altLang="en-DE" sz="1600" b="0" i="0" u="none" strike="noStrike" cap="none" normalizeH="0" baseline="0" dirty="0">
                <a:ln>
                  <a:noFill/>
                </a:ln>
                <a:solidFill>
                  <a:srgbClr val="A9B7C6"/>
                </a:solidFill>
                <a:effectLst/>
                <a:latin typeface="Arial Unicode MS"/>
              </a:rPr>
              <a:t> = </a:t>
            </a:r>
            <a:r>
              <a:rPr kumimoji="0" lang="en-DE" altLang="en-DE" sz="1600" b="0" i="0" u="none" strike="noStrike" cap="none" normalizeH="0" baseline="0" dirty="0">
                <a:ln>
                  <a:noFill/>
                </a:ln>
                <a:solidFill>
                  <a:srgbClr val="6A8759"/>
                </a:solidFill>
                <a:effectLst/>
                <a:latin typeface="Arial Unicode MS"/>
              </a:rPr>
              <a:t>"dashed"</a:t>
            </a:r>
            <a:r>
              <a:rPr kumimoji="0" lang="en-DE" altLang="en-DE" sz="1600" b="0" i="0" u="none" strike="noStrike" cap="none" normalizeH="0" baseline="0" dirty="0">
                <a:ln>
                  <a:noFill/>
                </a:ln>
                <a:solidFill>
                  <a:srgbClr val="A9B7C6"/>
                </a:solidFill>
                <a:effectLst/>
                <a:latin typeface="Arial Unicode MS"/>
              </a:rPr>
              <a:t>) +</a:t>
            </a:r>
            <a:br>
              <a:rPr kumimoji="0" lang="en-DE" altLang="en-DE" sz="1600" b="0" i="0" u="none" strike="noStrike" cap="none" normalizeH="0" baseline="0" dirty="0">
                <a:ln>
                  <a:noFill/>
                </a:ln>
                <a:solidFill>
                  <a:srgbClr val="A9B7C6"/>
                </a:solidFill>
                <a:effectLst/>
                <a:latin typeface="Arial Unicode MS"/>
              </a:rPr>
            </a:br>
            <a:r>
              <a:rPr kumimoji="0" lang="en-DE" altLang="en-DE" sz="1600" b="0" i="0" u="none" strike="noStrike" cap="none" normalizeH="0" baseline="0" dirty="0">
                <a:ln>
                  <a:noFill/>
                </a:ln>
                <a:solidFill>
                  <a:srgbClr val="A9B7C6"/>
                </a:solidFill>
                <a:effectLst/>
                <a:latin typeface="Arial Unicode MS"/>
              </a:rPr>
              <a:t>labs(x = </a:t>
            </a:r>
            <a:r>
              <a:rPr kumimoji="0" lang="en-DE" altLang="en-DE" sz="1600" b="0" i="0" u="none" strike="noStrike" cap="none" normalizeH="0" baseline="0" dirty="0">
                <a:ln>
                  <a:noFill/>
                </a:ln>
                <a:solidFill>
                  <a:srgbClr val="6A8759"/>
                </a:solidFill>
                <a:effectLst/>
                <a:latin typeface="Arial Unicode MS"/>
              </a:rPr>
              <a:t>"Horsepower^2"</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a:ln>
                  <a:noFill/>
                </a:ln>
                <a:solidFill>
                  <a:srgbClr val="A9B7C6"/>
                </a:solidFill>
                <a:effectLst/>
                <a:latin typeface="Arial Unicode MS"/>
              </a:rPr>
              <a:t>y = </a:t>
            </a:r>
            <a:r>
              <a:rPr kumimoji="0" lang="en-DE" altLang="en-DE" sz="1600" b="0" i="0" u="none" strike="noStrike" cap="none" normalizeH="0" baseline="0" dirty="0">
                <a:ln>
                  <a:noFill/>
                </a:ln>
                <a:solidFill>
                  <a:srgbClr val="6A8759"/>
                </a:solidFill>
                <a:effectLst/>
                <a:latin typeface="Arial Unicode MS"/>
              </a:rPr>
              <a:t>"Residuals"</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a:ln>
                  <a:noFill/>
                </a:ln>
                <a:solidFill>
                  <a:srgbClr val="A9B7C6"/>
                </a:solidFill>
                <a:effectLst/>
                <a:latin typeface="Arial Unicode MS"/>
              </a:rPr>
              <a:t>title = </a:t>
            </a:r>
            <a:r>
              <a:rPr kumimoji="0" lang="en-DE" altLang="en-DE" sz="1600" b="0" i="0" u="none" strike="noStrike" cap="none" normalizeH="0" baseline="0" dirty="0">
                <a:ln>
                  <a:noFill/>
                </a:ln>
                <a:solidFill>
                  <a:srgbClr val="6A8759"/>
                </a:solidFill>
                <a:effectLst/>
                <a:latin typeface="Arial Unicode MS"/>
              </a:rPr>
              <a:t>"Residuals Plot"</a:t>
            </a:r>
            <a:r>
              <a:rPr kumimoji="0" lang="en-DE" altLang="en-DE" sz="1600" b="0" i="0" u="none" strike="noStrike" cap="none" normalizeH="0" baseline="0" dirty="0">
                <a:ln>
                  <a:noFill/>
                </a:ln>
                <a:solidFill>
                  <a:srgbClr val="A9B7C6"/>
                </a:solidFill>
                <a:effectLst/>
                <a:latin typeface="Arial Unicode MS"/>
              </a:rPr>
              <a:t>)+</a:t>
            </a:r>
            <a:br>
              <a:rPr kumimoji="0" lang="en-DE" altLang="en-DE" sz="1600" b="0" i="0" u="none" strike="noStrike" cap="none" normalizeH="0" baseline="0" dirty="0">
                <a:ln>
                  <a:noFill/>
                </a:ln>
                <a:solidFill>
                  <a:srgbClr val="A9B7C6"/>
                </a:solidFill>
                <a:effectLst/>
                <a:latin typeface="Arial Unicode MS"/>
              </a:rPr>
            </a:br>
            <a:r>
              <a:rPr kumimoji="0" lang="en-DE" altLang="en-DE" sz="1600" b="0" i="0" u="none" strike="noStrike" cap="none" normalizeH="0" baseline="0" dirty="0" err="1">
                <a:ln>
                  <a:noFill/>
                </a:ln>
                <a:solidFill>
                  <a:srgbClr val="A9B7C6"/>
                </a:solidFill>
                <a:effectLst/>
                <a:latin typeface="Arial Unicode MS"/>
              </a:rPr>
              <a:t>theme_minimal</a:t>
            </a:r>
            <a:r>
              <a:rPr kumimoji="0" lang="en-DE" altLang="en-DE" sz="1600" b="0" i="0" u="none" strike="noStrike" cap="none" normalizeH="0" baseline="0" dirty="0">
                <a:ln>
                  <a:noFill/>
                </a:ln>
                <a:solidFill>
                  <a:srgbClr val="A9B7C6"/>
                </a:solidFill>
                <a:effectLst/>
                <a:latin typeface="Arial Unicode MS"/>
              </a:rPr>
              <a:t>()</a:t>
            </a:r>
            <a:br>
              <a:rPr kumimoji="0" lang="en-DE" altLang="en-DE" sz="1600" b="0" i="0" u="none" strike="noStrike" cap="none" normalizeH="0" baseline="0" dirty="0">
                <a:ln>
                  <a:noFill/>
                </a:ln>
                <a:solidFill>
                  <a:srgbClr val="A9B7C6"/>
                </a:solidFill>
                <a:effectLst/>
                <a:latin typeface="Arial Unicode MS"/>
              </a:rPr>
            </a:br>
            <a:br>
              <a:rPr kumimoji="0" lang="en-DE" altLang="en-DE" sz="1600" b="0" i="0" u="none" strike="noStrike" cap="none" normalizeH="0" baseline="0" dirty="0">
                <a:ln>
                  <a:noFill/>
                </a:ln>
                <a:solidFill>
                  <a:srgbClr val="A9B7C6"/>
                </a:solidFill>
                <a:effectLst/>
                <a:latin typeface="Arial Unicode MS"/>
              </a:rPr>
            </a:br>
            <a:r>
              <a:rPr kumimoji="0" lang="en-DE" altLang="en-DE" sz="1600" b="0" i="0" u="none" strike="noStrike" cap="none" normalizeH="0" baseline="0" dirty="0" err="1">
                <a:ln>
                  <a:noFill/>
                </a:ln>
                <a:solidFill>
                  <a:srgbClr val="A9B7C6"/>
                </a:solidFill>
                <a:effectLst/>
                <a:latin typeface="Arial Unicode MS"/>
              </a:rPr>
              <a:t>ggsave</a:t>
            </a:r>
            <a:r>
              <a:rPr kumimoji="0" lang="en-DE" altLang="en-DE" sz="1600" b="0" i="0" u="none" strike="noStrike" cap="none" normalizeH="0" baseline="0" dirty="0">
                <a:ln>
                  <a:noFill/>
                </a:ln>
                <a:solidFill>
                  <a:srgbClr val="A9B7C6"/>
                </a:solidFill>
                <a:effectLst/>
                <a:latin typeface="Arial Unicode MS"/>
              </a:rPr>
              <a:t>(</a:t>
            </a:r>
            <a:r>
              <a:rPr kumimoji="0" lang="en-DE" altLang="en-DE" sz="1600" b="0" i="0" u="none" strike="noStrike" cap="none" normalizeH="0" baseline="0" dirty="0">
                <a:ln>
                  <a:noFill/>
                </a:ln>
                <a:solidFill>
                  <a:srgbClr val="6A8759"/>
                </a:solidFill>
                <a:effectLst/>
                <a:latin typeface="Arial Unicode MS"/>
              </a:rPr>
              <a:t>"residuals_hp2quad.png"</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a:ln>
                  <a:noFill/>
                </a:ln>
                <a:solidFill>
                  <a:srgbClr val="A9B7C6"/>
                </a:solidFill>
                <a:effectLst/>
                <a:latin typeface="Arial Unicode MS"/>
              </a:rPr>
              <a:t>dpi = </a:t>
            </a:r>
            <a:r>
              <a:rPr kumimoji="0" lang="en-DE" altLang="en-DE" sz="1600" b="0" i="0" u="none" strike="noStrike" cap="none" normalizeH="0" baseline="0" dirty="0">
                <a:ln>
                  <a:noFill/>
                </a:ln>
                <a:solidFill>
                  <a:srgbClr val="6897BB"/>
                </a:solidFill>
                <a:effectLst/>
                <a:latin typeface="Arial Unicode MS"/>
              </a:rPr>
              <a:t>300</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a:ln>
                  <a:noFill/>
                </a:ln>
                <a:solidFill>
                  <a:srgbClr val="A9B7C6"/>
                </a:solidFill>
                <a:effectLst/>
                <a:latin typeface="Arial Unicode MS"/>
              </a:rPr>
              <a:t>width = </a:t>
            </a:r>
            <a:r>
              <a:rPr kumimoji="0" lang="en-DE" altLang="en-DE" sz="1600" b="0" i="0" u="none" strike="noStrike" cap="none" normalizeH="0" baseline="0" dirty="0">
                <a:ln>
                  <a:noFill/>
                </a:ln>
                <a:solidFill>
                  <a:srgbClr val="6897BB"/>
                </a:solidFill>
                <a:effectLst/>
                <a:latin typeface="Arial Unicode MS"/>
              </a:rPr>
              <a:t>6</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a:ln>
                  <a:noFill/>
                </a:ln>
                <a:solidFill>
                  <a:srgbClr val="A9B7C6"/>
                </a:solidFill>
                <a:effectLst/>
                <a:latin typeface="Arial Unicode MS"/>
              </a:rPr>
              <a:t>height = </a:t>
            </a:r>
            <a:r>
              <a:rPr kumimoji="0" lang="en-DE" altLang="en-DE" sz="1600" b="0" i="0" u="none" strike="noStrike" cap="none" normalizeH="0" baseline="0" dirty="0">
                <a:ln>
                  <a:noFill/>
                </a:ln>
                <a:solidFill>
                  <a:srgbClr val="6897BB"/>
                </a:solidFill>
                <a:effectLst/>
                <a:latin typeface="Arial Unicode MS"/>
              </a:rPr>
              <a:t>4</a:t>
            </a:r>
            <a:r>
              <a:rPr kumimoji="0" lang="en-DE" altLang="en-DE" sz="1600" b="0" i="0" u="none" strike="noStrike" cap="none" normalizeH="0" baseline="0" dirty="0">
                <a:ln>
                  <a:noFill/>
                </a:ln>
                <a:solidFill>
                  <a:srgbClr val="CC7832"/>
                </a:solidFill>
                <a:effectLst/>
                <a:latin typeface="Arial Unicode MS"/>
              </a:rPr>
              <a:t>, </a:t>
            </a:r>
            <a:r>
              <a:rPr kumimoji="0" lang="en-DE" altLang="en-DE" sz="1600" b="0" i="0" u="none" strike="noStrike" cap="none" normalizeH="0" baseline="0" dirty="0">
                <a:ln>
                  <a:noFill/>
                </a:ln>
                <a:solidFill>
                  <a:srgbClr val="A9B7C6"/>
                </a:solidFill>
                <a:effectLst/>
                <a:latin typeface="Arial Unicode MS"/>
              </a:rPr>
              <a:t>units = </a:t>
            </a:r>
            <a:r>
              <a:rPr kumimoji="0" lang="en-DE" altLang="en-DE" sz="1600" b="0" i="0" u="none" strike="noStrike" cap="none" normalizeH="0" baseline="0" dirty="0">
                <a:ln>
                  <a:noFill/>
                </a:ln>
                <a:solidFill>
                  <a:srgbClr val="6A8759"/>
                </a:solidFill>
                <a:effectLst/>
                <a:latin typeface="Arial Unicode MS"/>
              </a:rPr>
              <a:t>"in"</a:t>
            </a:r>
            <a:r>
              <a:rPr kumimoji="0" lang="en-DE" altLang="en-DE" sz="1600" b="0" i="0" u="none" strike="noStrike" cap="none" normalizeH="0" baseline="0" dirty="0">
                <a:ln>
                  <a:noFill/>
                </a:ln>
                <a:solidFill>
                  <a:srgbClr val="A9B7C6"/>
                </a:solidFill>
                <a:effectLst/>
                <a:latin typeface="Arial Unicode MS"/>
              </a:rPr>
              <a:t>)</a:t>
            </a:r>
            <a:endParaRPr kumimoji="0" lang="en-DE" altLang="en-DE"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669975"/>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0" y="174625"/>
            <a:ext cx="12192000" cy="990600"/>
          </a:xfrm>
        </p:spPr>
        <p:txBody>
          <a:bodyPr>
            <a:normAutofit/>
          </a:bodyPr>
          <a:lstStyle/>
          <a:p>
            <a:pPr eaLnBrk="1" hangingPunct="1"/>
            <a:r>
              <a:rPr lang="es-ES_tradnl" altLang="en-US" dirty="0">
                <a:solidFill>
                  <a:schemeClr val="bg1"/>
                </a:solidFill>
                <a:latin typeface="Montserrat ExtraBold" panose="00000900000000000000" pitchFamily="2" charset="0"/>
              </a:rPr>
              <a:t>Transformación logarítmica</a:t>
            </a:r>
          </a:p>
        </p:txBody>
      </p:sp>
      <p:sp>
        <p:nvSpPr>
          <p:cNvPr id="15363" name="Rectangle 3"/>
          <p:cNvSpPr>
            <a:spLocks noChangeArrowheads="1"/>
          </p:cNvSpPr>
          <p:nvPr/>
        </p:nvSpPr>
        <p:spPr bwMode="auto">
          <a:xfrm>
            <a:off x="2590800" y="2057400"/>
            <a:ext cx="7334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Montserrat" panose="00000500000000000000" pitchFamily="2" charset="0"/>
            </a:endParaRPr>
          </a:p>
        </p:txBody>
      </p:sp>
      <p:sp>
        <p:nvSpPr>
          <p:cNvPr id="15364" name="Rectangle 4"/>
          <p:cNvSpPr>
            <a:spLocks noChangeArrowheads="1"/>
          </p:cNvSpPr>
          <p:nvPr/>
        </p:nvSpPr>
        <p:spPr bwMode="auto">
          <a:xfrm>
            <a:off x="902260" y="1772553"/>
            <a:ext cx="10079684" cy="3844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457200" indent="-457200">
              <a:spcBef>
                <a:spcPct val="50000"/>
              </a:spcBef>
              <a:buClr>
                <a:schemeClr val="bg1"/>
              </a:buClr>
              <a:buSzPct val="106000"/>
              <a:buFont typeface="Arial" panose="020B0604020202020204" pitchFamily="34" charset="0"/>
              <a:buChar char="•"/>
              <a:defRPr/>
            </a:pPr>
            <a:r>
              <a:rPr kumimoji="0" lang="es-ES_tradnl" altLang="en-US" sz="2400" b="0" i="0" u="none" strike="noStrike" kern="1200" cap="none" spc="0" normalizeH="0" baseline="0" noProof="0" dirty="0">
                <a:ln>
                  <a:noFill/>
                </a:ln>
                <a:solidFill>
                  <a:schemeClr val="bg1"/>
                </a:solidFill>
                <a:effectLst/>
                <a:uLnTx/>
                <a:uFillTx/>
                <a:latin typeface="Montserrat" panose="00000500000000000000" pitchFamily="2" charset="0"/>
              </a:rPr>
              <a:t>Podemos considerar una transformación logarítmica de las variables de nuestro modelo (tanto variable dependiente e independientes) cuando:</a:t>
            </a:r>
          </a:p>
          <a:p>
            <a:pPr marL="1200150" lvl="1" indent="-457200">
              <a:spcBef>
                <a:spcPct val="50000"/>
              </a:spcBef>
              <a:buClr>
                <a:schemeClr val="bg1"/>
              </a:buClr>
              <a:buSzPct val="106000"/>
              <a:buFont typeface="Arial" panose="020B0604020202020204" pitchFamily="34" charset="0"/>
              <a:buChar char="•"/>
              <a:defRPr/>
            </a:pPr>
            <a:r>
              <a:rPr kumimoji="0" lang="es-ES_tradnl" altLang="en-US" sz="2000" b="0" i="0" u="none" strike="noStrike" kern="1200" cap="none" spc="0" normalizeH="0" baseline="0" noProof="0" dirty="0">
                <a:ln>
                  <a:noFill/>
                </a:ln>
                <a:solidFill>
                  <a:schemeClr val="bg1"/>
                </a:solidFill>
                <a:effectLst/>
                <a:uLnTx/>
                <a:uFillTx/>
                <a:latin typeface="Montserrat" panose="00000500000000000000" pitchFamily="2" charset="0"/>
              </a:rPr>
              <a:t>Exista una relación no-lineal (exponencial) entre la variable dependiente y la explicativa.</a:t>
            </a:r>
          </a:p>
          <a:p>
            <a:pPr marL="1200150" lvl="1" indent="-457200">
              <a:spcBef>
                <a:spcPct val="50000"/>
              </a:spcBef>
              <a:buClr>
                <a:schemeClr val="bg1"/>
              </a:buClr>
              <a:buSzPct val="106000"/>
              <a:buFont typeface="Arial" panose="020B0604020202020204" pitchFamily="34" charset="0"/>
              <a:buChar char="•"/>
              <a:defRPr/>
            </a:pPr>
            <a:r>
              <a:rPr kumimoji="0" lang="es-ES_tradnl" altLang="en-US" sz="2000" b="0" i="0" u="none" strike="noStrike" kern="1200" cap="none" spc="0" normalizeH="0" baseline="0" noProof="0" dirty="0">
                <a:ln>
                  <a:noFill/>
                </a:ln>
                <a:solidFill>
                  <a:schemeClr val="bg1"/>
                </a:solidFill>
                <a:effectLst/>
                <a:uLnTx/>
                <a:uFillTx/>
                <a:latin typeface="Montserrat" panose="00000500000000000000" pitchFamily="2" charset="0"/>
              </a:rPr>
              <a:t>Alguna de las variables tenga una distribución sesgada (muy distinta a la normal).</a:t>
            </a:r>
          </a:p>
          <a:p>
            <a:pPr marL="342900" marR="0" lvl="0" indent="-342900" algn="l" defTabSz="914400" rtl="0" eaLnBrk="1" fontAlgn="auto" latinLnBrk="0" hangingPunct="1">
              <a:lnSpc>
                <a:spcPct val="100000"/>
              </a:lnSpc>
              <a:spcBef>
                <a:spcPct val="50000"/>
              </a:spcBef>
              <a:spcAft>
                <a:spcPts val="0"/>
              </a:spcAft>
              <a:buClrTx/>
              <a:buSzTx/>
              <a:buFontTx/>
              <a:buChar char="-"/>
              <a:tabLst/>
              <a:defRPr/>
            </a:pPr>
            <a:endParaRPr kumimoji="0" lang="es-ES_tradnl" altLang="en-US" sz="2400" b="0" i="0" u="none" strike="noStrike" kern="1200" cap="none" spc="0" normalizeH="0" baseline="0" noProof="0" dirty="0">
              <a:ln>
                <a:noFill/>
              </a:ln>
              <a:solidFill>
                <a:schemeClr val="bg1"/>
              </a:solidFill>
              <a:effectLst/>
              <a:uLnTx/>
              <a:uFillTx/>
              <a:latin typeface="Montserrat" panose="00000500000000000000" pitchFamily="2" charset="0"/>
            </a:endParaRPr>
          </a:p>
          <a:p>
            <a:pPr marL="342900" marR="0" lvl="0" indent="-342900" algn="l" defTabSz="914400" rtl="0" eaLnBrk="1" fontAlgn="auto" latinLnBrk="0" hangingPunct="1">
              <a:lnSpc>
                <a:spcPct val="100000"/>
              </a:lnSpc>
              <a:spcBef>
                <a:spcPct val="50000"/>
              </a:spcBef>
              <a:spcAft>
                <a:spcPts val="0"/>
              </a:spcAft>
              <a:buClrTx/>
              <a:buSzTx/>
              <a:buFontTx/>
              <a:buChar char="-"/>
              <a:tabLst/>
              <a:defRPr/>
            </a:pPr>
            <a:endParaRPr kumimoji="0" lang="es-ES_tradnl" altLang="en-US" sz="2400" b="0" i="0" u="none" strike="noStrike" kern="1200" cap="none" spc="0" normalizeH="0" baseline="0" noProof="0" dirty="0">
              <a:ln>
                <a:noFill/>
              </a:ln>
              <a:solidFill>
                <a:schemeClr val="bg1"/>
              </a:solidFill>
              <a:effectLst/>
              <a:uLnTx/>
              <a:uFillTx/>
              <a:latin typeface="Montserrat" panose="00000500000000000000" pitchFamily="2" charset="0"/>
            </a:endParaRPr>
          </a:p>
        </p:txBody>
      </p:sp>
      <p:cxnSp>
        <p:nvCxnSpPr>
          <p:cNvPr id="2" name="Straight Connector 1">
            <a:extLst>
              <a:ext uri="{FF2B5EF4-FFF2-40B4-BE49-F238E27FC236}">
                <a16:creationId xmlns:a16="http://schemas.microsoft.com/office/drawing/2014/main" id="{6D481091-A29E-E2AC-B822-9EE349C37D24}"/>
              </a:ext>
            </a:extLst>
          </p:cNvPr>
          <p:cNvCxnSpPr>
            <a:cxnSpLocks/>
          </p:cNvCxnSpPr>
          <p:nvPr/>
        </p:nvCxnSpPr>
        <p:spPr>
          <a:xfrm>
            <a:off x="0" y="1056668"/>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33551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uadroTexto 3"/>
              <p:cNvSpPr txBox="1"/>
              <p:nvPr/>
            </p:nvSpPr>
            <p:spPr>
              <a:xfrm>
                <a:off x="79609" y="1461682"/>
                <a:ext cx="6016391" cy="71340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schemeClr val="bg1"/>
                    </a:solidFill>
                    <a:effectLst/>
                    <a:uLnTx/>
                    <a:uFillTx/>
                    <a:latin typeface="Montserrat" panose="00000500000000000000" pitchFamily="2" charset="0"/>
                  </a:rPr>
                  <a:t>Relacion exponencial entre precio y cantidad:</a:t>
                </a: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s-ES" sz="2000" b="0" i="1" u="none" strike="noStrike" kern="1200" cap="none" spc="0" normalizeH="0" baseline="0" noProof="0" smtClean="0">
                          <a:ln>
                            <a:noFill/>
                          </a:ln>
                          <a:solidFill>
                            <a:schemeClr val="bg1"/>
                          </a:solidFill>
                          <a:effectLst/>
                          <a:uLnTx/>
                          <a:uFillTx/>
                          <a:latin typeface="Cambria Math" panose="02040503050406030204" pitchFamily="18" charset="0"/>
                        </a:rPr>
                        <m:t>𝑄</m:t>
                      </m:r>
                      <m:r>
                        <a:rPr kumimoji="0" lang="es-ES" sz="2000" b="0" i="1" u="none" strike="noStrike" kern="1200" cap="none" spc="0" normalizeH="0" baseline="0" noProof="0" smtClean="0">
                          <a:ln>
                            <a:noFill/>
                          </a:ln>
                          <a:solidFill>
                            <a:schemeClr val="bg1"/>
                          </a:solidFill>
                          <a:effectLst/>
                          <a:uLnTx/>
                          <a:uFillTx/>
                          <a:latin typeface="Cambria Math" panose="02040503050406030204" pitchFamily="18" charset="0"/>
                        </a:rPr>
                        <m:t>=</m:t>
                      </m:r>
                      <m:r>
                        <a:rPr kumimoji="0" lang="es-ES" sz="2000" b="0" i="1" u="none" strike="noStrike" kern="1200" cap="none" spc="0" normalizeH="0" baseline="0" noProof="0" smtClean="0">
                          <a:ln>
                            <a:noFill/>
                          </a:ln>
                          <a:solidFill>
                            <a:schemeClr val="bg1"/>
                          </a:solidFill>
                          <a:effectLst/>
                          <a:uLnTx/>
                          <a:uFillTx/>
                          <a:latin typeface="Cambria Math" panose="02040503050406030204" pitchFamily="18" charset="0"/>
                        </a:rPr>
                        <m:t>𝑎</m:t>
                      </m:r>
                      <m:r>
                        <a:rPr kumimoji="0" lang="es-ES" sz="20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m:t>
                      </m:r>
                      <m:sSup>
                        <m:sSupPr>
                          <m:ctrlPr>
                            <a:rPr kumimoji="0" lang="es-ES" sz="20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ctrlPr>
                        </m:sSupPr>
                        <m:e>
                          <m:r>
                            <a:rPr kumimoji="0" lang="es-ES" sz="20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𝑃</m:t>
                          </m:r>
                        </m:e>
                        <m:sup>
                          <m:r>
                            <a:rPr kumimoji="0" lang="es-ES" sz="2000" b="0" i="1" u="none" strike="noStrike" kern="120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𝑏</m:t>
                          </m:r>
                        </m:sup>
                      </m:sSup>
                    </m:oMath>
                  </m:oMathPara>
                </a14:m>
                <a:endParaRPr kumimoji="0" lang="es-CO" sz="2000" b="0" i="0" u="none" strike="noStrike" kern="1200" cap="none" spc="0" normalizeH="0" baseline="0" noProof="0" dirty="0">
                  <a:ln>
                    <a:noFill/>
                  </a:ln>
                  <a:solidFill>
                    <a:schemeClr val="bg1"/>
                  </a:solidFill>
                  <a:effectLst/>
                  <a:uLnTx/>
                  <a:uFillTx/>
                  <a:latin typeface="Montserrat" panose="00000500000000000000" pitchFamily="2" charset="0"/>
                </a:endParaRPr>
              </a:p>
            </p:txBody>
          </p:sp>
        </mc:Choice>
        <mc:Fallback xmlns="">
          <p:sp>
            <p:nvSpPr>
              <p:cNvPr id="4" name="CuadroTexto 3"/>
              <p:cNvSpPr txBox="1">
                <a:spLocks noRot="1" noChangeAspect="1" noMove="1" noResize="1" noEditPoints="1" noAdjustHandles="1" noChangeArrowheads="1" noChangeShapeType="1" noTextEdit="1"/>
              </p:cNvSpPr>
              <p:nvPr/>
            </p:nvSpPr>
            <p:spPr>
              <a:xfrm>
                <a:off x="79609" y="1461682"/>
                <a:ext cx="6016391" cy="713400"/>
              </a:xfrm>
              <a:prstGeom prst="rect">
                <a:avLst/>
              </a:prstGeom>
              <a:blipFill>
                <a:blip r:embed="rId4"/>
                <a:stretch>
                  <a:fillRect l="-1013" t="-4274" r="-304" b="-5128"/>
                </a:stretch>
              </a:blipFill>
            </p:spPr>
            <p:txBody>
              <a:bodyPr/>
              <a:lstStyle/>
              <a:p>
                <a:r>
                  <a:rPr lang="en-DE">
                    <a:noFill/>
                  </a:rPr>
                  <a:t> </a:t>
                </a:r>
              </a:p>
            </p:txBody>
          </p:sp>
        </mc:Fallback>
      </mc:AlternateContent>
      <p:sp>
        <p:nvSpPr>
          <p:cNvPr id="5" name="CuadroTexto 4"/>
          <p:cNvSpPr txBox="1"/>
          <p:nvPr/>
        </p:nvSpPr>
        <p:spPr>
          <a:xfrm>
            <a:off x="6181948" y="1442036"/>
            <a:ext cx="558949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schemeClr val="bg1"/>
                </a:solidFill>
                <a:effectLst/>
                <a:uLnTx/>
                <a:uFillTx/>
                <a:latin typeface="Montserrat" panose="00000500000000000000" pitchFamily="2" charset="0"/>
              </a:rPr>
              <a:t>Distribución sesgada: ejemplo distribución sesgada a la derecha</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2000" b="0" i="0" u="none" strike="noStrike" kern="1200" cap="none" spc="0" normalizeH="0" baseline="0" noProof="0" dirty="0">
              <a:ln>
                <a:noFill/>
              </a:ln>
              <a:solidFill>
                <a:schemeClr val="bg1"/>
              </a:solidFill>
              <a:effectLst/>
              <a:uLnTx/>
              <a:uFillTx/>
              <a:latin typeface="Montserrat" panose="00000500000000000000" pitchFamily="2" charset="0"/>
            </a:endParaRPr>
          </a:p>
        </p:txBody>
      </p:sp>
      <p:pic>
        <p:nvPicPr>
          <p:cNvPr id="8" name="Imagen 7"/>
          <p:cNvPicPr>
            <a:picLocks noChangeAspect="1"/>
          </p:cNvPicPr>
          <p:nvPr/>
        </p:nvPicPr>
        <p:blipFill>
          <a:blip r:embed="rId5"/>
          <a:stretch>
            <a:fillRect/>
          </a:stretch>
        </p:blipFill>
        <p:spPr>
          <a:xfrm>
            <a:off x="303879" y="2211479"/>
            <a:ext cx="5493313" cy="3948454"/>
          </a:xfrm>
          <a:prstGeom prst="rect">
            <a:avLst/>
          </a:prstGeom>
        </p:spPr>
      </p:pic>
      <p:pic>
        <p:nvPicPr>
          <p:cNvPr id="9" name="Imagen 8"/>
          <p:cNvPicPr>
            <a:picLocks noChangeAspect="1"/>
          </p:cNvPicPr>
          <p:nvPr/>
        </p:nvPicPr>
        <p:blipFill>
          <a:blip r:embed="rId6"/>
          <a:stretch>
            <a:fillRect/>
          </a:stretch>
        </p:blipFill>
        <p:spPr>
          <a:xfrm>
            <a:off x="6181948" y="2211479"/>
            <a:ext cx="5589491" cy="3921377"/>
          </a:xfrm>
          <a:prstGeom prst="rect">
            <a:avLst/>
          </a:prstGeom>
        </p:spPr>
      </p:pic>
      <p:sp>
        <p:nvSpPr>
          <p:cNvPr id="2" name="Rectangle 2">
            <a:extLst>
              <a:ext uri="{FF2B5EF4-FFF2-40B4-BE49-F238E27FC236}">
                <a16:creationId xmlns:a16="http://schemas.microsoft.com/office/drawing/2014/main" id="{45690D73-02BD-AF07-A69E-9F285A7D285A}"/>
              </a:ext>
            </a:extLst>
          </p:cNvPr>
          <p:cNvSpPr txBox="1">
            <a:spLocks noChangeArrowheads="1"/>
          </p:cNvSpPr>
          <p:nvPr/>
        </p:nvSpPr>
        <p:spPr>
          <a:xfrm>
            <a:off x="0" y="174625"/>
            <a:ext cx="12192000" cy="99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altLang="en-US">
                <a:solidFill>
                  <a:schemeClr val="bg1"/>
                </a:solidFill>
                <a:latin typeface="Montserrat ExtraBold" panose="00000900000000000000" pitchFamily="2" charset="0"/>
              </a:rPr>
              <a:t>Transformación logarítmica</a:t>
            </a:r>
            <a:endParaRPr lang="es-ES_tradnl" altLang="en-US" dirty="0">
              <a:solidFill>
                <a:schemeClr val="bg1"/>
              </a:solidFill>
              <a:latin typeface="Montserrat ExtraBold" panose="00000900000000000000" pitchFamily="2" charset="0"/>
            </a:endParaRPr>
          </a:p>
        </p:txBody>
      </p:sp>
      <p:cxnSp>
        <p:nvCxnSpPr>
          <p:cNvPr id="6" name="Straight Connector 5">
            <a:extLst>
              <a:ext uri="{FF2B5EF4-FFF2-40B4-BE49-F238E27FC236}">
                <a16:creationId xmlns:a16="http://schemas.microsoft.com/office/drawing/2014/main" id="{B79606C7-DC7E-9959-12F9-277B7B2A4627}"/>
              </a:ext>
            </a:extLst>
          </p:cNvPr>
          <p:cNvCxnSpPr>
            <a:cxnSpLocks/>
          </p:cNvCxnSpPr>
          <p:nvPr/>
        </p:nvCxnSpPr>
        <p:spPr>
          <a:xfrm>
            <a:off x="0" y="1020092"/>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57330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CuadroTexto 4"/>
          <p:cNvSpPr txBox="1"/>
          <p:nvPr/>
        </p:nvSpPr>
        <p:spPr>
          <a:xfrm>
            <a:off x="3341993" y="1636265"/>
            <a:ext cx="4817344" cy="677108"/>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000" b="0" i="0" u="none" strike="noStrike" kern="1200" cap="none" spc="0" normalizeH="0" baseline="0" noProof="0" dirty="0">
                <a:ln>
                  <a:noFill/>
                </a:ln>
                <a:solidFill>
                  <a:schemeClr val="bg1"/>
                </a:solidFill>
                <a:effectLst/>
                <a:uLnTx/>
                <a:uFillTx/>
                <a:latin typeface="Montserrat" panose="00000500000000000000" pitchFamily="2" charset="0"/>
              </a:rPr>
              <a:t>Distribución cantidad en logaritmos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Imagen 7"/>
          <p:cNvPicPr>
            <a:picLocks noChangeAspect="1"/>
          </p:cNvPicPr>
          <p:nvPr/>
        </p:nvPicPr>
        <p:blipFill>
          <a:blip r:embed="rId4"/>
          <a:stretch>
            <a:fillRect/>
          </a:stretch>
        </p:blipFill>
        <p:spPr>
          <a:xfrm>
            <a:off x="2912656" y="2175041"/>
            <a:ext cx="5887173" cy="4205124"/>
          </a:xfrm>
          <a:prstGeom prst="rect">
            <a:avLst/>
          </a:prstGeom>
        </p:spPr>
      </p:pic>
      <p:sp>
        <p:nvSpPr>
          <p:cNvPr id="2" name="Rectangle 2">
            <a:extLst>
              <a:ext uri="{FF2B5EF4-FFF2-40B4-BE49-F238E27FC236}">
                <a16:creationId xmlns:a16="http://schemas.microsoft.com/office/drawing/2014/main" id="{7FC22354-90D2-E17C-801A-0B8CF19E3A83}"/>
              </a:ext>
            </a:extLst>
          </p:cNvPr>
          <p:cNvSpPr txBox="1">
            <a:spLocks noChangeArrowheads="1"/>
          </p:cNvSpPr>
          <p:nvPr/>
        </p:nvSpPr>
        <p:spPr>
          <a:xfrm>
            <a:off x="0" y="174625"/>
            <a:ext cx="12192000" cy="99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altLang="en-US">
                <a:solidFill>
                  <a:schemeClr val="bg1"/>
                </a:solidFill>
                <a:latin typeface="Montserrat ExtraBold" panose="00000900000000000000" pitchFamily="2" charset="0"/>
              </a:rPr>
              <a:t>Transformación logarítmica</a:t>
            </a:r>
            <a:endParaRPr lang="es-ES_tradnl" altLang="en-US" dirty="0">
              <a:solidFill>
                <a:schemeClr val="bg1"/>
              </a:solidFill>
              <a:latin typeface="Montserrat ExtraBold" panose="00000900000000000000" pitchFamily="2" charset="0"/>
            </a:endParaRPr>
          </a:p>
        </p:txBody>
      </p:sp>
      <p:cxnSp>
        <p:nvCxnSpPr>
          <p:cNvPr id="4" name="Straight Connector 3">
            <a:extLst>
              <a:ext uri="{FF2B5EF4-FFF2-40B4-BE49-F238E27FC236}">
                <a16:creationId xmlns:a16="http://schemas.microsoft.com/office/drawing/2014/main" id="{038C15FC-8D8E-C3E9-42CD-415B02FCC30C}"/>
              </a:ext>
            </a:extLst>
          </p:cNvPr>
          <p:cNvCxnSpPr>
            <a:cxnSpLocks/>
          </p:cNvCxnSpPr>
          <p:nvPr/>
        </p:nvCxnSpPr>
        <p:spPr>
          <a:xfrm>
            <a:off x="0" y="1020092"/>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543567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CuadroTexto 6"/>
          <p:cNvSpPr txBox="1"/>
          <p:nvPr/>
        </p:nvSpPr>
        <p:spPr>
          <a:xfrm>
            <a:off x="424594" y="1450061"/>
            <a:ext cx="923612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chemeClr val="bg1"/>
                </a:solidFill>
                <a:effectLst/>
                <a:uLnTx/>
                <a:uFillTx/>
                <a:latin typeface="Montserrat" panose="00000500000000000000" pitchFamily="2" charset="0"/>
              </a:rPr>
              <a:t>Ejemplo: Demanda de casas</a:t>
            </a:r>
          </a:p>
        </p:txBody>
      </p:sp>
      <p:sp>
        <p:nvSpPr>
          <p:cNvPr id="5" name="CuadroTexto 4"/>
          <p:cNvSpPr txBox="1"/>
          <p:nvPr/>
        </p:nvSpPr>
        <p:spPr>
          <a:xfrm>
            <a:off x="1014301" y="5802354"/>
            <a:ext cx="923612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chemeClr val="bg1"/>
                </a:solidFill>
                <a:effectLst/>
                <a:uLnTx/>
                <a:uFillTx/>
                <a:latin typeface="Montserrat" panose="00000500000000000000" pitchFamily="2" charset="0"/>
              </a:rPr>
              <a:t>Interpretación de B1: si el precio sube en un 1% las ventas disminuirán en un 2,78% (elasticidad)</a:t>
            </a:r>
            <a:endParaRPr kumimoji="0" lang="es-CO" sz="2400" b="0" i="0" u="none" strike="noStrike" kern="1200" cap="none" spc="0" normalizeH="0" baseline="0" noProof="0" dirty="0">
              <a:ln>
                <a:noFill/>
              </a:ln>
              <a:solidFill>
                <a:schemeClr val="bg1"/>
              </a:solidFill>
              <a:effectLst/>
              <a:uLnTx/>
              <a:uFillTx/>
              <a:latin typeface="Montserrat" panose="00000500000000000000" pitchFamily="2" charset="0"/>
            </a:endParaRPr>
          </a:p>
        </p:txBody>
      </p:sp>
      <p:pic>
        <p:nvPicPr>
          <p:cNvPr id="6" name="Imagen 5"/>
          <p:cNvPicPr>
            <a:picLocks noChangeAspect="1"/>
          </p:cNvPicPr>
          <p:nvPr/>
        </p:nvPicPr>
        <p:blipFill>
          <a:blip r:embed="rId4"/>
          <a:stretch>
            <a:fillRect/>
          </a:stretch>
        </p:blipFill>
        <p:spPr>
          <a:xfrm>
            <a:off x="2000179" y="2306141"/>
            <a:ext cx="7742834" cy="3101798"/>
          </a:xfrm>
          <a:prstGeom prst="rect">
            <a:avLst/>
          </a:prstGeom>
        </p:spPr>
      </p:pic>
      <p:sp>
        <p:nvSpPr>
          <p:cNvPr id="2" name="Rectangle 2">
            <a:extLst>
              <a:ext uri="{FF2B5EF4-FFF2-40B4-BE49-F238E27FC236}">
                <a16:creationId xmlns:a16="http://schemas.microsoft.com/office/drawing/2014/main" id="{160B72EA-4FA0-05DC-AE14-EF535A0BB089}"/>
              </a:ext>
            </a:extLst>
          </p:cNvPr>
          <p:cNvSpPr txBox="1">
            <a:spLocks noChangeArrowheads="1"/>
          </p:cNvSpPr>
          <p:nvPr/>
        </p:nvSpPr>
        <p:spPr>
          <a:xfrm>
            <a:off x="0" y="174625"/>
            <a:ext cx="12192000" cy="99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altLang="en-US">
                <a:solidFill>
                  <a:schemeClr val="bg1"/>
                </a:solidFill>
                <a:latin typeface="Montserrat" panose="00000500000000000000" pitchFamily="2" charset="0"/>
              </a:rPr>
              <a:t>Transformación logarítmica</a:t>
            </a:r>
            <a:endParaRPr lang="es-ES_tradnl" altLang="en-US" dirty="0">
              <a:solidFill>
                <a:schemeClr val="bg1"/>
              </a:solidFill>
              <a:latin typeface="Montserrat" panose="00000500000000000000" pitchFamily="2" charset="0"/>
            </a:endParaRPr>
          </a:p>
        </p:txBody>
      </p:sp>
      <p:cxnSp>
        <p:nvCxnSpPr>
          <p:cNvPr id="4" name="Straight Connector 3">
            <a:extLst>
              <a:ext uri="{FF2B5EF4-FFF2-40B4-BE49-F238E27FC236}">
                <a16:creationId xmlns:a16="http://schemas.microsoft.com/office/drawing/2014/main" id="{5CAE9F1E-4812-D382-64D0-84424CF26BD9}"/>
              </a:ext>
            </a:extLst>
          </p:cNvPr>
          <p:cNvCxnSpPr>
            <a:cxnSpLocks/>
          </p:cNvCxnSpPr>
          <p:nvPr/>
        </p:nvCxnSpPr>
        <p:spPr>
          <a:xfrm>
            <a:off x="0" y="1020092"/>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85029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a 1"/>
              <p:cNvGraphicFramePr>
                <a:graphicFrameLocks noGrp="1"/>
              </p:cNvGraphicFramePr>
              <p:nvPr>
                <p:extLst>
                  <p:ext uri="{D42A27DB-BD31-4B8C-83A1-F6EECF244321}">
                    <p14:modId xmlns:p14="http://schemas.microsoft.com/office/powerpoint/2010/main" val="3718876959"/>
                  </p:ext>
                </p:extLst>
              </p:nvPr>
            </p:nvGraphicFramePr>
            <p:xfrm>
              <a:off x="1306286" y="1966575"/>
              <a:ext cx="9601198" cy="2661920"/>
            </p:xfrm>
            <a:graphic>
              <a:graphicData uri="http://schemas.openxmlformats.org/drawingml/2006/table">
                <a:tbl>
                  <a:tblPr firstRow="1" bandRow="1">
                    <a:tableStyleId>{5C22544A-7EE6-4342-B048-85BDC9FD1C3A}</a:tableStyleId>
                  </a:tblPr>
                  <a:tblGrid>
                    <a:gridCol w="2106805">
                      <a:extLst>
                        <a:ext uri="{9D8B030D-6E8A-4147-A177-3AD203B41FA5}">
                          <a16:colId xmlns:a16="http://schemas.microsoft.com/office/drawing/2014/main" val="2086512124"/>
                        </a:ext>
                      </a:extLst>
                    </a:gridCol>
                    <a:gridCol w="2106805">
                      <a:extLst>
                        <a:ext uri="{9D8B030D-6E8A-4147-A177-3AD203B41FA5}">
                          <a16:colId xmlns:a16="http://schemas.microsoft.com/office/drawing/2014/main" val="3298259890"/>
                        </a:ext>
                      </a:extLst>
                    </a:gridCol>
                    <a:gridCol w="2106805">
                      <a:extLst>
                        <a:ext uri="{9D8B030D-6E8A-4147-A177-3AD203B41FA5}">
                          <a16:colId xmlns:a16="http://schemas.microsoft.com/office/drawing/2014/main" val="909248935"/>
                        </a:ext>
                      </a:extLst>
                    </a:gridCol>
                    <a:gridCol w="3280783">
                      <a:extLst>
                        <a:ext uri="{9D8B030D-6E8A-4147-A177-3AD203B41FA5}">
                          <a16:colId xmlns:a16="http://schemas.microsoft.com/office/drawing/2014/main" val="3067864848"/>
                        </a:ext>
                      </a:extLst>
                    </a:gridCol>
                  </a:tblGrid>
                  <a:tr h="370840">
                    <a:tc>
                      <a:txBody>
                        <a:bodyPr/>
                        <a:lstStyle/>
                        <a:p>
                          <a:pPr algn="ctr"/>
                          <a:r>
                            <a:rPr lang="es-ES" dirty="0"/>
                            <a:t>Modelo</a:t>
                          </a:r>
                          <a:endParaRPr lang="es-CO" dirty="0"/>
                        </a:p>
                      </a:txBody>
                      <a:tcPr/>
                    </a:tc>
                    <a:tc>
                      <a:txBody>
                        <a:bodyPr/>
                        <a:lstStyle/>
                        <a:p>
                          <a:r>
                            <a:rPr lang="es-ES" dirty="0"/>
                            <a:t>Variable dependiente</a:t>
                          </a:r>
                          <a:endParaRPr lang="es-CO" dirty="0"/>
                        </a:p>
                      </a:txBody>
                      <a:tcPr/>
                    </a:tc>
                    <a:tc>
                      <a:txBody>
                        <a:bodyPr/>
                        <a:lstStyle/>
                        <a:p>
                          <a:r>
                            <a:rPr lang="es-ES" dirty="0"/>
                            <a:t>Variable explicativa</a:t>
                          </a:r>
                          <a:endParaRPr lang="es-CO" dirty="0"/>
                        </a:p>
                      </a:txBody>
                      <a:tcPr/>
                    </a:tc>
                    <a:tc>
                      <a:txBody>
                        <a:bodyPr/>
                        <a:lstStyle/>
                        <a:p>
                          <a:r>
                            <a:rPr lang="es-ES" dirty="0"/>
                            <a:t>Interpretacion de </a:t>
                          </a:r>
                          <a14:m>
                            <m:oMath xmlns:m="http://schemas.openxmlformats.org/officeDocument/2006/math">
                              <m:sSub>
                                <m:sSubPr>
                                  <m:ctrlPr>
                                    <a:rPr lang="es-ES" i="1" smtClean="0">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𝜷</m:t>
                                  </m:r>
                                </m:e>
                                <m:sub>
                                  <m:r>
                                    <a:rPr lang="es-ES" b="1" i="1" smtClean="0">
                                      <a:latin typeface="Cambria Math" panose="02040503050406030204" pitchFamily="18" charset="0"/>
                                    </a:rPr>
                                    <m:t>𝟏</m:t>
                                  </m:r>
                                </m:sub>
                              </m:sSub>
                            </m:oMath>
                          </a14:m>
                          <a:endParaRPr lang="es-CO" dirty="0"/>
                        </a:p>
                      </a:txBody>
                      <a:tcPr/>
                    </a:tc>
                    <a:extLst>
                      <a:ext uri="{0D108BD9-81ED-4DB2-BD59-A6C34878D82A}">
                        <a16:rowId xmlns:a16="http://schemas.microsoft.com/office/drawing/2014/main" val="4078475870"/>
                      </a:ext>
                    </a:extLst>
                  </a:tr>
                  <a:tr h="370840">
                    <a:tc>
                      <a:txBody>
                        <a:bodyPr/>
                        <a:lstStyle/>
                        <a:p>
                          <a:pPr algn="ctr"/>
                          <a:r>
                            <a:rPr lang="es-ES" dirty="0"/>
                            <a:t>Nivel</a:t>
                          </a:r>
                          <a:r>
                            <a:rPr lang="es-ES" baseline="0" dirty="0"/>
                            <a:t> - Nivel</a:t>
                          </a:r>
                          <a:endParaRPr lang="es-CO" dirty="0"/>
                        </a:p>
                      </a:txBody>
                      <a:tcPr/>
                    </a:tc>
                    <a:tc>
                      <a:txBody>
                        <a:bodyPr/>
                        <a:lstStyle/>
                        <a:p>
                          <a:pPr algn="ctr"/>
                          <a:r>
                            <a:rPr lang="es-ES" dirty="0"/>
                            <a:t>Y</a:t>
                          </a:r>
                          <a:endParaRPr lang="es-CO" dirty="0"/>
                        </a:p>
                      </a:txBody>
                      <a:tcPr/>
                    </a:tc>
                    <a:tc>
                      <a:txBody>
                        <a:bodyPr/>
                        <a:lstStyle/>
                        <a:p>
                          <a:pPr algn="ctr"/>
                          <a:r>
                            <a:rPr lang="es-ES" dirty="0"/>
                            <a:t>X</a:t>
                          </a:r>
                          <a:endParaRPr lang="es-CO" dirty="0"/>
                        </a:p>
                      </a:txBody>
                      <a:tcPr/>
                    </a:tc>
                    <a:tc>
                      <a:txBody>
                        <a:bodyPr/>
                        <a:lstStyle/>
                        <a:p>
                          <a:pPr algn="ctr"/>
                          <a14:m>
                            <m:oMathPara xmlns:m="http://schemas.openxmlformats.org/officeDocument/2006/math">
                              <m:oMathParaPr>
                                <m:jc m:val="centerGroup"/>
                              </m:oMathParaPr>
                              <m:oMath xmlns:m="http://schemas.openxmlformats.org/officeDocument/2006/math">
                                <m:r>
                                  <a:rPr lang="es-CO"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𝑌</m:t>
                                </m:r>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1</m:t>
                                    </m:r>
                                  </m:sub>
                                </m:sSub>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𝑋</m:t>
                                </m:r>
                              </m:oMath>
                            </m:oMathPara>
                          </a14:m>
                          <a:endParaRPr lang="es-CO" dirty="0"/>
                        </a:p>
                      </a:txBody>
                      <a:tcPr/>
                    </a:tc>
                    <a:extLst>
                      <a:ext uri="{0D108BD9-81ED-4DB2-BD59-A6C34878D82A}">
                        <a16:rowId xmlns:a16="http://schemas.microsoft.com/office/drawing/2014/main" val="1799026172"/>
                      </a:ext>
                    </a:extLst>
                  </a:tr>
                  <a:tr h="370840">
                    <a:tc>
                      <a:txBody>
                        <a:bodyPr/>
                        <a:lstStyle/>
                        <a:p>
                          <a:pPr algn="ctr"/>
                          <a:r>
                            <a:rPr lang="es-ES" dirty="0"/>
                            <a:t>Log</a:t>
                          </a:r>
                          <a:r>
                            <a:rPr lang="es-ES" baseline="0" dirty="0"/>
                            <a:t> – Nivel</a:t>
                          </a:r>
                          <a:endParaRPr lang="es-CO" dirty="0"/>
                        </a:p>
                      </a:txBody>
                      <a:tcPr/>
                    </a:tc>
                    <a:tc>
                      <a:txBody>
                        <a:bodyPr/>
                        <a:lstStyle/>
                        <a:p>
                          <a:pPr algn="ctr"/>
                          <a:r>
                            <a:rPr lang="es-ES" dirty="0"/>
                            <a:t>Log(Y)</a:t>
                          </a:r>
                          <a:endParaRPr lang="es-CO" dirty="0"/>
                        </a:p>
                      </a:txBody>
                      <a:tcPr/>
                    </a:tc>
                    <a:tc>
                      <a:txBody>
                        <a:bodyPr/>
                        <a:lstStyle/>
                        <a:p>
                          <a:pPr algn="ctr"/>
                          <a:r>
                            <a:rPr lang="es-ES" dirty="0"/>
                            <a:t>X</a:t>
                          </a:r>
                          <a:endParaRPr lang="es-CO"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ea typeface="Cambria Math" panose="02040503050406030204" pitchFamily="18" charset="0"/>
                            </a:rPr>
                            <a:t>%</a:t>
                          </a:r>
                          <a14:m>
                            <m:oMath xmlns:m="http://schemas.openxmlformats.org/officeDocument/2006/math">
                              <m:r>
                                <a:rPr lang="es-CO"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𝑌</m:t>
                              </m:r>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100</m:t>
                                  </m:r>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1</m:t>
                                  </m:r>
                                </m:sub>
                              </m:sSub>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𝑋</m:t>
                              </m:r>
                            </m:oMath>
                          </a14:m>
                          <a:endParaRPr lang="es-CO" dirty="0"/>
                        </a:p>
                        <a:p>
                          <a:pPr algn="ctr"/>
                          <a:endParaRPr lang="es-CO" dirty="0"/>
                        </a:p>
                      </a:txBody>
                      <a:tcPr/>
                    </a:tc>
                    <a:extLst>
                      <a:ext uri="{0D108BD9-81ED-4DB2-BD59-A6C34878D82A}">
                        <a16:rowId xmlns:a16="http://schemas.microsoft.com/office/drawing/2014/main" val="1534233943"/>
                      </a:ext>
                    </a:extLst>
                  </a:tr>
                  <a:tr h="370840">
                    <a:tc>
                      <a:txBody>
                        <a:bodyPr/>
                        <a:lstStyle/>
                        <a:p>
                          <a:pPr algn="ctr"/>
                          <a:r>
                            <a:rPr lang="es-ES" dirty="0"/>
                            <a:t>Log - log</a:t>
                          </a:r>
                          <a:endParaRPr lang="es-CO" dirty="0"/>
                        </a:p>
                      </a:txBody>
                      <a:tcPr/>
                    </a:tc>
                    <a:tc>
                      <a:txBody>
                        <a:bodyPr/>
                        <a:lstStyle/>
                        <a:p>
                          <a:pPr algn="ctr"/>
                          <a:r>
                            <a:rPr lang="es-ES" dirty="0"/>
                            <a:t>Log(Y)</a:t>
                          </a:r>
                          <a:endParaRPr lang="es-CO" dirty="0"/>
                        </a:p>
                      </a:txBody>
                      <a:tcPr/>
                    </a:tc>
                    <a:tc>
                      <a:txBody>
                        <a:bodyPr/>
                        <a:lstStyle/>
                        <a:p>
                          <a:pPr algn="ctr"/>
                          <a:r>
                            <a:rPr lang="es-ES" dirty="0"/>
                            <a:t>Log(X)</a:t>
                          </a:r>
                          <a:endParaRPr lang="es-CO"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dirty="0">
                              <a:ea typeface="Cambria Math" panose="02040503050406030204" pitchFamily="18" charset="0"/>
                            </a:rPr>
                            <a:t>%</a:t>
                          </a:r>
                          <a14:m>
                            <m:oMath xmlns:m="http://schemas.openxmlformats.org/officeDocument/2006/math">
                              <m:r>
                                <a:rPr lang="es-CO"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𝑌</m:t>
                              </m:r>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1</m:t>
                                  </m:r>
                                </m:sub>
                              </m:sSub>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𝑋</m:t>
                              </m:r>
                            </m:oMath>
                          </a14:m>
                          <a:endParaRPr lang="es-CO" dirty="0"/>
                        </a:p>
                        <a:p>
                          <a:pPr algn="ctr"/>
                          <a:endParaRPr lang="es-CO" dirty="0"/>
                        </a:p>
                      </a:txBody>
                      <a:tcPr/>
                    </a:tc>
                    <a:extLst>
                      <a:ext uri="{0D108BD9-81ED-4DB2-BD59-A6C34878D82A}">
                        <a16:rowId xmlns:a16="http://schemas.microsoft.com/office/drawing/2014/main" val="3026984126"/>
                      </a:ext>
                    </a:extLst>
                  </a:tr>
                  <a:tr h="370840">
                    <a:tc>
                      <a:txBody>
                        <a:bodyPr/>
                        <a:lstStyle/>
                        <a:p>
                          <a:pPr algn="ctr"/>
                          <a:endParaRPr lang="es-CO"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O" dirty="0"/>
                        </a:p>
                      </a:txBody>
                      <a:tcPr/>
                    </a:tc>
                    <a:tc>
                      <a:txBody>
                        <a:bodyPr/>
                        <a:lstStyle/>
                        <a:p>
                          <a:pPr algn="ctr"/>
                          <a:endParaRPr lang="es-CO"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O" dirty="0"/>
                        </a:p>
                      </a:txBody>
                      <a:tcPr/>
                    </a:tc>
                    <a:extLst>
                      <a:ext uri="{0D108BD9-81ED-4DB2-BD59-A6C34878D82A}">
                        <a16:rowId xmlns:a16="http://schemas.microsoft.com/office/drawing/2014/main" val="3741802758"/>
                      </a:ext>
                    </a:extLst>
                  </a:tr>
                </a:tbl>
              </a:graphicData>
            </a:graphic>
          </p:graphicFrame>
        </mc:Choice>
        <mc:Fallback xmlns="">
          <p:graphicFrame>
            <p:nvGraphicFramePr>
              <p:cNvPr id="2" name="Tabla 1"/>
              <p:cNvGraphicFramePr>
                <a:graphicFrameLocks noGrp="1"/>
              </p:cNvGraphicFramePr>
              <p:nvPr>
                <p:extLst>
                  <p:ext uri="{D42A27DB-BD31-4B8C-83A1-F6EECF244321}">
                    <p14:modId xmlns:p14="http://schemas.microsoft.com/office/powerpoint/2010/main" val="3718876959"/>
                  </p:ext>
                </p:extLst>
              </p:nvPr>
            </p:nvGraphicFramePr>
            <p:xfrm>
              <a:off x="1306286" y="1966575"/>
              <a:ext cx="9601198" cy="2661920"/>
            </p:xfrm>
            <a:graphic>
              <a:graphicData uri="http://schemas.openxmlformats.org/drawingml/2006/table">
                <a:tbl>
                  <a:tblPr firstRow="1" bandRow="1">
                    <a:tableStyleId>{5C22544A-7EE6-4342-B048-85BDC9FD1C3A}</a:tableStyleId>
                  </a:tblPr>
                  <a:tblGrid>
                    <a:gridCol w="2106805">
                      <a:extLst>
                        <a:ext uri="{9D8B030D-6E8A-4147-A177-3AD203B41FA5}">
                          <a16:colId xmlns:a16="http://schemas.microsoft.com/office/drawing/2014/main" val="2086512124"/>
                        </a:ext>
                      </a:extLst>
                    </a:gridCol>
                    <a:gridCol w="2106805">
                      <a:extLst>
                        <a:ext uri="{9D8B030D-6E8A-4147-A177-3AD203B41FA5}">
                          <a16:colId xmlns:a16="http://schemas.microsoft.com/office/drawing/2014/main" val="3298259890"/>
                        </a:ext>
                      </a:extLst>
                    </a:gridCol>
                    <a:gridCol w="2106805">
                      <a:extLst>
                        <a:ext uri="{9D8B030D-6E8A-4147-A177-3AD203B41FA5}">
                          <a16:colId xmlns:a16="http://schemas.microsoft.com/office/drawing/2014/main" val="909248935"/>
                        </a:ext>
                      </a:extLst>
                    </a:gridCol>
                    <a:gridCol w="3280783">
                      <a:extLst>
                        <a:ext uri="{9D8B030D-6E8A-4147-A177-3AD203B41FA5}">
                          <a16:colId xmlns:a16="http://schemas.microsoft.com/office/drawing/2014/main" val="3067864848"/>
                        </a:ext>
                      </a:extLst>
                    </a:gridCol>
                  </a:tblGrid>
                  <a:tr h="640080">
                    <a:tc>
                      <a:txBody>
                        <a:bodyPr/>
                        <a:lstStyle/>
                        <a:p>
                          <a:pPr algn="ctr"/>
                          <a:r>
                            <a:rPr lang="es-ES" dirty="0"/>
                            <a:t>Modelo</a:t>
                          </a:r>
                          <a:endParaRPr lang="es-CO" dirty="0"/>
                        </a:p>
                      </a:txBody>
                      <a:tcPr/>
                    </a:tc>
                    <a:tc>
                      <a:txBody>
                        <a:bodyPr/>
                        <a:lstStyle/>
                        <a:p>
                          <a:r>
                            <a:rPr lang="es-ES" dirty="0"/>
                            <a:t>Variable dependiente</a:t>
                          </a:r>
                          <a:endParaRPr lang="es-CO" dirty="0"/>
                        </a:p>
                      </a:txBody>
                      <a:tcPr/>
                    </a:tc>
                    <a:tc>
                      <a:txBody>
                        <a:bodyPr/>
                        <a:lstStyle/>
                        <a:p>
                          <a:r>
                            <a:rPr lang="es-ES" dirty="0"/>
                            <a:t>Variable explicativa</a:t>
                          </a:r>
                          <a:endParaRPr lang="es-CO" dirty="0"/>
                        </a:p>
                      </a:txBody>
                      <a:tcPr/>
                    </a:tc>
                    <a:tc>
                      <a:txBody>
                        <a:bodyPr/>
                        <a:lstStyle/>
                        <a:p>
                          <a:endParaRPr lang="en-DE"/>
                        </a:p>
                      </a:txBody>
                      <a:tcPr>
                        <a:blipFill>
                          <a:blip r:embed="rId4"/>
                          <a:stretch>
                            <a:fillRect l="-192579" t="-4762" r="-742" b="-319048"/>
                          </a:stretch>
                        </a:blipFill>
                      </a:tcPr>
                    </a:tc>
                    <a:extLst>
                      <a:ext uri="{0D108BD9-81ED-4DB2-BD59-A6C34878D82A}">
                        <a16:rowId xmlns:a16="http://schemas.microsoft.com/office/drawing/2014/main" val="4078475870"/>
                      </a:ext>
                    </a:extLst>
                  </a:tr>
                  <a:tr h="370840">
                    <a:tc>
                      <a:txBody>
                        <a:bodyPr/>
                        <a:lstStyle/>
                        <a:p>
                          <a:pPr algn="ctr"/>
                          <a:r>
                            <a:rPr lang="es-ES" dirty="0"/>
                            <a:t>Nivel</a:t>
                          </a:r>
                          <a:r>
                            <a:rPr lang="es-ES" baseline="0" dirty="0"/>
                            <a:t> - Nivel</a:t>
                          </a:r>
                          <a:endParaRPr lang="es-CO" dirty="0"/>
                        </a:p>
                      </a:txBody>
                      <a:tcPr/>
                    </a:tc>
                    <a:tc>
                      <a:txBody>
                        <a:bodyPr/>
                        <a:lstStyle/>
                        <a:p>
                          <a:pPr algn="ctr"/>
                          <a:r>
                            <a:rPr lang="es-ES" dirty="0"/>
                            <a:t>Y</a:t>
                          </a:r>
                          <a:endParaRPr lang="es-CO" dirty="0"/>
                        </a:p>
                      </a:txBody>
                      <a:tcPr/>
                    </a:tc>
                    <a:tc>
                      <a:txBody>
                        <a:bodyPr/>
                        <a:lstStyle/>
                        <a:p>
                          <a:pPr algn="ctr"/>
                          <a:r>
                            <a:rPr lang="es-ES" dirty="0"/>
                            <a:t>X</a:t>
                          </a:r>
                          <a:endParaRPr lang="es-CO" dirty="0"/>
                        </a:p>
                      </a:txBody>
                      <a:tcPr/>
                    </a:tc>
                    <a:tc>
                      <a:txBody>
                        <a:bodyPr/>
                        <a:lstStyle/>
                        <a:p>
                          <a:endParaRPr lang="en-DE"/>
                        </a:p>
                      </a:txBody>
                      <a:tcPr>
                        <a:blipFill>
                          <a:blip r:embed="rId4"/>
                          <a:stretch>
                            <a:fillRect l="-192579" t="-180328" r="-742" b="-449180"/>
                          </a:stretch>
                        </a:blipFill>
                      </a:tcPr>
                    </a:tc>
                    <a:extLst>
                      <a:ext uri="{0D108BD9-81ED-4DB2-BD59-A6C34878D82A}">
                        <a16:rowId xmlns:a16="http://schemas.microsoft.com/office/drawing/2014/main" val="1799026172"/>
                      </a:ext>
                    </a:extLst>
                  </a:tr>
                  <a:tr h="640080">
                    <a:tc>
                      <a:txBody>
                        <a:bodyPr/>
                        <a:lstStyle/>
                        <a:p>
                          <a:pPr algn="ctr"/>
                          <a:r>
                            <a:rPr lang="es-ES" dirty="0"/>
                            <a:t>Log</a:t>
                          </a:r>
                          <a:r>
                            <a:rPr lang="es-ES" baseline="0" dirty="0"/>
                            <a:t> – Nivel</a:t>
                          </a:r>
                          <a:endParaRPr lang="es-CO" dirty="0"/>
                        </a:p>
                      </a:txBody>
                      <a:tcPr/>
                    </a:tc>
                    <a:tc>
                      <a:txBody>
                        <a:bodyPr/>
                        <a:lstStyle/>
                        <a:p>
                          <a:pPr algn="ctr"/>
                          <a:r>
                            <a:rPr lang="es-ES" dirty="0"/>
                            <a:t>Log(Y)</a:t>
                          </a:r>
                          <a:endParaRPr lang="es-CO" dirty="0"/>
                        </a:p>
                      </a:txBody>
                      <a:tcPr/>
                    </a:tc>
                    <a:tc>
                      <a:txBody>
                        <a:bodyPr/>
                        <a:lstStyle/>
                        <a:p>
                          <a:pPr algn="ctr"/>
                          <a:r>
                            <a:rPr lang="es-ES" dirty="0"/>
                            <a:t>X</a:t>
                          </a:r>
                          <a:endParaRPr lang="es-CO" dirty="0"/>
                        </a:p>
                      </a:txBody>
                      <a:tcPr/>
                    </a:tc>
                    <a:tc>
                      <a:txBody>
                        <a:bodyPr/>
                        <a:lstStyle/>
                        <a:p>
                          <a:endParaRPr lang="en-DE"/>
                        </a:p>
                      </a:txBody>
                      <a:tcPr>
                        <a:blipFill>
                          <a:blip r:embed="rId4"/>
                          <a:stretch>
                            <a:fillRect l="-192579" t="-161321" r="-742" b="-158491"/>
                          </a:stretch>
                        </a:blipFill>
                      </a:tcPr>
                    </a:tc>
                    <a:extLst>
                      <a:ext uri="{0D108BD9-81ED-4DB2-BD59-A6C34878D82A}">
                        <a16:rowId xmlns:a16="http://schemas.microsoft.com/office/drawing/2014/main" val="1534233943"/>
                      </a:ext>
                    </a:extLst>
                  </a:tr>
                  <a:tr h="640080">
                    <a:tc>
                      <a:txBody>
                        <a:bodyPr/>
                        <a:lstStyle/>
                        <a:p>
                          <a:pPr algn="ctr"/>
                          <a:r>
                            <a:rPr lang="es-ES" dirty="0"/>
                            <a:t>Log - log</a:t>
                          </a:r>
                          <a:endParaRPr lang="es-CO" dirty="0"/>
                        </a:p>
                      </a:txBody>
                      <a:tcPr/>
                    </a:tc>
                    <a:tc>
                      <a:txBody>
                        <a:bodyPr/>
                        <a:lstStyle/>
                        <a:p>
                          <a:pPr algn="ctr"/>
                          <a:r>
                            <a:rPr lang="es-ES" dirty="0"/>
                            <a:t>Log(Y)</a:t>
                          </a:r>
                          <a:endParaRPr lang="es-CO" dirty="0"/>
                        </a:p>
                      </a:txBody>
                      <a:tcPr/>
                    </a:tc>
                    <a:tc>
                      <a:txBody>
                        <a:bodyPr/>
                        <a:lstStyle/>
                        <a:p>
                          <a:pPr algn="ctr"/>
                          <a:r>
                            <a:rPr lang="es-ES" dirty="0"/>
                            <a:t>Log(X)</a:t>
                          </a:r>
                          <a:endParaRPr lang="es-CO" dirty="0"/>
                        </a:p>
                      </a:txBody>
                      <a:tcPr/>
                    </a:tc>
                    <a:tc>
                      <a:txBody>
                        <a:bodyPr/>
                        <a:lstStyle/>
                        <a:p>
                          <a:endParaRPr lang="en-DE"/>
                        </a:p>
                      </a:txBody>
                      <a:tcPr>
                        <a:blipFill>
                          <a:blip r:embed="rId4"/>
                          <a:stretch>
                            <a:fillRect l="-192579" t="-263810" r="-742" b="-60000"/>
                          </a:stretch>
                        </a:blipFill>
                      </a:tcPr>
                    </a:tc>
                    <a:extLst>
                      <a:ext uri="{0D108BD9-81ED-4DB2-BD59-A6C34878D82A}">
                        <a16:rowId xmlns:a16="http://schemas.microsoft.com/office/drawing/2014/main" val="3026984126"/>
                      </a:ext>
                    </a:extLst>
                  </a:tr>
                  <a:tr h="370840">
                    <a:tc>
                      <a:txBody>
                        <a:bodyPr/>
                        <a:lstStyle/>
                        <a:p>
                          <a:pPr algn="ctr"/>
                          <a:endParaRPr lang="es-CO"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O" dirty="0"/>
                        </a:p>
                      </a:txBody>
                      <a:tcPr/>
                    </a:tc>
                    <a:tc>
                      <a:txBody>
                        <a:bodyPr/>
                        <a:lstStyle/>
                        <a:p>
                          <a:pPr algn="ctr"/>
                          <a:endParaRPr lang="es-CO"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O" dirty="0"/>
                        </a:p>
                      </a:txBody>
                      <a:tcPr/>
                    </a:tc>
                    <a:extLst>
                      <a:ext uri="{0D108BD9-81ED-4DB2-BD59-A6C34878D82A}">
                        <a16:rowId xmlns:a16="http://schemas.microsoft.com/office/drawing/2014/main" val="3741802758"/>
                      </a:ext>
                    </a:extLst>
                  </a:tr>
                </a:tbl>
              </a:graphicData>
            </a:graphic>
          </p:graphicFrame>
        </mc:Fallback>
      </mc:AlternateContent>
      <p:sp>
        <p:nvSpPr>
          <p:cNvPr id="9" name="CuadroTexto 8"/>
          <p:cNvSpPr txBox="1"/>
          <p:nvPr/>
        </p:nvSpPr>
        <p:spPr>
          <a:xfrm>
            <a:off x="909958" y="1196568"/>
            <a:ext cx="1042860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400" b="0" i="0" u="none" strike="noStrike" kern="1200" cap="none" spc="0" normalizeH="0" baseline="0" noProof="0" dirty="0">
                <a:ln>
                  <a:noFill/>
                </a:ln>
                <a:solidFill>
                  <a:schemeClr val="bg1"/>
                </a:solidFill>
                <a:effectLst/>
                <a:uLnTx/>
                <a:uFillTx/>
                <a:latin typeface="Montserrat" panose="00000500000000000000" pitchFamily="2" charset="0"/>
              </a:rPr>
              <a:t>Interpretación después de la transformación logarítmica </a:t>
            </a:r>
            <a:endParaRPr kumimoji="0" lang="es-CO" sz="2400" b="0" i="0" u="none" strike="noStrike" kern="1200" cap="none" spc="0" normalizeH="0" baseline="0" noProof="0" dirty="0">
              <a:ln>
                <a:noFill/>
              </a:ln>
              <a:solidFill>
                <a:schemeClr val="bg1"/>
              </a:solidFill>
              <a:effectLst/>
              <a:uLnTx/>
              <a:uFillTx/>
              <a:latin typeface="Montserrat" panose="00000500000000000000" pitchFamily="2" charset="0"/>
            </a:endParaRPr>
          </a:p>
        </p:txBody>
      </p:sp>
      <p:sp>
        <p:nvSpPr>
          <p:cNvPr id="4" name="Rectangle 2">
            <a:extLst>
              <a:ext uri="{FF2B5EF4-FFF2-40B4-BE49-F238E27FC236}">
                <a16:creationId xmlns:a16="http://schemas.microsoft.com/office/drawing/2014/main" id="{30DC399E-B04A-CACD-FB54-CAF1B9FFEC71}"/>
              </a:ext>
            </a:extLst>
          </p:cNvPr>
          <p:cNvSpPr txBox="1">
            <a:spLocks noChangeArrowheads="1"/>
          </p:cNvSpPr>
          <p:nvPr/>
        </p:nvSpPr>
        <p:spPr>
          <a:xfrm>
            <a:off x="0" y="174625"/>
            <a:ext cx="12192000" cy="99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altLang="en-US">
                <a:solidFill>
                  <a:schemeClr val="bg1"/>
                </a:solidFill>
                <a:latin typeface="Montserrat ExtraBold" panose="00000900000000000000" pitchFamily="2" charset="0"/>
              </a:rPr>
              <a:t>Transformación logarítmica</a:t>
            </a:r>
            <a:endParaRPr lang="es-ES_tradnl" altLang="en-US" dirty="0">
              <a:solidFill>
                <a:schemeClr val="bg1"/>
              </a:solidFill>
              <a:latin typeface="Montserrat ExtraBold" panose="00000900000000000000" pitchFamily="2" charset="0"/>
            </a:endParaRPr>
          </a:p>
        </p:txBody>
      </p:sp>
      <p:cxnSp>
        <p:nvCxnSpPr>
          <p:cNvPr id="5" name="Straight Connector 4">
            <a:extLst>
              <a:ext uri="{FF2B5EF4-FFF2-40B4-BE49-F238E27FC236}">
                <a16:creationId xmlns:a16="http://schemas.microsoft.com/office/drawing/2014/main" id="{0E8F1A6A-564B-161C-FE21-4EFEE5E7D887}"/>
              </a:ext>
            </a:extLst>
          </p:cNvPr>
          <p:cNvCxnSpPr>
            <a:cxnSpLocks/>
          </p:cNvCxnSpPr>
          <p:nvPr/>
        </p:nvCxnSpPr>
        <p:spPr>
          <a:xfrm>
            <a:off x="0" y="1020092"/>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668575"/>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1682" name="Rectangle 3"/>
          <p:cNvSpPr>
            <a:spLocks noGrp="1" noChangeArrowheads="1"/>
          </p:cNvSpPr>
          <p:nvPr>
            <p:ph type="body" sz="half" idx="4294967295"/>
          </p:nvPr>
        </p:nvSpPr>
        <p:spPr>
          <a:xfrm>
            <a:off x="438912" y="923131"/>
            <a:ext cx="11063288" cy="5011737"/>
          </a:xfrm>
        </p:spPr>
        <p:txBody>
          <a:bodyPr>
            <a:noAutofit/>
          </a:bodyPr>
          <a:lstStyle/>
          <a:p>
            <a:pPr marL="0" indent="0">
              <a:buClr>
                <a:schemeClr val="tx1"/>
              </a:buClr>
              <a:buSzPct val="80000"/>
              <a:buNone/>
            </a:pPr>
            <a:r>
              <a:rPr lang="es-ES" altLang="en-US" sz="2000" dirty="0">
                <a:latin typeface="Montserrat" panose="00000500000000000000" pitchFamily="2" charset="0"/>
              </a:rPr>
              <a:t>Utilizando los datos </a:t>
            </a:r>
            <a:r>
              <a:rPr lang="es-ES_tradnl" sz="2000" dirty="0">
                <a:solidFill>
                  <a:srgbClr val="000000"/>
                </a:solidFill>
                <a:latin typeface="Montserrat" panose="00000500000000000000" pitchFamily="2" charset="0"/>
                <a:cs typeface="Arial" panose="020B0604020202020204" pitchFamily="34" charset="0"/>
              </a:rPr>
              <a:t>OJ_data.xls:</a:t>
            </a:r>
          </a:p>
          <a:p>
            <a:pPr marL="0" indent="0">
              <a:buClr>
                <a:schemeClr val="tx1"/>
              </a:buClr>
              <a:buSzPct val="80000"/>
              <a:buNone/>
            </a:pPr>
            <a:endParaRPr lang="es-ES_tradnl" altLang="en-US" sz="2000" dirty="0">
              <a:solidFill>
                <a:srgbClr val="000000"/>
              </a:solidFill>
              <a:latin typeface="Montserrat" panose="00000500000000000000" pitchFamily="2" charset="0"/>
              <a:cs typeface="Arial" panose="020B0604020202020204" pitchFamily="34" charset="0"/>
            </a:endParaRPr>
          </a:p>
          <a:p>
            <a:pPr marL="0" indent="0">
              <a:buClr>
                <a:schemeClr val="tx1"/>
              </a:buClr>
              <a:buSzPct val="80000"/>
              <a:buNone/>
            </a:pPr>
            <a:r>
              <a:rPr lang="es-CO" sz="2000" dirty="0">
                <a:solidFill>
                  <a:srgbClr val="000000"/>
                </a:solidFill>
                <a:latin typeface="Montserrat" panose="00000500000000000000" pitchFamily="2" charset="0"/>
                <a:cs typeface="Arial" panose="020B0604020202020204" pitchFamily="34" charset="0"/>
              </a:rPr>
              <a:t>Estimación de la demanda de jugos de naranja, para las marcas Tropicana, Minute, </a:t>
            </a:r>
            <a:r>
              <a:rPr lang="es-CO" sz="2000" dirty="0" err="1">
                <a:solidFill>
                  <a:srgbClr val="000000"/>
                </a:solidFill>
                <a:latin typeface="Montserrat" panose="00000500000000000000" pitchFamily="2" charset="0"/>
                <a:cs typeface="Arial" panose="020B0604020202020204" pitchFamily="34" charset="0"/>
              </a:rPr>
              <a:t>Dominicks</a:t>
            </a:r>
            <a:r>
              <a:rPr lang="es-CO" sz="2000" dirty="0">
                <a:solidFill>
                  <a:srgbClr val="000000"/>
                </a:solidFill>
                <a:latin typeface="Montserrat" panose="00000500000000000000" pitchFamily="2" charset="0"/>
                <a:cs typeface="Arial" panose="020B0604020202020204" pitchFamily="34" charset="0"/>
              </a:rPr>
              <a:t>. Los datos incluyen variables de las ventas en miles de unidades (cajas de jugos de 64 onzas), el precio en dólares, un indicador si la marca estuvo promocionada durante una semana. Los datos fueron recolectados durante 121 semanas en 83 tiendas de una cadena de supermercados en el área de Chicago.</a:t>
            </a:r>
          </a:p>
          <a:p>
            <a:pPr marL="0" indent="0">
              <a:buClr>
                <a:schemeClr val="tx1"/>
              </a:buClr>
              <a:buSzPct val="80000"/>
              <a:buNone/>
            </a:pPr>
            <a:endParaRPr lang="es-CO" altLang="en-US" sz="2000" dirty="0">
              <a:latin typeface="Montserrat" panose="00000500000000000000" pitchFamily="2" charset="0"/>
            </a:endParaRPr>
          </a:p>
          <a:p>
            <a:pPr marL="0" indent="0">
              <a:buClr>
                <a:schemeClr val="tx1"/>
              </a:buClr>
              <a:buSzPct val="80000"/>
              <a:buNone/>
            </a:pPr>
            <a:r>
              <a:rPr lang="es-CO" altLang="en-US" sz="2000" dirty="0">
                <a:latin typeface="Montserrat" panose="00000500000000000000" pitchFamily="2" charset="0"/>
              </a:rPr>
              <a:t>Utilizando Herramienta de datos:</a:t>
            </a:r>
          </a:p>
          <a:p>
            <a:pPr marL="457200" indent="-457200">
              <a:buClr>
                <a:schemeClr val="tx1"/>
              </a:buClr>
              <a:buSzPct val="80000"/>
              <a:buAutoNum type="alphaLcParenR"/>
            </a:pPr>
            <a:r>
              <a:rPr lang="es-CO" altLang="en-US" sz="2000" dirty="0">
                <a:latin typeface="Montserrat" panose="00000500000000000000" pitchFamily="2" charset="0"/>
              </a:rPr>
              <a:t>Transforme sus variables a logaritmos usando </a:t>
            </a:r>
            <a:r>
              <a:rPr lang="es-CO" altLang="en-US" sz="2000" dirty="0" err="1">
                <a:latin typeface="Montserrat" panose="00000500000000000000" pitchFamily="2" charset="0"/>
              </a:rPr>
              <a:t>mutate</a:t>
            </a:r>
            <a:r>
              <a:rPr lang="es-CO" altLang="en-US" sz="2000" dirty="0">
                <a:latin typeface="Montserrat" panose="00000500000000000000" pitchFamily="2" charset="0"/>
              </a:rPr>
              <a:t> de </a:t>
            </a:r>
            <a:r>
              <a:rPr lang="es-CO" altLang="en-US" sz="2000" dirty="0" err="1">
                <a:latin typeface="Montserrat" panose="00000500000000000000" pitchFamily="2" charset="0"/>
              </a:rPr>
              <a:t>dplyr</a:t>
            </a:r>
            <a:r>
              <a:rPr lang="es-CO" altLang="en-US" sz="2000" dirty="0">
                <a:latin typeface="Montserrat" panose="00000500000000000000" pitchFamily="2" charset="0"/>
              </a:rPr>
              <a:t>.</a:t>
            </a:r>
          </a:p>
          <a:p>
            <a:pPr marL="457200" indent="-457200">
              <a:buClr>
                <a:schemeClr val="tx1"/>
              </a:buClr>
              <a:buSzPct val="80000"/>
              <a:buAutoNum type="alphaLcParenR"/>
            </a:pPr>
            <a:r>
              <a:rPr lang="es-CO" altLang="en-US" sz="2000" dirty="0">
                <a:latin typeface="Montserrat" panose="00000500000000000000" pitchFamily="2" charset="0"/>
              </a:rPr>
              <a:t>Estime la elasticidad de la demanda mediante una regresión lineal simple. Interprete sus resultados.</a:t>
            </a:r>
          </a:p>
          <a:p>
            <a:pPr marL="457200" indent="-457200">
              <a:buClr>
                <a:schemeClr val="tx1"/>
              </a:buClr>
              <a:buSzPct val="80000"/>
              <a:buAutoNum type="alphaLcParenR"/>
            </a:pPr>
            <a:r>
              <a:rPr lang="es-CO" altLang="en-US" sz="2000" dirty="0">
                <a:latin typeface="Montserrat" panose="00000500000000000000" pitchFamily="2" charset="0"/>
              </a:rPr>
              <a:t>Estime la elasticidad de la demanda mediante una regresión lineal múltiple agregando </a:t>
            </a:r>
            <a:r>
              <a:rPr lang="es-CO" altLang="en-US" sz="2000" dirty="0" err="1">
                <a:latin typeface="Montserrat" panose="00000500000000000000" pitchFamily="2" charset="0"/>
              </a:rPr>
              <a:t>dummies</a:t>
            </a:r>
            <a:r>
              <a:rPr lang="es-CO" altLang="en-US" sz="2000" dirty="0">
                <a:latin typeface="Montserrat" panose="00000500000000000000" pitchFamily="2" charset="0"/>
              </a:rPr>
              <a:t> para las marcas.</a:t>
            </a:r>
          </a:p>
          <a:p>
            <a:pPr marL="457200" indent="-457200">
              <a:buClr>
                <a:schemeClr val="tx1"/>
              </a:buClr>
              <a:buSzPct val="80000"/>
              <a:buAutoNum type="alphaLcParenR"/>
            </a:pPr>
            <a:r>
              <a:rPr lang="es-CO" altLang="en-US" sz="2000" dirty="0">
                <a:latin typeface="Montserrat" panose="00000500000000000000" pitchFamily="2" charset="0"/>
              </a:rPr>
              <a:t>Estime la elasticidad de demanda de cada marca (debe incluir el termino de interacción marca*</a:t>
            </a:r>
            <a:r>
              <a:rPr lang="es-CO" altLang="en-US" sz="2000" dirty="0" err="1">
                <a:latin typeface="Montserrat" panose="00000500000000000000" pitchFamily="2" charset="0"/>
              </a:rPr>
              <a:t>ln</a:t>
            </a:r>
            <a:r>
              <a:rPr lang="es-CO" altLang="en-US" sz="2000" dirty="0">
                <a:latin typeface="Montserrat" panose="00000500000000000000" pitchFamily="2" charset="0"/>
              </a:rPr>
              <a:t>(precio))</a:t>
            </a:r>
          </a:p>
          <a:p>
            <a:pPr marL="457200" indent="-457200">
              <a:buClr>
                <a:schemeClr val="tx1"/>
              </a:buClr>
              <a:buSzPct val="80000"/>
              <a:buAutoNum type="alphaLcParenR"/>
            </a:pPr>
            <a:r>
              <a:rPr lang="es-CO" altLang="en-US" sz="2000" dirty="0">
                <a:latin typeface="Montserrat" panose="00000500000000000000" pitchFamily="2" charset="0"/>
              </a:rPr>
              <a:t>Interprete sus resultados.</a:t>
            </a:r>
          </a:p>
        </p:txBody>
      </p:sp>
      <p:sp>
        <p:nvSpPr>
          <p:cNvPr id="3" name="Title 1"/>
          <p:cNvSpPr txBox="1">
            <a:spLocks noChangeArrowheads="1"/>
          </p:cNvSpPr>
          <p:nvPr/>
        </p:nvSpPr>
        <p:spPr>
          <a:xfrm>
            <a:off x="1774984" y="228982"/>
            <a:ext cx="8153400" cy="99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s-CO" altLang="en-US" sz="3200" b="1" dirty="0">
                <a:solidFill>
                  <a:prstClr val="black"/>
                </a:solidFill>
                <a:latin typeface="Montserrat ExtraBold" panose="00000900000000000000" pitchFamily="2" charset="0"/>
                <a:cs typeface="Arial"/>
              </a:rPr>
              <a:t>EJERCICIO</a:t>
            </a:r>
            <a:endParaRPr kumimoji="0" lang="es-CO" altLang="en-US" sz="3200" b="1" i="0" u="none" strike="noStrike" kern="1200" cap="none" spc="0" normalizeH="0" baseline="0" noProof="0" dirty="0">
              <a:ln>
                <a:noFill/>
              </a:ln>
              <a:solidFill>
                <a:prstClr val="black"/>
              </a:solidFill>
              <a:effectLst/>
              <a:uLnTx/>
              <a:uFillTx/>
              <a:latin typeface="Montserrat ExtraBold" panose="00000900000000000000" pitchFamily="2" charset="0"/>
              <a:cs typeface="Aria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8AB9DA1-8393-417C-9477-5BBEFB676A4A}"/>
                  </a:ext>
                </a:extLst>
              </p14:cNvPr>
              <p14:cNvContentPartPr/>
              <p14:nvPr/>
            </p14:nvContentPartPr>
            <p14:xfrm>
              <a:off x="1917108" y="1828346"/>
              <a:ext cx="360" cy="360"/>
            </p14:xfrm>
          </p:contentPart>
        </mc:Choice>
        <mc:Fallback xmlns="">
          <p:pic>
            <p:nvPicPr>
              <p:cNvPr id="2" name="Ink 1">
                <a:extLst>
                  <a:ext uri="{FF2B5EF4-FFF2-40B4-BE49-F238E27FC236}">
                    <a16:creationId xmlns:a16="http://schemas.microsoft.com/office/drawing/2014/main" id="{C8AB9DA1-8393-417C-9477-5BBEFB676A4A}"/>
                  </a:ext>
                </a:extLst>
              </p:cNvPr>
              <p:cNvPicPr/>
              <p:nvPr/>
            </p:nvPicPr>
            <p:blipFill>
              <a:blip r:embed="rId5"/>
              <a:stretch>
                <a:fillRect/>
              </a:stretch>
            </p:blipFill>
            <p:spPr>
              <a:xfrm>
                <a:off x="1912788" y="182402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33ACA998-C87A-43FF-A654-BA66911DA948}"/>
                  </a:ext>
                </a:extLst>
              </p14:cNvPr>
              <p14:cNvContentPartPr/>
              <p14:nvPr/>
            </p14:nvContentPartPr>
            <p14:xfrm>
              <a:off x="2565108" y="1712786"/>
              <a:ext cx="360" cy="360"/>
            </p14:xfrm>
          </p:contentPart>
        </mc:Choice>
        <mc:Fallback xmlns="">
          <p:pic>
            <p:nvPicPr>
              <p:cNvPr id="4" name="Ink 3">
                <a:extLst>
                  <a:ext uri="{FF2B5EF4-FFF2-40B4-BE49-F238E27FC236}">
                    <a16:creationId xmlns:a16="http://schemas.microsoft.com/office/drawing/2014/main" id="{33ACA998-C87A-43FF-A654-BA66911DA948}"/>
                  </a:ext>
                </a:extLst>
              </p:cNvPr>
              <p:cNvPicPr/>
              <p:nvPr/>
            </p:nvPicPr>
            <p:blipFill>
              <a:blip r:embed="rId5"/>
              <a:stretch>
                <a:fillRect/>
              </a:stretch>
            </p:blipFill>
            <p:spPr>
              <a:xfrm>
                <a:off x="2560788" y="1708466"/>
                <a:ext cx="9000" cy="9000"/>
              </a:xfrm>
              <a:prstGeom prst="rect">
                <a:avLst/>
              </a:prstGeom>
            </p:spPr>
          </p:pic>
        </mc:Fallback>
      </mc:AlternateContent>
    </p:spTree>
    <p:extLst>
      <p:ext uri="{BB962C8B-B14F-4D97-AF65-F5344CB8AC3E}">
        <p14:creationId xmlns:p14="http://schemas.microsoft.com/office/powerpoint/2010/main" val="1958516279"/>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1682" name="Rectangle 3"/>
          <p:cNvSpPr>
            <a:spLocks noGrp="1" noChangeArrowheads="1"/>
          </p:cNvSpPr>
          <p:nvPr>
            <p:ph type="body" sz="half" idx="4294967295"/>
          </p:nvPr>
        </p:nvSpPr>
        <p:spPr>
          <a:xfrm>
            <a:off x="0" y="1027113"/>
            <a:ext cx="11258550" cy="1446212"/>
          </a:xfrm>
        </p:spPr>
        <p:txBody>
          <a:bodyPr>
            <a:noAutofit/>
          </a:bodyPr>
          <a:lstStyle/>
          <a:p>
            <a:pPr marL="457200" indent="-457200">
              <a:buClr>
                <a:schemeClr val="tx1"/>
              </a:buClr>
              <a:buSzPct val="80000"/>
              <a:buAutoNum type="alphaLcParenR"/>
            </a:pPr>
            <a:r>
              <a:rPr lang="es-CO" altLang="en-US" sz="2000" dirty="0">
                <a:latin typeface="Montserrat" panose="00000500000000000000" pitchFamily="2" charset="0"/>
              </a:rPr>
              <a:t>Estime la elasticidad de demanda de cada marca (debe incluir el termino de interacción marca*</a:t>
            </a:r>
            <a:r>
              <a:rPr lang="es-CO" altLang="en-US" sz="2000" dirty="0" err="1">
                <a:latin typeface="Montserrat" panose="00000500000000000000" pitchFamily="2" charset="0"/>
              </a:rPr>
              <a:t>ln</a:t>
            </a:r>
            <a:r>
              <a:rPr lang="es-CO" altLang="en-US" sz="2000" dirty="0">
                <a:latin typeface="Montserrat" panose="00000500000000000000" pitchFamily="2" charset="0"/>
              </a:rPr>
              <a:t>(precio))</a:t>
            </a:r>
          </a:p>
        </p:txBody>
      </p:sp>
      <p:sp>
        <p:nvSpPr>
          <p:cNvPr id="3" name="Title 1"/>
          <p:cNvSpPr txBox="1">
            <a:spLocks noChangeArrowheads="1"/>
          </p:cNvSpPr>
          <p:nvPr/>
        </p:nvSpPr>
        <p:spPr>
          <a:xfrm>
            <a:off x="1749027" y="128884"/>
            <a:ext cx="8153400" cy="99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s-CO" altLang="en-US" sz="3200" b="1" i="0" u="none" strike="noStrike" kern="1200" cap="none" spc="0" normalizeH="0" baseline="0" noProof="0" dirty="0">
                <a:ln>
                  <a:noFill/>
                </a:ln>
                <a:solidFill>
                  <a:prstClr val="black"/>
                </a:solidFill>
                <a:effectLst/>
                <a:uLnTx/>
                <a:uFillTx/>
                <a:latin typeface="Montserrat" panose="00000500000000000000" pitchFamily="2" charset="0"/>
                <a:cs typeface="Arial"/>
              </a:rPr>
              <a:t>EJERCICIO</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8AB9DA1-8393-417C-9477-5BBEFB676A4A}"/>
                  </a:ext>
                </a:extLst>
              </p14:cNvPr>
              <p14:cNvContentPartPr/>
              <p14:nvPr/>
            </p14:nvContentPartPr>
            <p14:xfrm>
              <a:off x="1917108" y="1828346"/>
              <a:ext cx="360" cy="360"/>
            </p14:xfrm>
          </p:contentPart>
        </mc:Choice>
        <mc:Fallback xmlns="">
          <p:pic>
            <p:nvPicPr>
              <p:cNvPr id="2" name="Ink 1">
                <a:extLst>
                  <a:ext uri="{FF2B5EF4-FFF2-40B4-BE49-F238E27FC236}">
                    <a16:creationId xmlns:a16="http://schemas.microsoft.com/office/drawing/2014/main" id="{C8AB9DA1-8393-417C-9477-5BBEFB676A4A}"/>
                  </a:ext>
                </a:extLst>
              </p:cNvPr>
              <p:cNvPicPr/>
              <p:nvPr/>
            </p:nvPicPr>
            <p:blipFill>
              <a:blip r:embed="rId5"/>
              <a:stretch>
                <a:fillRect/>
              </a:stretch>
            </p:blipFill>
            <p:spPr>
              <a:xfrm>
                <a:off x="1912788" y="182402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33ACA998-C87A-43FF-A654-BA66911DA948}"/>
                  </a:ext>
                </a:extLst>
              </p14:cNvPr>
              <p14:cNvContentPartPr/>
              <p14:nvPr/>
            </p14:nvContentPartPr>
            <p14:xfrm>
              <a:off x="2565108" y="1712786"/>
              <a:ext cx="360" cy="360"/>
            </p14:xfrm>
          </p:contentPart>
        </mc:Choice>
        <mc:Fallback xmlns="">
          <p:pic>
            <p:nvPicPr>
              <p:cNvPr id="4" name="Ink 3">
                <a:extLst>
                  <a:ext uri="{FF2B5EF4-FFF2-40B4-BE49-F238E27FC236}">
                    <a16:creationId xmlns:a16="http://schemas.microsoft.com/office/drawing/2014/main" id="{33ACA998-C87A-43FF-A654-BA66911DA948}"/>
                  </a:ext>
                </a:extLst>
              </p:cNvPr>
              <p:cNvPicPr/>
              <p:nvPr/>
            </p:nvPicPr>
            <p:blipFill>
              <a:blip r:embed="rId5"/>
              <a:stretch>
                <a:fillRect/>
              </a:stretch>
            </p:blipFill>
            <p:spPr>
              <a:xfrm>
                <a:off x="2560788" y="1708466"/>
                <a:ext cx="9000" cy="9000"/>
              </a:xfrm>
              <a:prstGeom prst="rect">
                <a:avLst/>
              </a:prstGeom>
            </p:spPr>
          </p:pic>
        </mc:Fallback>
      </mc:AlternateContent>
      <p:graphicFrame>
        <p:nvGraphicFramePr>
          <p:cNvPr id="6" name="Table 5">
            <a:extLst>
              <a:ext uri="{FF2B5EF4-FFF2-40B4-BE49-F238E27FC236}">
                <a16:creationId xmlns:a16="http://schemas.microsoft.com/office/drawing/2014/main" id="{0E3ECA53-89BD-4097-AA56-B7EC78925048}"/>
              </a:ext>
            </a:extLst>
          </p:cNvPr>
          <p:cNvGraphicFramePr/>
          <p:nvPr/>
        </p:nvGraphicFramePr>
        <p:xfrm>
          <a:off x="529628" y="1609814"/>
          <a:ext cx="5566372" cy="1331010"/>
        </p:xfrm>
        <a:graphic>
          <a:graphicData uri="http://schemas.openxmlformats.org/drawingml/2006/table">
            <a:tbl>
              <a:tblPr>
                <a:tableStyleId>{073A0DAA-6AF3-43AB-8588-CEC1D06C72B9}</a:tableStyleId>
              </a:tblPr>
              <a:tblGrid>
                <a:gridCol w="1473460">
                  <a:extLst>
                    <a:ext uri="{9D8B030D-6E8A-4147-A177-3AD203B41FA5}">
                      <a16:colId xmlns:a16="http://schemas.microsoft.com/office/drawing/2014/main" val="3050455324"/>
                    </a:ext>
                  </a:extLst>
                </a:gridCol>
                <a:gridCol w="988314">
                  <a:extLst>
                    <a:ext uri="{9D8B030D-6E8A-4147-A177-3AD203B41FA5}">
                      <a16:colId xmlns:a16="http://schemas.microsoft.com/office/drawing/2014/main" val="271720333"/>
                    </a:ext>
                  </a:extLst>
                </a:gridCol>
                <a:gridCol w="1226502">
                  <a:extLst>
                    <a:ext uri="{9D8B030D-6E8A-4147-A177-3AD203B41FA5}">
                      <a16:colId xmlns:a16="http://schemas.microsoft.com/office/drawing/2014/main" val="4028140713"/>
                    </a:ext>
                  </a:extLst>
                </a:gridCol>
                <a:gridCol w="861378">
                  <a:extLst>
                    <a:ext uri="{9D8B030D-6E8A-4147-A177-3AD203B41FA5}">
                      <a16:colId xmlns:a16="http://schemas.microsoft.com/office/drawing/2014/main" val="133769488"/>
                    </a:ext>
                  </a:extLst>
                </a:gridCol>
                <a:gridCol w="1016718">
                  <a:extLst>
                    <a:ext uri="{9D8B030D-6E8A-4147-A177-3AD203B41FA5}">
                      <a16:colId xmlns:a16="http://schemas.microsoft.com/office/drawing/2014/main" val="3696308299"/>
                    </a:ext>
                  </a:extLst>
                </a:gridCol>
              </a:tblGrid>
              <a:tr h="264002">
                <a:tc>
                  <a:txBody>
                    <a:bodyPr/>
                    <a:lstStyle/>
                    <a:p>
                      <a:pPr algn="ctr" fontAlgn="b">
                        <a:spcBef>
                          <a:spcPts val="0"/>
                        </a:spcBef>
                        <a:spcAft>
                          <a:spcPts val="0"/>
                        </a:spcAft>
                      </a:pPr>
                      <a:r>
                        <a:rPr lang="en-GB" sz="1400" u="none" strike="noStrike" dirty="0">
                          <a:effectLst/>
                          <a:latin typeface="+mj-lt"/>
                        </a:rPr>
                        <a:t> </a:t>
                      </a:r>
                      <a:endParaRPr lang="en-GB" sz="1400" b="0" i="0" u="none" strike="noStrike" dirty="0">
                        <a:effectLst/>
                        <a:latin typeface="+mj-lt"/>
                      </a:endParaRPr>
                    </a:p>
                  </a:txBody>
                  <a:tcPr marL="7620" marR="7620" marT="7620" marB="0" anchor="b"/>
                </a:tc>
                <a:tc>
                  <a:txBody>
                    <a:bodyPr/>
                    <a:lstStyle/>
                    <a:p>
                      <a:pPr algn="ctr" fontAlgn="b">
                        <a:spcBef>
                          <a:spcPts val="0"/>
                        </a:spcBef>
                        <a:spcAft>
                          <a:spcPts val="0"/>
                        </a:spcAft>
                      </a:pPr>
                      <a:r>
                        <a:rPr lang="en-GB" sz="1400" u="none" strike="noStrike">
                          <a:effectLst/>
                          <a:latin typeface="+mj-lt"/>
                        </a:rPr>
                        <a:t>Coefficients</a:t>
                      </a:r>
                      <a:endParaRPr lang="en-GB" sz="1400" b="0" i="0" u="none" strike="noStrike">
                        <a:effectLst/>
                        <a:latin typeface="+mj-lt"/>
                      </a:endParaRPr>
                    </a:p>
                  </a:txBody>
                  <a:tcPr marL="7620" marR="7620" marT="7620" marB="0" anchor="b"/>
                </a:tc>
                <a:tc>
                  <a:txBody>
                    <a:bodyPr/>
                    <a:lstStyle/>
                    <a:p>
                      <a:pPr algn="ctr" fontAlgn="b">
                        <a:spcBef>
                          <a:spcPts val="0"/>
                        </a:spcBef>
                        <a:spcAft>
                          <a:spcPts val="0"/>
                        </a:spcAft>
                      </a:pPr>
                      <a:r>
                        <a:rPr lang="en-GB" sz="1400" u="none" strike="noStrike">
                          <a:effectLst/>
                          <a:latin typeface="+mj-lt"/>
                        </a:rPr>
                        <a:t>Standard Error</a:t>
                      </a:r>
                      <a:endParaRPr lang="en-GB" sz="1400" b="0" i="0" u="none" strike="noStrike">
                        <a:effectLst/>
                        <a:latin typeface="+mj-lt"/>
                      </a:endParaRPr>
                    </a:p>
                  </a:txBody>
                  <a:tcPr marL="7620" marR="7620" marT="7620" marB="0" anchor="b"/>
                </a:tc>
                <a:tc>
                  <a:txBody>
                    <a:bodyPr/>
                    <a:lstStyle/>
                    <a:p>
                      <a:pPr algn="ctr" fontAlgn="b">
                        <a:spcBef>
                          <a:spcPts val="0"/>
                        </a:spcBef>
                        <a:spcAft>
                          <a:spcPts val="0"/>
                        </a:spcAft>
                      </a:pPr>
                      <a:r>
                        <a:rPr lang="en-GB" sz="1400" u="none" strike="noStrike">
                          <a:effectLst/>
                          <a:latin typeface="+mj-lt"/>
                        </a:rPr>
                        <a:t>t Stat</a:t>
                      </a:r>
                      <a:endParaRPr lang="en-GB" sz="1400" b="0" i="0" u="none" strike="noStrike">
                        <a:effectLst/>
                        <a:latin typeface="+mj-lt"/>
                      </a:endParaRPr>
                    </a:p>
                  </a:txBody>
                  <a:tcPr marL="7620" marR="7620" marT="7620" marB="0" anchor="b"/>
                </a:tc>
                <a:tc>
                  <a:txBody>
                    <a:bodyPr/>
                    <a:lstStyle/>
                    <a:p>
                      <a:pPr algn="ctr" fontAlgn="b">
                        <a:spcBef>
                          <a:spcPts val="0"/>
                        </a:spcBef>
                        <a:spcAft>
                          <a:spcPts val="0"/>
                        </a:spcAft>
                      </a:pPr>
                      <a:r>
                        <a:rPr lang="en-GB" sz="1400" u="none" strike="noStrike">
                          <a:effectLst/>
                          <a:latin typeface="+mj-lt"/>
                        </a:rPr>
                        <a:t>P-value</a:t>
                      </a:r>
                      <a:endParaRPr lang="en-GB" sz="1400" b="0" i="0" u="none" strike="noStrike">
                        <a:effectLst/>
                        <a:latin typeface="+mj-lt"/>
                      </a:endParaRPr>
                    </a:p>
                  </a:txBody>
                  <a:tcPr marL="7620" marR="7620" marT="7620" marB="0" anchor="b"/>
                </a:tc>
                <a:extLst>
                  <a:ext uri="{0D108BD9-81ED-4DB2-BD59-A6C34878D82A}">
                    <a16:rowId xmlns:a16="http://schemas.microsoft.com/office/drawing/2014/main" val="942333067"/>
                  </a:ext>
                </a:extLst>
              </a:tr>
              <a:tr h="264002">
                <a:tc>
                  <a:txBody>
                    <a:bodyPr/>
                    <a:lstStyle/>
                    <a:p>
                      <a:pPr algn="l" fontAlgn="b">
                        <a:spcBef>
                          <a:spcPts val="0"/>
                        </a:spcBef>
                        <a:spcAft>
                          <a:spcPts val="0"/>
                        </a:spcAft>
                      </a:pPr>
                      <a:r>
                        <a:rPr lang="en-GB" sz="1400" u="none" strike="noStrike">
                          <a:effectLst/>
                          <a:latin typeface="+mj-lt"/>
                        </a:rPr>
                        <a:t>Intercept</a:t>
                      </a:r>
                      <a:endParaRPr lang="en-GB" sz="1400" b="0" i="0" u="none" strike="noStrike">
                        <a:effectLst/>
                        <a:latin typeface="+mj-lt"/>
                      </a:endParaRPr>
                    </a:p>
                  </a:txBody>
                  <a:tcPr marL="7620" marR="7620" marT="7620" marB="0" anchor="b"/>
                </a:tc>
                <a:tc>
                  <a:txBody>
                    <a:bodyPr/>
                    <a:lstStyle/>
                    <a:p>
                      <a:pPr algn="r" fontAlgn="b">
                        <a:spcBef>
                          <a:spcPts val="0"/>
                        </a:spcBef>
                        <a:spcAft>
                          <a:spcPts val="0"/>
                        </a:spcAft>
                      </a:pPr>
                      <a:r>
                        <a:rPr lang="en-GB" sz="1400" u="none" strike="noStrike">
                          <a:effectLst/>
                          <a:latin typeface="+mj-lt"/>
                        </a:rPr>
                        <a:t>10.8288</a:t>
                      </a:r>
                      <a:endParaRPr lang="en-GB" sz="1400" b="0" i="0" u="none" strike="noStrike">
                        <a:effectLst/>
                        <a:latin typeface="+mj-lt"/>
                      </a:endParaRPr>
                    </a:p>
                  </a:txBody>
                  <a:tcPr marL="7620" marR="7620" marT="7620" marB="0" anchor="b"/>
                </a:tc>
                <a:tc>
                  <a:txBody>
                    <a:bodyPr/>
                    <a:lstStyle/>
                    <a:p>
                      <a:pPr algn="r" fontAlgn="b">
                        <a:spcBef>
                          <a:spcPts val="0"/>
                        </a:spcBef>
                        <a:spcAft>
                          <a:spcPts val="0"/>
                        </a:spcAft>
                      </a:pPr>
                      <a:r>
                        <a:rPr lang="en-GB" sz="1400" u="none" strike="noStrike">
                          <a:effectLst/>
                          <a:latin typeface="+mj-lt"/>
                        </a:rPr>
                        <a:t>0.0145</a:t>
                      </a:r>
                      <a:endParaRPr lang="en-GB" sz="1400" b="0" i="0" u="none" strike="noStrike">
                        <a:effectLst/>
                        <a:latin typeface="+mj-lt"/>
                      </a:endParaRPr>
                    </a:p>
                  </a:txBody>
                  <a:tcPr marL="7620" marR="7620" marT="7620" marB="0" anchor="b"/>
                </a:tc>
                <a:tc>
                  <a:txBody>
                    <a:bodyPr/>
                    <a:lstStyle/>
                    <a:p>
                      <a:pPr algn="r" fontAlgn="b">
                        <a:spcBef>
                          <a:spcPts val="0"/>
                        </a:spcBef>
                        <a:spcAft>
                          <a:spcPts val="0"/>
                        </a:spcAft>
                      </a:pPr>
                      <a:r>
                        <a:rPr lang="en-GB" sz="1400" u="none" strike="noStrike">
                          <a:effectLst/>
                          <a:latin typeface="+mj-lt"/>
                        </a:rPr>
                        <a:t>745.0411</a:t>
                      </a:r>
                      <a:endParaRPr lang="en-GB" sz="1400" b="0" i="0" u="none" strike="noStrike">
                        <a:effectLst/>
                        <a:latin typeface="+mj-lt"/>
                      </a:endParaRPr>
                    </a:p>
                  </a:txBody>
                  <a:tcPr marL="7620" marR="7620" marT="7620" marB="0" anchor="b"/>
                </a:tc>
                <a:tc>
                  <a:txBody>
                    <a:bodyPr/>
                    <a:lstStyle/>
                    <a:p>
                      <a:pPr algn="r" fontAlgn="b">
                        <a:spcBef>
                          <a:spcPts val="0"/>
                        </a:spcBef>
                        <a:spcAft>
                          <a:spcPts val="0"/>
                        </a:spcAft>
                      </a:pPr>
                      <a:r>
                        <a:rPr lang="en-GB" sz="1400" u="none" strike="noStrike">
                          <a:effectLst/>
                          <a:latin typeface="+mj-lt"/>
                        </a:rPr>
                        <a:t>0.0000</a:t>
                      </a:r>
                      <a:endParaRPr lang="en-GB" sz="1400" b="0" i="0" u="none" strike="noStrike">
                        <a:effectLst/>
                        <a:latin typeface="+mj-lt"/>
                      </a:endParaRPr>
                    </a:p>
                  </a:txBody>
                  <a:tcPr marL="7620" marR="7620" marT="7620" marB="0" anchor="b"/>
                </a:tc>
                <a:extLst>
                  <a:ext uri="{0D108BD9-81ED-4DB2-BD59-A6C34878D82A}">
                    <a16:rowId xmlns:a16="http://schemas.microsoft.com/office/drawing/2014/main" val="655857070"/>
                  </a:ext>
                </a:extLst>
              </a:tr>
              <a:tr h="264002">
                <a:tc>
                  <a:txBody>
                    <a:bodyPr/>
                    <a:lstStyle/>
                    <a:p>
                      <a:pPr algn="l" fontAlgn="b">
                        <a:spcBef>
                          <a:spcPts val="0"/>
                        </a:spcBef>
                        <a:spcAft>
                          <a:spcPts val="0"/>
                        </a:spcAft>
                      </a:pPr>
                      <a:r>
                        <a:rPr lang="en-GB" sz="1400" u="none" strike="noStrike" dirty="0">
                          <a:effectLst/>
                          <a:latin typeface="+mj-lt"/>
                        </a:rPr>
                        <a:t>Ln(</a:t>
                      </a:r>
                      <a:r>
                        <a:rPr lang="en-GB" sz="1400" u="none" strike="noStrike" dirty="0" err="1">
                          <a:effectLst/>
                          <a:latin typeface="+mj-lt"/>
                        </a:rPr>
                        <a:t>precio</a:t>
                      </a:r>
                      <a:r>
                        <a:rPr lang="en-GB" sz="1400" u="none" strike="noStrike" dirty="0">
                          <a:effectLst/>
                          <a:latin typeface="+mj-lt"/>
                        </a:rPr>
                        <a:t>)</a:t>
                      </a:r>
                      <a:endParaRPr lang="en-GB" sz="1400" b="0" i="0" u="none" strike="noStrike" dirty="0">
                        <a:effectLst/>
                        <a:latin typeface="+mj-lt"/>
                      </a:endParaRPr>
                    </a:p>
                  </a:txBody>
                  <a:tcPr marL="7620" marR="7620" marT="7620" marB="0" anchor="b"/>
                </a:tc>
                <a:tc>
                  <a:txBody>
                    <a:bodyPr/>
                    <a:lstStyle/>
                    <a:p>
                      <a:pPr algn="r" fontAlgn="b">
                        <a:spcBef>
                          <a:spcPts val="0"/>
                        </a:spcBef>
                        <a:spcAft>
                          <a:spcPts val="0"/>
                        </a:spcAft>
                      </a:pPr>
                      <a:r>
                        <a:rPr lang="en-GB" sz="1400" u="none" strike="noStrike" dirty="0">
                          <a:solidFill>
                            <a:srgbClr val="FF0000"/>
                          </a:solidFill>
                          <a:effectLst/>
                          <a:latin typeface="+mj-lt"/>
                        </a:rPr>
                        <a:t>-3.1387</a:t>
                      </a:r>
                      <a:endParaRPr lang="en-GB" sz="1400" b="0" i="0" u="none" strike="noStrike" dirty="0">
                        <a:solidFill>
                          <a:srgbClr val="FF0000"/>
                        </a:solidFill>
                        <a:effectLst/>
                        <a:latin typeface="+mj-lt"/>
                      </a:endParaRPr>
                    </a:p>
                  </a:txBody>
                  <a:tcPr marL="7620" marR="7620" marT="7620" marB="0" anchor="b"/>
                </a:tc>
                <a:tc>
                  <a:txBody>
                    <a:bodyPr/>
                    <a:lstStyle/>
                    <a:p>
                      <a:pPr algn="r" fontAlgn="b">
                        <a:spcBef>
                          <a:spcPts val="0"/>
                        </a:spcBef>
                        <a:spcAft>
                          <a:spcPts val="0"/>
                        </a:spcAft>
                      </a:pPr>
                      <a:r>
                        <a:rPr lang="en-GB" sz="1400" u="none" strike="noStrike">
                          <a:effectLst/>
                          <a:latin typeface="+mj-lt"/>
                        </a:rPr>
                        <a:t>0.0229</a:t>
                      </a:r>
                      <a:endParaRPr lang="en-GB" sz="1400" b="0" i="0" u="none" strike="noStrike">
                        <a:effectLst/>
                        <a:latin typeface="+mj-lt"/>
                      </a:endParaRPr>
                    </a:p>
                  </a:txBody>
                  <a:tcPr marL="7620" marR="7620" marT="7620" marB="0" anchor="b"/>
                </a:tc>
                <a:tc>
                  <a:txBody>
                    <a:bodyPr/>
                    <a:lstStyle/>
                    <a:p>
                      <a:pPr algn="r" fontAlgn="b">
                        <a:spcBef>
                          <a:spcPts val="0"/>
                        </a:spcBef>
                        <a:spcAft>
                          <a:spcPts val="0"/>
                        </a:spcAft>
                      </a:pPr>
                      <a:r>
                        <a:rPr lang="en-GB" sz="1400" u="none" strike="noStrike">
                          <a:effectLst/>
                          <a:latin typeface="+mj-lt"/>
                        </a:rPr>
                        <a:t>-136.8881</a:t>
                      </a:r>
                      <a:endParaRPr lang="en-GB" sz="1400" b="0" i="0" u="none" strike="noStrike">
                        <a:effectLst/>
                        <a:latin typeface="+mj-lt"/>
                      </a:endParaRPr>
                    </a:p>
                  </a:txBody>
                  <a:tcPr marL="7620" marR="7620" marT="7620" marB="0" anchor="b"/>
                </a:tc>
                <a:tc>
                  <a:txBody>
                    <a:bodyPr/>
                    <a:lstStyle/>
                    <a:p>
                      <a:pPr algn="r" fontAlgn="b">
                        <a:spcBef>
                          <a:spcPts val="0"/>
                        </a:spcBef>
                        <a:spcAft>
                          <a:spcPts val="0"/>
                        </a:spcAft>
                      </a:pPr>
                      <a:r>
                        <a:rPr lang="en-GB" sz="1400" u="none" strike="noStrike">
                          <a:effectLst/>
                          <a:latin typeface="+mj-lt"/>
                        </a:rPr>
                        <a:t>0.0000</a:t>
                      </a:r>
                      <a:endParaRPr lang="en-GB" sz="1400" b="0" i="0" u="none" strike="noStrike">
                        <a:effectLst/>
                        <a:latin typeface="+mj-lt"/>
                      </a:endParaRPr>
                    </a:p>
                  </a:txBody>
                  <a:tcPr marL="7620" marR="7620" marT="7620" marB="0" anchor="b"/>
                </a:tc>
                <a:extLst>
                  <a:ext uri="{0D108BD9-81ED-4DB2-BD59-A6C34878D82A}">
                    <a16:rowId xmlns:a16="http://schemas.microsoft.com/office/drawing/2014/main" val="1080938772"/>
                  </a:ext>
                </a:extLst>
              </a:tr>
              <a:tr h="264002">
                <a:tc>
                  <a:txBody>
                    <a:bodyPr/>
                    <a:lstStyle/>
                    <a:p>
                      <a:pPr algn="l" fontAlgn="b">
                        <a:spcBef>
                          <a:spcPts val="0"/>
                        </a:spcBef>
                        <a:spcAft>
                          <a:spcPts val="0"/>
                        </a:spcAft>
                      </a:pPr>
                      <a:r>
                        <a:rPr lang="en-GB" sz="1400" u="none" strike="noStrike">
                          <a:effectLst/>
                          <a:latin typeface="+mj-lt"/>
                        </a:rPr>
                        <a:t>Minute</a:t>
                      </a:r>
                      <a:endParaRPr lang="en-GB" sz="1400" b="0" i="0" u="none" strike="noStrike">
                        <a:effectLst/>
                        <a:latin typeface="+mj-lt"/>
                      </a:endParaRPr>
                    </a:p>
                  </a:txBody>
                  <a:tcPr marL="7620" marR="7620" marT="7620" marB="0" anchor="b"/>
                </a:tc>
                <a:tc>
                  <a:txBody>
                    <a:bodyPr/>
                    <a:lstStyle/>
                    <a:p>
                      <a:pPr algn="r" fontAlgn="b">
                        <a:spcBef>
                          <a:spcPts val="0"/>
                        </a:spcBef>
                        <a:spcAft>
                          <a:spcPts val="0"/>
                        </a:spcAft>
                      </a:pPr>
                      <a:r>
                        <a:rPr lang="en-GB" sz="1400" u="none" strike="noStrike">
                          <a:effectLst/>
                          <a:latin typeface="+mj-lt"/>
                        </a:rPr>
                        <a:t>0.8702</a:t>
                      </a:r>
                      <a:endParaRPr lang="en-GB" sz="1400" b="0" i="0" u="none" strike="noStrike">
                        <a:effectLst/>
                        <a:latin typeface="+mj-lt"/>
                      </a:endParaRPr>
                    </a:p>
                  </a:txBody>
                  <a:tcPr marL="7620" marR="7620" marT="7620" marB="0" anchor="b"/>
                </a:tc>
                <a:tc>
                  <a:txBody>
                    <a:bodyPr/>
                    <a:lstStyle/>
                    <a:p>
                      <a:pPr algn="r" fontAlgn="b">
                        <a:spcBef>
                          <a:spcPts val="0"/>
                        </a:spcBef>
                        <a:spcAft>
                          <a:spcPts val="0"/>
                        </a:spcAft>
                      </a:pPr>
                      <a:r>
                        <a:rPr lang="en-GB" sz="1400" u="none" strike="noStrike">
                          <a:effectLst/>
                          <a:latin typeface="+mj-lt"/>
                        </a:rPr>
                        <a:t>0.0129</a:t>
                      </a:r>
                      <a:endParaRPr lang="en-GB" sz="1400" b="0" i="0" u="none" strike="noStrike">
                        <a:effectLst/>
                        <a:latin typeface="+mj-lt"/>
                      </a:endParaRPr>
                    </a:p>
                  </a:txBody>
                  <a:tcPr marL="7620" marR="7620" marT="7620" marB="0" anchor="b"/>
                </a:tc>
                <a:tc>
                  <a:txBody>
                    <a:bodyPr/>
                    <a:lstStyle/>
                    <a:p>
                      <a:pPr algn="r" fontAlgn="b">
                        <a:spcBef>
                          <a:spcPts val="0"/>
                        </a:spcBef>
                        <a:spcAft>
                          <a:spcPts val="0"/>
                        </a:spcAft>
                      </a:pPr>
                      <a:r>
                        <a:rPr lang="en-GB" sz="1400" u="none" strike="noStrike">
                          <a:effectLst/>
                          <a:latin typeface="+mj-lt"/>
                        </a:rPr>
                        <a:t>67.3199</a:t>
                      </a:r>
                      <a:endParaRPr lang="en-GB" sz="1400" b="0" i="0" u="none" strike="noStrike">
                        <a:effectLst/>
                        <a:latin typeface="+mj-lt"/>
                      </a:endParaRPr>
                    </a:p>
                  </a:txBody>
                  <a:tcPr marL="7620" marR="7620" marT="7620" marB="0" anchor="b"/>
                </a:tc>
                <a:tc>
                  <a:txBody>
                    <a:bodyPr/>
                    <a:lstStyle/>
                    <a:p>
                      <a:pPr algn="r" fontAlgn="b">
                        <a:spcBef>
                          <a:spcPts val="0"/>
                        </a:spcBef>
                        <a:spcAft>
                          <a:spcPts val="0"/>
                        </a:spcAft>
                      </a:pPr>
                      <a:r>
                        <a:rPr lang="en-GB" sz="1400" u="none" strike="noStrike">
                          <a:effectLst/>
                          <a:latin typeface="+mj-lt"/>
                        </a:rPr>
                        <a:t>0.0000</a:t>
                      </a:r>
                      <a:endParaRPr lang="en-GB" sz="1400" b="0" i="0" u="none" strike="noStrike">
                        <a:effectLst/>
                        <a:latin typeface="+mj-lt"/>
                      </a:endParaRPr>
                    </a:p>
                  </a:txBody>
                  <a:tcPr marL="7620" marR="7620" marT="7620" marB="0" anchor="b"/>
                </a:tc>
                <a:extLst>
                  <a:ext uri="{0D108BD9-81ED-4DB2-BD59-A6C34878D82A}">
                    <a16:rowId xmlns:a16="http://schemas.microsoft.com/office/drawing/2014/main" val="3825352262"/>
                  </a:ext>
                </a:extLst>
              </a:tr>
              <a:tr h="275002">
                <a:tc>
                  <a:txBody>
                    <a:bodyPr/>
                    <a:lstStyle/>
                    <a:p>
                      <a:pPr algn="l" fontAlgn="b">
                        <a:spcBef>
                          <a:spcPts val="0"/>
                        </a:spcBef>
                        <a:spcAft>
                          <a:spcPts val="0"/>
                        </a:spcAft>
                      </a:pPr>
                      <a:r>
                        <a:rPr lang="en-GB" sz="1400" u="none" strike="noStrike">
                          <a:effectLst/>
                          <a:latin typeface="+mj-lt"/>
                        </a:rPr>
                        <a:t>Tropicana</a:t>
                      </a:r>
                      <a:endParaRPr lang="en-GB" sz="1400" b="0" i="0" u="none" strike="noStrike">
                        <a:effectLst/>
                        <a:latin typeface="+mj-lt"/>
                      </a:endParaRPr>
                    </a:p>
                  </a:txBody>
                  <a:tcPr marL="7620" marR="7620" marT="7620" marB="0" anchor="b"/>
                </a:tc>
                <a:tc>
                  <a:txBody>
                    <a:bodyPr/>
                    <a:lstStyle/>
                    <a:p>
                      <a:pPr algn="r" fontAlgn="b">
                        <a:spcBef>
                          <a:spcPts val="0"/>
                        </a:spcBef>
                        <a:spcAft>
                          <a:spcPts val="0"/>
                        </a:spcAft>
                      </a:pPr>
                      <a:r>
                        <a:rPr lang="en-GB" sz="1400" u="none" strike="noStrike">
                          <a:effectLst/>
                          <a:latin typeface="+mj-lt"/>
                        </a:rPr>
                        <a:t>1.5299</a:t>
                      </a:r>
                      <a:endParaRPr lang="en-GB" sz="1400" b="0" i="0" u="none" strike="noStrike">
                        <a:effectLst/>
                        <a:latin typeface="+mj-lt"/>
                      </a:endParaRPr>
                    </a:p>
                  </a:txBody>
                  <a:tcPr marL="7620" marR="7620" marT="7620" marB="0" anchor="b"/>
                </a:tc>
                <a:tc>
                  <a:txBody>
                    <a:bodyPr/>
                    <a:lstStyle/>
                    <a:p>
                      <a:pPr algn="r" fontAlgn="b">
                        <a:spcBef>
                          <a:spcPts val="0"/>
                        </a:spcBef>
                        <a:spcAft>
                          <a:spcPts val="0"/>
                        </a:spcAft>
                      </a:pPr>
                      <a:r>
                        <a:rPr lang="en-GB" sz="1400" u="none" strike="noStrike">
                          <a:effectLst/>
                          <a:latin typeface="+mj-lt"/>
                        </a:rPr>
                        <a:t>0.0163</a:t>
                      </a:r>
                      <a:endParaRPr lang="en-GB" sz="1400" b="0" i="0" u="none" strike="noStrike">
                        <a:effectLst/>
                        <a:latin typeface="+mj-lt"/>
                      </a:endParaRPr>
                    </a:p>
                  </a:txBody>
                  <a:tcPr marL="7620" marR="7620" marT="7620" marB="0" anchor="b"/>
                </a:tc>
                <a:tc>
                  <a:txBody>
                    <a:bodyPr/>
                    <a:lstStyle/>
                    <a:p>
                      <a:pPr algn="r" fontAlgn="b">
                        <a:spcBef>
                          <a:spcPts val="0"/>
                        </a:spcBef>
                        <a:spcAft>
                          <a:spcPts val="0"/>
                        </a:spcAft>
                      </a:pPr>
                      <a:r>
                        <a:rPr lang="en-GB" sz="1400" u="none" strike="noStrike">
                          <a:effectLst/>
                          <a:latin typeface="+mj-lt"/>
                        </a:rPr>
                        <a:t>93.8082</a:t>
                      </a:r>
                      <a:endParaRPr lang="en-GB" sz="1400" b="0" i="0" u="none" strike="noStrike">
                        <a:effectLst/>
                        <a:latin typeface="+mj-lt"/>
                      </a:endParaRPr>
                    </a:p>
                  </a:txBody>
                  <a:tcPr marL="7620" marR="7620" marT="7620" marB="0" anchor="b"/>
                </a:tc>
                <a:tc>
                  <a:txBody>
                    <a:bodyPr/>
                    <a:lstStyle/>
                    <a:p>
                      <a:pPr algn="r" fontAlgn="b">
                        <a:spcBef>
                          <a:spcPts val="0"/>
                        </a:spcBef>
                        <a:spcAft>
                          <a:spcPts val="0"/>
                        </a:spcAft>
                      </a:pPr>
                      <a:r>
                        <a:rPr lang="en-GB" sz="1400" u="none" strike="noStrike" dirty="0">
                          <a:effectLst/>
                          <a:latin typeface="+mj-lt"/>
                        </a:rPr>
                        <a:t>0.0000</a:t>
                      </a:r>
                      <a:endParaRPr lang="en-GB" sz="1400" b="0" i="0" u="none" strike="noStrike" dirty="0">
                        <a:effectLst/>
                        <a:latin typeface="+mj-lt"/>
                      </a:endParaRPr>
                    </a:p>
                  </a:txBody>
                  <a:tcPr marL="7620" marR="7620" marT="7620" marB="0" anchor="b"/>
                </a:tc>
                <a:extLst>
                  <a:ext uri="{0D108BD9-81ED-4DB2-BD59-A6C34878D82A}">
                    <a16:rowId xmlns:a16="http://schemas.microsoft.com/office/drawing/2014/main" val="1186753085"/>
                  </a:ext>
                </a:extLst>
              </a:tr>
            </a:tbl>
          </a:graphicData>
        </a:graphic>
      </p:graphicFrame>
      <p:sp>
        <p:nvSpPr>
          <p:cNvPr id="5" name="TextBox 4">
            <a:extLst>
              <a:ext uri="{FF2B5EF4-FFF2-40B4-BE49-F238E27FC236}">
                <a16:creationId xmlns:a16="http://schemas.microsoft.com/office/drawing/2014/main" id="{8CEC053A-308D-46DF-92E1-7B75E2B19A60}"/>
              </a:ext>
            </a:extLst>
          </p:cNvPr>
          <p:cNvSpPr txBox="1"/>
          <p:nvPr/>
        </p:nvSpPr>
        <p:spPr>
          <a:xfrm>
            <a:off x="6329073" y="1661751"/>
            <a:ext cx="512573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800" b="0" i="0" u="none" strike="noStrike" kern="1200" cap="none" spc="0" normalizeH="0" baseline="0" noProof="0" dirty="0">
                <a:ln>
                  <a:noFill/>
                </a:ln>
                <a:solidFill>
                  <a:srgbClr val="000000"/>
                </a:solidFill>
                <a:effectLst/>
                <a:uLnTx/>
                <a:uFillTx/>
                <a:latin typeface="Montserrat" panose="00000500000000000000" pitchFamily="2" charset="0"/>
                <a:cs typeface="Arial"/>
              </a:rPr>
              <a:t>Elasticidad: -3.1. S</a:t>
            </a:r>
            <a:r>
              <a:rPr kumimoji="0" lang="es-ES" sz="1800" b="0" i="0" u="none" strike="noStrike" kern="1200" cap="none" spc="0" normalizeH="0" baseline="0" noProof="0" dirty="0">
                <a:ln>
                  <a:noFill/>
                </a:ln>
                <a:solidFill>
                  <a:srgbClr val="000000"/>
                </a:solidFill>
                <a:effectLst/>
                <a:uLnTx/>
                <a:uFillTx/>
                <a:latin typeface="Montserrat" panose="00000500000000000000" pitchFamily="2" charset="0"/>
                <a:cs typeface="Arial"/>
              </a:rPr>
              <a:t>i el precio sube en un 1% las ventas disminuirán en un 3.1% </a:t>
            </a:r>
            <a:endParaRPr kumimoji="0" lang="es-CO" sz="1800" b="0" i="0" u="none" strike="noStrike" kern="1200" cap="none" spc="0" normalizeH="0" baseline="0" noProof="0" dirty="0">
              <a:ln>
                <a:noFill/>
              </a:ln>
              <a:solidFill>
                <a:srgbClr val="000000"/>
              </a:solidFill>
              <a:effectLst/>
              <a:uLnTx/>
              <a:uFillTx/>
              <a:latin typeface="Montserrat" panose="00000500000000000000" pitchFamily="2" charset="0"/>
              <a:cs typeface="Arial"/>
            </a:endParaRPr>
          </a:p>
        </p:txBody>
      </p:sp>
      <p:sp>
        <p:nvSpPr>
          <p:cNvPr id="10" name="TextBox 9">
            <a:extLst>
              <a:ext uri="{FF2B5EF4-FFF2-40B4-BE49-F238E27FC236}">
                <a16:creationId xmlns:a16="http://schemas.microsoft.com/office/drawing/2014/main" id="{E78E78C0-93DF-4DC4-91D7-970BA5EEA151}"/>
              </a:ext>
            </a:extLst>
          </p:cNvPr>
          <p:cNvSpPr txBox="1"/>
          <p:nvPr/>
        </p:nvSpPr>
        <p:spPr>
          <a:xfrm>
            <a:off x="5981538" y="3799562"/>
            <a:ext cx="5125737"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800" b="0" i="0" u="none" strike="noStrike" kern="1200" cap="none" spc="0" normalizeH="0" baseline="0" noProof="0" dirty="0">
                <a:ln>
                  <a:noFill/>
                </a:ln>
                <a:solidFill>
                  <a:srgbClr val="000000"/>
                </a:solidFill>
                <a:effectLst/>
                <a:uLnTx/>
                <a:uFillTx/>
                <a:latin typeface="Montserrat" panose="00000500000000000000" pitchFamily="2" charset="0"/>
                <a:cs typeface="Arial"/>
              </a:rPr>
              <a:t>Al mismo precio Tropicana vende más. Esto se debe a que Tropicana es un producto de lujo, y a un mismo precio es preferido sobre las otras marcas.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srgbClr val="000000"/>
              </a:solidFill>
              <a:effectLst/>
              <a:uLnTx/>
              <a:uFillTx/>
              <a:latin typeface="Montserrat" panose="00000500000000000000" pitchFamily="2" charset="0"/>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800" b="0" i="0" u="none" strike="noStrike" kern="1200" cap="none" spc="0" normalizeH="0" baseline="0" noProof="0" dirty="0">
                <a:ln>
                  <a:noFill/>
                </a:ln>
                <a:solidFill>
                  <a:srgbClr val="000000"/>
                </a:solidFill>
                <a:effectLst/>
                <a:uLnTx/>
                <a:uFillTx/>
                <a:latin typeface="Montserrat" panose="00000500000000000000" pitchFamily="2" charset="0"/>
                <a:cs typeface="Arial"/>
              </a:rPr>
              <a:t>Note que las tres marcas tienen la misma elasticidad ¿Tiene sentido?</a:t>
            </a:r>
          </a:p>
        </p:txBody>
      </p:sp>
      <p:pic>
        <p:nvPicPr>
          <p:cNvPr id="8" name="Picture 7">
            <a:extLst>
              <a:ext uri="{FF2B5EF4-FFF2-40B4-BE49-F238E27FC236}">
                <a16:creationId xmlns:a16="http://schemas.microsoft.com/office/drawing/2014/main" id="{33097B6F-5DC4-E4D2-B618-2E97757FF159}"/>
              </a:ext>
            </a:extLst>
          </p:cNvPr>
          <p:cNvPicPr>
            <a:picLocks noChangeAspect="1"/>
          </p:cNvPicPr>
          <p:nvPr/>
        </p:nvPicPr>
        <p:blipFill>
          <a:blip r:embed="rId7"/>
          <a:stretch>
            <a:fillRect/>
          </a:stretch>
        </p:blipFill>
        <p:spPr>
          <a:xfrm>
            <a:off x="650222" y="3303854"/>
            <a:ext cx="4872753" cy="3259330"/>
          </a:xfrm>
          <a:prstGeom prst="rect">
            <a:avLst/>
          </a:prstGeom>
        </p:spPr>
      </p:pic>
    </p:spTree>
    <p:extLst>
      <p:ext uri="{BB962C8B-B14F-4D97-AF65-F5344CB8AC3E}">
        <p14:creationId xmlns:p14="http://schemas.microsoft.com/office/powerpoint/2010/main" val="397063302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4232B238-A201-4291-897E-6896FD9FD505}"/>
              </a:ext>
            </a:extLst>
          </p:cNvPr>
          <p:cNvSpPr txBox="1">
            <a:spLocks noChangeArrowheads="1"/>
          </p:cNvSpPr>
          <p:nvPr/>
        </p:nvSpPr>
        <p:spPr bwMode="auto">
          <a:xfrm>
            <a:off x="140830" y="-53340"/>
            <a:ext cx="9296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b" anchorCtr="0" compatLnSpc="1">
            <a:prstTxWarp prst="textNoShape">
              <a:avLst/>
            </a:prstTxWarp>
          </a:bodyPr>
          <a:lstStyle>
            <a:lvl1pPr algn="l" defTabSz="852488" rtl="0" eaLnBrk="0" fontAlgn="base" hangingPunct="0">
              <a:spcBef>
                <a:spcPct val="0"/>
              </a:spcBef>
              <a:spcAft>
                <a:spcPct val="0"/>
              </a:spcAft>
              <a:defRPr sz="4000">
                <a:solidFill>
                  <a:srgbClr val="A50021"/>
                </a:solidFill>
                <a:latin typeface="+mj-lt"/>
                <a:ea typeface="+mj-ea"/>
                <a:cs typeface="+mj-cs"/>
              </a:defRPr>
            </a:lvl1pPr>
            <a:lvl2pPr algn="l" defTabSz="852488" rtl="0" eaLnBrk="0" fontAlgn="base" hangingPunct="0">
              <a:spcBef>
                <a:spcPct val="0"/>
              </a:spcBef>
              <a:spcAft>
                <a:spcPct val="0"/>
              </a:spcAft>
              <a:defRPr sz="4000">
                <a:solidFill>
                  <a:srgbClr val="A50021"/>
                </a:solidFill>
                <a:latin typeface="Arial" charset="0"/>
                <a:cs typeface="Arial" charset="0"/>
              </a:defRPr>
            </a:lvl2pPr>
            <a:lvl3pPr algn="l" defTabSz="852488" rtl="0" eaLnBrk="0" fontAlgn="base" hangingPunct="0">
              <a:spcBef>
                <a:spcPct val="0"/>
              </a:spcBef>
              <a:spcAft>
                <a:spcPct val="0"/>
              </a:spcAft>
              <a:defRPr sz="4000">
                <a:solidFill>
                  <a:srgbClr val="A50021"/>
                </a:solidFill>
                <a:latin typeface="Arial" charset="0"/>
                <a:cs typeface="Arial" charset="0"/>
              </a:defRPr>
            </a:lvl3pPr>
            <a:lvl4pPr algn="l" defTabSz="852488" rtl="0" eaLnBrk="0" fontAlgn="base" hangingPunct="0">
              <a:spcBef>
                <a:spcPct val="0"/>
              </a:spcBef>
              <a:spcAft>
                <a:spcPct val="0"/>
              </a:spcAft>
              <a:defRPr sz="4000">
                <a:solidFill>
                  <a:srgbClr val="A50021"/>
                </a:solidFill>
                <a:latin typeface="Arial" charset="0"/>
                <a:cs typeface="Arial" charset="0"/>
              </a:defRPr>
            </a:lvl4pPr>
            <a:lvl5pPr algn="l" defTabSz="852488" rtl="0" eaLnBrk="0" fontAlgn="base" hangingPunct="0">
              <a:spcBef>
                <a:spcPct val="0"/>
              </a:spcBef>
              <a:spcAft>
                <a:spcPct val="0"/>
              </a:spcAft>
              <a:defRPr sz="4000">
                <a:solidFill>
                  <a:srgbClr val="A50021"/>
                </a:solidFill>
                <a:latin typeface="Arial" charset="0"/>
                <a:cs typeface="Arial" charset="0"/>
              </a:defRPr>
            </a:lvl5pPr>
            <a:lvl6pPr marL="457200" algn="l" defTabSz="852488" rtl="0" fontAlgn="base">
              <a:spcBef>
                <a:spcPct val="0"/>
              </a:spcBef>
              <a:spcAft>
                <a:spcPct val="0"/>
              </a:spcAft>
              <a:defRPr sz="4000">
                <a:solidFill>
                  <a:srgbClr val="D00000"/>
                </a:solidFill>
                <a:latin typeface="Arial" charset="0"/>
                <a:cs typeface="Arial" charset="0"/>
              </a:defRPr>
            </a:lvl6pPr>
            <a:lvl7pPr marL="914400" algn="l" defTabSz="852488" rtl="0" fontAlgn="base">
              <a:spcBef>
                <a:spcPct val="0"/>
              </a:spcBef>
              <a:spcAft>
                <a:spcPct val="0"/>
              </a:spcAft>
              <a:defRPr sz="4000">
                <a:solidFill>
                  <a:srgbClr val="D00000"/>
                </a:solidFill>
                <a:latin typeface="Arial" charset="0"/>
                <a:cs typeface="Arial" charset="0"/>
              </a:defRPr>
            </a:lvl7pPr>
            <a:lvl8pPr marL="1371600" algn="l" defTabSz="852488" rtl="0" fontAlgn="base">
              <a:spcBef>
                <a:spcPct val="0"/>
              </a:spcBef>
              <a:spcAft>
                <a:spcPct val="0"/>
              </a:spcAft>
              <a:defRPr sz="4000">
                <a:solidFill>
                  <a:srgbClr val="D00000"/>
                </a:solidFill>
                <a:latin typeface="Arial" charset="0"/>
                <a:cs typeface="Arial" charset="0"/>
              </a:defRPr>
            </a:lvl8pPr>
            <a:lvl9pPr marL="1828800" algn="l" defTabSz="852488" rtl="0" fontAlgn="base">
              <a:spcBef>
                <a:spcPct val="0"/>
              </a:spcBef>
              <a:spcAft>
                <a:spcPct val="0"/>
              </a:spcAft>
              <a:defRPr sz="4000">
                <a:solidFill>
                  <a:srgbClr val="D00000"/>
                </a:solidFill>
                <a:latin typeface="Arial" charset="0"/>
                <a:cs typeface="Arial" charset="0"/>
              </a:defRPr>
            </a:lvl9pPr>
          </a:lstStyle>
          <a:p>
            <a:pPr marL="0" marR="0" lvl="0" indent="0" algn="l" defTabSz="852488" rtl="0" eaLnBrk="1" fontAlgn="base" latinLnBrk="0" hangingPunct="1">
              <a:lnSpc>
                <a:spcPct val="80000"/>
              </a:lnSpc>
              <a:spcBef>
                <a:spcPct val="0"/>
              </a:spcBef>
              <a:spcAft>
                <a:spcPct val="0"/>
              </a:spcAft>
              <a:buClrTx/>
              <a:buSzTx/>
              <a:buFontTx/>
              <a:buNone/>
              <a:tabLst/>
              <a:defRPr/>
            </a:pPr>
            <a:r>
              <a:rPr kumimoji="0" lang="es-ES" altLang="en-US" sz="4000" b="0" i="0" u="none" strike="noStrike" kern="0" cap="none" spc="0" normalizeH="0" baseline="0" noProof="0" dirty="0">
                <a:ln>
                  <a:noFill/>
                </a:ln>
                <a:solidFill>
                  <a:schemeClr val="bg1"/>
                </a:solidFill>
                <a:effectLst/>
                <a:uLnTx/>
                <a:uFillTx/>
                <a:latin typeface="Montserrat ExtraBold" panose="00000900000000000000" pitchFamily="2" charset="0"/>
              </a:rPr>
              <a:t>Interacción de variables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533D986B-6725-4921-AE0A-2DF5C0B53C4E}"/>
                  </a:ext>
                </a:extLst>
              </p:cNvPr>
              <p:cNvSpPr txBox="1">
                <a:spLocks noChangeArrowheads="1"/>
              </p:cNvSpPr>
              <p:nvPr/>
            </p:nvSpPr>
            <p:spPr bwMode="auto">
              <a:xfrm>
                <a:off x="283029" y="1577340"/>
                <a:ext cx="11625942" cy="43434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85342" tIns="42672" rIns="85342" bIns="42672" numCol="1" anchor="t" anchorCtr="0" compatLnSpc="1">
                <a:prstTxWarp prst="textNoShape">
                  <a:avLst/>
                </a:prstTxWarp>
              </a:bodyPr>
              <a:lstStyle>
                <a:lvl1pPr marL="320675" indent="-320675" algn="l" defTabSz="852488" rtl="0" eaLnBrk="0" fontAlgn="base" hangingPunct="0">
                  <a:spcBef>
                    <a:spcPct val="20000"/>
                  </a:spcBef>
                  <a:spcAft>
                    <a:spcPct val="0"/>
                  </a:spcAft>
                  <a:buClr>
                    <a:srgbClr val="336699"/>
                  </a:buClr>
                  <a:buSzPct val="60000"/>
                  <a:buFont typeface="Wingdings" panose="05000000000000000000" pitchFamily="2" charset="2"/>
                  <a:buChar char="n"/>
                  <a:defRPr sz="2800">
                    <a:solidFill>
                      <a:schemeClr val="tx1"/>
                    </a:solidFill>
                    <a:latin typeface="+mn-lt"/>
                    <a:ea typeface="+mn-ea"/>
                    <a:cs typeface="+mn-cs"/>
                  </a:defRPr>
                </a:lvl1pPr>
                <a:lvl2pPr marL="693738" indent="-268288" algn="l" defTabSz="852488" rtl="0" eaLnBrk="0" fontAlgn="base" hangingPunct="0">
                  <a:spcBef>
                    <a:spcPct val="20000"/>
                  </a:spcBef>
                  <a:spcAft>
                    <a:spcPct val="0"/>
                  </a:spcAft>
                  <a:buClr>
                    <a:srgbClr val="A50021"/>
                  </a:buClr>
                  <a:buSzPct val="55000"/>
                  <a:buFont typeface="Wingdings" panose="05000000000000000000" pitchFamily="2" charset="2"/>
                  <a:buChar char="n"/>
                  <a:defRPr sz="2400">
                    <a:solidFill>
                      <a:schemeClr val="tx1"/>
                    </a:solidFill>
                    <a:latin typeface="+mn-lt"/>
                    <a:cs typeface="+mn-cs"/>
                  </a:defRPr>
                </a:lvl2pPr>
                <a:lvl3pPr marL="1068388" indent="-215900" algn="l" defTabSz="852488" rtl="0" eaLnBrk="0" fontAlgn="base" hangingPunct="0">
                  <a:spcBef>
                    <a:spcPct val="20000"/>
                  </a:spcBef>
                  <a:spcAft>
                    <a:spcPct val="0"/>
                  </a:spcAft>
                  <a:buClr>
                    <a:srgbClr val="008000"/>
                  </a:buClr>
                  <a:buSzPct val="50000"/>
                  <a:buFont typeface="Wingdings" panose="05000000000000000000" pitchFamily="2" charset="2"/>
                  <a:buChar char="n"/>
                  <a:defRPr sz="2000">
                    <a:solidFill>
                      <a:schemeClr val="tx1"/>
                    </a:solidFill>
                    <a:latin typeface="+mn-lt"/>
                    <a:cs typeface="+mn-cs"/>
                  </a:defRPr>
                </a:lvl3pPr>
                <a:lvl4pPr marL="1493838" indent="-212725" algn="l" defTabSz="852488" rtl="0" eaLnBrk="0" fontAlgn="base" hangingPunct="0">
                  <a:spcBef>
                    <a:spcPct val="20000"/>
                  </a:spcBef>
                  <a:spcAft>
                    <a:spcPct val="0"/>
                  </a:spcAft>
                  <a:buClr>
                    <a:srgbClr val="336699"/>
                  </a:buClr>
                  <a:buSzPct val="55000"/>
                  <a:buFont typeface="Wingdings" panose="05000000000000000000" pitchFamily="2" charset="2"/>
                  <a:buChar char="n"/>
                  <a:defRPr>
                    <a:solidFill>
                      <a:schemeClr val="tx1"/>
                    </a:solidFill>
                    <a:latin typeface="+mn-lt"/>
                    <a:cs typeface="+mn-cs"/>
                  </a:defRPr>
                </a:lvl4pPr>
                <a:lvl5pPr marL="1919288" indent="-212725" algn="l" defTabSz="852488" rtl="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mn-lt"/>
                    <a:cs typeface="+mn-cs"/>
                  </a:defRPr>
                </a:lvl5pPr>
                <a:lvl6pPr marL="23764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6pPr>
                <a:lvl7pPr marL="28336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7pPr>
                <a:lvl8pPr marL="32908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8pPr>
                <a:lvl9pPr marL="37480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9pPr>
              </a:lstStyle>
              <a:p>
                <a:pPr marL="0" indent="0" eaLnBrk="1" hangingPunct="1">
                  <a:buNone/>
                  <a:defRPr/>
                </a:pPr>
                <a:r>
                  <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rPr>
                  <a:t>Hasta ahora hemos asumido que el efecto de una variable es independiente de otra:</a:t>
                </a:r>
              </a:p>
              <a:p>
                <a:pPr marL="0" indent="0" eaLnBrk="1" hangingPunct="1">
                  <a:buNone/>
                  <a:defRPr/>
                </a:pPr>
                <a:endParaRPr kumimoji="0" lang="es-ES_tradnl" altLang="en-US" sz="900" b="0" i="0" u="none" strike="noStrike" kern="0" cap="none" spc="0" normalizeH="0" baseline="0" noProof="0" dirty="0">
                  <a:ln>
                    <a:noFill/>
                  </a:ln>
                  <a:solidFill>
                    <a:schemeClr val="bg1"/>
                  </a:solidFill>
                  <a:effectLst/>
                  <a:uLnTx/>
                  <a:uFillTx/>
                  <a:latin typeface="Montserrat" panose="00000500000000000000" pitchFamily="2" charset="0"/>
                </a:endParaRPr>
              </a:p>
              <a:p>
                <a:pPr marL="0" indent="0" eaLnBrk="1" hangingPunct="1">
                  <a:buNone/>
                  <a:defRPr/>
                </a:pPr>
                <a14:m>
                  <m:oMathPara xmlns:m="http://schemas.openxmlformats.org/officeDocument/2006/math">
                    <m:oMathParaPr>
                      <m:jc m:val="centerGroup"/>
                    </m:oMathParaPr>
                    <m:oMath xmlns:m="http://schemas.openxmlformats.org/officeDocument/2006/math">
                      <m:r>
                        <a:rPr kumimoji="0" lang="es-CO" altLang="en-US" sz="3200" b="0" i="1" u="none" strike="noStrike" kern="0" cap="none" spc="0" normalizeH="0" baseline="0" noProof="0" smtClean="0">
                          <a:ln>
                            <a:noFill/>
                          </a:ln>
                          <a:solidFill>
                            <a:schemeClr val="bg1"/>
                          </a:solidFill>
                          <a:effectLst/>
                          <a:uLnTx/>
                          <a:uFillTx/>
                          <a:latin typeface="Cambria Math" panose="02040503050406030204" pitchFamily="18" charset="0"/>
                        </a:rPr>
                        <m:t>𝑌</m:t>
                      </m:r>
                      <m:r>
                        <a:rPr kumimoji="0" lang="es-CO" altLang="en-US" sz="3200" b="0" i="1" u="none" strike="noStrike" kern="0" cap="none" spc="0" normalizeH="0" baseline="0" noProof="0" smtClean="0">
                          <a:ln>
                            <a:noFill/>
                          </a:ln>
                          <a:solidFill>
                            <a:schemeClr val="bg1"/>
                          </a:solidFill>
                          <a:effectLst/>
                          <a:uLnTx/>
                          <a:uFillTx/>
                          <a:latin typeface="Cambria Math" panose="02040503050406030204" pitchFamily="18" charset="0"/>
                        </a:rPr>
                        <m:t>=</m:t>
                      </m:r>
                      <m:sSub>
                        <m:sSubPr>
                          <m:ctrlPr>
                            <a:rPr kumimoji="0" lang="es-CO" altLang="en-US" sz="3200" b="0" i="1" u="none" strike="noStrike" kern="0" cap="none" spc="0" normalizeH="0" baseline="0" noProof="0" smtClean="0">
                              <a:ln>
                                <a:noFill/>
                              </a:ln>
                              <a:solidFill>
                                <a:schemeClr val="bg1"/>
                              </a:solidFill>
                              <a:effectLst/>
                              <a:uLnTx/>
                              <a:uFillTx/>
                              <a:latin typeface="Cambria Math" panose="02040503050406030204" pitchFamily="18" charset="0"/>
                            </a:rPr>
                          </m:ctrlPr>
                        </m:sSubPr>
                        <m:e>
                          <m:r>
                            <a:rPr kumimoji="0" lang="es-CO" altLang="en-US" sz="32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sz="3200" b="0" i="1" u="none" strike="noStrike" kern="0" cap="none" spc="0" normalizeH="0" baseline="0" noProof="0" smtClean="0">
                              <a:ln>
                                <a:noFill/>
                              </a:ln>
                              <a:solidFill>
                                <a:schemeClr val="bg1"/>
                              </a:solidFill>
                              <a:effectLst/>
                              <a:uLnTx/>
                              <a:uFillTx/>
                              <a:latin typeface="Cambria Math" panose="02040503050406030204" pitchFamily="18" charset="0"/>
                            </a:rPr>
                            <m:t>0</m:t>
                          </m:r>
                        </m:sub>
                      </m:sSub>
                      <m:r>
                        <a:rPr kumimoji="0" lang="es-CO" altLang="en-US" sz="3200" b="0" i="1" u="none" strike="noStrike" kern="0" cap="none" spc="0" normalizeH="0" baseline="0" noProof="0" smtClean="0">
                          <a:ln>
                            <a:noFill/>
                          </a:ln>
                          <a:solidFill>
                            <a:schemeClr val="bg1"/>
                          </a:solidFill>
                          <a:effectLst/>
                          <a:uLnTx/>
                          <a:uFillTx/>
                          <a:latin typeface="Cambria Math" panose="02040503050406030204" pitchFamily="18" charset="0"/>
                        </a:rPr>
                        <m:t>+</m:t>
                      </m:r>
                      <m:sSub>
                        <m:sSubPr>
                          <m:ctrlPr>
                            <a:rPr kumimoji="0" lang="es-CO" altLang="en-US" sz="3200"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sz="3200"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sz="32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1</m:t>
                          </m:r>
                        </m:sub>
                      </m:sSub>
                      <m:sSub>
                        <m:sSubPr>
                          <m:ctrlPr>
                            <a:rPr kumimoji="0" lang="es-CO" altLang="en-US" sz="3200"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sz="32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𝑋</m:t>
                          </m:r>
                        </m:e>
                        <m:sub>
                          <m:r>
                            <a:rPr kumimoji="0" lang="es-CO" altLang="en-US" sz="3200" b="0" i="1" u="none" strike="noStrike" kern="0" cap="none" spc="0" normalizeH="0" baseline="0" noProof="0" smtClean="0">
                              <a:ln>
                                <a:noFill/>
                              </a:ln>
                              <a:solidFill>
                                <a:schemeClr val="bg1"/>
                              </a:solidFill>
                              <a:effectLst/>
                              <a:uLnTx/>
                              <a:uFillTx/>
                              <a:latin typeface="Cambria Math" panose="02040503050406030204" pitchFamily="18" charset="0"/>
                            </a:rPr>
                            <m:t>1</m:t>
                          </m:r>
                        </m:sub>
                      </m:sSub>
                      <m:r>
                        <a:rPr kumimoji="0" lang="es-CO" altLang="en-US" sz="3200" b="0" i="1" u="none" strike="noStrike" kern="0" cap="none" spc="0" normalizeH="0" baseline="0" noProof="0" smtClean="0">
                          <a:ln>
                            <a:noFill/>
                          </a:ln>
                          <a:solidFill>
                            <a:schemeClr val="bg1"/>
                          </a:solidFill>
                          <a:effectLst/>
                          <a:uLnTx/>
                          <a:uFillTx/>
                          <a:latin typeface="Cambria Math" panose="02040503050406030204" pitchFamily="18" charset="0"/>
                        </a:rPr>
                        <m:t>+</m:t>
                      </m:r>
                      <m:sSub>
                        <m:sSubPr>
                          <m:ctrlPr>
                            <a:rPr kumimoji="0" lang="es-CO" altLang="en-US" sz="3200"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sz="3200"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sz="32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2</m:t>
                          </m:r>
                        </m:sub>
                      </m:sSub>
                      <m:sSub>
                        <m:sSubPr>
                          <m:ctrlPr>
                            <a:rPr kumimoji="0" lang="es-CO" altLang="en-US" sz="3200"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sz="3200"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𝑋</m:t>
                          </m:r>
                        </m:e>
                        <m:sub>
                          <m:r>
                            <a:rPr kumimoji="0" lang="es-CO" altLang="en-US" sz="3200" b="0" i="1" u="none" strike="noStrike" kern="0" cap="none" spc="0" normalizeH="0" baseline="0" noProof="0" smtClean="0">
                              <a:ln>
                                <a:noFill/>
                              </a:ln>
                              <a:solidFill>
                                <a:schemeClr val="bg1"/>
                              </a:solidFill>
                              <a:effectLst/>
                              <a:uLnTx/>
                              <a:uFillTx/>
                              <a:latin typeface="Cambria Math" panose="02040503050406030204" pitchFamily="18" charset="0"/>
                            </a:rPr>
                            <m:t>2</m:t>
                          </m:r>
                        </m:sub>
                      </m:sSub>
                      <m:r>
                        <a:rPr kumimoji="0" lang="es-CO" altLang="en-US" sz="3200" b="0" i="1" u="none" strike="noStrike" kern="0" cap="none" spc="0" normalizeH="0" baseline="0" noProof="0" smtClean="0">
                          <a:ln>
                            <a:noFill/>
                          </a:ln>
                          <a:solidFill>
                            <a:schemeClr val="bg1"/>
                          </a:solidFill>
                          <a:effectLst/>
                          <a:uLnTx/>
                          <a:uFillTx/>
                          <a:latin typeface="Cambria Math" panose="02040503050406030204" pitchFamily="18" charset="0"/>
                        </a:rPr>
                        <m:t>+</m:t>
                      </m:r>
                      <m:r>
                        <a:rPr kumimoji="0" lang="es-CO" altLang="en-US" sz="32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𝜀</m:t>
                      </m:r>
                    </m:oMath>
                  </m:oMathPara>
                </a14:m>
                <a:endPar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endParaRPr>
              </a:p>
              <a:p>
                <a:pPr marL="0" indent="0" eaLnBrk="1" hangingPunct="1">
                  <a:buNone/>
                  <a:defRPr/>
                </a:pPr>
                <a:endParaRPr kumimoji="0" lang="es-ES_tradnl" altLang="en-US" sz="900" b="0" i="0" u="none" strike="noStrike" kern="0" cap="none" spc="0" normalizeH="0" baseline="0" noProof="0" dirty="0">
                  <a:ln>
                    <a:noFill/>
                  </a:ln>
                  <a:solidFill>
                    <a:schemeClr val="bg1"/>
                  </a:solidFill>
                  <a:effectLst/>
                  <a:uLnTx/>
                  <a:uFillTx/>
                  <a:latin typeface="Montserrat" panose="00000500000000000000" pitchFamily="2" charset="0"/>
                </a:endParaRPr>
              </a:p>
              <a:p>
                <a:pPr marL="0" indent="0" eaLnBrk="1" hangingPunct="1">
                  <a:buNone/>
                  <a:defRPr/>
                </a:pPr>
                <a:r>
                  <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rPr>
                  <a:t>El efecto del incremento en una unidad de </a:t>
                </a:r>
                <a14:m>
                  <m:oMath xmlns:m="http://schemas.openxmlformats.org/officeDocument/2006/math">
                    <m:sSub>
                      <m:sSubPr>
                        <m:ctrlPr>
                          <a:rPr kumimoji="0" lang="es-ES_tradnl" altLang="en-US" sz="2400" b="0" i="1" u="none" strike="noStrike" kern="0" cap="none" spc="0" normalizeH="0" baseline="0" noProof="0" smtClean="0">
                            <a:ln>
                              <a:noFill/>
                            </a:ln>
                            <a:solidFill>
                              <a:schemeClr val="bg1"/>
                            </a:solidFill>
                            <a:effectLst/>
                            <a:uLnTx/>
                            <a:uFillTx/>
                            <a:latin typeface="Cambria Math" panose="02040503050406030204" pitchFamily="18" charset="0"/>
                          </a:rPr>
                        </m:ctrlPr>
                      </m:sSubPr>
                      <m:e>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t>𝑋</m:t>
                        </m:r>
                      </m:e>
                      <m:sub>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t>1</m:t>
                        </m:r>
                      </m:sub>
                    </m:sSub>
                  </m:oMath>
                </a14:m>
                <a:r>
                  <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rPr>
                  <a:t> en Y, es siempre </a:t>
                </a:r>
                <a14:m>
                  <m:oMath xmlns:m="http://schemas.openxmlformats.org/officeDocument/2006/math">
                    <m:sSub>
                      <m:sSubPr>
                        <m:ctrlPr>
                          <a:rPr kumimoji="0" lang="es-ES_tradnl" altLang="en-US" sz="2400"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ES_tradnl" altLang="en-US" sz="24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rPr>
                          <m:t>1</m:t>
                        </m:r>
                      </m:sub>
                    </m:sSub>
                  </m:oMath>
                </a14:m>
                <a:r>
                  <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rPr>
                  <a:t> e independiente de </a:t>
                </a:r>
                <a14:m>
                  <m:oMath xmlns:m="http://schemas.openxmlformats.org/officeDocument/2006/math">
                    <m:sSub>
                      <m:sSubPr>
                        <m:ctrlPr>
                          <a:rPr kumimoji="0" lang="es-ES_tradnl" altLang="en-US" sz="2400"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rPr>
                          <m:t>𝑋</m:t>
                        </m:r>
                      </m:e>
                      <m:sub>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t>2</m:t>
                        </m:r>
                      </m:sub>
                    </m:sSub>
                    <m:r>
                      <a:rPr kumimoji="0" lang="es-CO" altLang="en-US" sz="2400" b="0" i="0" u="none" strike="noStrike" kern="0" cap="none" spc="0" normalizeH="0" baseline="0" noProof="0" smtClean="0">
                        <a:ln>
                          <a:noFill/>
                        </a:ln>
                        <a:solidFill>
                          <a:schemeClr val="bg1"/>
                        </a:solidFill>
                        <a:effectLst/>
                        <a:uLnTx/>
                        <a:uFillTx/>
                        <a:latin typeface="Cambria Math" panose="02040503050406030204" pitchFamily="18" charset="0"/>
                      </a:rPr>
                      <m:t>.</m:t>
                    </m:r>
                  </m:oMath>
                </a14:m>
                <a:endParaRPr kumimoji="0" lang="es-CO" altLang="en-US" sz="2400" b="0" i="0" u="none" strike="noStrike" kern="0" cap="none" spc="0" normalizeH="0" baseline="0" noProof="0" dirty="0">
                  <a:ln>
                    <a:noFill/>
                  </a:ln>
                  <a:solidFill>
                    <a:schemeClr val="bg1"/>
                  </a:solidFill>
                  <a:effectLst/>
                  <a:uLnTx/>
                  <a:uFillTx/>
                  <a:latin typeface="Montserrat" panose="00000500000000000000" pitchFamily="2" charset="0"/>
                </a:endParaRPr>
              </a:p>
              <a:p>
                <a:pPr marL="0" indent="0" eaLnBrk="1" hangingPunct="1">
                  <a:buNone/>
                  <a:defRPr/>
                </a:pPr>
                <a:endParaRPr kumimoji="0" lang="es-CO" altLang="en-US" sz="1200" b="0" i="0" u="none" strike="noStrike" kern="0" cap="none" spc="0" normalizeH="0" baseline="0" noProof="0" dirty="0">
                  <a:ln>
                    <a:noFill/>
                  </a:ln>
                  <a:solidFill>
                    <a:schemeClr val="bg1"/>
                  </a:solidFill>
                  <a:effectLst/>
                  <a:uLnTx/>
                  <a:uFillTx/>
                  <a:latin typeface="Montserrat" panose="00000500000000000000" pitchFamily="2" charset="0"/>
                </a:endParaRPr>
              </a:p>
              <a:p>
                <a:pPr marL="0" indent="0" eaLnBrk="1" hangingPunct="1">
                  <a:buNone/>
                  <a:defRPr/>
                </a:pPr>
                <a:r>
                  <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rPr>
                  <a:t>Si pensamos que el efecto de </a:t>
                </a:r>
                <a14:m>
                  <m:oMath xmlns:m="http://schemas.openxmlformats.org/officeDocument/2006/math">
                    <m:sSub>
                      <m:sSubPr>
                        <m:ctrlPr>
                          <a:rPr kumimoji="0" lang="es-ES_tradnl" altLang="en-US" sz="2400" b="0" i="1" u="none" strike="noStrike" kern="0" cap="none" spc="0" normalizeH="0" baseline="0" noProof="0" smtClean="0">
                            <a:ln>
                              <a:noFill/>
                            </a:ln>
                            <a:solidFill>
                              <a:schemeClr val="bg1"/>
                            </a:solidFill>
                            <a:effectLst/>
                            <a:uLnTx/>
                            <a:uFillTx/>
                            <a:latin typeface="Cambria Math" panose="02040503050406030204" pitchFamily="18" charset="0"/>
                          </a:rPr>
                        </m:ctrlPr>
                      </m:sSubPr>
                      <m:e>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t>𝑋</m:t>
                        </m:r>
                      </m:e>
                      <m:sub>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t>1</m:t>
                        </m:r>
                      </m:sub>
                    </m:sSub>
                  </m:oMath>
                </a14:m>
                <a:r>
                  <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rPr>
                  <a:t> depende del valor de </a:t>
                </a:r>
                <a14:m>
                  <m:oMath xmlns:m="http://schemas.openxmlformats.org/officeDocument/2006/math">
                    <m:sSub>
                      <m:sSubPr>
                        <m:ctrlPr>
                          <a:rPr kumimoji="0" lang="es-ES_tradnl" altLang="en-US" sz="2400"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rPr>
                          <m:t>𝑋</m:t>
                        </m:r>
                      </m:e>
                      <m:sub>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t>2</m:t>
                        </m:r>
                      </m:sub>
                    </m:sSub>
                  </m:oMath>
                </a14:m>
                <a:r>
                  <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rPr>
                  <a:t>, entonces debemos agregar una tercera variable de interacción al modelo:</a:t>
                </a:r>
              </a:p>
              <a:p>
                <a:pPr marL="0" indent="0" eaLnBrk="1" hangingPunct="1">
                  <a:buNone/>
                  <a:defRPr/>
                </a:pPr>
                <a:endParaRPr kumimoji="0" lang="es-ES_tradnl" altLang="en-US" sz="1200" b="0" i="0" u="none" strike="noStrike" kern="0" cap="none" spc="0" normalizeH="0" baseline="0" noProof="0" dirty="0">
                  <a:ln>
                    <a:noFill/>
                  </a:ln>
                  <a:solidFill>
                    <a:schemeClr val="bg1"/>
                  </a:solidFill>
                  <a:effectLst/>
                  <a:uLnTx/>
                  <a:uFillTx/>
                  <a:latin typeface="Montserrat" panose="00000500000000000000" pitchFamily="2" charset="0"/>
                </a:endParaRPr>
              </a:p>
              <a:p>
                <a:pPr marL="0" indent="0" algn="ctr" eaLnBrk="1" hangingPunct="1">
                  <a:buNone/>
                  <a:defRPr/>
                </a:pPr>
                <a14:m>
                  <m:oMath xmlns:m="http://schemas.openxmlformats.org/officeDocument/2006/math">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t>𝑌</m:t>
                    </m:r>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t>=</m:t>
                    </m:r>
                    <m:sSub>
                      <m:sSubPr>
                        <m:ctrlP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ctrlPr>
                      </m:sSubPr>
                      <m:e>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t>0</m:t>
                        </m:r>
                      </m:sub>
                    </m:sSub>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t>+</m:t>
                    </m:r>
                    <m:sSub>
                      <m:sSubPr>
                        <m:ctrlP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1</m:t>
                        </m:r>
                      </m:sub>
                    </m:sSub>
                    <m:sSub>
                      <m:sSubPr>
                        <m:ctrlP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𝑋</m:t>
                        </m:r>
                      </m:e>
                      <m:sub>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t>1</m:t>
                        </m:r>
                      </m:sub>
                    </m:sSub>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t>+</m:t>
                    </m:r>
                    <m:sSub>
                      <m:sSubPr>
                        <m:ctrlP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2</m:t>
                        </m:r>
                      </m:sub>
                    </m:sSub>
                    <m:sSub>
                      <m:sSubPr>
                        <m:ctrlP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𝑋</m:t>
                        </m:r>
                      </m:e>
                      <m:sub>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t>2</m:t>
                        </m:r>
                      </m:sub>
                    </m:sSub>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t>+</m:t>
                    </m:r>
                    <m:sSub>
                      <m:sSubPr>
                        <m:ctrlP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3</m:t>
                        </m:r>
                      </m:sub>
                    </m:sSub>
                    <m:sSub>
                      <m:sSubPr>
                        <m:ctrlP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𝑋</m:t>
                        </m:r>
                      </m:e>
                      <m:sub>
                        <m: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rPr>
                          <m:t>1</m:t>
                        </m:r>
                      </m:sub>
                    </m:sSub>
                    <m:sSub>
                      <m:sSubPr>
                        <m:ctrlP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𝑋</m:t>
                        </m:r>
                      </m:e>
                      <m:sub>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t>2</m:t>
                        </m:r>
                      </m:sub>
                    </m:sSub>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t>+</m:t>
                    </m:r>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𝜀</m:t>
                    </m:r>
                  </m:oMath>
                </a14:m>
                <a:r>
                  <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rPr>
                  <a:t> </a:t>
                </a:r>
              </a:p>
              <a:p>
                <a:pPr marL="0" indent="0" eaLnBrk="1" hangingPunct="1">
                  <a:buNone/>
                  <a:defRPr/>
                </a:pPr>
                <a:endParaRPr kumimoji="0" lang="es-ES_tradnl" altLang="en-US" sz="1200" b="0" i="0" u="none" strike="noStrike" kern="0" cap="none" spc="0" normalizeH="0" baseline="0" noProof="0" dirty="0">
                  <a:ln>
                    <a:noFill/>
                  </a:ln>
                  <a:solidFill>
                    <a:schemeClr val="bg1"/>
                  </a:solidFill>
                  <a:effectLst/>
                  <a:uLnTx/>
                  <a:uFillTx/>
                  <a:latin typeface="Montserrat" panose="00000500000000000000" pitchFamily="2" charset="0"/>
                </a:endParaRPr>
              </a:p>
              <a:p>
                <a:pPr marL="0" indent="0" eaLnBrk="1" hangingPunct="1">
                  <a:buNone/>
                  <a:defRPr/>
                </a:pPr>
                <a:r>
                  <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rPr>
                  <a:t>El termino de interacción es </a:t>
                </a:r>
                <a14:m>
                  <m:oMath xmlns:m="http://schemas.openxmlformats.org/officeDocument/2006/math">
                    <m:sSub>
                      <m:sSubPr>
                        <m:ctrlP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ctrlPr>
                      </m:sSubPr>
                      <m:e>
                        <m: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𝑋</m:t>
                        </m:r>
                      </m:e>
                      <m:sub>
                        <m: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rPr>
                          <m:t>1</m:t>
                        </m:r>
                      </m:sub>
                    </m:sSub>
                    <m:sSub>
                      <m:sSubPr>
                        <m:ctrlP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𝑋</m:t>
                        </m:r>
                      </m:e>
                      <m:sub>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t>2</m:t>
                        </m:r>
                      </m:sub>
                    </m:sSub>
                  </m:oMath>
                </a14:m>
                <a:endPar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endParaRPr>
              </a:p>
              <a:p>
                <a:pPr marL="320675" marR="0" lvl="0" indent="-320675"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Char char="n"/>
                  <a:tabLst/>
                  <a:defRPr/>
                </a:pPr>
                <a:endPar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endParaRPr>
              </a:p>
            </p:txBody>
          </p:sp>
        </mc:Choice>
        <mc:Fallback xmlns="">
          <p:sp>
            <p:nvSpPr>
              <p:cNvPr id="5" name="Rectangle 3">
                <a:extLst>
                  <a:ext uri="{FF2B5EF4-FFF2-40B4-BE49-F238E27FC236}">
                    <a16:creationId xmlns:a16="http://schemas.microsoft.com/office/drawing/2014/main" id="{533D986B-6725-4921-AE0A-2DF5C0B53C4E}"/>
                  </a:ext>
                </a:extLst>
              </p:cNvPr>
              <p:cNvSpPr txBox="1">
                <a:spLocks noRot="1" noChangeAspect="1" noMove="1" noResize="1" noEditPoints="1" noAdjustHandles="1" noChangeArrowheads="1" noChangeShapeType="1" noTextEdit="1"/>
              </p:cNvSpPr>
              <p:nvPr/>
            </p:nvSpPr>
            <p:spPr bwMode="auto">
              <a:xfrm>
                <a:off x="283029" y="1577340"/>
                <a:ext cx="11625942" cy="4343400"/>
              </a:xfrm>
              <a:prstGeom prst="rect">
                <a:avLst/>
              </a:prstGeom>
              <a:blipFill>
                <a:blip r:embed="rId4"/>
                <a:stretch>
                  <a:fillRect l="-839" t="-1124" b="-1348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DE">
                    <a:noFill/>
                  </a:rPr>
                  <a:t> </a:t>
                </a:r>
              </a:p>
            </p:txBody>
          </p:sp>
        </mc:Fallback>
      </mc:AlternateContent>
      <p:cxnSp>
        <p:nvCxnSpPr>
          <p:cNvPr id="2" name="Straight Connector 1">
            <a:extLst>
              <a:ext uri="{FF2B5EF4-FFF2-40B4-BE49-F238E27FC236}">
                <a16:creationId xmlns:a16="http://schemas.microsoft.com/office/drawing/2014/main" id="{7D3A5CEE-523B-FB07-B022-6F31319AA4F7}"/>
              </a:ext>
            </a:extLst>
          </p:cNvPr>
          <p:cNvCxnSpPr>
            <a:cxnSpLocks/>
          </p:cNvCxnSpPr>
          <p:nvPr/>
        </p:nvCxnSpPr>
        <p:spPr>
          <a:xfrm>
            <a:off x="0" y="1056668"/>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72775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noChangeArrowheads="1"/>
          </p:cNvSpPr>
          <p:nvPr/>
        </p:nvSpPr>
        <p:spPr>
          <a:xfrm>
            <a:off x="1749027" y="128884"/>
            <a:ext cx="8153400" cy="99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s-CO" altLang="en-US" sz="3200" b="1" i="0" u="none" strike="noStrike" kern="1200" cap="none" spc="0" normalizeH="0" baseline="0" noProof="0" dirty="0">
                <a:ln>
                  <a:noFill/>
                </a:ln>
                <a:solidFill>
                  <a:schemeClr val="bg1"/>
                </a:solidFill>
                <a:effectLst/>
                <a:uLnTx/>
                <a:uFillTx/>
                <a:latin typeface="Montserrat" panose="00000500000000000000" pitchFamily="2" charset="0"/>
                <a:cs typeface="Arial"/>
              </a:rPr>
              <a:t>EJERCICIO</a:t>
            </a:r>
          </a:p>
        </p:txBody>
      </p:sp>
      <p:sp>
        <p:nvSpPr>
          <p:cNvPr id="7" name="Rectangle 1">
            <a:extLst>
              <a:ext uri="{FF2B5EF4-FFF2-40B4-BE49-F238E27FC236}">
                <a16:creationId xmlns:a16="http://schemas.microsoft.com/office/drawing/2014/main" id="{A3B796A4-B17F-DAB8-911C-B4D481789EF5}"/>
              </a:ext>
            </a:extLst>
          </p:cNvPr>
          <p:cNvSpPr>
            <a:spLocks noChangeArrowheads="1"/>
          </p:cNvSpPr>
          <p:nvPr/>
        </p:nvSpPr>
        <p:spPr bwMode="auto">
          <a:xfrm>
            <a:off x="118872" y="1119484"/>
            <a:ext cx="11814048" cy="501675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2000" b="0" i="0" u="none" strike="noStrike" cap="none" normalizeH="0" baseline="0" dirty="0">
                <a:ln>
                  <a:noFill/>
                </a:ln>
                <a:solidFill>
                  <a:srgbClr val="AFAC6B"/>
                </a:solidFill>
                <a:effectLst/>
                <a:latin typeface="Arial Unicode MS"/>
              </a:rPr>
              <a:t># convert "brand" to a factor</a:t>
            </a:r>
            <a:br>
              <a:rPr kumimoji="0" lang="en-DE" altLang="en-DE" sz="2000" b="0" i="0" u="none" strike="noStrike" cap="none" normalizeH="0" baseline="0" dirty="0">
                <a:ln>
                  <a:noFill/>
                </a:ln>
                <a:solidFill>
                  <a:srgbClr val="AFAC6B"/>
                </a:solidFill>
                <a:effectLst/>
                <a:latin typeface="Arial Unicode MS"/>
              </a:rPr>
            </a:br>
            <a:r>
              <a:rPr kumimoji="0" lang="en-DE" altLang="en-DE" sz="2000" b="0" i="0" u="none" strike="noStrike" cap="none" normalizeH="0" baseline="0" dirty="0" err="1">
                <a:ln>
                  <a:noFill/>
                </a:ln>
                <a:solidFill>
                  <a:srgbClr val="A9B7C6"/>
                </a:solidFill>
                <a:effectLst/>
                <a:latin typeface="Arial Unicode MS"/>
              </a:rPr>
              <a:t>OJ_data$brand</a:t>
            </a:r>
            <a:r>
              <a:rPr kumimoji="0" lang="en-DE" altLang="en-DE" sz="2000" b="0" i="0" u="none" strike="noStrike" cap="none" normalizeH="0" baseline="0" dirty="0">
                <a:ln>
                  <a:noFill/>
                </a:ln>
                <a:solidFill>
                  <a:srgbClr val="A9B7C6"/>
                </a:solidFill>
                <a:effectLst/>
                <a:latin typeface="Arial Unicode MS"/>
              </a:rPr>
              <a:t> &lt;- factor(</a:t>
            </a:r>
            <a:r>
              <a:rPr kumimoji="0" lang="en-DE" altLang="en-DE" sz="2000" b="0" i="0" u="none" strike="noStrike" cap="none" normalizeH="0" baseline="0" dirty="0" err="1">
                <a:ln>
                  <a:noFill/>
                </a:ln>
                <a:solidFill>
                  <a:srgbClr val="A9B7C6"/>
                </a:solidFill>
                <a:effectLst/>
                <a:latin typeface="Arial Unicode MS"/>
              </a:rPr>
              <a:t>OJ_data$brand</a:t>
            </a:r>
            <a:r>
              <a:rPr kumimoji="0" lang="en-DE" altLang="en-DE" sz="2000" b="0" i="0" u="none" strike="noStrike" cap="none" normalizeH="0" baseline="0" dirty="0">
                <a:ln>
                  <a:noFill/>
                </a:ln>
                <a:solidFill>
                  <a:srgbClr val="A9B7C6"/>
                </a:solidFill>
                <a:effectLst/>
                <a:latin typeface="Arial Unicode MS"/>
              </a:rPr>
              <a:t>)</a:t>
            </a:r>
            <a:br>
              <a:rPr kumimoji="0" lang="en-DE" altLang="en-DE" sz="2000" b="0" i="0" u="none" strike="noStrike" cap="none" normalizeH="0" baseline="0" dirty="0">
                <a:ln>
                  <a:noFill/>
                </a:ln>
                <a:solidFill>
                  <a:srgbClr val="A9B7C6"/>
                </a:solidFill>
                <a:effectLst/>
                <a:latin typeface="Arial Unicode MS"/>
              </a:rPr>
            </a:b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a:ln>
                  <a:noFill/>
                </a:ln>
                <a:solidFill>
                  <a:srgbClr val="AFAC6B"/>
                </a:solidFill>
                <a:effectLst/>
                <a:latin typeface="Arial Unicode MS"/>
              </a:rPr>
              <a:t># view the new class of the "brand" variable</a:t>
            </a:r>
            <a:br>
              <a:rPr kumimoji="0" lang="en-DE" altLang="en-DE" sz="2000" b="0" i="0" u="none" strike="noStrike" cap="none" normalizeH="0" baseline="0" dirty="0">
                <a:ln>
                  <a:noFill/>
                </a:ln>
                <a:solidFill>
                  <a:srgbClr val="AFAC6B"/>
                </a:solidFill>
                <a:effectLst/>
                <a:latin typeface="Arial Unicode MS"/>
              </a:rPr>
            </a:br>
            <a:r>
              <a:rPr kumimoji="0" lang="en-DE" altLang="en-DE" sz="2000" b="0" i="0" u="none" strike="noStrike" cap="none" normalizeH="0" baseline="0" dirty="0">
                <a:ln>
                  <a:noFill/>
                </a:ln>
                <a:solidFill>
                  <a:srgbClr val="AFAC6B"/>
                </a:solidFill>
                <a:effectLst/>
                <a:latin typeface="Arial Unicode MS"/>
              </a:rPr>
              <a:t># convert "brand" to a factor</a:t>
            </a:r>
            <a:br>
              <a:rPr kumimoji="0" lang="en-DE" altLang="en-DE" sz="2000" b="0" i="0" u="none" strike="noStrike" cap="none" normalizeH="0" baseline="0" dirty="0">
                <a:ln>
                  <a:noFill/>
                </a:ln>
                <a:solidFill>
                  <a:srgbClr val="AFAC6B"/>
                </a:solidFill>
                <a:effectLst/>
                <a:latin typeface="Arial Unicode MS"/>
              </a:rPr>
            </a:br>
            <a:r>
              <a:rPr kumimoji="0" lang="en-DE" altLang="en-DE" sz="2000" b="0" i="0" u="none" strike="noStrike" cap="none" normalizeH="0" baseline="0" dirty="0" err="1">
                <a:ln>
                  <a:noFill/>
                </a:ln>
                <a:solidFill>
                  <a:srgbClr val="A9B7C6"/>
                </a:solidFill>
                <a:effectLst/>
                <a:latin typeface="Arial Unicode MS"/>
              </a:rPr>
              <a:t>OJ_data$brand</a:t>
            </a:r>
            <a:r>
              <a:rPr kumimoji="0" lang="en-DE" altLang="en-DE" sz="2000" b="0" i="0" u="none" strike="noStrike" cap="none" normalizeH="0" baseline="0" dirty="0">
                <a:ln>
                  <a:noFill/>
                </a:ln>
                <a:solidFill>
                  <a:srgbClr val="A9B7C6"/>
                </a:solidFill>
                <a:effectLst/>
                <a:latin typeface="Arial Unicode MS"/>
              </a:rPr>
              <a:t> &lt;- factor(</a:t>
            </a:r>
            <a:r>
              <a:rPr kumimoji="0" lang="en-DE" altLang="en-DE" sz="2000" b="0" i="0" u="none" strike="noStrike" cap="none" normalizeH="0" baseline="0" dirty="0" err="1">
                <a:ln>
                  <a:noFill/>
                </a:ln>
                <a:solidFill>
                  <a:srgbClr val="A9B7C6"/>
                </a:solidFill>
                <a:effectLst/>
                <a:latin typeface="Arial Unicode MS"/>
              </a:rPr>
              <a:t>OJ_data$brand</a:t>
            </a:r>
            <a:r>
              <a:rPr kumimoji="0" lang="en-DE" altLang="en-DE" sz="2000" b="0" i="0" u="none" strike="noStrike" cap="none" normalizeH="0" baseline="0" dirty="0">
                <a:ln>
                  <a:noFill/>
                </a:ln>
                <a:solidFill>
                  <a:srgbClr val="A9B7C6"/>
                </a:solidFill>
                <a:effectLst/>
                <a:latin typeface="Arial Unicode MS"/>
              </a:rPr>
              <a:t>)</a:t>
            </a:r>
            <a:br>
              <a:rPr kumimoji="0" lang="en-DE" altLang="en-DE" sz="2000" b="0" i="0" u="none" strike="noStrike" cap="none" normalizeH="0" baseline="0" dirty="0">
                <a:ln>
                  <a:noFill/>
                </a:ln>
                <a:solidFill>
                  <a:srgbClr val="A9B7C6"/>
                </a:solidFill>
                <a:effectLst/>
                <a:latin typeface="Arial Unicode MS"/>
              </a:rPr>
            </a:b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a:ln>
                  <a:noFill/>
                </a:ln>
                <a:solidFill>
                  <a:srgbClr val="AFAC6B"/>
                </a:solidFill>
                <a:effectLst/>
                <a:latin typeface="Arial Unicode MS"/>
              </a:rPr>
              <a:t># view the new class of the "brand" variable</a:t>
            </a:r>
            <a:br>
              <a:rPr kumimoji="0" lang="en-DE" altLang="en-DE" sz="2000" b="0" i="0" u="none" strike="noStrike" cap="none" normalizeH="0" baseline="0" dirty="0">
                <a:ln>
                  <a:noFill/>
                </a:ln>
                <a:solidFill>
                  <a:srgbClr val="AFAC6B"/>
                </a:solidFill>
                <a:effectLst/>
                <a:latin typeface="Arial Unicode MS"/>
              </a:rPr>
            </a:br>
            <a:r>
              <a:rPr kumimoji="0" lang="en-DE" altLang="en-DE" sz="2000" b="0" i="0" u="none" strike="noStrike" cap="none" normalizeH="0" baseline="0" dirty="0">
                <a:ln>
                  <a:noFill/>
                </a:ln>
                <a:solidFill>
                  <a:srgbClr val="A9B7C6"/>
                </a:solidFill>
                <a:effectLst/>
                <a:latin typeface="Arial Unicode MS"/>
              </a:rPr>
              <a:t>class(</a:t>
            </a:r>
            <a:r>
              <a:rPr kumimoji="0" lang="en-DE" altLang="en-DE" sz="2000" b="0" i="0" u="none" strike="noStrike" cap="none" normalizeH="0" baseline="0" dirty="0" err="1">
                <a:ln>
                  <a:noFill/>
                </a:ln>
                <a:solidFill>
                  <a:srgbClr val="A9B7C6"/>
                </a:solidFill>
                <a:effectLst/>
                <a:latin typeface="Arial Unicode MS"/>
              </a:rPr>
              <a:t>OJ_data$brand</a:t>
            </a:r>
            <a:r>
              <a:rPr kumimoji="0" lang="en-DE" altLang="en-DE" sz="2000" b="0" i="0" u="none" strike="noStrike" cap="none" normalizeH="0" baseline="0" dirty="0">
                <a:ln>
                  <a:noFill/>
                </a:ln>
                <a:solidFill>
                  <a:srgbClr val="A9B7C6"/>
                </a:solidFill>
                <a:effectLst/>
                <a:latin typeface="Arial Unicode MS"/>
              </a:rPr>
              <a:t>)</a:t>
            </a: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a:ln>
                  <a:noFill/>
                </a:ln>
                <a:solidFill>
                  <a:srgbClr val="A9B7C6"/>
                </a:solidFill>
                <a:effectLst/>
                <a:latin typeface="Arial Unicode MS"/>
              </a:rPr>
              <a:t>summary(</a:t>
            </a:r>
            <a:r>
              <a:rPr kumimoji="0" lang="en-DE" altLang="en-DE" sz="2000" b="0" i="0" u="none" strike="noStrike" cap="none" normalizeH="0" baseline="0" dirty="0" err="1">
                <a:ln>
                  <a:noFill/>
                </a:ln>
                <a:solidFill>
                  <a:srgbClr val="A9B7C6"/>
                </a:solidFill>
                <a:effectLst/>
                <a:latin typeface="Arial Unicode MS"/>
              </a:rPr>
              <a:t>OJ_data</a:t>
            </a:r>
            <a:r>
              <a:rPr kumimoji="0" lang="en-DE" altLang="en-DE" sz="2000" b="0" i="0" u="none" strike="noStrike" cap="none" normalizeH="0" baseline="0" dirty="0">
                <a:ln>
                  <a:noFill/>
                </a:ln>
                <a:solidFill>
                  <a:srgbClr val="A9B7C6"/>
                </a:solidFill>
                <a:effectLst/>
                <a:latin typeface="Arial Unicode MS"/>
              </a:rPr>
              <a:t>)</a:t>
            </a:r>
            <a:br>
              <a:rPr kumimoji="0" lang="en-DE" altLang="en-DE" sz="2000" b="0" i="0" u="none" strike="noStrike" cap="none" normalizeH="0" baseline="0" dirty="0">
                <a:ln>
                  <a:noFill/>
                </a:ln>
                <a:solidFill>
                  <a:srgbClr val="A9B7C6"/>
                </a:solidFill>
                <a:effectLst/>
                <a:latin typeface="Arial Unicode MS"/>
              </a:rPr>
            </a:b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a:ln>
                  <a:noFill/>
                </a:ln>
                <a:solidFill>
                  <a:srgbClr val="AFAC6B"/>
                </a:solidFill>
                <a:effectLst/>
                <a:latin typeface="Arial Unicode MS"/>
              </a:rPr>
              <a:t># create the linear model</a:t>
            </a:r>
            <a:br>
              <a:rPr kumimoji="0" lang="en-DE" altLang="en-DE" sz="2000" b="0" i="0" u="none" strike="noStrike" cap="none" normalizeH="0" baseline="0" dirty="0">
                <a:ln>
                  <a:noFill/>
                </a:ln>
                <a:solidFill>
                  <a:srgbClr val="AFAC6B"/>
                </a:solidFill>
                <a:effectLst/>
                <a:latin typeface="Arial Unicode MS"/>
              </a:rPr>
            </a:br>
            <a:r>
              <a:rPr kumimoji="0" lang="en-DE" altLang="en-DE" sz="2000" b="0" i="0" u="none" strike="noStrike" cap="none" normalizeH="0" baseline="0" dirty="0" err="1">
                <a:ln>
                  <a:noFill/>
                </a:ln>
                <a:solidFill>
                  <a:srgbClr val="A9B7C6"/>
                </a:solidFill>
                <a:effectLst/>
                <a:latin typeface="Arial Unicode MS"/>
              </a:rPr>
              <a:t>lm_model_OJ</a:t>
            </a:r>
            <a:r>
              <a:rPr kumimoji="0" lang="en-DE" altLang="en-DE" sz="2000" b="0" i="0" u="none" strike="noStrike" cap="none" normalizeH="0" baseline="0" dirty="0">
                <a:ln>
                  <a:noFill/>
                </a:ln>
                <a:solidFill>
                  <a:srgbClr val="A9B7C6"/>
                </a:solidFill>
                <a:effectLst/>
                <a:latin typeface="Arial Unicode MS"/>
              </a:rPr>
              <a:t> &lt;- </a:t>
            </a:r>
            <a:r>
              <a:rPr kumimoji="0" lang="en-DE" altLang="en-DE" sz="2000" b="0" i="0" u="none" strike="noStrike" cap="none" normalizeH="0" baseline="0" dirty="0" err="1">
                <a:ln>
                  <a:noFill/>
                </a:ln>
                <a:solidFill>
                  <a:srgbClr val="A9B7C6"/>
                </a:solidFill>
                <a:effectLst/>
                <a:latin typeface="Arial Unicode MS"/>
              </a:rPr>
              <a:t>lm</a:t>
            </a:r>
            <a:r>
              <a:rPr kumimoji="0" lang="en-DE" altLang="en-DE" sz="2000" b="0" i="0" u="none" strike="noStrike" cap="none" normalizeH="0" baseline="0" dirty="0">
                <a:ln>
                  <a:noFill/>
                </a:ln>
                <a:solidFill>
                  <a:srgbClr val="A9B7C6"/>
                </a:solidFill>
                <a:effectLst/>
                <a:latin typeface="Arial Unicode MS"/>
              </a:rPr>
              <a:t>(log(sales) ~ log(price) + brand</a:t>
            </a:r>
            <a:r>
              <a:rPr kumimoji="0" lang="en-DE" altLang="en-DE" sz="2000" b="0" i="0" u="none" strike="noStrike" cap="none" normalizeH="0" baseline="0" dirty="0">
                <a:ln>
                  <a:noFill/>
                </a:ln>
                <a:solidFill>
                  <a:srgbClr val="CC7832"/>
                </a:solidFill>
                <a:effectLst/>
                <a:latin typeface="Arial Unicode MS"/>
              </a:rPr>
              <a:t>, </a:t>
            </a:r>
            <a:r>
              <a:rPr kumimoji="0" lang="en-DE" altLang="en-DE" sz="2000" b="0" i="0" u="none" strike="noStrike" cap="none" normalizeH="0" baseline="0" dirty="0">
                <a:ln>
                  <a:noFill/>
                </a:ln>
                <a:solidFill>
                  <a:srgbClr val="A9B7C6"/>
                </a:solidFill>
                <a:effectLst/>
                <a:latin typeface="Arial Unicode MS"/>
              </a:rPr>
              <a:t>data = </a:t>
            </a:r>
            <a:r>
              <a:rPr kumimoji="0" lang="en-DE" altLang="en-DE" sz="2000" b="0" i="0" u="none" strike="noStrike" cap="none" normalizeH="0" baseline="0" dirty="0" err="1">
                <a:ln>
                  <a:noFill/>
                </a:ln>
                <a:solidFill>
                  <a:srgbClr val="A9B7C6"/>
                </a:solidFill>
                <a:effectLst/>
                <a:latin typeface="Arial Unicode MS"/>
              </a:rPr>
              <a:t>OJ_data</a:t>
            </a:r>
            <a:r>
              <a:rPr kumimoji="0" lang="en-DE" altLang="en-DE" sz="2000" b="0" i="0" u="none" strike="noStrike" cap="none" normalizeH="0" baseline="0" dirty="0">
                <a:ln>
                  <a:noFill/>
                </a:ln>
                <a:solidFill>
                  <a:srgbClr val="A9B7C6"/>
                </a:solidFill>
                <a:effectLst/>
                <a:latin typeface="Arial Unicode MS"/>
              </a:rPr>
              <a:t>)</a:t>
            </a:r>
            <a:br>
              <a:rPr kumimoji="0" lang="en-DE" altLang="en-DE" sz="2000" b="0" i="0" u="none" strike="noStrike" cap="none" normalizeH="0" baseline="0" dirty="0">
                <a:ln>
                  <a:noFill/>
                </a:ln>
                <a:solidFill>
                  <a:srgbClr val="A9B7C6"/>
                </a:solidFill>
                <a:effectLst/>
                <a:latin typeface="Arial Unicode MS"/>
              </a:rPr>
            </a:br>
            <a:br>
              <a:rPr kumimoji="0" lang="en-DE" altLang="en-DE" sz="2000" b="0" i="0" u="none" strike="noStrike" cap="none" normalizeH="0" baseline="0" dirty="0">
                <a:ln>
                  <a:noFill/>
                </a:ln>
                <a:solidFill>
                  <a:srgbClr val="A9B7C6"/>
                </a:solidFill>
                <a:effectLst/>
                <a:latin typeface="Arial Unicode MS"/>
              </a:rPr>
            </a:br>
            <a:r>
              <a:rPr kumimoji="0" lang="en-DE" altLang="en-DE" sz="2000" b="0" i="0" u="none" strike="noStrike" cap="none" normalizeH="0" baseline="0" dirty="0" err="1">
                <a:ln>
                  <a:noFill/>
                </a:ln>
                <a:solidFill>
                  <a:srgbClr val="A9B7C6"/>
                </a:solidFill>
                <a:effectLst/>
                <a:latin typeface="Arial Unicode MS"/>
              </a:rPr>
              <a:t>summ</a:t>
            </a:r>
            <a:r>
              <a:rPr kumimoji="0" lang="en-DE" altLang="en-DE" sz="2000" b="0" i="0" u="none" strike="noStrike" cap="none" normalizeH="0" baseline="0" dirty="0">
                <a:ln>
                  <a:noFill/>
                </a:ln>
                <a:solidFill>
                  <a:srgbClr val="A9B7C6"/>
                </a:solidFill>
                <a:effectLst/>
                <a:latin typeface="Arial Unicode MS"/>
              </a:rPr>
              <a:t>(</a:t>
            </a:r>
            <a:r>
              <a:rPr kumimoji="0" lang="en-DE" altLang="en-DE" sz="2000" b="0" i="0" u="none" strike="noStrike" cap="none" normalizeH="0" baseline="0" dirty="0" err="1">
                <a:ln>
                  <a:noFill/>
                </a:ln>
                <a:solidFill>
                  <a:srgbClr val="A9B7C6"/>
                </a:solidFill>
                <a:effectLst/>
                <a:latin typeface="Arial Unicode MS"/>
              </a:rPr>
              <a:t>lm_model_OJ</a:t>
            </a:r>
            <a:r>
              <a:rPr kumimoji="0" lang="en-DE" altLang="en-DE" sz="2000" b="0" i="0" u="none" strike="noStrike" cap="none" normalizeH="0" baseline="0" dirty="0">
                <a:ln>
                  <a:noFill/>
                </a:ln>
                <a:solidFill>
                  <a:srgbClr val="A9B7C6"/>
                </a:solidFill>
                <a:effectLst/>
                <a:latin typeface="Arial Unicode MS"/>
              </a:rPr>
              <a:t>)</a:t>
            </a:r>
            <a:br>
              <a:rPr kumimoji="0" lang="en-DE" altLang="en-DE" sz="2000" b="0" i="0" u="none" strike="noStrike" cap="none" normalizeH="0" baseline="0" dirty="0">
                <a:ln>
                  <a:noFill/>
                </a:ln>
                <a:solidFill>
                  <a:srgbClr val="A9B7C6"/>
                </a:solidFill>
                <a:effectLst/>
                <a:latin typeface="Arial Unicode MS"/>
              </a:rPr>
            </a:br>
            <a:endParaRPr kumimoji="0" lang="en-DE" altLang="en-DE"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3631831"/>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1682" name="Rectangle 3"/>
          <p:cNvSpPr>
            <a:spLocks noGrp="1" noChangeArrowheads="1"/>
          </p:cNvSpPr>
          <p:nvPr>
            <p:ph type="body" sz="half" idx="4294967295"/>
          </p:nvPr>
        </p:nvSpPr>
        <p:spPr>
          <a:xfrm>
            <a:off x="0" y="1027113"/>
            <a:ext cx="11258550" cy="1446212"/>
          </a:xfrm>
        </p:spPr>
        <p:txBody>
          <a:bodyPr>
            <a:noAutofit/>
          </a:bodyPr>
          <a:lstStyle/>
          <a:p>
            <a:pPr marL="457200" indent="-457200">
              <a:buClr>
                <a:schemeClr val="tx1"/>
              </a:buClr>
              <a:buSzPct val="80000"/>
              <a:buFont typeface="+mj-lt"/>
              <a:buAutoNum type="alphaLcParenR" startAt="2"/>
            </a:pPr>
            <a:r>
              <a:rPr lang="es-CO" altLang="en-US" sz="2000" dirty="0">
                <a:latin typeface="Montserrat" panose="00000500000000000000" pitchFamily="2" charset="0"/>
              </a:rPr>
              <a:t>Estime la elasticidad de la demanda, usando </a:t>
            </a:r>
            <a:r>
              <a:rPr lang="es-CO" altLang="en-US" sz="2000" dirty="0" err="1">
                <a:latin typeface="Montserrat" panose="00000500000000000000" pitchFamily="2" charset="0"/>
              </a:rPr>
              <a:t>dummies</a:t>
            </a:r>
            <a:r>
              <a:rPr lang="es-CO" altLang="en-US" sz="2000" dirty="0">
                <a:latin typeface="Montserrat" panose="00000500000000000000" pitchFamily="2" charset="0"/>
              </a:rPr>
              <a:t> para la marca. Interprete sus resultados</a:t>
            </a:r>
          </a:p>
        </p:txBody>
      </p:sp>
      <p:sp>
        <p:nvSpPr>
          <p:cNvPr id="3" name="Title 1"/>
          <p:cNvSpPr txBox="1">
            <a:spLocks noChangeArrowheads="1"/>
          </p:cNvSpPr>
          <p:nvPr/>
        </p:nvSpPr>
        <p:spPr>
          <a:xfrm>
            <a:off x="1749027" y="128884"/>
            <a:ext cx="8153400" cy="99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s-CO" altLang="en-US" sz="3200" b="1" dirty="0">
                <a:solidFill>
                  <a:prstClr val="black"/>
                </a:solidFill>
                <a:latin typeface="Montserrat" panose="00000500000000000000" pitchFamily="2" charset="0"/>
                <a:cs typeface="Arial"/>
              </a:rPr>
              <a:t>EJERCICIO</a:t>
            </a:r>
            <a:endParaRPr kumimoji="0" lang="es-CO" altLang="en-US" sz="3200" b="1" i="0" u="none" strike="noStrike" kern="1200" cap="none" spc="0" normalizeH="0" baseline="0" noProof="0" dirty="0">
              <a:ln>
                <a:noFill/>
              </a:ln>
              <a:solidFill>
                <a:prstClr val="black"/>
              </a:solidFill>
              <a:effectLst/>
              <a:uLnTx/>
              <a:uFillTx/>
              <a:latin typeface="Montserrat" panose="00000500000000000000" pitchFamily="2" charset="0"/>
              <a:cs typeface="Aria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8AB9DA1-8393-417C-9477-5BBEFB676A4A}"/>
                  </a:ext>
                </a:extLst>
              </p14:cNvPr>
              <p14:cNvContentPartPr/>
              <p14:nvPr/>
            </p14:nvContentPartPr>
            <p14:xfrm>
              <a:off x="1917108" y="1828346"/>
              <a:ext cx="360" cy="360"/>
            </p14:xfrm>
          </p:contentPart>
        </mc:Choice>
        <mc:Fallback xmlns="">
          <p:pic>
            <p:nvPicPr>
              <p:cNvPr id="2" name="Ink 1">
                <a:extLst>
                  <a:ext uri="{FF2B5EF4-FFF2-40B4-BE49-F238E27FC236}">
                    <a16:creationId xmlns:a16="http://schemas.microsoft.com/office/drawing/2014/main" id="{C8AB9DA1-8393-417C-9477-5BBEFB676A4A}"/>
                  </a:ext>
                </a:extLst>
              </p:cNvPr>
              <p:cNvPicPr/>
              <p:nvPr/>
            </p:nvPicPr>
            <p:blipFill>
              <a:blip r:embed="rId5"/>
              <a:stretch>
                <a:fillRect/>
              </a:stretch>
            </p:blipFill>
            <p:spPr>
              <a:xfrm>
                <a:off x="1912788" y="182402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33ACA998-C87A-43FF-A654-BA66911DA948}"/>
                  </a:ext>
                </a:extLst>
              </p14:cNvPr>
              <p14:cNvContentPartPr/>
              <p14:nvPr/>
            </p14:nvContentPartPr>
            <p14:xfrm>
              <a:off x="2565108" y="1712786"/>
              <a:ext cx="360" cy="360"/>
            </p14:xfrm>
          </p:contentPart>
        </mc:Choice>
        <mc:Fallback xmlns="">
          <p:pic>
            <p:nvPicPr>
              <p:cNvPr id="4" name="Ink 3">
                <a:extLst>
                  <a:ext uri="{FF2B5EF4-FFF2-40B4-BE49-F238E27FC236}">
                    <a16:creationId xmlns:a16="http://schemas.microsoft.com/office/drawing/2014/main" id="{33ACA998-C87A-43FF-A654-BA66911DA948}"/>
                  </a:ext>
                </a:extLst>
              </p:cNvPr>
              <p:cNvPicPr/>
              <p:nvPr/>
            </p:nvPicPr>
            <p:blipFill>
              <a:blip r:embed="rId5"/>
              <a:stretch>
                <a:fillRect/>
              </a:stretch>
            </p:blipFill>
            <p:spPr>
              <a:xfrm>
                <a:off x="2560788" y="1708466"/>
                <a:ext cx="9000" cy="9000"/>
              </a:xfrm>
              <a:prstGeom prst="rect">
                <a:avLst/>
              </a:prstGeom>
            </p:spPr>
          </p:pic>
        </mc:Fallback>
      </mc:AlternateContent>
      <p:sp>
        <p:nvSpPr>
          <p:cNvPr id="5" name="TextBox 4">
            <a:extLst>
              <a:ext uri="{FF2B5EF4-FFF2-40B4-BE49-F238E27FC236}">
                <a16:creationId xmlns:a16="http://schemas.microsoft.com/office/drawing/2014/main" id="{8CEC053A-308D-46DF-92E1-7B75E2B19A60}"/>
              </a:ext>
            </a:extLst>
          </p:cNvPr>
          <p:cNvSpPr txBox="1"/>
          <p:nvPr/>
        </p:nvSpPr>
        <p:spPr>
          <a:xfrm>
            <a:off x="6329072" y="2450041"/>
            <a:ext cx="5520805"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800" b="0" i="0" u="none" strike="noStrike" kern="1200" cap="none" spc="0" normalizeH="0" baseline="0" noProof="0" dirty="0">
                <a:ln>
                  <a:noFill/>
                </a:ln>
                <a:solidFill>
                  <a:srgbClr val="000000"/>
                </a:solidFill>
                <a:effectLst/>
                <a:uLnTx/>
                <a:uFillTx/>
                <a:latin typeface="Montserrat" panose="00000500000000000000" pitchFamily="2" charset="0"/>
                <a:cs typeface="Arial"/>
              </a:rPr>
              <a:t>Elasticidad: S</a:t>
            </a:r>
            <a:r>
              <a:rPr kumimoji="0" lang="es-ES" sz="1800" b="0" i="0" u="none" strike="noStrike" kern="1200" cap="none" spc="0" normalizeH="0" baseline="0" noProof="0" dirty="0">
                <a:ln>
                  <a:noFill/>
                </a:ln>
                <a:solidFill>
                  <a:srgbClr val="000000"/>
                </a:solidFill>
                <a:effectLst/>
                <a:uLnTx/>
                <a:uFillTx/>
                <a:latin typeface="Montserrat" panose="00000500000000000000" pitchFamily="2" charset="0"/>
                <a:cs typeface="Arial"/>
              </a:rPr>
              <a:t>i el precio sube en un 1% las ventas de la marca @ disminuirán en un X%.</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srgbClr val="000000"/>
                </a:solidFill>
                <a:effectLst/>
                <a:uLnTx/>
                <a:uFillTx/>
                <a:latin typeface="Montserrat" panose="00000500000000000000" pitchFamily="2" charset="0"/>
                <a:cs typeface="Arial"/>
              </a:rPr>
              <a:t>Recuerde que </a:t>
            </a:r>
            <a:r>
              <a:rPr kumimoji="0" lang="es-ES" sz="1400" b="0" i="0" u="none" strike="noStrike" kern="1200" cap="none" spc="0" normalizeH="0" baseline="0" noProof="0" dirty="0" err="1">
                <a:ln>
                  <a:noFill/>
                </a:ln>
                <a:solidFill>
                  <a:srgbClr val="000000"/>
                </a:solidFill>
                <a:effectLst/>
                <a:uLnTx/>
                <a:uFillTx/>
                <a:latin typeface="Montserrat" panose="00000500000000000000" pitchFamily="2" charset="0"/>
                <a:cs typeface="Arial"/>
              </a:rPr>
              <a:t>Dominicks</a:t>
            </a:r>
            <a:r>
              <a:rPr kumimoji="0" lang="es-ES" sz="1400" b="0" i="0" u="none" strike="noStrike" kern="1200" cap="none" spc="0" normalizeH="0" baseline="0" noProof="0" dirty="0">
                <a:ln>
                  <a:noFill/>
                </a:ln>
                <a:solidFill>
                  <a:srgbClr val="000000"/>
                </a:solidFill>
                <a:effectLst/>
                <a:uLnTx/>
                <a:uFillTx/>
                <a:latin typeface="Montserrat" panose="00000500000000000000" pitchFamily="2" charset="0"/>
                <a:cs typeface="Arial"/>
              </a:rPr>
              <a:t> fue considerado como base para las </a:t>
            </a:r>
            <a:r>
              <a:rPr kumimoji="0" lang="es-ES" sz="1400" b="0" i="0" u="none" strike="noStrike" kern="1200" cap="none" spc="0" normalizeH="0" baseline="0" noProof="0" dirty="0" err="1">
                <a:ln>
                  <a:noFill/>
                </a:ln>
                <a:solidFill>
                  <a:srgbClr val="000000"/>
                </a:solidFill>
                <a:effectLst/>
                <a:uLnTx/>
                <a:uFillTx/>
                <a:latin typeface="Montserrat" panose="00000500000000000000" pitchFamily="2" charset="0"/>
                <a:cs typeface="Arial"/>
              </a:rPr>
              <a:t>dummy</a:t>
            </a:r>
            <a:r>
              <a:rPr kumimoji="0" lang="es-ES" sz="1400" b="0" i="0" u="none" strike="noStrike" kern="1200" cap="none" spc="0" normalizeH="0" baseline="0" noProof="0" dirty="0">
                <a:ln>
                  <a:noFill/>
                </a:ln>
                <a:solidFill>
                  <a:srgbClr val="000000"/>
                </a:solidFill>
                <a:effectLst/>
                <a:uLnTx/>
                <a:uFillTx/>
                <a:latin typeface="Montserrat" panose="00000500000000000000" pitchFamily="2" charset="0"/>
                <a:cs typeface="Arial"/>
              </a:rPr>
              <a:t> variables por lo que su elasticidad es el coeficiente del precio (en logs). Para calcular las elasticidades del resto, se debe sumar el coeficiente del precio (en logs) con el termino de interacción respectivo, por ej. Para Tropicana: -3.37 + 0.67=-2.7 .  </a:t>
            </a:r>
            <a:endParaRPr kumimoji="0" lang="es-CO" sz="1400" b="0" i="0" u="none" strike="noStrike" kern="1200" cap="none" spc="0" normalizeH="0" baseline="0" noProof="0" dirty="0">
              <a:ln>
                <a:noFill/>
              </a:ln>
              <a:solidFill>
                <a:srgbClr val="000000"/>
              </a:solidFill>
              <a:effectLst/>
              <a:uLnTx/>
              <a:uFillTx/>
              <a:latin typeface="Montserrat" panose="00000500000000000000" pitchFamily="2" charset="0"/>
              <a:cs typeface="Arial"/>
            </a:endParaRPr>
          </a:p>
        </p:txBody>
      </p:sp>
      <p:sp>
        <p:nvSpPr>
          <p:cNvPr id="10" name="TextBox 9">
            <a:extLst>
              <a:ext uri="{FF2B5EF4-FFF2-40B4-BE49-F238E27FC236}">
                <a16:creationId xmlns:a16="http://schemas.microsoft.com/office/drawing/2014/main" id="{E78E78C0-93DF-4DC4-91D7-970BA5EEA151}"/>
              </a:ext>
            </a:extLst>
          </p:cNvPr>
          <p:cNvSpPr txBox="1"/>
          <p:nvPr/>
        </p:nvSpPr>
        <p:spPr>
          <a:xfrm>
            <a:off x="5975799" y="4420792"/>
            <a:ext cx="5874078"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800" b="0" i="0" u="none" strike="noStrike" kern="1200" cap="none" spc="0" normalizeH="0" baseline="0" noProof="0" dirty="0">
                <a:ln>
                  <a:noFill/>
                </a:ln>
                <a:solidFill>
                  <a:srgbClr val="000000"/>
                </a:solidFill>
                <a:effectLst/>
                <a:uLnTx/>
                <a:uFillTx/>
                <a:latin typeface="Montserrat" panose="00000500000000000000" pitchFamily="2" charset="0"/>
                <a:cs typeface="Arial"/>
              </a:rPr>
              <a:t>Note que ahora cada marca tiene una elasticidad (pendiente) distinta.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srgbClr val="000000"/>
              </a:solidFill>
              <a:effectLst/>
              <a:uLnTx/>
              <a:uFillTx/>
              <a:latin typeface="Montserrat" panose="00000500000000000000" pitchFamily="2" charset="0"/>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800" b="0" i="0" u="none" strike="noStrike" kern="1200" cap="none" spc="0" normalizeH="0" baseline="0" noProof="0" dirty="0">
                <a:ln>
                  <a:noFill/>
                </a:ln>
                <a:solidFill>
                  <a:srgbClr val="000000"/>
                </a:solidFill>
                <a:effectLst/>
                <a:uLnTx/>
                <a:uFillTx/>
                <a:latin typeface="Montserrat" panose="00000500000000000000" pitchFamily="2" charset="0"/>
                <a:cs typeface="Arial"/>
              </a:rPr>
              <a:t>Los clientes de Tropicana son menos sensibles al precio.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srgbClr val="000000"/>
              </a:solidFill>
              <a:effectLst/>
              <a:uLnTx/>
              <a:uFillTx/>
              <a:latin typeface="Montserrat" panose="00000500000000000000" pitchFamily="2" charset="0"/>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s-CO" sz="1800" b="0" i="0" u="none" strike="noStrike" kern="1200" cap="none" spc="0" normalizeH="0" baseline="0" noProof="0" dirty="0">
                <a:ln>
                  <a:noFill/>
                </a:ln>
                <a:solidFill>
                  <a:srgbClr val="000000"/>
                </a:solidFill>
                <a:effectLst/>
                <a:uLnTx/>
                <a:uFillTx/>
                <a:latin typeface="Montserrat" panose="00000500000000000000" pitchFamily="2" charset="0"/>
                <a:cs typeface="Arial"/>
              </a:rPr>
              <a:t>¿Cuál es el efecto sobre la elasticidad al controlar por promoción?</a:t>
            </a:r>
          </a:p>
        </p:txBody>
      </p:sp>
      <p:graphicFrame>
        <p:nvGraphicFramePr>
          <p:cNvPr id="8" name="Table 7">
            <a:extLst>
              <a:ext uri="{FF2B5EF4-FFF2-40B4-BE49-F238E27FC236}">
                <a16:creationId xmlns:a16="http://schemas.microsoft.com/office/drawing/2014/main" id="{A99BB5C9-8F8D-4D48-8CFC-C3F53076908F}"/>
              </a:ext>
            </a:extLst>
          </p:cNvPr>
          <p:cNvGraphicFramePr/>
          <p:nvPr>
            <p:extLst>
              <p:ext uri="{D42A27DB-BD31-4B8C-83A1-F6EECF244321}">
                <p14:modId xmlns:p14="http://schemas.microsoft.com/office/powerpoint/2010/main" val="977846929"/>
              </p:ext>
            </p:extLst>
          </p:nvPr>
        </p:nvGraphicFramePr>
        <p:xfrm>
          <a:off x="196646" y="1587992"/>
          <a:ext cx="5981068" cy="1440180"/>
        </p:xfrm>
        <a:graphic>
          <a:graphicData uri="http://schemas.openxmlformats.org/drawingml/2006/table">
            <a:tbl>
              <a:tblPr>
                <a:tableStyleId>{073A0DAA-6AF3-43AB-8588-CEC1D06C72B9}</a:tableStyleId>
              </a:tblPr>
              <a:tblGrid>
                <a:gridCol w="1551940">
                  <a:extLst>
                    <a:ext uri="{9D8B030D-6E8A-4147-A177-3AD203B41FA5}">
                      <a16:colId xmlns:a16="http://schemas.microsoft.com/office/drawing/2014/main" val="1180959455"/>
                    </a:ext>
                  </a:extLst>
                </a:gridCol>
                <a:gridCol w="1077911">
                  <a:extLst>
                    <a:ext uri="{9D8B030D-6E8A-4147-A177-3AD203B41FA5}">
                      <a16:colId xmlns:a16="http://schemas.microsoft.com/office/drawing/2014/main" val="1178356639"/>
                    </a:ext>
                  </a:extLst>
                </a:gridCol>
                <a:gridCol w="1195395">
                  <a:extLst>
                    <a:ext uri="{9D8B030D-6E8A-4147-A177-3AD203B41FA5}">
                      <a16:colId xmlns:a16="http://schemas.microsoft.com/office/drawing/2014/main" val="1733067325"/>
                    </a:ext>
                  </a:extLst>
                </a:gridCol>
                <a:gridCol w="1077911">
                  <a:extLst>
                    <a:ext uri="{9D8B030D-6E8A-4147-A177-3AD203B41FA5}">
                      <a16:colId xmlns:a16="http://schemas.microsoft.com/office/drawing/2014/main" val="613676245"/>
                    </a:ext>
                  </a:extLst>
                </a:gridCol>
                <a:gridCol w="1077911">
                  <a:extLst>
                    <a:ext uri="{9D8B030D-6E8A-4147-A177-3AD203B41FA5}">
                      <a16:colId xmlns:a16="http://schemas.microsoft.com/office/drawing/2014/main" val="1025340676"/>
                    </a:ext>
                  </a:extLst>
                </a:gridCol>
              </a:tblGrid>
              <a:tr h="182880">
                <a:tc>
                  <a:txBody>
                    <a:bodyPr/>
                    <a:lstStyle/>
                    <a:p>
                      <a:pPr algn="ctr" fontAlgn="b">
                        <a:spcBef>
                          <a:spcPts val="0"/>
                        </a:spcBef>
                        <a:spcAft>
                          <a:spcPts val="0"/>
                        </a:spcAft>
                      </a:pPr>
                      <a:r>
                        <a:rPr lang="en-GB" sz="1300" u="none" strike="noStrike" dirty="0">
                          <a:effectLst/>
                        </a:rPr>
                        <a:t> </a:t>
                      </a:r>
                      <a:endParaRPr lang="en-GB" sz="1300" b="0" i="0" u="none" strike="noStrike" dirty="0">
                        <a:effectLst/>
                        <a:latin typeface="+mj-lt"/>
                      </a:endParaRPr>
                    </a:p>
                  </a:txBody>
                  <a:tcPr marL="7620" marR="7620" marT="7620" marB="0" anchor="b"/>
                </a:tc>
                <a:tc>
                  <a:txBody>
                    <a:bodyPr/>
                    <a:lstStyle/>
                    <a:p>
                      <a:pPr algn="ctr" fontAlgn="b">
                        <a:spcBef>
                          <a:spcPts val="0"/>
                        </a:spcBef>
                        <a:spcAft>
                          <a:spcPts val="0"/>
                        </a:spcAft>
                      </a:pPr>
                      <a:r>
                        <a:rPr lang="en-GB" sz="1300" u="none" strike="noStrike">
                          <a:effectLst/>
                        </a:rPr>
                        <a:t>Coefficients</a:t>
                      </a:r>
                      <a:endParaRPr lang="en-GB" sz="1300" b="0" i="0" u="none" strike="noStrike">
                        <a:effectLst/>
                        <a:latin typeface="+mj-lt"/>
                      </a:endParaRPr>
                    </a:p>
                  </a:txBody>
                  <a:tcPr marL="7620" marR="7620" marT="7620" marB="0" anchor="b"/>
                </a:tc>
                <a:tc>
                  <a:txBody>
                    <a:bodyPr/>
                    <a:lstStyle/>
                    <a:p>
                      <a:pPr algn="ctr" fontAlgn="b">
                        <a:spcBef>
                          <a:spcPts val="0"/>
                        </a:spcBef>
                        <a:spcAft>
                          <a:spcPts val="0"/>
                        </a:spcAft>
                      </a:pPr>
                      <a:r>
                        <a:rPr lang="en-GB" sz="1300" u="none" strike="noStrike">
                          <a:effectLst/>
                        </a:rPr>
                        <a:t>Standard Error</a:t>
                      </a:r>
                      <a:endParaRPr lang="en-GB" sz="1300" b="0" i="0" u="none" strike="noStrike">
                        <a:effectLst/>
                        <a:latin typeface="+mj-lt"/>
                      </a:endParaRPr>
                    </a:p>
                  </a:txBody>
                  <a:tcPr marL="7620" marR="7620" marT="7620" marB="0" anchor="b"/>
                </a:tc>
                <a:tc>
                  <a:txBody>
                    <a:bodyPr/>
                    <a:lstStyle/>
                    <a:p>
                      <a:pPr algn="ctr" fontAlgn="b">
                        <a:spcBef>
                          <a:spcPts val="0"/>
                        </a:spcBef>
                        <a:spcAft>
                          <a:spcPts val="0"/>
                        </a:spcAft>
                      </a:pPr>
                      <a:r>
                        <a:rPr lang="en-GB" sz="1300" u="none" strike="noStrike">
                          <a:effectLst/>
                        </a:rPr>
                        <a:t>t Stat</a:t>
                      </a:r>
                      <a:endParaRPr lang="en-GB" sz="1300" b="0" i="0" u="none" strike="noStrike">
                        <a:effectLst/>
                        <a:latin typeface="+mj-lt"/>
                      </a:endParaRPr>
                    </a:p>
                  </a:txBody>
                  <a:tcPr marL="7620" marR="7620" marT="7620" marB="0" anchor="b"/>
                </a:tc>
                <a:tc>
                  <a:txBody>
                    <a:bodyPr/>
                    <a:lstStyle/>
                    <a:p>
                      <a:pPr algn="ctr" fontAlgn="b">
                        <a:spcBef>
                          <a:spcPts val="0"/>
                        </a:spcBef>
                        <a:spcAft>
                          <a:spcPts val="0"/>
                        </a:spcAft>
                      </a:pPr>
                      <a:r>
                        <a:rPr lang="en-GB" sz="1300" u="none" strike="noStrike" dirty="0">
                          <a:effectLst/>
                        </a:rPr>
                        <a:t>P-value</a:t>
                      </a:r>
                      <a:endParaRPr lang="en-GB" sz="1300" b="0" i="0" u="none" strike="noStrike" dirty="0">
                        <a:effectLst/>
                        <a:latin typeface="+mj-lt"/>
                      </a:endParaRPr>
                    </a:p>
                  </a:txBody>
                  <a:tcPr marL="7620" marR="7620" marT="7620" marB="0" anchor="b"/>
                </a:tc>
                <a:extLst>
                  <a:ext uri="{0D108BD9-81ED-4DB2-BD59-A6C34878D82A}">
                    <a16:rowId xmlns:a16="http://schemas.microsoft.com/office/drawing/2014/main" val="3508069360"/>
                  </a:ext>
                </a:extLst>
              </a:tr>
              <a:tr h="182880">
                <a:tc>
                  <a:txBody>
                    <a:bodyPr/>
                    <a:lstStyle/>
                    <a:p>
                      <a:pPr algn="l" fontAlgn="b">
                        <a:spcBef>
                          <a:spcPts val="0"/>
                        </a:spcBef>
                        <a:spcAft>
                          <a:spcPts val="0"/>
                        </a:spcAft>
                      </a:pPr>
                      <a:r>
                        <a:rPr lang="en-GB" sz="1300" u="none" strike="noStrike">
                          <a:effectLst/>
                        </a:rPr>
                        <a:t>Intercept</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10.9547</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0.0207</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529.1360</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0.0000</a:t>
                      </a:r>
                      <a:endParaRPr lang="en-GB" sz="1300" b="0" i="0" u="none" strike="noStrike">
                        <a:effectLst/>
                        <a:latin typeface="+mj-lt"/>
                      </a:endParaRPr>
                    </a:p>
                  </a:txBody>
                  <a:tcPr marL="7620" marR="7620" marT="7620" marB="0" anchor="b"/>
                </a:tc>
                <a:extLst>
                  <a:ext uri="{0D108BD9-81ED-4DB2-BD59-A6C34878D82A}">
                    <a16:rowId xmlns:a16="http://schemas.microsoft.com/office/drawing/2014/main" val="831276261"/>
                  </a:ext>
                </a:extLst>
              </a:tr>
              <a:tr h="182880">
                <a:tc>
                  <a:txBody>
                    <a:bodyPr/>
                    <a:lstStyle/>
                    <a:p>
                      <a:pPr algn="l" fontAlgn="b">
                        <a:spcBef>
                          <a:spcPts val="0"/>
                        </a:spcBef>
                        <a:spcAft>
                          <a:spcPts val="0"/>
                        </a:spcAft>
                      </a:pPr>
                      <a:r>
                        <a:rPr lang="en-GB" sz="1300" u="none" strike="noStrike" dirty="0">
                          <a:effectLst/>
                        </a:rPr>
                        <a:t>Ln(</a:t>
                      </a:r>
                      <a:r>
                        <a:rPr lang="en-GB" sz="1300" u="none" strike="noStrike" dirty="0" err="1">
                          <a:effectLst/>
                        </a:rPr>
                        <a:t>precio</a:t>
                      </a:r>
                      <a:r>
                        <a:rPr lang="en-GB" sz="1300" u="none" strike="noStrike" dirty="0">
                          <a:effectLst/>
                        </a:rPr>
                        <a:t>)</a:t>
                      </a:r>
                      <a:endParaRPr lang="en-GB" sz="1300" b="0" i="0" u="none" strike="noStrike" dirty="0">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-3.3775</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0.0362</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-93.3219</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0.0000</a:t>
                      </a:r>
                      <a:endParaRPr lang="en-GB" sz="1300" b="0" i="0" u="none" strike="noStrike">
                        <a:effectLst/>
                        <a:latin typeface="+mj-lt"/>
                      </a:endParaRPr>
                    </a:p>
                  </a:txBody>
                  <a:tcPr marL="7620" marR="7620" marT="7620" marB="0" anchor="b"/>
                </a:tc>
                <a:extLst>
                  <a:ext uri="{0D108BD9-81ED-4DB2-BD59-A6C34878D82A}">
                    <a16:rowId xmlns:a16="http://schemas.microsoft.com/office/drawing/2014/main" val="706609940"/>
                  </a:ext>
                </a:extLst>
              </a:tr>
              <a:tr h="182880">
                <a:tc>
                  <a:txBody>
                    <a:bodyPr/>
                    <a:lstStyle/>
                    <a:p>
                      <a:pPr algn="l" fontAlgn="b">
                        <a:spcBef>
                          <a:spcPts val="0"/>
                        </a:spcBef>
                        <a:spcAft>
                          <a:spcPts val="0"/>
                        </a:spcAft>
                      </a:pPr>
                      <a:r>
                        <a:rPr lang="en-GB" sz="1300" u="none" strike="noStrike">
                          <a:effectLst/>
                        </a:rPr>
                        <a:t>Minute</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dirty="0">
                          <a:effectLst/>
                        </a:rPr>
                        <a:t>0.8883</a:t>
                      </a:r>
                      <a:endParaRPr lang="en-GB" sz="1300" b="0" i="0" u="none" strike="noStrike" dirty="0">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0.0416</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21.3761</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0.0000</a:t>
                      </a:r>
                      <a:endParaRPr lang="en-GB" sz="1300" b="0" i="0" u="none" strike="noStrike">
                        <a:effectLst/>
                        <a:latin typeface="+mj-lt"/>
                      </a:endParaRPr>
                    </a:p>
                  </a:txBody>
                  <a:tcPr marL="7620" marR="7620" marT="7620" marB="0" anchor="b"/>
                </a:tc>
                <a:extLst>
                  <a:ext uri="{0D108BD9-81ED-4DB2-BD59-A6C34878D82A}">
                    <a16:rowId xmlns:a16="http://schemas.microsoft.com/office/drawing/2014/main" val="551210723"/>
                  </a:ext>
                </a:extLst>
              </a:tr>
              <a:tr h="182880">
                <a:tc>
                  <a:txBody>
                    <a:bodyPr/>
                    <a:lstStyle/>
                    <a:p>
                      <a:pPr algn="l" fontAlgn="b">
                        <a:spcBef>
                          <a:spcPts val="0"/>
                        </a:spcBef>
                        <a:spcAft>
                          <a:spcPts val="0"/>
                        </a:spcAft>
                      </a:pPr>
                      <a:r>
                        <a:rPr lang="en-GB" sz="1300" u="none" strike="noStrike">
                          <a:effectLst/>
                        </a:rPr>
                        <a:t>Tropicana</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0.9624</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0.0464</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20.7194</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0.0000</a:t>
                      </a:r>
                      <a:endParaRPr lang="en-GB" sz="1300" b="0" i="0" u="none" strike="noStrike">
                        <a:effectLst/>
                        <a:latin typeface="+mj-lt"/>
                      </a:endParaRPr>
                    </a:p>
                  </a:txBody>
                  <a:tcPr marL="7620" marR="7620" marT="7620" marB="0" anchor="b"/>
                </a:tc>
                <a:extLst>
                  <a:ext uri="{0D108BD9-81ED-4DB2-BD59-A6C34878D82A}">
                    <a16:rowId xmlns:a16="http://schemas.microsoft.com/office/drawing/2014/main" val="2214157617"/>
                  </a:ext>
                </a:extLst>
              </a:tr>
              <a:tr h="18288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300" u="none" strike="noStrike" dirty="0">
                          <a:effectLst/>
                        </a:rPr>
                        <a:t>Ln(</a:t>
                      </a:r>
                      <a:r>
                        <a:rPr lang="en-GB" sz="1300" u="none" strike="noStrike" dirty="0" err="1">
                          <a:effectLst/>
                        </a:rPr>
                        <a:t>precio</a:t>
                      </a:r>
                      <a:r>
                        <a:rPr lang="en-GB" sz="1300" u="none" strike="noStrike" dirty="0">
                          <a:effectLst/>
                        </a:rPr>
                        <a:t>)*Minute</a:t>
                      </a:r>
                      <a:endParaRPr lang="en-GB" sz="1300" b="0" i="0" u="none" strike="noStrike" dirty="0">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0.0568</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0.0573</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0.9913</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0.3215</a:t>
                      </a:r>
                      <a:endParaRPr lang="en-GB" sz="1300" b="0" i="0" u="none" strike="noStrike">
                        <a:effectLst/>
                        <a:latin typeface="+mj-lt"/>
                      </a:endParaRPr>
                    </a:p>
                  </a:txBody>
                  <a:tcPr marL="7620" marR="7620" marT="7620" marB="0" anchor="b"/>
                </a:tc>
                <a:extLst>
                  <a:ext uri="{0D108BD9-81ED-4DB2-BD59-A6C34878D82A}">
                    <a16:rowId xmlns:a16="http://schemas.microsoft.com/office/drawing/2014/main" val="2089361198"/>
                  </a:ext>
                </a:extLst>
              </a:tr>
              <a:tr h="190500">
                <a:tc>
                  <a:txBody>
                    <a:bodyPr/>
                    <a:lstStyle/>
                    <a:p>
                      <a:pPr algn="l" fontAlgn="b">
                        <a:spcBef>
                          <a:spcPts val="0"/>
                        </a:spcBef>
                        <a:spcAft>
                          <a:spcPts val="0"/>
                        </a:spcAft>
                      </a:pPr>
                      <a:r>
                        <a:rPr lang="en-GB" sz="1300" u="none" strike="noStrike" dirty="0">
                          <a:effectLst/>
                        </a:rPr>
                        <a:t>Ln(</a:t>
                      </a:r>
                      <a:r>
                        <a:rPr lang="en-GB" sz="1300" u="none" strike="noStrike" dirty="0" err="1">
                          <a:effectLst/>
                        </a:rPr>
                        <a:t>precio</a:t>
                      </a:r>
                      <a:r>
                        <a:rPr lang="en-GB" sz="1300" u="none" strike="noStrike" dirty="0">
                          <a:effectLst/>
                        </a:rPr>
                        <a:t>)*</a:t>
                      </a:r>
                      <a:r>
                        <a:rPr lang="en-GB" sz="1300" u="none" strike="noStrike" dirty="0" err="1">
                          <a:effectLst/>
                        </a:rPr>
                        <a:t>tropicana</a:t>
                      </a:r>
                      <a:endParaRPr lang="en-GB" sz="1300" b="0" i="0" u="none" strike="noStrike" dirty="0">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0.6658</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0.0535</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a:effectLst/>
                        </a:rPr>
                        <a:t>12.4393</a:t>
                      </a:r>
                      <a:endParaRPr lang="en-GB" sz="1300" b="0" i="0" u="none" strike="noStrike">
                        <a:effectLst/>
                        <a:latin typeface="+mj-lt"/>
                      </a:endParaRPr>
                    </a:p>
                  </a:txBody>
                  <a:tcPr marL="7620" marR="7620" marT="7620" marB="0" anchor="b"/>
                </a:tc>
                <a:tc>
                  <a:txBody>
                    <a:bodyPr/>
                    <a:lstStyle/>
                    <a:p>
                      <a:pPr algn="r" fontAlgn="b">
                        <a:spcBef>
                          <a:spcPts val="0"/>
                        </a:spcBef>
                        <a:spcAft>
                          <a:spcPts val="0"/>
                        </a:spcAft>
                      </a:pPr>
                      <a:r>
                        <a:rPr lang="en-GB" sz="1300" u="none" strike="noStrike" dirty="0">
                          <a:effectLst/>
                        </a:rPr>
                        <a:t>0.0000</a:t>
                      </a:r>
                      <a:endParaRPr lang="en-GB" sz="1300" b="0" i="0" u="none" strike="noStrike" dirty="0">
                        <a:effectLst/>
                        <a:latin typeface="+mj-lt"/>
                      </a:endParaRPr>
                    </a:p>
                  </a:txBody>
                  <a:tcPr marL="7620" marR="7620" marT="7620" marB="0" anchor="b"/>
                </a:tc>
                <a:extLst>
                  <a:ext uri="{0D108BD9-81ED-4DB2-BD59-A6C34878D82A}">
                    <a16:rowId xmlns:a16="http://schemas.microsoft.com/office/drawing/2014/main" val="103411697"/>
                  </a:ext>
                </a:extLst>
              </a:tr>
            </a:tbl>
          </a:graphicData>
        </a:graphic>
      </p:graphicFrame>
      <p:graphicFrame>
        <p:nvGraphicFramePr>
          <p:cNvPr id="6" name="Table 8">
            <a:extLst>
              <a:ext uri="{FF2B5EF4-FFF2-40B4-BE49-F238E27FC236}">
                <a16:creationId xmlns:a16="http://schemas.microsoft.com/office/drawing/2014/main" id="{00C3CBA1-B3B8-43C5-91DF-3EBF53C5D888}"/>
              </a:ext>
            </a:extLst>
          </p:cNvPr>
          <p:cNvGraphicFramePr>
            <a:graphicFrameLocks noGrp="1"/>
          </p:cNvGraphicFramePr>
          <p:nvPr>
            <p:extLst>
              <p:ext uri="{D42A27DB-BD31-4B8C-83A1-F6EECF244321}">
                <p14:modId xmlns:p14="http://schemas.microsoft.com/office/powerpoint/2010/main" val="3018352055"/>
              </p:ext>
            </p:extLst>
          </p:nvPr>
        </p:nvGraphicFramePr>
        <p:xfrm>
          <a:off x="6431459" y="1583832"/>
          <a:ext cx="4867839" cy="741680"/>
        </p:xfrm>
        <a:graphic>
          <a:graphicData uri="http://schemas.openxmlformats.org/drawingml/2006/table">
            <a:tbl>
              <a:tblPr firstRow="1" bandRow="1">
                <a:tableStyleId>{D27102A9-8310-4765-A935-A1911B00CA55}</a:tableStyleId>
              </a:tblPr>
              <a:tblGrid>
                <a:gridCol w="1622613">
                  <a:extLst>
                    <a:ext uri="{9D8B030D-6E8A-4147-A177-3AD203B41FA5}">
                      <a16:colId xmlns:a16="http://schemas.microsoft.com/office/drawing/2014/main" val="3410854992"/>
                    </a:ext>
                  </a:extLst>
                </a:gridCol>
                <a:gridCol w="1622613">
                  <a:extLst>
                    <a:ext uri="{9D8B030D-6E8A-4147-A177-3AD203B41FA5}">
                      <a16:colId xmlns:a16="http://schemas.microsoft.com/office/drawing/2014/main" val="539516010"/>
                    </a:ext>
                  </a:extLst>
                </a:gridCol>
                <a:gridCol w="1622613">
                  <a:extLst>
                    <a:ext uri="{9D8B030D-6E8A-4147-A177-3AD203B41FA5}">
                      <a16:colId xmlns:a16="http://schemas.microsoft.com/office/drawing/2014/main" val="193869112"/>
                    </a:ext>
                  </a:extLst>
                </a:gridCol>
              </a:tblGrid>
              <a:tr h="370840">
                <a:tc>
                  <a:txBody>
                    <a:bodyPr/>
                    <a:lstStyle/>
                    <a:p>
                      <a:pPr algn="ctr"/>
                      <a:r>
                        <a:rPr lang="es-CO" dirty="0" err="1"/>
                        <a:t>Dominicks</a:t>
                      </a:r>
                      <a:endParaRPr lang="es-CO" dirty="0"/>
                    </a:p>
                  </a:txBody>
                  <a:tcPr/>
                </a:tc>
                <a:tc>
                  <a:txBody>
                    <a:bodyPr/>
                    <a:lstStyle/>
                    <a:p>
                      <a:pPr algn="ctr"/>
                      <a:r>
                        <a:rPr lang="es-CO" dirty="0"/>
                        <a:t>Minute </a:t>
                      </a:r>
                      <a:r>
                        <a:rPr lang="es-CO" dirty="0" err="1"/>
                        <a:t>Maid</a:t>
                      </a:r>
                      <a:endParaRPr lang="es-CO" dirty="0"/>
                    </a:p>
                  </a:txBody>
                  <a:tcPr/>
                </a:tc>
                <a:tc>
                  <a:txBody>
                    <a:bodyPr/>
                    <a:lstStyle/>
                    <a:p>
                      <a:pPr algn="ctr"/>
                      <a:r>
                        <a:rPr lang="es-CO" dirty="0"/>
                        <a:t>Tropicana</a:t>
                      </a:r>
                    </a:p>
                  </a:txBody>
                  <a:tcPr/>
                </a:tc>
                <a:extLst>
                  <a:ext uri="{0D108BD9-81ED-4DB2-BD59-A6C34878D82A}">
                    <a16:rowId xmlns:a16="http://schemas.microsoft.com/office/drawing/2014/main" val="3250971603"/>
                  </a:ext>
                </a:extLst>
              </a:tr>
              <a:tr h="370840">
                <a:tc>
                  <a:txBody>
                    <a:bodyPr/>
                    <a:lstStyle/>
                    <a:p>
                      <a:pPr algn="ctr"/>
                      <a:r>
                        <a:rPr lang="es-CO" dirty="0"/>
                        <a:t>-3.4</a:t>
                      </a:r>
                    </a:p>
                  </a:txBody>
                  <a:tcPr/>
                </a:tc>
                <a:tc>
                  <a:txBody>
                    <a:bodyPr/>
                    <a:lstStyle/>
                    <a:p>
                      <a:pPr algn="ctr"/>
                      <a:r>
                        <a:rPr lang="es-CO" dirty="0"/>
                        <a:t>-3.3</a:t>
                      </a:r>
                    </a:p>
                  </a:txBody>
                  <a:tcPr/>
                </a:tc>
                <a:tc>
                  <a:txBody>
                    <a:bodyPr/>
                    <a:lstStyle/>
                    <a:p>
                      <a:pPr algn="ctr"/>
                      <a:r>
                        <a:rPr lang="es-CO" dirty="0"/>
                        <a:t>-2.7</a:t>
                      </a:r>
                    </a:p>
                  </a:txBody>
                  <a:tcPr/>
                </a:tc>
                <a:extLst>
                  <a:ext uri="{0D108BD9-81ED-4DB2-BD59-A6C34878D82A}">
                    <a16:rowId xmlns:a16="http://schemas.microsoft.com/office/drawing/2014/main" val="946924736"/>
                  </a:ext>
                </a:extLst>
              </a:tr>
            </a:tbl>
          </a:graphicData>
        </a:graphic>
      </p:graphicFrame>
      <p:pic>
        <p:nvPicPr>
          <p:cNvPr id="9" name="Picture 8">
            <a:extLst>
              <a:ext uri="{FF2B5EF4-FFF2-40B4-BE49-F238E27FC236}">
                <a16:creationId xmlns:a16="http://schemas.microsoft.com/office/drawing/2014/main" id="{3066CCF6-1921-2EFF-2190-949A8A3EEE82}"/>
              </a:ext>
            </a:extLst>
          </p:cNvPr>
          <p:cNvPicPr>
            <a:picLocks noChangeAspect="1"/>
          </p:cNvPicPr>
          <p:nvPr/>
        </p:nvPicPr>
        <p:blipFill>
          <a:blip r:embed="rId7"/>
          <a:stretch>
            <a:fillRect/>
          </a:stretch>
        </p:blipFill>
        <p:spPr>
          <a:xfrm>
            <a:off x="342123" y="3234871"/>
            <a:ext cx="5375994" cy="3474977"/>
          </a:xfrm>
          <a:prstGeom prst="rect">
            <a:avLst/>
          </a:prstGeom>
        </p:spPr>
      </p:pic>
    </p:spTree>
    <p:extLst>
      <p:ext uri="{BB962C8B-B14F-4D97-AF65-F5344CB8AC3E}">
        <p14:creationId xmlns:p14="http://schemas.microsoft.com/office/powerpoint/2010/main" val="37336427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noChangeArrowheads="1"/>
          </p:cNvSpPr>
          <p:nvPr/>
        </p:nvSpPr>
        <p:spPr>
          <a:xfrm>
            <a:off x="1749027" y="128884"/>
            <a:ext cx="8153400" cy="99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s-CO" altLang="en-US" sz="3200" b="1" i="0" u="none" strike="noStrike" kern="1200" cap="none" spc="0" normalizeH="0" baseline="0" noProof="0" dirty="0">
                <a:ln>
                  <a:noFill/>
                </a:ln>
                <a:solidFill>
                  <a:schemeClr val="bg1"/>
                </a:solidFill>
                <a:effectLst/>
                <a:uLnTx/>
                <a:uFillTx/>
                <a:latin typeface="Montserrat" panose="00000500000000000000" pitchFamily="2" charset="0"/>
                <a:cs typeface="Arial"/>
              </a:rPr>
              <a:t>EJERCICIO</a:t>
            </a:r>
          </a:p>
        </p:txBody>
      </p:sp>
      <p:sp>
        <p:nvSpPr>
          <p:cNvPr id="2" name="Rectangle 1">
            <a:extLst>
              <a:ext uri="{FF2B5EF4-FFF2-40B4-BE49-F238E27FC236}">
                <a16:creationId xmlns:a16="http://schemas.microsoft.com/office/drawing/2014/main" id="{02A79C0D-1A97-9289-04C1-6FBA9C79DF35}"/>
              </a:ext>
            </a:extLst>
          </p:cNvPr>
          <p:cNvSpPr>
            <a:spLocks noChangeArrowheads="1"/>
          </p:cNvSpPr>
          <p:nvPr/>
        </p:nvSpPr>
        <p:spPr bwMode="auto">
          <a:xfrm>
            <a:off x="155448" y="1203657"/>
            <a:ext cx="11640312"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DE" altLang="en-DE" sz="2000" b="0" i="0" u="none" strike="noStrike" cap="none" normalizeH="0" baseline="0">
                <a:ln>
                  <a:noFill/>
                </a:ln>
                <a:solidFill>
                  <a:srgbClr val="AFAC6B"/>
                </a:solidFill>
                <a:effectLst/>
                <a:latin typeface="Arial Unicode MS"/>
              </a:rPr>
              <a:t># create the linear model with interactions</a:t>
            </a:r>
            <a:br>
              <a:rPr kumimoji="0" lang="en-DE" altLang="en-DE" sz="2000" b="0" i="0" u="none" strike="noStrike" cap="none" normalizeH="0" baseline="0">
                <a:ln>
                  <a:noFill/>
                </a:ln>
                <a:solidFill>
                  <a:srgbClr val="AFAC6B"/>
                </a:solidFill>
                <a:effectLst/>
                <a:latin typeface="Arial Unicode MS"/>
              </a:rPr>
            </a:br>
            <a:r>
              <a:rPr kumimoji="0" lang="en-DE" altLang="en-DE" sz="2000" b="0" i="0" u="none" strike="noStrike" cap="none" normalizeH="0" baseline="0">
                <a:ln>
                  <a:noFill/>
                </a:ln>
                <a:solidFill>
                  <a:srgbClr val="A9B7C6"/>
                </a:solidFill>
                <a:effectLst/>
                <a:latin typeface="Arial Unicode MS"/>
              </a:rPr>
              <a:t>lm_model_OJ2 &lt;- lm(log(sales) ~ log(price) + brand*log(price)</a:t>
            </a:r>
            <a:r>
              <a:rPr kumimoji="0" lang="en-DE" altLang="en-DE" sz="2000" b="0" i="0" u="none" strike="noStrike" cap="none" normalizeH="0" baseline="0">
                <a:ln>
                  <a:noFill/>
                </a:ln>
                <a:solidFill>
                  <a:srgbClr val="CC7832"/>
                </a:solidFill>
                <a:effectLst/>
                <a:latin typeface="Arial Unicode MS"/>
              </a:rPr>
              <a:t>, </a:t>
            </a:r>
            <a:r>
              <a:rPr kumimoji="0" lang="en-DE" altLang="en-DE" sz="2000" b="0" i="0" u="none" strike="noStrike" cap="none" normalizeH="0" baseline="0">
                <a:ln>
                  <a:noFill/>
                </a:ln>
                <a:solidFill>
                  <a:srgbClr val="A9B7C6"/>
                </a:solidFill>
                <a:effectLst/>
                <a:latin typeface="Arial Unicode MS"/>
              </a:rPr>
              <a:t>data = OJ_data)</a:t>
            </a:r>
            <a:br>
              <a:rPr kumimoji="0" lang="en-DE" altLang="en-DE" sz="2000" b="0" i="0" u="none" strike="noStrike" cap="none" normalizeH="0" baseline="0">
                <a:ln>
                  <a:noFill/>
                </a:ln>
                <a:solidFill>
                  <a:srgbClr val="A9B7C6"/>
                </a:solidFill>
                <a:effectLst/>
                <a:latin typeface="Arial Unicode MS"/>
              </a:rPr>
            </a:br>
            <a:br>
              <a:rPr kumimoji="0" lang="en-DE" altLang="en-DE" sz="2000" b="0" i="0" u="none" strike="noStrike" cap="none" normalizeH="0" baseline="0">
                <a:ln>
                  <a:noFill/>
                </a:ln>
                <a:solidFill>
                  <a:srgbClr val="A9B7C6"/>
                </a:solidFill>
                <a:effectLst/>
                <a:latin typeface="Arial Unicode MS"/>
              </a:rPr>
            </a:br>
            <a:r>
              <a:rPr kumimoji="0" lang="en-DE" altLang="en-DE" sz="2000" b="0" i="0" u="none" strike="noStrike" cap="none" normalizeH="0" baseline="0">
                <a:ln>
                  <a:noFill/>
                </a:ln>
                <a:solidFill>
                  <a:srgbClr val="A9B7C6"/>
                </a:solidFill>
                <a:effectLst/>
                <a:latin typeface="Arial Unicode MS"/>
              </a:rPr>
              <a:t>summ(lm_model_OJ2)</a:t>
            </a:r>
            <a:endParaRPr kumimoji="0" lang="en-DE" altLang="en-DE"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5919089"/>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8674" name="TextBox 1"/>
          <p:cNvSpPr txBox="1">
            <a:spLocks noChangeArrowheads="1"/>
          </p:cNvSpPr>
          <p:nvPr/>
        </p:nvSpPr>
        <p:spPr bwMode="auto">
          <a:xfrm>
            <a:off x="2476500" y="2421808"/>
            <a:ext cx="72390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altLang="en-US" sz="3200" b="1" i="0" u="none" strike="noStrike" kern="1200" cap="none" spc="0" normalizeH="0" baseline="0" noProof="0" dirty="0">
              <a:ln>
                <a:noFill/>
              </a:ln>
              <a:solidFill>
                <a:schemeClr val="bg1"/>
              </a:solidFill>
              <a:effectLst/>
              <a:uLnTx/>
              <a:uFillTx/>
              <a:latin typeface="Montserrat ExtraBold" panose="00000900000000000000"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altLang="en-US" sz="3200" b="1" i="0" u="none" strike="noStrike" kern="1200" cap="none" spc="0" normalizeH="0" baseline="0" noProof="0" dirty="0">
                <a:ln>
                  <a:noFill/>
                </a:ln>
                <a:solidFill>
                  <a:schemeClr val="bg1"/>
                </a:solidFill>
                <a:effectLst/>
                <a:uLnTx/>
                <a:uFillTx/>
                <a:latin typeface="Montserrat ExtraBold" panose="00000900000000000000" pitchFamily="2" charset="0"/>
              </a:rPr>
              <a:t>REGRESIÓN LINEAL CON VARIABLE DEPENDIENTE DUMMY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Montserrat ExtraBold" panose="000009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Montserrat ExtraBold" panose="00000900000000000000" pitchFamily="2" charset="0"/>
            </a:endParaRPr>
          </a:p>
        </p:txBody>
      </p:sp>
    </p:spTree>
    <p:extLst>
      <p:ext uri="{BB962C8B-B14F-4D97-AF65-F5344CB8AC3E}">
        <p14:creationId xmlns:p14="http://schemas.microsoft.com/office/powerpoint/2010/main" val="3016184179"/>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2226" name="TextBox 1"/>
          <p:cNvSpPr txBox="1">
            <a:spLocks noChangeArrowheads="1"/>
          </p:cNvSpPr>
          <p:nvPr/>
        </p:nvSpPr>
        <p:spPr bwMode="auto">
          <a:xfrm>
            <a:off x="477012" y="990600"/>
            <a:ext cx="11237976" cy="4154984"/>
          </a:xfrm>
          <a:prstGeom prst="rect">
            <a:avLst/>
          </a:prstGeom>
          <a:noFill/>
          <a:ln>
            <a:noFill/>
          </a:ln>
        </p:spPr>
        <p:txBody>
          <a:bodyPr wrap="square">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es-CO" sz="2400" b="0" i="0" u="none" strike="noStrike" kern="1200" cap="none" spc="0" normalizeH="0" baseline="0" noProof="0" dirty="0">
              <a:ln>
                <a:noFill/>
              </a:ln>
              <a:solidFill>
                <a:schemeClr val="bg1"/>
              </a:solidFill>
              <a:effectLst/>
              <a:uLnTx/>
              <a:uFillTx/>
              <a:latin typeface="Montserrat" panose="00000500000000000000" pitchFamily="2"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altLang="es-CO" sz="2400" b="0" i="0" u="none" strike="noStrike" kern="1200" cap="none" spc="0" normalizeH="0" baseline="0" noProof="0" dirty="0">
                <a:ln>
                  <a:noFill/>
                </a:ln>
                <a:solidFill>
                  <a:schemeClr val="bg1"/>
                </a:solidFill>
                <a:effectLst/>
                <a:uLnTx/>
                <a:uFillTx/>
                <a:latin typeface="Montserrat" panose="00000500000000000000" pitchFamily="2" charset="0"/>
              </a:rPr>
              <a:t>Hasta el momento hemos hecho regresiones en los que la variable explicada es una variable numérica.</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s-ES" altLang="es-CO" dirty="0">
              <a:solidFill>
                <a:schemeClr val="bg1"/>
              </a:solidFill>
              <a:latin typeface="Montserrat" panose="00000500000000000000" pitchFamily="2"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altLang="es-CO" dirty="0">
                <a:solidFill>
                  <a:schemeClr val="bg1"/>
                </a:solidFill>
                <a:latin typeface="Montserrat" panose="00000500000000000000" pitchFamily="2" charset="0"/>
              </a:rPr>
              <a:t>Sin embargo, la variable explicada también puede ser una </a:t>
            </a:r>
            <a:r>
              <a:rPr lang="es-ES" altLang="es-CO" dirty="0">
                <a:solidFill>
                  <a:schemeClr val="accent2">
                    <a:lumMod val="60000"/>
                    <a:lumOff val="40000"/>
                  </a:schemeClr>
                </a:solidFill>
                <a:latin typeface="Montserrat" panose="00000500000000000000" pitchFamily="2" charset="0"/>
              </a:rPr>
              <a:t>variable categórica!</a:t>
            </a:r>
            <a:endParaRPr kumimoji="0" lang="es-ES" altLang="es-CO" sz="2400" b="0" i="0" u="none" strike="noStrike" kern="1200" cap="none" spc="0" normalizeH="0" baseline="0" noProof="0" dirty="0">
              <a:ln>
                <a:noFill/>
              </a:ln>
              <a:solidFill>
                <a:schemeClr val="accent2">
                  <a:lumMod val="60000"/>
                  <a:lumOff val="40000"/>
                </a:schemeClr>
              </a:solidFill>
              <a:effectLst/>
              <a:uLnTx/>
              <a:uFillTx/>
              <a:latin typeface="Montserrat"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es-CO" sz="2400" b="0" i="0" u="none" strike="noStrike" kern="1200" cap="none" spc="0" normalizeH="0" baseline="0" noProof="0" dirty="0">
              <a:ln>
                <a:noFill/>
              </a:ln>
              <a:solidFill>
                <a:schemeClr val="bg1"/>
              </a:solidFill>
              <a:effectLst/>
              <a:uLnTx/>
              <a:uFillTx/>
              <a:latin typeface="Montserrat" panose="00000500000000000000" pitchFamily="2"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altLang="es-CO" sz="2400" b="0" i="0" u="none" strike="noStrike" kern="1200" cap="none" spc="0" normalizeH="0" baseline="0" noProof="0" dirty="0">
                <a:ln>
                  <a:noFill/>
                </a:ln>
                <a:solidFill>
                  <a:schemeClr val="bg1"/>
                </a:solidFill>
                <a:effectLst/>
                <a:uLnTx/>
                <a:uFillTx/>
                <a:latin typeface="Montserrat" panose="00000500000000000000" pitchFamily="2" charset="0"/>
              </a:rPr>
              <a:t> Veremos cómo </a:t>
            </a:r>
            <a:r>
              <a:rPr lang="es-ES" altLang="es-CO" dirty="0">
                <a:solidFill>
                  <a:schemeClr val="bg1"/>
                </a:solidFill>
                <a:latin typeface="Montserrat" panose="00000500000000000000" pitchFamily="2" charset="0"/>
              </a:rPr>
              <a:t>estimar e </a:t>
            </a:r>
            <a:r>
              <a:rPr kumimoji="0" lang="es-ES" altLang="es-CO" sz="2400" b="0" i="0" u="none" strike="noStrike" kern="1200" cap="none" spc="0" normalizeH="0" baseline="0" noProof="0" dirty="0">
                <a:ln>
                  <a:noFill/>
                </a:ln>
                <a:solidFill>
                  <a:schemeClr val="bg1"/>
                </a:solidFill>
                <a:effectLst/>
                <a:uLnTx/>
                <a:uFillTx/>
                <a:latin typeface="Montserrat" panose="00000500000000000000" pitchFamily="2" charset="0"/>
              </a:rPr>
              <a:t>interpretar un modelo de regresión cuando la variable explicada es una variable </a:t>
            </a:r>
            <a:r>
              <a:rPr kumimoji="0" lang="es-ES" altLang="es-CO" sz="2400" b="1" i="1" u="none" strike="noStrike" kern="1200" cap="none" spc="0" normalizeH="0" baseline="0" noProof="0" dirty="0">
                <a:ln>
                  <a:noFill/>
                </a:ln>
                <a:solidFill>
                  <a:schemeClr val="accent2">
                    <a:lumMod val="60000"/>
                    <a:lumOff val="40000"/>
                  </a:schemeClr>
                </a:solidFill>
                <a:effectLst/>
                <a:uLnTx/>
                <a:uFillTx/>
                <a:latin typeface="Montserrat" panose="00000500000000000000" pitchFamily="2" charset="0"/>
              </a:rPr>
              <a:t>binaria.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es-CO" sz="2400" b="0" i="0" u="none" strike="noStrike" kern="1200" cap="none" spc="0" normalizeH="0" baseline="0" noProof="0" dirty="0">
              <a:ln>
                <a:noFill/>
              </a:ln>
              <a:solidFill>
                <a:schemeClr val="bg1"/>
              </a:solidFill>
              <a:effectLst/>
              <a:uLnTx/>
              <a:uFillTx/>
              <a:latin typeface="Montserrat"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altLang="es-CO" sz="2400" b="0" i="0" u="none" strike="noStrike" kern="1200" cap="none" spc="0" normalizeH="0" baseline="0" noProof="0" dirty="0">
              <a:ln>
                <a:noFill/>
              </a:ln>
              <a:solidFill>
                <a:schemeClr val="bg1"/>
              </a:solidFill>
              <a:effectLst/>
              <a:uLnTx/>
              <a:uFillTx/>
              <a:latin typeface="Montserrat" panose="00000500000000000000" pitchFamily="2" charset="0"/>
            </a:endParaRPr>
          </a:p>
        </p:txBody>
      </p:sp>
    </p:spTree>
    <p:extLst>
      <p:ext uri="{BB962C8B-B14F-4D97-AF65-F5344CB8AC3E}">
        <p14:creationId xmlns:p14="http://schemas.microsoft.com/office/powerpoint/2010/main" val="18460326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0" y="309563"/>
            <a:ext cx="10625328" cy="990600"/>
          </a:xfrm>
        </p:spPr>
        <p:txBody>
          <a:bodyPr>
            <a:noAutofit/>
          </a:bodyPr>
          <a:lstStyle/>
          <a:p>
            <a:pPr eaLnBrk="1" hangingPunct="1"/>
            <a:r>
              <a:rPr lang="es-ES_tradnl" altLang="en-US" sz="3600" dirty="0">
                <a:solidFill>
                  <a:schemeClr val="bg1"/>
                </a:solidFill>
                <a:latin typeface="Montserrat ExtraBold" panose="00000900000000000000" pitchFamily="2" charset="0"/>
              </a:rPr>
              <a:t>Modelos de variable dependiente binaria</a:t>
            </a:r>
          </a:p>
        </p:txBody>
      </p:sp>
      <p:sp>
        <p:nvSpPr>
          <p:cNvPr id="15363" name="Rectangle 3"/>
          <p:cNvSpPr>
            <a:spLocks noChangeArrowheads="1"/>
          </p:cNvSpPr>
          <p:nvPr/>
        </p:nvSpPr>
        <p:spPr bwMode="auto">
          <a:xfrm>
            <a:off x="2590800" y="2057400"/>
            <a:ext cx="7334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Montserrat" panose="00000500000000000000" pitchFamily="2" charset="0"/>
            </a:endParaRPr>
          </a:p>
        </p:txBody>
      </p:sp>
      <p:sp>
        <p:nvSpPr>
          <p:cNvPr id="15364" name="Rectangle 4"/>
          <p:cNvSpPr>
            <a:spLocks noChangeArrowheads="1"/>
          </p:cNvSpPr>
          <p:nvPr/>
        </p:nvSpPr>
        <p:spPr bwMode="auto">
          <a:xfrm>
            <a:off x="893116" y="1399537"/>
            <a:ext cx="9992909" cy="5260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0" i="0" u="none" strike="noStrike" kern="1200" cap="none" spc="0" normalizeH="0" baseline="0" noProof="0" dirty="0">
                <a:ln>
                  <a:noFill/>
                </a:ln>
                <a:solidFill>
                  <a:schemeClr val="bg1"/>
                </a:solidFill>
                <a:effectLst/>
                <a:uLnTx/>
                <a:uFillTx/>
                <a:latin typeface="Montserrat" panose="00000500000000000000" pitchFamily="2" charset="0"/>
              </a:rPr>
              <a:t>El modelo de regresión </a:t>
            </a:r>
            <a:r>
              <a:rPr lang="es-ES_tradnl" altLang="en-US" sz="2400" dirty="0">
                <a:solidFill>
                  <a:schemeClr val="bg1"/>
                </a:solidFill>
                <a:latin typeface="Montserrat" panose="00000500000000000000" pitchFamily="2" charset="0"/>
              </a:rPr>
              <a:t>lineal cuando la variable explicada es binaria se denomina</a:t>
            </a:r>
            <a:r>
              <a:rPr kumimoji="0" lang="es-ES_tradnl" altLang="en-US" sz="2400" b="0" i="0" u="none" strike="noStrike" kern="1200" cap="none" spc="0" normalizeH="0" baseline="0" noProof="0" dirty="0">
                <a:ln>
                  <a:noFill/>
                </a:ln>
                <a:solidFill>
                  <a:schemeClr val="bg1"/>
                </a:solidFill>
                <a:effectLst/>
                <a:uLnTx/>
                <a:uFillTx/>
                <a:latin typeface="Montserrat" panose="00000500000000000000" pitchFamily="2" charset="0"/>
              </a:rPr>
              <a:t>:</a:t>
            </a:r>
          </a:p>
          <a:p>
            <a:pPr marL="0" marR="0" lvl="0" indent="0" algn="ctr" defTabSz="914400" rtl="0" eaLnBrk="1" fontAlgn="auto" latinLnBrk="0" hangingPunct="1">
              <a:lnSpc>
                <a:spcPct val="100000"/>
              </a:lnSpc>
              <a:spcBef>
                <a:spcPct val="50000"/>
              </a:spcBef>
              <a:spcAft>
                <a:spcPts val="0"/>
              </a:spcAft>
              <a:buClrTx/>
              <a:buSzTx/>
              <a:buFontTx/>
              <a:buNone/>
              <a:tabLst/>
              <a:defRPr/>
            </a:pPr>
            <a:r>
              <a:rPr lang="es-ES_tradnl" altLang="en-US" sz="3200" b="1" dirty="0">
                <a:solidFill>
                  <a:schemeClr val="bg1"/>
                </a:solidFill>
                <a:latin typeface="Montserrat ExtraBold" panose="00000900000000000000" pitchFamily="2" charset="0"/>
              </a:rPr>
              <a:t>Modelo de Probabilidad Lineal</a:t>
            </a:r>
            <a:endParaRPr lang="es-ES_tradnl" altLang="en-US" sz="3200" dirty="0">
              <a:solidFill>
                <a:schemeClr val="bg1"/>
              </a:solidFill>
              <a:latin typeface="Montserrat ExtraBold" panose="00000900000000000000" pitchFamily="2" charset="0"/>
            </a:endParaRPr>
          </a:p>
          <a:p>
            <a:pPr marL="457200" indent="-457200">
              <a:spcBef>
                <a:spcPct val="50000"/>
              </a:spcBef>
              <a:buClr>
                <a:schemeClr val="bg1"/>
              </a:buClr>
              <a:buSzTx/>
              <a:defRPr/>
            </a:pPr>
            <a:r>
              <a:rPr kumimoji="0" lang="es-ES_tradnl" altLang="en-US" sz="2400" b="0" i="0" u="none" strike="noStrike" kern="1200" cap="none" spc="0" normalizeH="0" baseline="0" noProof="0" dirty="0">
                <a:ln>
                  <a:noFill/>
                </a:ln>
                <a:solidFill>
                  <a:schemeClr val="bg1"/>
                </a:solidFill>
                <a:effectLst/>
                <a:uLnTx/>
                <a:uFillTx/>
                <a:latin typeface="Montserrat" panose="00000500000000000000" pitchFamily="2" charset="0"/>
              </a:rPr>
              <a:t>En este caso, los coeficientes miden el efecto de las variables explicativas sobre la </a:t>
            </a:r>
            <a:r>
              <a:rPr kumimoji="0" lang="es-ES_tradnl" altLang="en-US" sz="2400" b="1" i="0" u="none" strike="noStrike" kern="1200" cap="none" spc="0" normalizeH="0" baseline="0" noProof="0" dirty="0">
                <a:ln>
                  <a:noFill/>
                </a:ln>
                <a:solidFill>
                  <a:schemeClr val="accent2">
                    <a:lumMod val="60000"/>
                    <a:lumOff val="40000"/>
                  </a:schemeClr>
                </a:solidFill>
                <a:effectLst/>
                <a:uLnTx/>
                <a:uFillTx/>
                <a:latin typeface="Montserrat" panose="00000500000000000000" pitchFamily="2" charset="0"/>
              </a:rPr>
              <a:t>PROBABILIDAD</a:t>
            </a:r>
            <a:r>
              <a:rPr kumimoji="0" lang="es-ES_tradnl" altLang="en-US" sz="2400" b="0" i="0" u="none" strike="noStrike" kern="1200" cap="none" spc="0" normalizeH="0" baseline="0" noProof="0" dirty="0">
                <a:ln>
                  <a:noFill/>
                </a:ln>
                <a:solidFill>
                  <a:schemeClr val="bg1"/>
                </a:solidFill>
                <a:effectLst/>
                <a:uLnTx/>
                <a:uFillTx/>
                <a:latin typeface="Montserrat" panose="00000500000000000000" pitchFamily="2" charset="0"/>
              </a:rPr>
              <a:t> de un evento:</a:t>
            </a:r>
          </a:p>
          <a:p>
            <a:pPr marL="1200150" lvl="1" indent="-457200">
              <a:spcBef>
                <a:spcPct val="50000"/>
              </a:spcBef>
              <a:buClr>
                <a:schemeClr val="bg1"/>
              </a:buClr>
              <a:buSzTx/>
              <a:defRPr/>
            </a:pPr>
            <a:r>
              <a:rPr kumimoji="0" lang="es-ES_tradnl" altLang="en-US" b="0" i="0" u="none" strike="noStrike" kern="1200" cap="none" spc="0" normalizeH="0" baseline="0" noProof="0" dirty="0">
                <a:ln>
                  <a:noFill/>
                </a:ln>
                <a:solidFill>
                  <a:schemeClr val="bg1"/>
                </a:solidFill>
                <a:effectLst/>
                <a:uLnTx/>
                <a:uFillTx/>
                <a:latin typeface="Montserrat" panose="00000500000000000000" pitchFamily="2" charset="0"/>
              </a:rPr>
              <a:t>¿Cuál es el efecto de perder el empleo sobre la probabilidad que un cliente entre en mora?</a:t>
            </a:r>
          </a:p>
          <a:p>
            <a:pPr marL="1200150" lvl="1" indent="-457200">
              <a:spcBef>
                <a:spcPct val="50000"/>
              </a:spcBef>
              <a:buClr>
                <a:schemeClr val="bg1"/>
              </a:buClr>
              <a:buSzTx/>
              <a:defRPr/>
            </a:pPr>
            <a:r>
              <a:rPr kumimoji="0" lang="es-ES_tradnl" altLang="en-US" b="0" i="0" u="none" strike="noStrike" kern="1200" cap="none" spc="0" normalizeH="0" baseline="0" noProof="0" dirty="0">
                <a:ln>
                  <a:noFill/>
                </a:ln>
                <a:solidFill>
                  <a:schemeClr val="bg1"/>
                </a:solidFill>
                <a:effectLst/>
                <a:uLnTx/>
                <a:uFillTx/>
                <a:latin typeface="Montserrat" panose="00000500000000000000" pitchFamily="2" charset="0"/>
              </a:rPr>
              <a:t>¿Cuál es el efecto del salario ofrecido sobre probabilidad que un ejecutivo acepte una oferta laboral?</a:t>
            </a:r>
          </a:p>
          <a:p>
            <a:pPr marL="1200150" lvl="1" indent="-457200">
              <a:spcBef>
                <a:spcPct val="50000"/>
              </a:spcBef>
              <a:buClr>
                <a:schemeClr val="bg1"/>
              </a:buClr>
              <a:buSzTx/>
              <a:defRPr/>
            </a:pPr>
            <a:r>
              <a:rPr lang="es-ES_tradnl" altLang="en-US" sz="2400" dirty="0">
                <a:solidFill>
                  <a:schemeClr val="bg1"/>
                </a:solidFill>
                <a:latin typeface="Montserrat" panose="00000500000000000000" pitchFamily="2" charset="0"/>
              </a:rPr>
              <a:t>¿Cuál es el efecto de la nota en un </a:t>
            </a:r>
            <a:r>
              <a:rPr lang="es-ES_tradnl" altLang="en-US" sz="2400" dirty="0" err="1">
                <a:solidFill>
                  <a:schemeClr val="bg1"/>
                </a:solidFill>
                <a:latin typeface="Montserrat" panose="00000500000000000000" pitchFamily="2" charset="0"/>
              </a:rPr>
              <a:t>quizz</a:t>
            </a:r>
            <a:r>
              <a:rPr lang="es-ES_tradnl" altLang="en-US" sz="2400" dirty="0">
                <a:solidFill>
                  <a:schemeClr val="bg1"/>
                </a:solidFill>
                <a:latin typeface="Montserrat" panose="00000500000000000000" pitchFamily="2" charset="0"/>
              </a:rPr>
              <a:t> sobre la probabilidad de aprobar la materia?</a:t>
            </a:r>
            <a:endParaRPr kumimoji="0" lang="es-ES_tradnl" altLang="en-US" sz="2400" b="0" i="0" u="none" strike="noStrike" kern="1200" cap="none" spc="0" normalizeH="0" baseline="0" noProof="0" dirty="0">
              <a:ln>
                <a:noFill/>
              </a:ln>
              <a:solidFill>
                <a:schemeClr val="bg1"/>
              </a:solidFill>
              <a:effectLst/>
              <a:uLnTx/>
              <a:uFillTx/>
              <a:latin typeface="Montserrat" panose="00000500000000000000" pitchFamily="2" charset="0"/>
            </a:endParaRPr>
          </a:p>
        </p:txBody>
      </p:sp>
      <p:cxnSp>
        <p:nvCxnSpPr>
          <p:cNvPr id="2" name="Straight Connector 1">
            <a:extLst>
              <a:ext uri="{FF2B5EF4-FFF2-40B4-BE49-F238E27FC236}">
                <a16:creationId xmlns:a16="http://schemas.microsoft.com/office/drawing/2014/main" id="{C60EDAC6-51BF-B3CE-A279-2DD817167FFB}"/>
              </a:ext>
            </a:extLst>
          </p:cNvPr>
          <p:cNvCxnSpPr>
            <a:cxnSpLocks/>
          </p:cNvCxnSpPr>
          <p:nvPr/>
        </p:nvCxnSpPr>
        <p:spPr>
          <a:xfrm>
            <a:off x="0" y="1148108"/>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402534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363" name="Rectangle 3"/>
          <p:cNvSpPr>
            <a:spLocks noChangeArrowheads="1"/>
          </p:cNvSpPr>
          <p:nvPr/>
        </p:nvSpPr>
        <p:spPr bwMode="auto">
          <a:xfrm>
            <a:off x="2590800" y="2057400"/>
            <a:ext cx="7334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Montserrat" panose="00000500000000000000" pitchFamily="2" charset="0"/>
            </a:endParaRPr>
          </a:p>
        </p:txBody>
      </p:sp>
      <p:sp>
        <p:nvSpPr>
          <p:cNvPr id="15364" name="Rectangle 4"/>
          <p:cNvSpPr>
            <a:spLocks noChangeArrowheads="1"/>
          </p:cNvSpPr>
          <p:nvPr/>
        </p:nvSpPr>
        <p:spPr bwMode="auto">
          <a:xfrm>
            <a:off x="364756" y="1254408"/>
            <a:ext cx="10625327" cy="1382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0" i="0" u="none" strike="noStrike" kern="1200" cap="none" spc="0" normalizeH="0" baseline="0" noProof="0" dirty="0">
                <a:ln>
                  <a:noFill/>
                </a:ln>
                <a:solidFill>
                  <a:schemeClr val="bg1"/>
                </a:solidFill>
                <a:effectLst/>
                <a:uLnTx/>
                <a:uFillTx/>
                <a:latin typeface="Montserrat" panose="00000500000000000000" pitchFamily="2" charset="0"/>
              </a:rPr>
              <a:t>El modelo de regresión </a:t>
            </a:r>
            <a:r>
              <a:rPr lang="es-ES_tradnl" altLang="en-US" sz="2400" dirty="0">
                <a:solidFill>
                  <a:schemeClr val="bg1"/>
                </a:solidFill>
                <a:latin typeface="Montserrat" panose="00000500000000000000" pitchFamily="2" charset="0"/>
              </a:rPr>
              <a:t>lineal cuando la variable explicada es binaria se denomina</a:t>
            </a:r>
            <a:r>
              <a:rPr kumimoji="0" lang="es-ES_tradnl" altLang="en-US" sz="2400" b="0" i="0" u="none" strike="noStrike" kern="1200" cap="none" spc="0" normalizeH="0" baseline="0" noProof="0" dirty="0">
                <a:ln>
                  <a:noFill/>
                </a:ln>
                <a:solidFill>
                  <a:schemeClr val="bg1"/>
                </a:solidFill>
                <a:effectLst/>
                <a:uLnTx/>
                <a:uFillTx/>
                <a:latin typeface="Montserrat" panose="00000500000000000000" pitchFamily="2" charset="0"/>
              </a:rPr>
              <a:t>:</a:t>
            </a:r>
          </a:p>
          <a:p>
            <a:pPr marL="0" marR="0" lvl="0" indent="0" algn="ctr" defTabSz="914400" rtl="0" eaLnBrk="1" fontAlgn="auto" latinLnBrk="0" hangingPunct="1">
              <a:lnSpc>
                <a:spcPct val="100000"/>
              </a:lnSpc>
              <a:spcBef>
                <a:spcPct val="50000"/>
              </a:spcBef>
              <a:spcAft>
                <a:spcPts val="0"/>
              </a:spcAft>
              <a:buClrTx/>
              <a:buSzTx/>
              <a:buFontTx/>
              <a:buNone/>
              <a:tabLst/>
              <a:defRPr/>
            </a:pPr>
            <a:r>
              <a:rPr lang="es-ES_tradnl" altLang="en-US" sz="2400" b="1" dirty="0">
                <a:solidFill>
                  <a:schemeClr val="bg1"/>
                </a:solidFill>
                <a:latin typeface="Montserrat" panose="00000500000000000000" pitchFamily="2" charset="0"/>
              </a:rPr>
              <a:t>Modelo de Probabilidad Lineal</a:t>
            </a:r>
            <a:endParaRPr kumimoji="0" lang="es-ES_tradnl" altLang="en-US" sz="2400" b="1" i="0" u="none" strike="noStrike" kern="1200" cap="none" spc="0" normalizeH="0" baseline="0" noProof="0" dirty="0">
              <a:ln>
                <a:noFill/>
              </a:ln>
              <a:solidFill>
                <a:schemeClr val="bg1"/>
              </a:solidFill>
              <a:effectLst/>
              <a:uLnTx/>
              <a:uFillTx/>
              <a:latin typeface="Montserrat" panose="00000500000000000000" pitchFamily="2" charset="0"/>
            </a:endParaRPr>
          </a:p>
        </p:txBody>
      </p:sp>
      <p:graphicFrame>
        <p:nvGraphicFramePr>
          <p:cNvPr id="5" name="Chart 6">
            <a:extLst>
              <a:ext uri="{FF2B5EF4-FFF2-40B4-BE49-F238E27FC236}">
                <a16:creationId xmlns:a16="http://schemas.microsoft.com/office/drawing/2014/main" id="{D2BD1C39-BEEF-459F-833C-B05AB179A510}"/>
              </a:ext>
            </a:extLst>
          </p:cNvPr>
          <p:cNvGraphicFramePr>
            <a:graphicFrameLocks/>
          </p:cNvGraphicFramePr>
          <p:nvPr>
            <p:extLst>
              <p:ext uri="{D42A27DB-BD31-4B8C-83A1-F6EECF244321}">
                <p14:modId xmlns:p14="http://schemas.microsoft.com/office/powerpoint/2010/main" val="2271207818"/>
              </p:ext>
            </p:extLst>
          </p:nvPr>
        </p:nvGraphicFramePr>
        <p:xfrm>
          <a:off x="2987671" y="2692005"/>
          <a:ext cx="6011917" cy="3963332"/>
        </p:xfrm>
        <a:graphic>
          <a:graphicData uri="http://schemas.openxmlformats.org/drawingml/2006/chart">
            <c:chart xmlns:c="http://schemas.openxmlformats.org/drawingml/2006/chart" xmlns:r="http://schemas.openxmlformats.org/officeDocument/2006/relationships" r:id="rId4"/>
          </a:graphicData>
        </a:graphic>
      </p:graphicFrame>
      <p:sp>
        <p:nvSpPr>
          <p:cNvPr id="2" name="Rectangle 2">
            <a:extLst>
              <a:ext uri="{FF2B5EF4-FFF2-40B4-BE49-F238E27FC236}">
                <a16:creationId xmlns:a16="http://schemas.microsoft.com/office/drawing/2014/main" id="{36D7F1EC-B79D-4C25-BD2C-1DFEB907CAC2}"/>
              </a:ext>
            </a:extLst>
          </p:cNvPr>
          <p:cNvSpPr txBox="1">
            <a:spLocks noChangeArrowheads="1"/>
          </p:cNvSpPr>
          <p:nvPr/>
        </p:nvSpPr>
        <p:spPr>
          <a:xfrm>
            <a:off x="0" y="309563"/>
            <a:ext cx="10625328" cy="990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altLang="en-US" sz="3600">
                <a:solidFill>
                  <a:schemeClr val="bg1"/>
                </a:solidFill>
                <a:latin typeface="Montserrat ExtraBold" panose="00000900000000000000" pitchFamily="2" charset="0"/>
              </a:rPr>
              <a:t>Modelos de variable dependiente binaria</a:t>
            </a:r>
            <a:endParaRPr lang="es-ES_tradnl" altLang="en-US" sz="3600" dirty="0">
              <a:solidFill>
                <a:schemeClr val="bg1"/>
              </a:solidFill>
              <a:latin typeface="Montserrat ExtraBold" panose="00000900000000000000" pitchFamily="2" charset="0"/>
            </a:endParaRPr>
          </a:p>
        </p:txBody>
      </p:sp>
      <p:cxnSp>
        <p:nvCxnSpPr>
          <p:cNvPr id="3" name="Straight Connector 2">
            <a:extLst>
              <a:ext uri="{FF2B5EF4-FFF2-40B4-BE49-F238E27FC236}">
                <a16:creationId xmlns:a16="http://schemas.microsoft.com/office/drawing/2014/main" id="{93107DFD-4A18-DF05-A42F-7EDE8D037B1B}"/>
              </a:ext>
            </a:extLst>
          </p:cNvPr>
          <p:cNvCxnSpPr>
            <a:cxnSpLocks/>
          </p:cNvCxnSpPr>
          <p:nvPr/>
        </p:nvCxnSpPr>
        <p:spPr>
          <a:xfrm>
            <a:off x="0" y="1148108"/>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9244048"/>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363" name="Rectangle 3"/>
          <p:cNvSpPr>
            <a:spLocks noChangeArrowheads="1"/>
          </p:cNvSpPr>
          <p:nvPr/>
        </p:nvSpPr>
        <p:spPr bwMode="auto">
          <a:xfrm>
            <a:off x="1943477" y="1804466"/>
            <a:ext cx="8745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Montserrat" panose="00000500000000000000" pitchFamily="2" charset="0"/>
            </a:endParaRPr>
          </a:p>
        </p:txBody>
      </p:sp>
      <p:sp>
        <p:nvSpPr>
          <p:cNvPr id="15364" name="Rectangle 4"/>
          <p:cNvSpPr>
            <a:spLocks noChangeArrowheads="1"/>
          </p:cNvSpPr>
          <p:nvPr/>
        </p:nvSpPr>
        <p:spPr bwMode="auto">
          <a:xfrm>
            <a:off x="344848" y="1300163"/>
            <a:ext cx="11915191" cy="5260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0" i="0" u="none" strike="noStrike" kern="1200" cap="none" spc="0" normalizeH="0" baseline="0" noProof="0" dirty="0">
                <a:ln>
                  <a:noFill/>
                </a:ln>
                <a:solidFill>
                  <a:schemeClr val="bg1"/>
                </a:solidFill>
                <a:effectLst/>
                <a:uLnTx/>
                <a:uFillTx/>
                <a:latin typeface="Montserrat" panose="00000500000000000000" pitchFamily="2" charset="0"/>
              </a:rPr>
              <a:t>El modelo de probabilidad lineal pronostica valores por fuera de [0,1]</a:t>
            </a:r>
          </a:p>
          <a:p>
            <a:pPr marL="0" marR="0" lvl="0" indent="0" algn="l" defTabSz="914400" rtl="0" eaLnBrk="1" fontAlgn="auto" latinLnBrk="0" hangingPunct="1">
              <a:lnSpc>
                <a:spcPct val="100000"/>
              </a:lnSpc>
              <a:spcBef>
                <a:spcPct val="50000"/>
              </a:spcBef>
              <a:spcAft>
                <a:spcPts val="0"/>
              </a:spcAft>
              <a:buClrTx/>
              <a:buSzTx/>
              <a:buFontTx/>
              <a:buNone/>
              <a:tabLst/>
              <a:defRPr/>
            </a:pPr>
            <a:r>
              <a:rPr lang="es-ES_tradnl" altLang="en-US" sz="2400" dirty="0">
                <a:solidFill>
                  <a:schemeClr val="bg1"/>
                </a:solidFill>
                <a:latin typeface="Montserrat" panose="00000500000000000000" pitchFamily="2" charset="0"/>
              </a:rPr>
              <a:t>Necesitamos un modelo </a:t>
            </a:r>
            <a:r>
              <a:rPr lang="es-ES_tradnl" altLang="en-US" sz="2400" b="1" dirty="0">
                <a:solidFill>
                  <a:schemeClr val="accent2">
                    <a:lumMod val="60000"/>
                    <a:lumOff val="40000"/>
                  </a:schemeClr>
                </a:solidFill>
                <a:latin typeface="Montserrat" panose="00000500000000000000" pitchFamily="2" charset="0"/>
              </a:rPr>
              <a:t>NO LINEAL </a:t>
            </a:r>
            <a:r>
              <a:rPr lang="es-ES_tradnl" altLang="en-US" sz="2400" dirty="0">
                <a:solidFill>
                  <a:schemeClr val="bg1"/>
                </a:solidFill>
                <a:latin typeface="Montserrat" panose="00000500000000000000" pitchFamily="2" charset="0"/>
              </a:rPr>
              <a:t>para que los pronósticos estén en [0,1] y por lo tanto puedan interpretarse como probabilidades</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0" i="0" u="none" strike="noStrike" kern="1200" cap="none" spc="0" normalizeH="0" baseline="0" noProof="0" dirty="0">
                <a:ln>
                  <a:noFill/>
                </a:ln>
                <a:solidFill>
                  <a:schemeClr val="bg1"/>
                </a:solidFill>
                <a:effectLst/>
                <a:uLnTx/>
                <a:uFillTx/>
                <a:latin typeface="Montserrat" panose="00000500000000000000" pitchFamily="2" charset="0"/>
              </a:rPr>
              <a:t>El modelo de regresión (posiblemente) mas usado en la practica es:</a:t>
            </a:r>
          </a:p>
          <a:p>
            <a:pPr marL="0" marR="0" lvl="0" indent="0" algn="ctr" defTabSz="914400" rtl="0" eaLnBrk="1" fontAlgn="auto" latinLnBrk="0" hangingPunct="1">
              <a:lnSpc>
                <a:spcPct val="100000"/>
              </a:lnSpc>
              <a:spcBef>
                <a:spcPct val="50000"/>
              </a:spcBef>
              <a:spcAft>
                <a:spcPts val="0"/>
              </a:spcAft>
              <a:buClrTx/>
              <a:buSzTx/>
              <a:buFontTx/>
              <a:buNone/>
              <a:tabLst/>
              <a:defRPr/>
            </a:pPr>
            <a:r>
              <a:rPr lang="es-ES_tradnl" altLang="en-US" sz="3200" b="1" dirty="0">
                <a:solidFill>
                  <a:schemeClr val="accent2">
                    <a:lumMod val="60000"/>
                    <a:lumOff val="40000"/>
                  </a:schemeClr>
                </a:solidFill>
                <a:latin typeface="Montserrat" panose="00000500000000000000" pitchFamily="2" charset="0"/>
              </a:rPr>
              <a:t>Regresión Logística</a:t>
            </a:r>
            <a:endParaRPr kumimoji="0" lang="es-ES_tradnl" altLang="en-US" sz="3200" b="1" i="0" u="none" strike="noStrike" kern="1200" cap="none" spc="0" normalizeH="0" baseline="0" noProof="0" dirty="0">
              <a:ln>
                <a:noFill/>
              </a:ln>
              <a:solidFill>
                <a:schemeClr val="accent2">
                  <a:lumMod val="60000"/>
                  <a:lumOff val="40000"/>
                </a:schemeClr>
              </a:solidFill>
              <a:effectLst/>
              <a:uLnTx/>
              <a:uFillTx/>
              <a:latin typeface="Montserrat" panose="00000500000000000000" pitchFamily="2" charset="0"/>
            </a:endParaRPr>
          </a:p>
          <a:p>
            <a:pPr marL="342900" indent="-342900">
              <a:spcBef>
                <a:spcPct val="50000"/>
              </a:spcBef>
              <a:buClr>
                <a:schemeClr val="bg1"/>
              </a:buClr>
              <a:buSzTx/>
              <a:buFont typeface="Arial" panose="020B0604020202020204" pitchFamily="34" charset="0"/>
              <a:buChar char="•"/>
              <a:defRPr/>
            </a:pPr>
            <a:r>
              <a:rPr kumimoji="0" lang="es-ES_tradnl" altLang="en-US" sz="2400" b="0" i="0" u="none" strike="noStrike" kern="1200" cap="none" spc="0" normalizeH="0" baseline="0" noProof="0" dirty="0">
                <a:ln>
                  <a:noFill/>
                </a:ln>
                <a:solidFill>
                  <a:schemeClr val="bg1"/>
                </a:solidFill>
                <a:effectLst/>
                <a:uLnTx/>
                <a:uFillTx/>
                <a:latin typeface="Montserrat" panose="00000500000000000000" pitchFamily="2" charset="0"/>
              </a:rPr>
              <a:t>Nos permite modelar distintas situaciones como:</a:t>
            </a:r>
          </a:p>
          <a:p>
            <a:pPr marL="1085850" lvl="1" indent="-342900">
              <a:spcBef>
                <a:spcPct val="50000"/>
              </a:spcBef>
              <a:buClr>
                <a:schemeClr val="bg1"/>
              </a:buClr>
              <a:buSzTx/>
              <a:buFont typeface="Arial" panose="020B0604020202020204" pitchFamily="34" charset="0"/>
              <a:buChar char="•"/>
              <a:defRPr/>
            </a:pPr>
            <a:r>
              <a:rPr kumimoji="0" lang="es-ES_tradnl" altLang="en-US" b="0" i="0" u="none" strike="noStrike" kern="1200" cap="none" spc="0" normalizeH="0" baseline="0" noProof="0" dirty="0">
                <a:ln>
                  <a:noFill/>
                </a:ln>
                <a:solidFill>
                  <a:schemeClr val="bg1"/>
                </a:solidFill>
                <a:effectLst/>
                <a:uLnTx/>
                <a:uFillTx/>
                <a:latin typeface="Montserrat" panose="00000500000000000000" pitchFamily="2" charset="0"/>
              </a:rPr>
              <a:t>¿Cuál es la probabilidad que un cliente pague una deuda?</a:t>
            </a:r>
          </a:p>
          <a:p>
            <a:pPr marL="1085850" lvl="1" indent="-342900">
              <a:spcBef>
                <a:spcPct val="50000"/>
              </a:spcBef>
              <a:buClr>
                <a:schemeClr val="bg1"/>
              </a:buClr>
              <a:buSzTx/>
              <a:buFont typeface="Arial" panose="020B0604020202020204" pitchFamily="34" charset="0"/>
              <a:buChar char="•"/>
              <a:defRPr/>
            </a:pPr>
            <a:r>
              <a:rPr lang="es-ES_tradnl" altLang="en-US" dirty="0">
                <a:solidFill>
                  <a:schemeClr val="bg1"/>
                </a:solidFill>
                <a:latin typeface="Montserrat" panose="00000500000000000000" pitchFamily="2" charset="0"/>
              </a:rPr>
              <a:t>¿Cuál es la probabilidad de que un cliente compre mi producto?</a:t>
            </a:r>
          </a:p>
          <a:p>
            <a:pPr marL="1085850" lvl="1" indent="-342900">
              <a:spcBef>
                <a:spcPct val="50000"/>
              </a:spcBef>
              <a:buClr>
                <a:schemeClr val="bg1"/>
              </a:buClr>
              <a:buSzTx/>
              <a:buFont typeface="Arial" panose="020B0604020202020204" pitchFamily="34" charset="0"/>
              <a:buChar char="•"/>
              <a:defRPr/>
            </a:pPr>
            <a:r>
              <a:rPr kumimoji="0" lang="es-ES_tradnl" altLang="en-US" b="0" i="0" u="none" strike="noStrike" kern="1200" cap="none" spc="0" normalizeH="0" baseline="0" noProof="0" dirty="0">
                <a:ln>
                  <a:noFill/>
                </a:ln>
                <a:solidFill>
                  <a:schemeClr val="bg1"/>
                </a:solidFill>
                <a:effectLst/>
                <a:uLnTx/>
                <a:uFillTx/>
                <a:latin typeface="Montserrat" panose="00000500000000000000" pitchFamily="2" charset="0"/>
              </a:rPr>
              <a:t>¿Cuál es la probabilidad que un colaborador acepte una oferta laboral?</a:t>
            </a:r>
          </a:p>
        </p:txBody>
      </p:sp>
      <p:sp>
        <p:nvSpPr>
          <p:cNvPr id="2" name="Rectangle 2">
            <a:extLst>
              <a:ext uri="{FF2B5EF4-FFF2-40B4-BE49-F238E27FC236}">
                <a16:creationId xmlns:a16="http://schemas.microsoft.com/office/drawing/2014/main" id="{69C74A7C-F989-6733-1E92-FAE34F6738B7}"/>
              </a:ext>
            </a:extLst>
          </p:cNvPr>
          <p:cNvSpPr txBox="1">
            <a:spLocks noChangeArrowheads="1"/>
          </p:cNvSpPr>
          <p:nvPr/>
        </p:nvSpPr>
        <p:spPr>
          <a:xfrm>
            <a:off x="0" y="309563"/>
            <a:ext cx="10625328" cy="990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altLang="en-US" sz="3600">
                <a:solidFill>
                  <a:schemeClr val="bg1"/>
                </a:solidFill>
                <a:latin typeface="Montserrat ExtraBold" panose="00000900000000000000" pitchFamily="2" charset="0"/>
              </a:rPr>
              <a:t>Modelos de variable dependiente binaria</a:t>
            </a:r>
            <a:endParaRPr lang="es-ES_tradnl" altLang="en-US" sz="3600" dirty="0">
              <a:solidFill>
                <a:schemeClr val="bg1"/>
              </a:solidFill>
              <a:latin typeface="Montserrat ExtraBold" panose="00000900000000000000" pitchFamily="2" charset="0"/>
            </a:endParaRPr>
          </a:p>
        </p:txBody>
      </p:sp>
      <p:cxnSp>
        <p:nvCxnSpPr>
          <p:cNvPr id="3" name="Straight Connector 2">
            <a:extLst>
              <a:ext uri="{FF2B5EF4-FFF2-40B4-BE49-F238E27FC236}">
                <a16:creationId xmlns:a16="http://schemas.microsoft.com/office/drawing/2014/main" id="{734D10C3-E5CC-3BBB-EE5C-3D090CBF2AEE}"/>
              </a:ext>
            </a:extLst>
          </p:cNvPr>
          <p:cNvCxnSpPr>
            <a:cxnSpLocks/>
          </p:cNvCxnSpPr>
          <p:nvPr/>
        </p:nvCxnSpPr>
        <p:spPr>
          <a:xfrm>
            <a:off x="0" y="1148108"/>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4061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36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36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0" y="134938"/>
            <a:ext cx="8616950" cy="990600"/>
          </a:xfrm>
        </p:spPr>
        <p:txBody>
          <a:bodyPr>
            <a:normAutofit fontScale="90000"/>
          </a:bodyPr>
          <a:lstStyle/>
          <a:p>
            <a:pPr eaLnBrk="1" hangingPunct="1"/>
            <a:r>
              <a:rPr lang="es-ES_tradnl" altLang="en-US" dirty="0">
                <a:solidFill>
                  <a:schemeClr val="bg1"/>
                </a:solidFill>
                <a:latin typeface="Montserrat ExtraBold" panose="00000900000000000000" pitchFamily="2" charset="0"/>
              </a:rPr>
              <a:t>Modelo de regresión Logística</a:t>
            </a:r>
          </a:p>
        </p:txBody>
      </p:sp>
      <p:sp>
        <p:nvSpPr>
          <p:cNvPr id="15363" name="Rectangle 3"/>
          <p:cNvSpPr>
            <a:spLocks noChangeArrowheads="1"/>
          </p:cNvSpPr>
          <p:nvPr/>
        </p:nvSpPr>
        <p:spPr bwMode="auto">
          <a:xfrm>
            <a:off x="2590800" y="2057400"/>
            <a:ext cx="7334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Montserrat" panose="00000500000000000000" pitchFamily="2" charset="0"/>
            </a:endParaRPr>
          </a:p>
        </p:txBody>
      </p:sp>
      <mc:AlternateContent xmlns:mc="http://schemas.openxmlformats.org/markup-compatibility/2006" xmlns:a14="http://schemas.microsoft.com/office/drawing/2010/main">
        <mc:Choice Requires="a14">
          <p:sp>
            <p:nvSpPr>
              <p:cNvPr id="15364" name="Rectangle 4"/>
              <p:cNvSpPr>
                <a:spLocks noChangeArrowheads="1"/>
              </p:cNvSpPr>
              <p:nvPr/>
            </p:nvSpPr>
            <p:spPr bwMode="auto">
              <a:xfrm>
                <a:off x="821295" y="1568181"/>
                <a:ext cx="10549409" cy="5061770"/>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squar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lvl="0">
                  <a:spcBef>
                    <a:spcPct val="50000"/>
                  </a:spcBef>
                  <a:buClrTx/>
                  <a:buSzTx/>
                  <a:buNone/>
                  <a:defRPr/>
                </a:pPr>
                <a:r>
                  <a:rPr kumimoji="0" lang="es-CO" altLang="en-US" sz="2200" b="1" i="0" u="none" strike="noStrike" kern="1200" cap="none" spc="0" normalizeH="0" baseline="0" noProof="0" dirty="0">
                    <a:ln>
                      <a:noFill/>
                    </a:ln>
                    <a:solidFill>
                      <a:schemeClr val="bg1"/>
                    </a:solidFill>
                    <a:effectLst/>
                    <a:uLnTx/>
                    <a:uFillTx/>
                    <a:latin typeface="Montserrat" panose="00000500000000000000" pitchFamily="2" charset="0"/>
                  </a:rPr>
                  <a:t>Modelo de regresión logística, se basa en una función logística</a:t>
                </a:r>
                <a:r>
                  <a:rPr lang="es-CO" altLang="en-US" sz="2200" b="1" dirty="0">
                    <a:solidFill>
                      <a:schemeClr val="bg1"/>
                    </a:solidFill>
                    <a:latin typeface="Montserrat" panose="00000500000000000000" pitchFamily="2" charset="0"/>
                  </a:rPr>
                  <a:t> que garantiza la predicción de probabilidad este entre 0 y 1.</a:t>
                </a:r>
              </a:p>
              <a:p>
                <a:pPr lvl="0">
                  <a:spcBef>
                    <a:spcPct val="50000"/>
                  </a:spcBef>
                  <a:buClrTx/>
                  <a:buSzTx/>
                  <a:buNone/>
                  <a:defRPr/>
                </a:pPr>
                <a:endParaRPr lang="es-CO" altLang="en-US" sz="2200" b="1" dirty="0">
                  <a:solidFill>
                    <a:schemeClr val="bg1"/>
                  </a:solidFill>
                  <a:latin typeface="Montserrat" panose="00000500000000000000" pitchFamily="2" charset="0"/>
                </a:endParaRPr>
              </a:p>
              <a:p>
                <a:pPr lvl="0">
                  <a:spcBef>
                    <a:spcPct val="50000"/>
                  </a:spcBef>
                  <a:buClrTx/>
                  <a:buSzTx/>
                  <a:buNone/>
                  <a:defRPr/>
                </a:pPr>
                <a14:m>
                  <m:oMathPara xmlns:m="http://schemas.openxmlformats.org/officeDocument/2006/math">
                    <m:oMathParaPr>
                      <m:jc m:val="centerGroup"/>
                    </m:oMathParaPr>
                    <m:oMath xmlns:m="http://schemas.openxmlformats.org/officeDocument/2006/math">
                      <m:r>
                        <a:rPr kumimoji="0" lang="es-CO" altLang="en-US" b="0" i="1" u="none" strike="noStrike" kern="1200" cap="none" spc="0" normalizeH="0" baseline="0" noProof="0" smtClean="0">
                          <a:ln>
                            <a:noFill/>
                          </a:ln>
                          <a:solidFill>
                            <a:schemeClr val="bg1"/>
                          </a:solidFill>
                          <a:effectLst/>
                          <a:uLnTx/>
                          <a:uFillTx/>
                          <a:latin typeface="Cambria Math" panose="02040503050406030204" pitchFamily="18" charset="0"/>
                        </a:rPr>
                        <m:t>𝑝</m:t>
                      </m:r>
                      <m:r>
                        <a:rPr kumimoji="0" lang="es-CO" altLang="en-US" b="0" i="1" u="none" strike="noStrike" kern="1200" cap="none" spc="0" normalizeH="0" baseline="0" noProof="0" smtClean="0">
                          <a:ln>
                            <a:noFill/>
                          </a:ln>
                          <a:solidFill>
                            <a:schemeClr val="bg1"/>
                          </a:solidFill>
                          <a:effectLst/>
                          <a:uLnTx/>
                          <a:uFillTx/>
                          <a:latin typeface="Cambria Math" panose="02040503050406030204" pitchFamily="18" charset="0"/>
                        </a:rPr>
                        <m:t>=</m:t>
                      </m:r>
                      <m:r>
                        <a:rPr kumimoji="0" lang="es-CO" altLang="en-US" b="0" i="1" u="none" strike="noStrike" kern="1200" cap="none" spc="0" normalizeH="0" baseline="0" noProof="0" smtClean="0">
                          <a:ln>
                            <a:noFill/>
                          </a:ln>
                          <a:solidFill>
                            <a:schemeClr val="bg1"/>
                          </a:solidFill>
                          <a:effectLst/>
                          <a:uLnTx/>
                          <a:uFillTx/>
                          <a:latin typeface="Cambria Math" panose="02040503050406030204" pitchFamily="18" charset="0"/>
                        </a:rPr>
                        <m:t>𝑃</m:t>
                      </m:r>
                      <m:d>
                        <m:dPr>
                          <m:ctrlPr>
                            <a:rPr kumimoji="0" lang="es-CO" altLang="en-US" b="0" i="1" u="none" strike="noStrike" kern="1200" cap="none" spc="0" normalizeH="0" baseline="0" noProof="0" smtClean="0">
                              <a:ln>
                                <a:noFill/>
                              </a:ln>
                              <a:solidFill>
                                <a:schemeClr val="bg1"/>
                              </a:solidFill>
                              <a:effectLst/>
                              <a:uLnTx/>
                              <a:uFillTx/>
                              <a:latin typeface="Cambria Math" panose="02040503050406030204" pitchFamily="18" charset="0"/>
                            </a:rPr>
                          </m:ctrlPr>
                        </m:dPr>
                        <m:e>
                          <m:r>
                            <a:rPr kumimoji="0" lang="es-CO" altLang="en-US" b="0" i="1" u="none" strike="noStrike" kern="1200" cap="none" spc="0" normalizeH="0" baseline="0" noProof="0" smtClean="0">
                              <a:ln>
                                <a:noFill/>
                              </a:ln>
                              <a:solidFill>
                                <a:schemeClr val="bg1"/>
                              </a:solidFill>
                              <a:effectLst/>
                              <a:uLnTx/>
                              <a:uFillTx/>
                              <a:latin typeface="Cambria Math" panose="02040503050406030204" pitchFamily="18" charset="0"/>
                            </a:rPr>
                            <m:t>𝑦</m:t>
                          </m:r>
                          <m:r>
                            <a:rPr kumimoji="0" lang="es-CO" altLang="en-US" b="0" i="1" u="none" strike="noStrike" kern="1200" cap="none" spc="0" normalizeH="0" baseline="0" noProof="0" smtClean="0">
                              <a:ln>
                                <a:noFill/>
                              </a:ln>
                              <a:solidFill>
                                <a:schemeClr val="bg1"/>
                              </a:solidFill>
                              <a:effectLst/>
                              <a:uLnTx/>
                              <a:uFillTx/>
                              <a:latin typeface="Cambria Math" panose="02040503050406030204" pitchFamily="18" charset="0"/>
                            </a:rPr>
                            <m:t>=1</m:t>
                          </m:r>
                        </m:e>
                        <m:e>
                          <m:r>
                            <a:rPr kumimoji="0" lang="es-CO" altLang="en-US" b="0" i="1" u="none" strike="noStrike" kern="1200" cap="none" spc="0" normalizeH="0" baseline="0" noProof="0" smtClean="0">
                              <a:ln>
                                <a:noFill/>
                              </a:ln>
                              <a:solidFill>
                                <a:schemeClr val="bg1"/>
                              </a:solidFill>
                              <a:effectLst/>
                              <a:uLnTx/>
                              <a:uFillTx/>
                              <a:latin typeface="Cambria Math" panose="02040503050406030204" pitchFamily="18" charset="0"/>
                            </a:rPr>
                            <m:t>𝑥</m:t>
                          </m:r>
                        </m:e>
                      </m:d>
                      <m:r>
                        <a:rPr kumimoji="0" lang="es-CO" altLang="en-US" b="0" i="1" u="none" strike="noStrike" kern="1200" cap="none" spc="0" normalizeH="0" baseline="0" noProof="0" smtClean="0">
                          <a:ln>
                            <a:noFill/>
                          </a:ln>
                          <a:solidFill>
                            <a:schemeClr val="bg1"/>
                          </a:solidFill>
                          <a:effectLst/>
                          <a:uLnTx/>
                          <a:uFillTx/>
                          <a:latin typeface="Cambria Math" panose="02040503050406030204" pitchFamily="18" charset="0"/>
                        </a:rPr>
                        <m:t>=</m:t>
                      </m:r>
                      <m:f>
                        <m:fPr>
                          <m:ctrlPr>
                            <a:rPr lang="es-CO" altLang="en-US" i="1">
                              <a:solidFill>
                                <a:schemeClr val="bg1"/>
                              </a:solidFill>
                              <a:latin typeface="Cambria Math" panose="02040503050406030204" pitchFamily="18" charset="0"/>
                            </a:rPr>
                          </m:ctrlPr>
                        </m:fPr>
                        <m:num>
                          <m:sSup>
                            <m:sSupPr>
                              <m:ctrlPr>
                                <a:rPr lang="es-CO" altLang="en-US" i="1">
                                  <a:solidFill>
                                    <a:schemeClr val="bg1"/>
                                  </a:solidFill>
                                  <a:latin typeface="Cambria Math" panose="02040503050406030204" pitchFamily="18" charset="0"/>
                                </a:rPr>
                              </m:ctrlPr>
                            </m:sSupPr>
                            <m:e>
                              <m:r>
                                <a:rPr lang="es-CO" altLang="en-US" i="1">
                                  <a:solidFill>
                                    <a:schemeClr val="bg1"/>
                                  </a:solidFill>
                                  <a:latin typeface="Cambria Math" panose="02040503050406030204" pitchFamily="18" charset="0"/>
                                </a:rPr>
                                <m:t>𝑒</m:t>
                              </m:r>
                            </m:e>
                            <m:sup>
                              <m:sSub>
                                <m:sSubPr>
                                  <m:ctrlPr>
                                    <a:rPr lang="es-CO" altLang="en-US" i="1">
                                      <a:solidFill>
                                        <a:schemeClr val="bg1"/>
                                      </a:solidFill>
                                      <a:latin typeface="Cambria Math" panose="02040503050406030204" pitchFamily="18" charset="0"/>
                                    </a:rPr>
                                  </m:ctrlPr>
                                </m:sSubPr>
                                <m:e>
                                  <m:r>
                                    <a:rPr lang="es-CO" altLang="en-US" i="1">
                                      <a:solidFill>
                                        <a:schemeClr val="bg1"/>
                                      </a:solidFill>
                                      <a:latin typeface="Cambria Math" panose="02040503050406030204" pitchFamily="18" charset="0"/>
                                      <a:ea typeface="Cambria Math" panose="02040503050406030204" pitchFamily="18" charset="0"/>
                                    </a:rPr>
                                    <m:t>𝛽</m:t>
                                  </m:r>
                                </m:e>
                                <m:sub>
                                  <m:r>
                                    <a:rPr lang="es-CO" altLang="en-US" i="1">
                                      <a:solidFill>
                                        <a:schemeClr val="bg1"/>
                                      </a:solidFill>
                                      <a:latin typeface="Cambria Math" panose="02040503050406030204" pitchFamily="18" charset="0"/>
                                    </a:rPr>
                                    <m:t>0</m:t>
                                  </m:r>
                                </m:sub>
                              </m:sSub>
                              <m:r>
                                <a:rPr lang="es-CO" altLang="en-US" i="1">
                                  <a:solidFill>
                                    <a:schemeClr val="bg1"/>
                                  </a:solidFill>
                                  <a:latin typeface="Cambria Math" panose="02040503050406030204" pitchFamily="18" charset="0"/>
                                </a:rPr>
                                <m:t>+</m:t>
                              </m:r>
                              <m:sSub>
                                <m:sSubPr>
                                  <m:ctrlPr>
                                    <a:rPr lang="es-CO" altLang="en-US" i="1">
                                      <a:solidFill>
                                        <a:schemeClr val="bg1"/>
                                      </a:solidFill>
                                      <a:latin typeface="Cambria Math" panose="02040503050406030204" pitchFamily="18" charset="0"/>
                                    </a:rPr>
                                  </m:ctrlPr>
                                </m:sSubPr>
                                <m:e>
                                  <m:r>
                                    <a:rPr lang="es-CO" altLang="en-US" i="1">
                                      <a:solidFill>
                                        <a:schemeClr val="bg1"/>
                                      </a:solidFill>
                                      <a:latin typeface="Cambria Math" panose="02040503050406030204" pitchFamily="18" charset="0"/>
                                      <a:ea typeface="Cambria Math" panose="02040503050406030204" pitchFamily="18" charset="0"/>
                                    </a:rPr>
                                    <m:t>𝛽</m:t>
                                  </m:r>
                                </m:e>
                                <m:sub>
                                  <m:r>
                                    <a:rPr lang="es-CO" altLang="en-US" i="1">
                                      <a:solidFill>
                                        <a:schemeClr val="bg1"/>
                                      </a:solidFill>
                                      <a:latin typeface="Cambria Math" panose="02040503050406030204" pitchFamily="18" charset="0"/>
                                    </a:rPr>
                                    <m:t>1</m:t>
                                  </m:r>
                                </m:sub>
                              </m:sSub>
                              <m:r>
                                <a:rPr lang="es-CO" altLang="en-US" i="1">
                                  <a:solidFill>
                                    <a:schemeClr val="bg1"/>
                                  </a:solidFill>
                                  <a:latin typeface="Cambria Math" panose="02040503050406030204" pitchFamily="18" charset="0"/>
                                </a:rPr>
                                <m:t>𝑋</m:t>
                              </m:r>
                            </m:sup>
                          </m:sSup>
                        </m:num>
                        <m:den>
                          <m:r>
                            <a:rPr lang="es-CO" altLang="en-US" i="1">
                              <a:solidFill>
                                <a:schemeClr val="bg1"/>
                              </a:solidFill>
                              <a:latin typeface="Cambria Math" panose="02040503050406030204" pitchFamily="18" charset="0"/>
                            </a:rPr>
                            <m:t>1+</m:t>
                          </m:r>
                          <m:sSup>
                            <m:sSupPr>
                              <m:ctrlPr>
                                <a:rPr lang="es-CO" altLang="en-US" i="1" smtClean="0">
                                  <a:solidFill>
                                    <a:schemeClr val="bg1"/>
                                  </a:solidFill>
                                  <a:latin typeface="Cambria Math" panose="02040503050406030204" pitchFamily="18" charset="0"/>
                                </a:rPr>
                              </m:ctrlPr>
                            </m:sSupPr>
                            <m:e>
                              <m:r>
                                <a:rPr lang="es-CO" altLang="en-US" b="0" i="1" smtClean="0">
                                  <a:solidFill>
                                    <a:schemeClr val="bg1"/>
                                  </a:solidFill>
                                  <a:latin typeface="Cambria Math" panose="02040503050406030204" pitchFamily="18" charset="0"/>
                                </a:rPr>
                                <m:t>𝑒</m:t>
                              </m:r>
                            </m:e>
                            <m:sup>
                              <m:sSub>
                                <m:sSubPr>
                                  <m:ctrlPr>
                                    <a:rPr lang="es-CO" altLang="en-US" i="1" smtClean="0">
                                      <a:solidFill>
                                        <a:schemeClr val="bg1"/>
                                      </a:solidFill>
                                      <a:latin typeface="Cambria Math" panose="02040503050406030204" pitchFamily="18" charset="0"/>
                                    </a:rPr>
                                  </m:ctrlPr>
                                </m:sSubPr>
                                <m:e>
                                  <m:r>
                                    <a:rPr lang="es-CO" altLang="en-US" i="1" smtClean="0">
                                      <a:solidFill>
                                        <a:schemeClr val="bg1"/>
                                      </a:solidFill>
                                      <a:latin typeface="Cambria Math" panose="02040503050406030204" pitchFamily="18" charset="0"/>
                                      <a:ea typeface="Cambria Math" panose="02040503050406030204" pitchFamily="18" charset="0"/>
                                    </a:rPr>
                                    <m:t>𝛽</m:t>
                                  </m:r>
                                </m:e>
                                <m:sub>
                                  <m:r>
                                    <a:rPr lang="es-CO" altLang="en-US" b="0" i="1" smtClean="0">
                                      <a:solidFill>
                                        <a:schemeClr val="bg1"/>
                                      </a:solidFill>
                                      <a:latin typeface="Cambria Math" panose="02040503050406030204" pitchFamily="18" charset="0"/>
                                    </a:rPr>
                                    <m:t>0</m:t>
                                  </m:r>
                                </m:sub>
                              </m:sSub>
                              <m:r>
                                <a:rPr lang="es-CO" altLang="en-US" b="0" i="1" smtClean="0">
                                  <a:solidFill>
                                    <a:schemeClr val="bg1"/>
                                  </a:solidFill>
                                  <a:latin typeface="Cambria Math" panose="02040503050406030204" pitchFamily="18" charset="0"/>
                                </a:rPr>
                                <m:t>+</m:t>
                              </m:r>
                              <m:sSub>
                                <m:sSubPr>
                                  <m:ctrlPr>
                                    <a:rPr lang="es-CO" altLang="en-US" b="0" i="1" smtClean="0">
                                      <a:solidFill>
                                        <a:schemeClr val="bg1"/>
                                      </a:solidFill>
                                      <a:latin typeface="Cambria Math" panose="02040503050406030204" pitchFamily="18" charset="0"/>
                                    </a:rPr>
                                  </m:ctrlPr>
                                </m:sSubPr>
                                <m:e>
                                  <m:r>
                                    <a:rPr lang="es-CO" altLang="en-US" b="0" i="1" smtClean="0">
                                      <a:solidFill>
                                        <a:schemeClr val="bg1"/>
                                      </a:solidFill>
                                      <a:latin typeface="Cambria Math" panose="02040503050406030204" pitchFamily="18" charset="0"/>
                                      <a:ea typeface="Cambria Math" panose="02040503050406030204" pitchFamily="18" charset="0"/>
                                    </a:rPr>
                                    <m:t>𝛽</m:t>
                                  </m:r>
                                </m:e>
                                <m:sub>
                                  <m:r>
                                    <a:rPr lang="es-CO" altLang="en-US" b="0" i="1" smtClean="0">
                                      <a:solidFill>
                                        <a:schemeClr val="bg1"/>
                                      </a:solidFill>
                                      <a:latin typeface="Cambria Math" panose="02040503050406030204" pitchFamily="18" charset="0"/>
                                    </a:rPr>
                                    <m:t>1</m:t>
                                  </m:r>
                                </m:sub>
                              </m:sSub>
                              <m:r>
                                <a:rPr lang="es-CO" altLang="en-US" b="0" i="1" smtClean="0">
                                  <a:solidFill>
                                    <a:schemeClr val="bg1"/>
                                  </a:solidFill>
                                  <a:latin typeface="Cambria Math" panose="02040503050406030204" pitchFamily="18" charset="0"/>
                                </a:rPr>
                                <m:t>𝑋</m:t>
                              </m:r>
                            </m:sup>
                          </m:sSup>
                        </m:den>
                      </m:f>
                    </m:oMath>
                  </m:oMathPara>
                </a14:m>
                <a:endParaRPr kumimoji="0" lang="es-ES_tradnl" altLang="en-US" b="0" i="0" u="none" strike="noStrike" kern="1200" cap="none" spc="0" normalizeH="0" baseline="0" noProof="0" dirty="0">
                  <a:ln>
                    <a:noFill/>
                  </a:ln>
                  <a:solidFill>
                    <a:schemeClr val="bg1"/>
                  </a:solidFill>
                  <a:effectLst/>
                  <a:uLnTx/>
                  <a:uFillTx/>
                  <a:latin typeface="Montserrat" panose="00000500000000000000" pitchFamily="2" charset="0"/>
                </a:endParaRPr>
              </a:p>
              <a:p>
                <a:pPr lvl="0">
                  <a:spcBef>
                    <a:spcPct val="50000"/>
                  </a:spcBef>
                  <a:buClrTx/>
                  <a:buSzTx/>
                  <a:buNone/>
                  <a:defRPr/>
                </a:pPr>
                <a:endParaRPr kumimoji="0" lang="es-ES_tradnl" altLang="en-US" sz="2200" b="0" i="0" u="none" strike="noStrike" kern="1200" cap="none" spc="0" normalizeH="0" baseline="0" noProof="0" dirty="0">
                  <a:ln>
                    <a:noFill/>
                  </a:ln>
                  <a:solidFill>
                    <a:schemeClr val="bg1"/>
                  </a:solidFill>
                  <a:effectLst/>
                  <a:uLnTx/>
                  <a:uFillTx/>
                  <a:latin typeface="Montserrat" panose="00000500000000000000" pitchFamily="2" charset="0"/>
                </a:endParaRPr>
              </a:p>
              <a:p>
                <a:pPr lvl="0">
                  <a:spcBef>
                    <a:spcPct val="50000"/>
                  </a:spcBef>
                  <a:buClrTx/>
                  <a:buSzTx/>
                  <a:buNone/>
                  <a:defRPr/>
                </a:pPr>
                <a:r>
                  <a:rPr kumimoji="0" lang="es-ES_tradnl" altLang="en-US" sz="2200" b="0" i="0" u="none" strike="noStrike" kern="1200" cap="none" spc="0" normalizeH="0" noProof="0" dirty="0">
                    <a:ln>
                      <a:noFill/>
                    </a:ln>
                    <a:solidFill>
                      <a:schemeClr val="bg1"/>
                    </a:solidFill>
                    <a:effectLst/>
                    <a:uLnTx/>
                    <a:uFillTx/>
                    <a:latin typeface="Montserrat" panose="00000500000000000000" pitchFamily="2" charset="0"/>
                  </a:rPr>
                  <a:t>Para calcular los coeficientes usamos la siguiente transformación:</a:t>
                </a:r>
              </a:p>
              <a:p>
                <a:pPr lvl="0" algn="ctr">
                  <a:spcBef>
                    <a:spcPct val="50000"/>
                  </a:spcBef>
                  <a:buClrTx/>
                  <a:buSzTx/>
                  <a:buNone/>
                  <a:defRPr/>
                </a:pPr>
                <a14:m>
                  <m:oMath xmlns:m="http://schemas.openxmlformats.org/officeDocument/2006/math">
                    <m:r>
                      <a:rPr kumimoji="0" lang="es-CO" altLang="en-US" b="0" i="1" u="none" strike="noStrike" kern="1200" cap="none" spc="0" normalizeH="0" baseline="0" noProof="0" smtClean="0">
                        <a:ln>
                          <a:noFill/>
                        </a:ln>
                        <a:solidFill>
                          <a:schemeClr val="bg1"/>
                        </a:solidFill>
                        <a:effectLst/>
                        <a:uLnTx/>
                        <a:uFillTx/>
                        <a:latin typeface="Cambria Math" panose="02040503050406030204" pitchFamily="18" charset="0"/>
                      </a:rPr>
                      <m:t>𝑙𝑜𝑔</m:t>
                    </m:r>
                    <m:d>
                      <m:dPr>
                        <m:ctrlPr>
                          <a:rPr kumimoji="0" lang="es-CO" altLang="en-US" b="0" i="1" u="none" strike="noStrike" kern="1200" cap="none" spc="0" normalizeH="0" baseline="0" noProof="0" smtClean="0">
                            <a:ln>
                              <a:noFill/>
                            </a:ln>
                            <a:solidFill>
                              <a:schemeClr val="bg1"/>
                            </a:solidFill>
                            <a:effectLst/>
                            <a:uLnTx/>
                            <a:uFillTx/>
                            <a:latin typeface="Cambria Math" panose="02040503050406030204" pitchFamily="18" charset="0"/>
                          </a:rPr>
                        </m:ctrlPr>
                      </m:dPr>
                      <m:e>
                        <m:f>
                          <m:fPr>
                            <m:ctrlPr>
                              <a:rPr kumimoji="0" lang="es-CO" altLang="en-US" b="0" i="1" u="none" strike="noStrike" kern="1200" cap="none" spc="0" normalizeH="0" baseline="0" noProof="0" smtClean="0">
                                <a:ln>
                                  <a:noFill/>
                                </a:ln>
                                <a:solidFill>
                                  <a:schemeClr val="bg1"/>
                                </a:solidFill>
                                <a:effectLst/>
                                <a:uLnTx/>
                                <a:uFillTx/>
                                <a:latin typeface="Cambria Math" panose="02040503050406030204" pitchFamily="18" charset="0"/>
                              </a:rPr>
                            </m:ctrlPr>
                          </m:fPr>
                          <m:num>
                            <m:r>
                              <a:rPr kumimoji="0" lang="es-CO" altLang="en-US" b="0" i="1" u="none" strike="noStrike" kern="1200" cap="none" spc="0" normalizeH="0" baseline="0" noProof="0" smtClean="0">
                                <a:ln>
                                  <a:noFill/>
                                </a:ln>
                                <a:solidFill>
                                  <a:schemeClr val="bg1"/>
                                </a:solidFill>
                                <a:effectLst/>
                                <a:uLnTx/>
                                <a:uFillTx/>
                                <a:latin typeface="Cambria Math" panose="02040503050406030204" pitchFamily="18" charset="0"/>
                              </a:rPr>
                              <m:t>𝑝</m:t>
                            </m:r>
                          </m:num>
                          <m:den>
                            <m:r>
                              <a:rPr kumimoji="0" lang="es-CO" altLang="en-US" b="0" i="1" u="none" strike="noStrike" kern="1200" cap="none" spc="0" normalizeH="0" baseline="0" noProof="0" smtClean="0">
                                <a:ln>
                                  <a:noFill/>
                                </a:ln>
                                <a:solidFill>
                                  <a:schemeClr val="bg1"/>
                                </a:solidFill>
                                <a:effectLst/>
                                <a:uLnTx/>
                                <a:uFillTx/>
                                <a:latin typeface="Cambria Math" panose="02040503050406030204" pitchFamily="18" charset="0"/>
                              </a:rPr>
                              <m:t>1−</m:t>
                            </m:r>
                            <m:r>
                              <a:rPr kumimoji="0" lang="es-CO" altLang="en-US" b="0" i="1" u="none" strike="noStrike" kern="1200" cap="none" spc="0" normalizeH="0" baseline="0" noProof="0" smtClean="0">
                                <a:ln>
                                  <a:noFill/>
                                </a:ln>
                                <a:solidFill>
                                  <a:schemeClr val="bg1"/>
                                </a:solidFill>
                                <a:effectLst/>
                                <a:uLnTx/>
                                <a:uFillTx/>
                                <a:latin typeface="Cambria Math" panose="02040503050406030204" pitchFamily="18" charset="0"/>
                              </a:rPr>
                              <m:t>𝑝</m:t>
                            </m:r>
                          </m:den>
                        </m:f>
                      </m:e>
                    </m:d>
                    <m:r>
                      <a:rPr kumimoji="0" lang="es-CO" altLang="en-US" b="0" i="1" u="none" strike="noStrike" kern="1200" cap="none" spc="0" normalizeH="0" baseline="0" noProof="0" smtClean="0">
                        <a:ln>
                          <a:noFill/>
                        </a:ln>
                        <a:solidFill>
                          <a:schemeClr val="bg1"/>
                        </a:solidFill>
                        <a:effectLst/>
                        <a:uLnTx/>
                        <a:uFillTx/>
                        <a:latin typeface="Cambria Math" panose="02040503050406030204" pitchFamily="18" charset="0"/>
                      </a:rPr>
                      <m:t>=</m:t>
                    </m:r>
                  </m:oMath>
                </a14:m>
                <a:r>
                  <a:rPr lang="es-CO" altLang="en-US" dirty="0">
                    <a:solidFill>
                      <a:schemeClr val="bg1"/>
                    </a:solidFill>
                    <a:latin typeface="Montserrat" panose="00000500000000000000" pitchFamily="2" charset="0"/>
                  </a:rPr>
                  <a:t> </a:t>
                </a:r>
                <a14:m>
                  <m:oMath xmlns:m="http://schemas.openxmlformats.org/officeDocument/2006/math">
                    <m:sSub>
                      <m:sSubPr>
                        <m:ctrlPr>
                          <a:rPr lang="es-CO" altLang="en-US" i="1">
                            <a:solidFill>
                              <a:schemeClr val="bg1"/>
                            </a:solidFill>
                            <a:latin typeface="Cambria Math" panose="02040503050406030204" pitchFamily="18" charset="0"/>
                          </a:rPr>
                        </m:ctrlPr>
                      </m:sSubPr>
                      <m:e>
                        <m:r>
                          <a:rPr lang="es-CO" altLang="en-US" i="1">
                            <a:solidFill>
                              <a:schemeClr val="bg1"/>
                            </a:solidFill>
                            <a:latin typeface="Cambria Math" panose="02040503050406030204" pitchFamily="18" charset="0"/>
                            <a:ea typeface="Cambria Math" panose="02040503050406030204" pitchFamily="18" charset="0"/>
                          </a:rPr>
                          <m:t>𝛽</m:t>
                        </m:r>
                      </m:e>
                      <m:sub>
                        <m:r>
                          <a:rPr lang="es-CO" altLang="en-US" i="1">
                            <a:solidFill>
                              <a:schemeClr val="bg1"/>
                            </a:solidFill>
                            <a:latin typeface="Cambria Math" panose="02040503050406030204" pitchFamily="18" charset="0"/>
                          </a:rPr>
                          <m:t>0</m:t>
                        </m:r>
                      </m:sub>
                    </m:sSub>
                    <m:r>
                      <a:rPr lang="es-CO" altLang="en-US" i="1">
                        <a:solidFill>
                          <a:schemeClr val="bg1"/>
                        </a:solidFill>
                        <a:latin typeface="Cambria Math" panose="02040503050406030204" pitchFamily="18" charset="0"/>
                      </a:rPr>
                      <m:t>+</m:t>
                    </m:r>
                    <m:sSub>
                      <m:sSubPr>
                        <m:ctrlPr>
                          <a:rPr lang="es-CO" altLang="en-US" i="1">
                            <a:solidFill>
                              <a:schemeClr val="bg1"/>
                            </a:solidFill>
                            <a:latin typeface="Cambria Math" panose="02040503050406030204" pitchFamily="18" charset="0"/>
                          </a:rPr>
                        </m:ctrlPr>
                      </m:sSubPr>
                      <m:e>
                        <m:r>
                          <a:rPr lang="es-CO" altLang="en-US" i="1">
                            <a:solidFill>
                              <a:schemeClr val="bg1"/>
                            </a:solidFill>
                            <a:latin typeface="Cambria Math" panose="02040503050406030204" pitchFamily="18" charset="0"/>
                            <a:ea typeface="Cambria Math" panose="02040503050406030204" pitchFamily="18" charset="0"/>
                          </a:rPr>
                          <m:t>𝛽</m:t>
                        </m:r>
                      </m:e>
                      <m:sub>
                        <m:r>
                          <a:rPr lang="es-CO" altLang="en-US" i="1">
                            <a:solidFill>
                              <a:schemeClr val="bg1"/>
                            </a:solidFill>
                            <a:latin typeface="Cambria Math" panose="02040503050406030204" pitchFamily="18" charset="0"/>
                          </a:rPr>
                          <m:t>1</m:t>
                        </m:r>
                      </m:sub>
                    </m:sSub>
                    <m:r>
                      <a:rPr lang="es-CO" altLang="en-US" i="1">
                        <a:solidFill>
                          <a:schemeClr val="bg1"/>
                        </a:solidFill>
                        <a:latin typeface="Cambria Math" panose="02040503050406030204" pitchFamily="18" charset="0"/>
                      </a:rPr>
                      <m:t>𝑋</m:t>
                    </m:r>
                  </m:oMath>
                </a14:m>
                <a:endParaRPr kumimoji="0" lang="es-ES_tradnl" altLang="en-US" b="0" i="0" u="none" strike="noStrike" kern="1200" cap="none" spc="0" normalizeH="0" baseline="0" noProof="0" dirty="0">
                  <a:ln>
                    <a:noFill/>
                  </a:ln>
                  <a:solidFill>
                    <a:schemeClr val="bg1"/>
                  </a:solidFill>
                  <a:effectLst/>
                  <a:uLnTx/>
                  <a:uFillTx/>
                  <a:latin typeface="Montserrat" panose="00000500000000000000" pitchFamily="2" charset="0"/>
                </a:endParaRPr>
              </a:p>
              <a:p>
                <a:pPr lvl="0">
                  <a:spcBef>
                    <a:spcPct val="50000"/>
                  </a:spcBef>
                  <a:buClrTx/>
                  <a:buSzTx/>
                  <a:buNone/>
                  <a:defRPr/>
                </a:pPr>
                <a:r>
                  <a:rPr lang="es-CO" altLang="en-US" sz="2200" dirty="0">
                    <a:solidFill>
                      <a:schemeClr val="bg1"/>
                    </a:solidFill>
                    <a:latin typeface="Montserrat" panose="00000500000000000000" pitchFamily="2" charset="0"/>
                  </a:rPr>
                  <a:t>Note que el coeficiente </a:t>
                </a:r>
                <a14:m>
                  <m:oMath xmlns:m="http://schemas.openxmlformats.org/officeDocument/2006/math">
                    <m:sSub>
                      <m:sSubPr>
                        <m:ctrlPr>
                          <a:rPr lang="es-CO" altLang="en-US" sz="2200" i="1" smtClean="0">
                            <a:solidFill>
                              <a:schemeClr val="bg1"/>
                            </a:solidFill>
                            <a:latin typeface="Cambria Math" panose="02040503050406030204" pitchFamily="18" charset="0"/>
                          </a:rPr>
                        </m:ctrlPr>
                      </m:sSubPr>
                      <m:e>
                        <m:r>
                          <a:rPr lang="es-CO" altLang="en-US" sz="2200" i="1">
                            <a:solidFill>
                              <a:schemeClr val="bg1"/>
                            </a:solidFill>
                            <a:latin typeface="Cambria Math" panose="02040503050406030204" pitchFamily="18" charset="0"/>
                            <a:ea typeface="Cambria Math" panose="02040503050406030204" pitchFamily="18" charset="0"/>
                          </a:rPr>
                          <m:t>𝛽</m:t>
                        </m:r>
                      </m:e>
                      <m:sub>
                        <m:r>
                          <a:rPr lang="es-CO" altLang="en-US" sz="2200" i="1">
                            <a:solidFill>
                              <a:schemeClr val="bg1"/>
                            </a:solidFill>
                            <a:latin typeface="Cambria Math" panose="02040503050406030204" pitchFamily="18" charset="0"/>
                          </a:rPr>
                          <m:t>1</m:t>
                        </m:r>
                      </m:sub>
                    </m:sSub>
                  </m:oMath>
                </a14:m>
                <a:r>
                  <a:rPr kumimoji="0" lang="es-ES_tradnl" altLang="en-US" sz="2200" b="0" i="0" u="none" strike="noStrike" kern="1200" cap="none" spc="0" normalizeH="0" baseline="0" noProof="0" dirty="0">
                    <a:ln>
                      <a:noFill/>
                    </a:ln>
                    <a:solidFill>
                      <a:schemeClr val="bg1"/>
                    </a:solidFill>
                    <a:effectLst/>
                    <a:uLnTx/>
                    <a:uFillTx/>
                    <a:latin typeface="Montserrat" panose="00000500000000000000" pitchFamily="2" charset="0"/>
                  </a:rPr>
                  <a:t> </a:t>
                </a:r>
                <a:r>
                  <a:rPr kumimoji="0" lang="es-ES_tradnl" altLang="en-US" sz="2200" b="1" i="0" u="none" strike="noStrike" kern="1200" cap="none" spc="0" normalizeH="0" baseline="0" noProof="0" dirty="0">
                    <a:ln>
                      <a:noFill/>
                    </a:ln>
                    <a:solidFill>
                      <a:schemeClr val="accent2">
                        <a:lumMod val="60000"/>
                        <a:lumOff val="40000"/>
                      </a:schemeClr>
                    </a:solidFill>
                    <a:effectLst/>
                    <a:uLnTx/>
                    <a:uFillTx/>
                    <a:latin typeface="Montserrat" panose="00000500000000000000" pitchFamily="2" charset="0"/>
                  </a:rPr>
                  <a:t>NO</a:t>
                </a:r>
                <a:r>
                  <a:rPr kumimoji="0" lang="es-ES_tradnl" altLang="en-US" sz="2200" b="0" i="0" u="none" strike="noStrike" kern="1200" cap="none" spc="0" normalizeH="0" baseline="0" noProof="0" dirty="0">
                    <a:ln>
                      <a:noFill/>
                    </a:ln>
                    <a:solidFill>
                      <a:schemeClr val="bg1"/>
                    </a:solidFill>
                    <a:effectLst/>
                    <a:uLnTx/>
                    <a:uFillTx/>
                    <a:latin typeface="Montserrat" panose="00000500000000000000" pitchFamily="2" charset="0"/>
                  </a:rPr>
                  <a:t> representa</a:t>
                </a:r>
                <a:r>
                  <a:rPr kumimoji="0" lang="es-ES_tradnl" altLang="en-US" sz="2200" b="0" i="0" u="none" strike="noStrike" kern="1200" cap="none" spc="0" normalizeH="0" noProof="0" dirty="0">
                    <a:ln>
                      <a:noFill/>
                    </a:ln>
                    <a:solidFill>
                      <a:schemeClr val="bg1"/>
                    </a:solidFill>
                    <a:effectLst/>
                    <a:uLnTx/>
                    <a:uFillTx/>
                    <a:latin typeface="Montserrat" panose="00000500000000000000" pitchFamily="2" charset="0"/>
                  </a:rPr>
                  <a:t> el aumento</a:t>
                </a:r>
                <a:r>
                  <a:rPr kumimoji="0" lang="es-ES_tradnl" altLang="en-US" sz="2200" b="0" u="none" strike="noStrike" kern="1200" cap="none" spc="0" normalizeH="0" noProof="0" dirty="0">
                    <a:ln>
                      <a:noFill/>
                    </a:ln>
                    <a:solidFill>
                      <a:schemeClr val="bg1"/>
                    </a:solidFill>
                    <a:effectLst/>
                    <a:uLnTx/>
                    <a:uFillTx/>
                    <a:latin typeface="Montserrat" panose="00000500000000000000" pitchFamily="2" charset="0"/>
                  </a:rPr>
                  <a:t> en la probabilidad de que </a:t>
                </a:r>
                <a:r>
                  <a:rPr kumimoji="0" lang="es-ES_tradnl" altLang="en-US" sz="2200" b="0" i="1" u="none" strike="noStrike" kern="1200" cap="none" spc="0" normalizeH="0" noProof="0" dirty="0">
                    <a:ln>
                      <a:noFill/>
                    </a:ln>
                    <a:solidFill>
                      <a:schemeClr val="bg1"/>
                    </a:solidFill>
                    <a:effectLst/>
                    <a:uLnTx/>
                    <a:uFillTx/>
                    <a:latin typeface="Montserrat" panose="00000500000000000000" pitchFamily="2" charset="0"/>
                  </a:rPr>
                  <a:t>Y=1 </a:t>
                </a:r>
                <a:r>
                  <a:rPr kumimoji="0" lang="es-ES_tradnl" altLang="en-US" sz="2200" b="0" u="none" strike="noStrike" kern="1200" cap="none" spc="0" normalizeH="0" noProof="0" dirty="0">
                    <a:ln>
                      <a:noFill/>
                    </a:ln>
                    <a:solidFill>
                      <a:schemeClr val="bg1"/>
                    </a:solidFill>
                    <a:effectLst/>
                    <a:uLnTx/>
                    <a:uFillTx/>
                    <a:latin typeface="Montserrat" panose="00000500000000000000" pitchFamily="2" charset="0"/>
                  </a:rPr>
                  <a:t>cuando </a:t>
                </a:r>
                <a:r>
                  <a:rPr kumimoji="0" lang="es-ES_tradnl" altLang="en-US" sz="2200" b="0" i="1" u="none" strike="noStrike" kern="1200" cap="none" spc="0" normalizeH="0" noProof="0" dirty="0">
                    <a:ln>
                      <a:noFill/>
                    </a:ln>
                    <a:solidFill>
                      <a:schemeClr val="bg1"/>
                    </a:solidFill>
                    <a:effectLst/>
                    <a:uLnTx/>
                    <a:uFillTx/>
                    <a:latin typeface="Montserrat" panose="00000500000000000000" pitchFamily="2" charset="0"/>
                  </a:rPr>
                  <a:t>X</a:t>
                </a:r>
                <a:r>
                  <a:rPr kumimoji="0" lang="es-ES_tradnl" altLang="en-US" sz="2200" b="0" u="none" strike="noStrike" kern="1200" cap="none" spc="0" normalizeH="0" noProof="0" dirty="0">
                    <a:ln>
                      <a:noFill/>
                    </a:ln>
                    <a:solidFill>
                      <a:schemeClr val="bg1"/>
                    </a:solidFill>
                    <a:effectLst/>
                    <a:uLnTx/>
                    <a:uFillTx/>
                    <a:latin typeface="Montserrat" panose="00000500000000000000" pitchFamily="2" charset="0"/>
                  </a:rPr>
                  <a:t> aumenta en una unidad</a:t>
                </a:r>
                <a:r>
                  <a:rPr kumimoji="0" lang="es-ES_tradnl" altLang="en-US" sz="2200" b="0" i="0" u="none" strike="noStrike" kern="1200" cap="none" spc="0" normalizeH="0" baseline="0" noProof="0" dirty="0">
                    <a:ln>
                      <a:noFill/>
                    </a:ln>
                    <a:solidFill>
                      <a:schemeClr val="bg1"/>
                    </a:solidFill>
                    <a:effectLst/>
                    <a:uLnTx/>
                    <a:uFillTx/>
                    <a:latin typeface="Montserrat" panose="00000500000000000000" pitchFamily="2" charset="0"/>
                  </a:rPr>
                  <a:t>.</a:t>
                </a:r>
              </a:p>
            </p:txBody>
          </p:sp>
        </mc:Choice>
        <mc:Fallback xmlns="">
          <p:sp>
            <p:nvSpPr>
              <p:cNvPr id="15364" name="Rectangle 4"/>
              <p:cNvSpPr>
                <a:spLocks noRot="1" noChangeAspect="1" noMove="1" noResize="1" noEditPoints="1" noAdjustHandles="1" noChangeArrowheads="1" noChangeShapeType="1" noTextEdit="1"/>
              </p:cNvSpPr>
              <p:nvPr/>
            </p:nvSpPr>
            <p:spPr bwMode="auto">
              <a:xfrm>
                <a:off x="821295" y="1568181"/>
                <a:ext cx="10549409" cy="5061770"/>
              </a:xfrm>
              <a:prstGeom prst="rect">
                <a:avLst/>
              </a:prstGeom>
              <a:blipFill>
                <a:blip r:embed="rId4"/>
                <a:stretch>
                  <a:fillRect l="-751" t="-722" b="-156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DE">
                    <a:noFill/>
                  </a:rPr>
                  <a:t> </a:t>
                </a:r>
              </a:p>
            </p:txBody>
          </p:sp>
        </mc:Fallback>
      </mc:AlternateContent>
      <p:cxnSp>
        <p:nvCxnSpPr>
          <p:cNvPr id="2" name="Straight Connector 1">
            <a:extLst>
              <a:ext uri="{FF2B5EF4-FFF2-40B4-BE49-F238E27FC236}">
                <a16:creationId xmlns:a16="http://schemas.microsoft.com/office/drawing/2014/main" id="{F4210527-872D-3C44-8773-9848201C9FCD}"/>
              </a:ext>
            </a:extLst>
          </p:cNvPr>
          <p:cNvCxnSpPr>
            <a:cxnSpLocks/>
          </p:cNvCxnSpPr>
          <p:nvPr/>
        </p:nvCxnSpPr>
        <p:spPr>
          <a:xfrm>
            <a:off x="0" y="1148108"/>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1563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363" name="Rectangle 3"/>
          <p:cNvSpPr>
            <a:spLocks noChangeArrowheads="1"/>
          </p:cNvSpPr>
          <p:nvPr/>
        </p:nvSpPr>
        <p:spPr bwMode="auto">
          <a:xfrm>
            <a:off x="2590800" y="2057400"/>
            <a:ext cx="7334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15364" name="Rectangle 4"/>
              <p:cNvSpPr>
                <a:spLocks noChangeArrowheads="1"/>
              </p:cNvSpPr>
              <p:nvPr/>
            </p:nvSpPr>
            <p:spPr bwMode="auto">
              <a:xfrm>
                <a:off x="774441" y="1681822"/>
                <a:ext cx="10250424" cy="3494355"/>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squar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1" i="0" u="none" strike="noStrike" kern="1200" cap="none" spc="0" normalizeH="0" baseline="0" noProof="0" dirty="0">
                    <a:ln>
                      <a:noFill/>
                    </a:ln>
                    <a:solidFill>
                      <a:schemeClr val="bg1"/>
                    </a:solidFill>
                    <a:effectLst/>
                    <a:uLnTx/>
                    <a:uFillTx/>
                    <a:latin typeface="Montserrat" panose="00000500000000000000" pitchFamily="2" charset="0"/>
                  </a:rPr>
                  <a:t>Consideremos el ejemplo de selección de universidad:</a:t>
                </a:r>
              </a:p>
              <a:p>
                <a:pPr marL="0" marR="0" lvl="0" indent="0" algn="l" defTabSz="914400" rtl="0" eaLnBrk="1" fontAlgn="auto" latinLnBrk="0" hangingPunct="1">
                  <a:lnSpc>
                    <a:spcPct val="100000"/>
                  </a:lnSpc>
                  <a:spcBef>
                    <a:spcPct val="50000"/>
                  </a:spcBef>
                  <a:spcAft>
                    <a:spcPts val="0"/>
                  </a:spcAft>
                  <a:buClrTx/>
                  <a:buSzTx/>
                  <a:buFontTx/>
                  <a:buNone/>
                  <a:tabLst/>
                  <a:defRPr/>
                </a:pPr>
                <a:r>
                  <a:rPr lang="es-ES_tradnl" altLang="en-US" sz="2400" dirty="0">
                    <a:solidFill>
                      <a:schemeClr val="bg1"/>
                    </a:solidFill>
                    <a:latin typeface="Montserrat" panose="00000500000000000000" pitchFamily="2" charset="0"/>
                  </a:rPr>
                  <a:t>Y= Selección=</a:t>
                </a:r>
                <a14:m>
                  <m:oMath xmlns:m="http://schemas.openxmlformats.org/officeDocument/2006/math">
                    <m:d>
                      <m:dPr>
                        <m:begChr m:val="{"/>
                        <m:endChr m:val=""/>
                        <m:ctrlPr>
                          <a:rPr lang="es-ES_tradnl" altLang="en-US" sz="2400" i="1" smtClean="0">
                            <a:solidFill>
                              <a:schemeClr val="bg1"/>
                            </a:solidFill>
                            <a:latin typeface="Cambria Math" panose="02040503050406030204" pitchFamily="18" charset="0"/>
                          </a:rPr>
                        </m:ctrlPr>
                      </m:dPr>
                      <m:e>
                        <m:eqArr>
                          <m:eqArrPr>
                            <m:ctrlPr>
                              <a:rPr lang="es-CO" altLang="en-US" sz="2400" i="1" smtClean="0">
                                <a:solidFill>
                                  <a:schemeClr val="bg1"/>
                                </a:solidFill>
                                <a:latin typeface="Cambria Math" panose="02040503050406030204" pitchFamily="18" charset="0"/>
                              </a:rPr>
                            </m:ctrlPr>
                          </m:eqArrPr>
                          <m:e>
                            <m:r>
                              <a:rPr lang="es-CO" altLang="en-US" sz="2400" b="0" i="1" smtClean="0">
                                <a:solidFill>
                                  <a:schemeClr val="bg1"/>
                                </a:solidFill>
                                <a:latin typeface="Cambria Math" panose="02040503050406030204" pitchFamily="18" charset="0"/>
                              </a:rPr>
                              <m:t>1 </m:t>
                            </m:r>
                            <m:r>
                              <a:rPr lang="es-CO" altLang="en-US" sz="2400" b="0" i="1" smtClean="0">
                                <a:solidFill>
                                  <a:schemeClr val="bg1"/>
                                </a:solidFill>
                                <a:latin typeface="Cambria Math" panose="02040503050406030204" pitchFamily="18" charset="0"/>
                              </a:rPr>
                              <m:t>𝑠𝑖</m:t>
                            </m:r>
                            <m:r>
                              <a:rPr lang="es-CO" altLang="en-US" sz="2400" b="0" i="1" smtClean="0">
                                <a:solidFill>
                                  <a:schemeClr val="bg1"/>
                                </a:solidFill>
                                <a:latin typeface="Cambria Math" panose="02040503050406030204" pitchFamily="18" charset="0"/>
                              </a:rPr>
                              <m:t> </m:t>
                            </m:r>
                            <m:r>
                              <a:rPr lang="es-CO" altLang="en-US" sz="2400" b="0" i="1" smtClean="0">
                                <a:solidFill>
                                  <a:schemeClr val="bg1"/>
                                </a:solidFill>
                                <a:latin typeface="Cambria Math" panose="02040503050406030204" pitchFamily="18" charset="0"/>
                              </a:rPr>
                              <m:t>𝑠𝑒𝑙𝑒𝑐𝑐𝑖𝑜𝑛𝑎</m:t>
                            </m:r>
                            <m:r>
                              <a:rPr lang="es-CO" altLang="en-US" sz="2400" b="0" i="1" smtClean="0">
                                <a:solidFill>
                                  <a:schemeClr val="bg1"/>
                                </a:solidFill>
                                <a:latin typeface="Cambria Math" panose="02040503050406030204" pitchFamily="18" charset="0"/>
                              </a:rPr>
                              <m:t> </m:t>
                            </m:r>
                            <m:r>
                              <a:rPr lang="es-CO" altLang="en-US" sz="2400" b="0" i="1" smtClean="0">
                                <a:solidFill>
                                  <a:schemeClr val="bg1"/>
                                </a:solidFill>
                                <a:latin typeface="Cambria Math" panose="02040503050406030204" pitchFamily="18" charset="0"/>
                              </a:rPr>
                              <m:t>𝐴</m:t>
                            </m:r>
                          </m:e>
                          <m:e>
                            <m:r>
                              <a:rPr lang="es-CO" altLang="en-US" sz="2400" b="0" i="1" smtClean="0">
                                <a:solidFill>
                                  <a:schemeClr val="bg1"/>
                                </a:solidFill>
                                <a:latin typeface="Cambria Math" panose="02040503050406030204" pitchFamily="18" charset="0"/>
                              </a:rPr>
                              <m:t>0 </m:t>
                            </m:r>
                            <m:r>
                              <a:rPr lang="es-CO" altLang="en-US" sz="2400" b="0" i="1" smtClean="0">
                                <a:solidFill>
                                  <a:schemeClr val="bg1"/>
                                </a:solidFill>
                                <a:latin typeface="Cambria Math" panose="02040503050406030204" pitchFamily="18" charset="0"/>
                              </a:rPr>
                              <m:t>𝑠𝑖</m:t>
                            </m:r>
                            <m:r>
                              <a:rPr lang="es-CO" altLang="en-US" sz="2400" b="0" i="1" smtClean="0">
                                <a:solidFill>
                                  <a:schemeClr val="bg1"/>
                                </a:solidFill>
                                <a:latin typeface="Cambria Math" panose="02040503050406030204" pitchFamily="18" charset="0"/>
                              </a:rPr>
                              <m:t> </m:t>
                            </m:r>
                            <m:r>
                              <a:rPr lang="es-CO" altLang="en-US" sz="2400" b="0" i="1" smtClean="0">
                                <a:solidFill>
                                  <a:schemeClr val="bg1"/>
                                </a:solidFill>
                                <a:latin typeface="Cambria Math" panose="02040503050406030204" pitchFamily="18" charset="0"/>
                              </a:rPr>
                              <m:t>𝑠𝑒𝑙𝑒𝑐𝑐𝑖𝑜𝑛𝑎</m:t>
                            </m:r>
                            <m:r>
                              <a:rPr lang="es-CO" altLang="en-US" sz="2400" b="0" i="1" smtClean="0">
                                <a:solidFill>
                                  <a:schemeClr val="bg1"/>
                                </a:solidFill>
                                <a:latin typeface="Cambria Math" panose="02040503050406030204" pitchFamily="18" charset="0"/>
                              </a:rPr>
                              <m:t> </m:t>
                            </m:r>
                            <m:r>
                              <a:rPr lang="es-CO" altLang="en-US" sz="2400" b="0" i="1" smtClean="0">
                                <a:solidFill>
                                  <a:schemeClr val="bg1"/>
                                </a:solidFill>
                                <a:latin typeface="Cambria Math" panose="02040503050406030204" pitchFamily="18" charset="0"/>
                              </a:rPr>
                              <m:t>𝐵</m:t>
                            </m:r>
                          </m:e>
                        </m:eqArr>
                      </m:e>
                    </m:d>
                  </m:oMath>
                </a14:m>
                <a:endParaRPr lang="es-ES_tradnl" altLang="en-US" sz="2400" dirty="0">
                  <a:solidFill>
                    <a:schemeClr val="bg1"/>
                  </a:solidFill>
                  <a:latin typeface="Montserrat" panose="00000500000000000000" pitchFamily="2" charset="0"/>
                </a:endParaRPr>
              </a:p>
              <a:p>
                <a:pPr marL="0" marR="0" lvl="0" indent="0" algn="l" defTabSz="914400" rtl="0" eaLnBrk="1" fontAlgn="auto" latinLnBrk="0" hangingPunct="1">
                  <a:lnSpc>
                    <a:spcPct val="100000"/>
                  </a:lnSpc>
                  <a:spcBef>
                    <a:spcPct val="50000"/>
                  </a:spcBef>
                  <a:spcAft>
                    <a:spcPts val="0"/>
                  </a:spcAft>
                  <a:buClrTx/>
                  <a:buSzTx/>
                  <a:buFontTx/>
                  <a:buNone/>
                  <a:tabLst/>
                  <a:defRPr/>
                </a:pPr>
                <a:r>
                  <a:rPr lang="es-ES_tradnl" altLang="en-US" sz="2400" dirty="0">
                    <a:solidFill>
                      <a:schemeClr val="bg1"/>
                    </a:solidFill>
                    <a:latin typeface="Montserrat" panose="00000500000000000000" pitchFamily="2" charset="0"/>
                  </a:rPr>
                  <a:t>X= puntaje del examen (GMAT)</a:t>
                </a:r>
              </a:p>
              <a:p>
                <a:pPr>
                  <a:spcBef>
                    <a:spcPct val="50000"/>
                  </a:spcBef>
                  <a:buClrTx/>
                  <a:buSzTx/>
                  <a:buNone/>
                  <a:defRPr/>
                </a:pPr>
                <a:r>
                  <a:rPr lang="es-ES_tradnl" altLang="en-US" sz="2400" dirty="0">
                    <a:solidFill>
                      <a:schemeClr val="bg1"/>
                    </a:solidFill>
                    <a:latin typeface="Montserrat" panose="00000500000000000000" pitchFamily="2" charset="0"/>
                  </a:rPr>
                  <a:t>Aplicando el modelo logístico obtenemos que: </a:t>
                </a:r>
                <a14:m>
                  <m:oMath xmlns:m="http://schemas.openxmlformats.org/officeDocument/2006/math">
                    <m:r>
                      <a:rPr kumimoji="0" lang="es-CO" altLang="en-US" sz="2400" b="0" i="1" u="none" strike="noStrike" kern="1200" cap="none" spc="0" normalizeH="0" baseline="0" noProof="0" smtClean="0">
                        <a:ln>
                          <a:noFill/>
                        </a:ln>
                        <a:solidFill>
                          <a:schemeClr val="bg1"/>
                        </a:solidFill>
                        <a:effectLst/>
                        <a:uLnTx/>
                        <a:uFillTx/>
                        <a:latin typeface="Cambria Math" panose="02040503050406030204" pitchFamily="18" charset="0"/>
                      </a:rPr>
                      <m:t>𝑙𝑜𝑔</m:t>
                    </m:r>
                    <m:d>
                      <m:dPr>
                        <m:ctrlPr>
                          <a:rPr kumimoji="0" lang="es-CO" altLang="en-US" sz="2400" b="0" i="1" u="none" strike="noStrike" kern="1200" cap="none" spc="0" normalizeH="0" baseline="0" noProof="0" smtClean="0">
                            <a:ln>
                              <a:noFill/>
                            </a:ln>
                            <a:solidFill>
                              <a:schemeClr val="bg1"/>
                            </a:solidFill>
                            <a:effectLst/>
                            <a:uLnTx/>
                            <a:uFillTx/>
                            <a:latin typeface="Cambria Math" panose="02040503050406030204" pitchFamily="18" charset="0"/>
                          </a:rPr>
                        </m:ctrlPr>
                      </m:dPr>
                      <m:e>
                        <m:f>
                          <m:fPr>
                            <m:ctrlPr>
                              <a:rPr kumimoji="0" lang="es-CO" altLang="en-US" sz="2400" b="0" i="1" u="none" strike="noStrike" kern="1200" cap="none" spc="0" normalizeH="0" baseline="0" noProof="0" smtClean="0">
                                <a:ln>
                                  <a:noFill/>
                                </a:ln>
                                <a:solidFill>
                                  <a:schemeClr val="bg1"/>
                                </a:solidFill>
                                <a:effectLst/>
                                <a:uLnTx/>
                                <a:uFillTx/>
                                <a:latin typeface="Cambria Math" panose="02040503050406030204" pitchFamily="18" charset="0"/>
                              </a:rPr>
                            </m:ctrlPr>
                          </m:fPr>
                          <m:num>
                            <m:r>
                              <a:rPr kumimoji="0" lang="es-CO" altLang="en-US" sz="2400" b="0" i="1" u="none" strike="noStrike" kern="1200" cap="none" spc="0" normalizeH="0" baseline="0" noProof="0" smtClean="0">
                                <a:ln>
                                  <a:noFill/>
                                </a:ln>
                                <a:solidFill>
                                  <a:schemeClr val="bg1"/>
                                </a:solidFill>
                                <a:effectLst/>
                                <a:uLnTx/>
                                <a:uFillTx/>
                                <a:latin typeface="Cambria Math" panose="02040503050406030204" pitchFamily="18" charset="0"/>
                              </a:rPr>
                              <m:t>𝑝</m:t>
                            </m:r>
                          </m:num>
                          <m:den>
                            <m:r>
                              <a:rPr kumimoji="0" lang="es-CO" altLang="en-US" sz="2400" b="0" i="1" u="none" strike="noStrike" kern="1200" cap="none" spc="0" normalizeH="0" baseline="0" noProof="0" smtClean="0">
                                <a:ln>
                                  <a:noFill/>
                                </a:ln>
                                <a:solidFill>
                                  <a:schemeClr val="bg1"/>
                                </a:solidFill>
                                <a:effectLst/>
                                <a:uLnTx/>
                                <a:uFillTx/>
                                <a:latin typeface="Cambria Math" panose="02040503050406030204" pitchFamily="18" charset="0"/>
                              </a:rPr>
                              <m:t>1−</m:t>
                            </m:r>
                            <m:r>
                              <a:rPr kumimoji="0" lang="es-CO" altLang="en-US" sz="2400" b="0" i="1" u="none" strike="noStrike" kern="1200" cap="none" spc="0" normalizeH="0" baseline="0" noProof="0" smtClean="0">
                                <a:ln>
                                  <a:noFill/>
                                </a:ln>
                                <a:solidFill>
                                  <a:schemeClr val="bg1"/>
                                </a:solidFill>
                                <a:effectLst/>
                                <a:uLnTx/>
                                <a:uFillTx/>
                                <a:latin typeface="Cambria Math" panose="02040503050406030204" pitchFamily="18" charset="0"/>
                              </a:rPr>
                              <m:t>𝑝</m:t>
                            </m:r>
                          </m:den>
                        </m:f>
                      </m:e>
                    </m:d>
                    <m:r>
                      <a:rPr kumimoji="0" lang="es-CO" altLang="en-US" sz="2400" b="0" i="1" u="none" strike="noStrike" kern="1200" cap="none" spc="0" normalizeH="0" baseline="0" noProof="0" smtClean="0">
                        <a:ln>
                          <a:noFill/>
                        </a:ln>
                        <a:solidFill>
                          <a:schemeClr val="bg1"/>
                        </a:solidFill>
                        <a:effectLst/>
                        <a:uLnTx/>
                        <a:uFillTx/>
                        <a:latin typeface="Cambria Math" panose="02040503050406030204" pitchFamily="18" charset="0"/>
                      </a:rPr>
                      <m:t>=</m:t>
                    </m:r>
                  </m:oMath>
                </a14:m>
                <a:r>
                  <a:rPr lang="es-CO" altLang="en-US" sz="2400" dirty="0">
                    <a:solidFill>
                      <a:schemeClr val="bg1"/>
                    </a:solidFill>
                    <a:latin typeface="Montserrat" panose="00000500000000000000" pitchFamily="2" charset="0"/>
                  </a:rPr>
                  <a:t> </a:t>
                </a:r>
                <a14:m>
                  <m:oMath xmlns:m="http://schemas.openxmlformats.org/officeDocument/2006/math">
                    <m:r>
                      <a:rPr lang="es-CO" altLang="en-US" sz="2400" b="0" i="1" smtClean="0">
                        <a:solidFill>
                          <a:schemeClr val="bg1"/>
                        </a:solidFill>
                        <a:latin typeface="Cambria Math" panose="02040503050406030204" pitchFamily="18" charset="0"/>
                      </a:rPr>
                      <m:t>−48.47</m:t>
                    </m:r>
                    <m:r>
                      <a:rPr lang="es-CO" altLang="en-US" sz="2400" i="1">
                        <a:solidFill>
                          <a:schemeClr val="bg1"/>
                        </a:solidFill>
                        <a:latin typeface="Cambria Math" panose="02040503050406030204" pitchFamily="18" charset="0"/>
                      </a:rPr>
                      <m:t>+</m:t>
                    </m:r>
                    <m:r>
                      <a:rPr lang="es-CO" altLang="en-US" sz="2400" b="0" i="1" smtClean="0">
                        <a:solidFill>
                          <a:schemeClr val="bg1"/>
                        </a:solidFill>
                        <a:latin typeface="Cambria Math" panose="02040503050406030204" pitchFamily="18" charset="0"/>
                      </a:rPr>
                      <m:t>0.0683</m:t>
                    </m:r>
                    <m:r>
                      <a:rPr lang="es-CO" altLang="en-US" sz="2400" i="1">
                        <a:solidFill>
                          <a:schemeClr val="bg1"/>
                        </a:solidFill>
                        <a:latin typeface="Cambria Math" panose="02040503050406030204" pitchFamily="18" charset="0"/>
                      </a:rPr>
                      <m:t>𝑋</m:t>
                    </m:r>
                  </m:oMath>
                </a14:m>
                <a:endParaRPr lang="es-ES_tradnl" altLang="en-US" sz="2400" dirty="0">
                  <a:solidFill>
                    <a:schemeClr val="bg1"/>
                  </a:solidFill>
                  <a:latin typeface="Montserrat" panose="00000500000000000000" pitchFamily="2" charset="0"/>
                </a:endParaRPr>
              </a:p>
            </p:txBody>
          </p:sp>
        </mc:Choice>
        <mc:Fallback xmlns="">
          <p:sp>
            <p:nvSpPr>
              <p:cNvPr id="15364" name="Rectangle 4"/>
              <p:cNvSpPr>
                <a:spLocks noRot="1" noChangeAspect="1" noMove="1" noResize="1" noEditPoints="1" noAdjustHandles="1" noChangeArrowheads="1" noChangeShapeType="1" noTextEdit="1"/>
              </p:cNvSpPr>
              <p:nvPr/>
            </p:nvSpPr>
            <p:spPr bwMode="auto">
              <a:xfrm>
                <a:off x="774441" y="1681822"/>
                <a:ext cx="10250424" cy="3494355"/>
              </a:xfrm>
              <a:prstGeom prst="rect">
                <a:avLst/>
              </a:prstGeom>
              <a:blipFill>
                <a:blip r:embed="rId4"/>
                <a:stretch>
                  <a:fillRect l="-951" t="-12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DE">
                    <a:noFill/>
                  </a:rPr>
                  <a:t> </a:t>
                </a:r>
              </a:p>
            </p:txBody>
          </p:sp>
        </mc:Fallback>
      </mc:AlternateContent>
      <p:sp>
        <p:nvSpPr>
          <p:cNvPr id="2" name="Rectangle 2">
            <a:extLst>
              <a:ext uri="{FF2B5EF4-FFF2-40B4-BE49-F238E27FC236}">
                <a16:creationId xmlns:a16="http://schemas.microsoft.com/office/drawing/2014/main" id="{CE04C67A-3EC3-25B0-BB0C-A69969F51532}"/>
              </a:ext>
            </a:extLst>
          </p:cNvPr>
          <p:cNvSpPr txBox="1">
            <a:spLocks noChangeArrowheads="1"/>
          </p:cNvSpPr>
          <p:nvPr/>
        </p:nvSpPr>
        <p:spPr>
          <a:xfrm>
            <a:off x="0" y="134938"/>
            <a:ext cx="8616950" cy="99060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altLang="en-US">
                <a:solidFill>
                  <a:schemeClr val="bg1"/>
                </a:solidFill>
                <a:latin typeface="Montserrat ExtraBold" panose="00000900000000000000" pitchFamily="2" charset="0"/>
              </a:rPr>
              <a:t>Modelo de regresión Logística</a:t>
            </a:r>
            <a:endParaRPr lang="es-ES_tradnl" altLang="en-US" dirty="0">
              <a:solidFill>
                <a:schemeClr val="bg1"/>
              </a:solidFill>
              <a:latin typeface="Montserrat ExtraBold" panose="00000900000000000000" pitchFamily="2" charset="0"/>
            </a:endParaRPr>
          </a:p>
        </p:txBody>
      </p:sp>
      <p:cxnSp>
        <p:nvCxnSpPr>
          <p:cNvPr id="3" name="Straight Connector 2">
            <a:extLst>
              <a:ext uri="{FF2B5EF4-FFF2-40B4-BE49-F238E27FC236}">
                <a16:creationId xmlns:a16="http://schemas.microsoft.com/office/drawing/2014/main" id="{CD14D58A-FFA7-0516-6FA3-B10E57A3A1CF}"/>
              </a:ext>
            </a:extLst>
          </p:cNvPr>
          <p:cNvCxnSpPr>
            <a:cxnSpLocks/>
          </p:cNvCxnSpPr>
          <p:nvPr/>
        </p:nvCxnSpPr>
        <p:spPr>
          <a:xfrm>
            <a:off x="0" y="1148108"/>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190482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533D986B-6725-4921-AE0A-2DF5C0B53C4E}"/>
                  </a:ext>
                </a:extLst>
              </p:cNvPr>
              <p:cNvSpPr txBox="1">
                <a:spLocks noChangeArrowheads="1"/>
              </p:cNvSpPr>
              <p:nvPr/>
            </p:nvSpPr>
            <p:spPr bwMode="auto">
              <a:xfrm>
                <a:off x="335903" y="1257300"/>
                <a:ext cx="11625942" cy="4343400"/>
              </a:xfrm>
              <a:prstGeom prst="rect">
                <a:avLst/>
              </a:prstGeom>
              <a:noFill/>
              <a:ln w="9525">
                <a:noFill/>
                <a:miter lim="800000"/>
                <a:headEnd/>
                <a:tailEnd/>
              </a:ln>
              <a:extLst>
                <a:ext uri="{909E8E84-426E-40DD-AFC4-6F175D3DCCD1}">
                  <a14:hiddenFill>
                    <a:solidFill>
                      <a:srgbClr val="FFFFFF"/>
                    </a:solidFill>
                  </a14:hiddenFill>
                </a:ext>
              </a:extLst>
            </p:spPr>
            <p:txBody>
              <a:bodyPr vert="horz" wrap="square" lIns="85342" tIns="42672" rIns="85342" bIns="42672" numCol="1" anchor="t" anchorCtr="0" compatLnSpc="1">
                <a:prstTxWarp prst="textNoShape">
                  <a:avLst/>
                </a:prstTxWarp>
              </a:bodyPr>
              <a:lstStyle>
                <a:lvl1pPr marL="320675" indent="-320675" algn="l" defTabSz="852488" rtl="0" eaLnBrk="0" fontAlgn="base" hangingPunct="0">
                  <a:spcBef>
                    <a:spcPct val="20000"/>
                  </a:spcBef>
                  <a:spcAft>
                    <a:spcPct val="0"/>
                  </a:spcAft>
                  <a:buClr>
                    <a:srgbClr val="336699"/>
                  </a:buClr>
                  <a:buSzPct val="60000"/>
                  <a:buFont typeface="Wingdings" panose="05000000000000000000" pitchFamily="2" charset="2"/>
                  <a:buChar char="n"/>
                  <a:defRPr sz="2800">
                    <a:solidFill>
                      <a:schemeClr val="tx1"/>
                    </a:solidFill>
                    <a:latin typeface="+mn-lt"/>
                    <a:ea typeface="+mn-ea"/>
                    <a:cs typeface="+mn-cs"/>
                  </a:defRPr>
                </a:lvl1pPr>
                <a:lvl2pPr marL="693738" indent="-268288" algn="l" defTabSz="852488" rtl="0" eaLnBrk="0" fontAlgn="base" hangingPunct="0">
                  <a:spcBef>
                    <a:spcPct val="20000"/>
                  </a:spcBef>
                  <a:spcAft>
                    <a:spcPct val="0"/>
                  </a:spcAft>
                  <a:buClr>
                    <a:srgbClr val="A50021"/>
                  </a:buClr>
                  <a:buSzPct val="55000"/>
                  <a:buFont typeface="Wingdings" panose="05000000000000000000" pitchFamily="2" charset="2"/>
                  <a:buChar char="n"/>
                  <a:defRPr sz="2400">
                    <a:solidFill>
                      <a:schemeClr val="tx1"/>
                    </a:solidFill>
                    <a:latin typeface="+mn-lt"/>
                    <a:cs typeface="+mn-cs"/>
                  </a:defRPr>
                </a:lvl2pPr>
                <a:lvl3pPr marL="1068388" indent="-215900" algn="l" defTabSz="852488" rtl="0" eaLnBrk="0" fontAlgn="base" hangingPunct="0">
                  <a:spcBef>
                    <a:spcPct val="20000"/>
                  </a:spcBef>
                  <a:spcAft>
                    <a:spcPct val="0"/>
                  </a:spcAft>
                  <a:buClr>
                    <a:srgbClr val="008000"/>
                  </a:buClr>
                  <a:buSzPct val="50000"/>
                  <a:buFont typeface="Wingdings" panose="05000000000000000000" pitchFamily="2" charset="2"/>
                  <a:buChar char="n"/>
                  <a:defRPr sz="2000">
                    <a:solidFill>
                      <a:schemeClr val="tx1"/>
                    </a:solidFill>
                    <a:latin typeface="+mn-lt"/>
                    <a:cs typeface="+mn-cs"/>
                  </a:defRPr>
                </a:lvl3pPr>
                <a:lvl4pPr marL="1493838" indent="-212725" algn="l" defTabSz="852488" rtl="0" eaLnBrk="0" fontAlgn="base" hangingPunct="0">
                  <a:spcBef>
                    <a:spcPct val="20000"/>
                  </a:spcBef>
                  <a:spcAft>
                    <a:spcPct val="0"/>
                  </a:spcAft>
                  <a:buClr>
                    <a:srgbClr val="336699"/>
                  </a:buClr>
                  <a:buSzPct val="55000"/>
                  <a:buFont typeface="Wingdings" panose="05000000000000000000" pitchFamily="2" charset="2"/>
                  <a:buChar char="n"/>
                  <a:defRPr>
                    <a:solidFill>
                      <a:schemeClr val="tx1"/>
                    </a:solidFill>
                    <a:latin typeface="+mn-lt"/>
                    <a:cs typeface="+mn-cs"/>
                  </a:defRPr>
                </a:lvl4pPr>
                <a:lvl5pPr marL="1919288" indent="-212725" algn="l" defTabSz="852488" rtl="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mn-lt"/>
                    <a:cs typeface="+mn-cs"/>
                  </a:defRPr>
                </a:lvl5pPr>
                <a:lvl6pPr marL="23764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6pPr>
                <a:lvl7pPr marL="28336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7pPr>
                <a:lvl8pPr marL="32908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8pPr>
                <a:lvl9pPr marL="37480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None/>
                  <a:tabLst/>
                  <a:defRPr/>
                </a:pPr>
                <a:r>
                  <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rPr>
                  <a:t>Ejemplo </a:t>
                </a:r>
                <a:r>
                  <a:rPr kumimoji="0" lang="es-ES_tradnl" altLang="en-US" sz="2400" b="0" i="0" u="none" strike="noStrike" kern="0" cap="none" spc="0" normalizeH="0" baseline="0" noProof="0" dirty="0" err="1">
                    <a:ln>
                      <a:noFill/>
                    </a:ln>
                    <a:solidFill>
                      <a:schemeClr val="bg1"/>
                    </a:solidFill>
                    <a:effectLst/>
                    <a:uLnTx/>
                    <a:uFillTx/>
                    <a:latin typeface="Montserrat" panose="00000500000000000000" pitchFamily="2" charset="0"/>
                  </a:rPr>
                  <a:t>Advertising</a:t>
                </a:r>
                <a:r>
                  <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rPr>
                  <a:t>:</a:t>
                </a:r>
              </a:p>
              <a:p>
                <a:pPr marL="0" marR="0" lvl="0" indent="0" algn="l" defTabSz="852488" rtl="0" eaLnBrk="1" fontAlgn="base" latinLnBrk="0" hangingPunct="1">
                  <a:lnSpc>
                    <a:spcPct val="100000"/>
                  </a:lnSpc>
                  <a:spcBef>
                    <a:spcPct val="20000"/>
                  </a:spcBef>
                  <a:spcAft>
                    <a:spcPct val="0"/>
                  </a:spcAft>
                  <a:buClr>
                    <a:srgbClr val="336699"/>
                  </a:buClr>
                  <a:buSzPct val="60000"/>
                  <a:buNone/>
                  <a:tabLst/>
                  <a:defRPr/>
                </a:pPr>
                <a:endParaRPr kumimoji="0" lang="es-ES_tradnl" altLang="en-US" sz="900" b="0" i="0" u="none" strike="noStrike" kern="0" cap="none" spc="0" normalizeH="0" baseline="0" noProof="0" dirty="0">
                  <a:ln>
                    <a:noFill/>
                  </a:ln>
                  <a:solidFill>
                    <a:schemeClr val="bg1"/>
                  </a:solidFill>
                  <a:effectLst/>
                  <a:uLnTx/>
                  <a:uFillTx/>
                  <a:latin typeface="Montserrat" panose="00000500000000000000" pitchFamily="2" charset="0"/>
                </a:endParaRPr>
              </a:p>
              <a:p>
                <a:pPr marL="0" indent="0" eaLnBrk="1" hangingPunct="1">
                  <a:buNone/>
                  <a:defRPr/>
                </a:pPr>
                <a14:m>
                  <m:oMathPara xmlns:m="http://schemas.openxmlformats.org/officeDocument/2006/math">
                    <m:oMathParaPr>
                      <m:jc m:val="centerGroup"/>
                    </m:oMathParaPr>
                    <m:oMath xmlns:m="http://schemas.openxmlformats.org/officeDocument/2006/math">
                      <m:acc>
                        <m:accPr>
                          <m:chr m:val="̂"/>
                          <m:ctrlP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ctrlPr>
                        </m:accPr>
                        <m:e>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𝑆𝑎𝑙𝑒𝑠</m:t>
                          </m:r>
                        </m:e>
                      </m:acc>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m:t>
                      </m:r>
                      <m:sSub>
                        <m:sSubPr>
                          <m:ctrlP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ctrlPr>
                        </m:sSubPr>
                        <m:e>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0</m:t>
                          </m:r>
                        </m:sub>
                      </m:s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m:t>
                      </m:r>
                      <m:sSub>
                        <m:sSubPr>
                          <m:ctrlPr>
                            <a:rPr kumimoji="0" lang="es-CO" altLang="en-US"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1</m:t>
                          </m:r>
                        </m:sub>
                      </m:s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𝑇𝑉</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m:t>
                      </m:r>
                      <m:sSub>
                        <m:sSubPr>
                          <m:ctrlPr>
                            <a:rPr kumimoji="0" lang="es-CO" altLang="en-US"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2</m:t>
                          </m:r>
                        </m:sub>
                      </m:s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𝑟𝑎𝑑𝑖𝑜</m:t>
                      </m:r>
                    </m:oMath>
                  </m:oMathPara>
                </a14:m>
                <a:endParaRPr kumimoji="0" lang="es-ES_tradnl" altLang="en-US" sz="2000" b="0" i="0" u="none" strike="noStrike" kern="0" cap="none" spc="0" normalizeH="0" baseline="0" noProof="0" dirty="0">
                  <a:ln>
                    <a:noFill/>
                  </a:ln>
                  <a:solidFill>
                    <a:schemeClr val="bg1"/>
                  </a:solidFill>
                  <a:effectLst/>
                  <a:uLnTx/>
                  <a:uFillTx/>
                  <a:latin typeface="Montserrat" panose="00000500000000000000" pitchFamily="2" charset="0"/>
                </a:endParaRPr>
              </a:p>
              <a:p>
                <a:pPr marL="0" indent="0" eaLnBrk="1" hangingPunct="1">
                  <a:buNone/>
                  <a:defRPr/>
                </a:pPr>
                <a:endParaRPr kumimoji="0" lang="es-ES_tradnl" altLang="en-US" sz="900" b="0" i="0" u="none" strike="noStrike" kern="0" cap="none" spc="0" normalizeH="0" baseline="0" noProof="0" dirty="0">
                  <a:ln>
                    <a:noFill/>
                  </a:ln>
                  <a:solidFill>
                    <a:schemeClr val="bg1"/>
                  </a:solidFill>
                  <a:effectLst/>
                  <a:uLnTx/>
                  <a:uFillTx/>
                  <a:latin typeface="Montserrat" panose="00000500000000000000" pitchFamily="2" charset="0"/>
                </a:endParaRPr>
              </a:p>
              <a:p>
                <a:pPr marL="0" marR="0" lvl="0" indent="0" algn="l" defTabSz="852488" rtl="0" eaLnBrk="1" fontAlgn="base" latinLnBrk="0" hangingPunct="1">
                  <a:lnSpc>
                    <a:spcPct val="100000"/>
                  </a:lnSpc>
                  <a:spcBef>
                    <a:spcPct val="20000"/>
                  </a:spcBef>
                  <a:spcAft>
                    <a:spcPct val="0"/>
                  </a:spcAft>
                  <a:buClr>
                    <a:srgbClr val="336699"/>
                  </a:buClr>
                  <a:buSzPct val="60000"/>
                  <a:buNone/>
                  <a:tabLst/>
                  <a:defRPr/>
                </a:pPr>
                <a:r>
                  <a:rPr kumimoji="0" lang="es-CO" altLang="en-US" sz="2000" b="0" i="0" u="none" strike="noStrike" kern="0" cap="none" spc="0" normalizeH="0" baseline="0" noProof="0" dirty="0">
                    <a:ln>
                      <a:noFill/>
                    </a:ln>
                    <a:solidFill>
                      <a:schemeClr val="bg1"/>
                    </a:solidFill>
                    <a:effectLst/>
                    <a:uLnTx/>
                    <a:uFillTx/>
                    <a:latin typeface="Montserrat" panose="00000500000000000000" pitchFamily="2" charset="0"/>
                  </a:rPr>
                  <a:t>Suponga que el </a:t>
                </a:r>
                <a:r>
                  <a:rPr kumimoji="0" lang="es-CO" altLang="en-US" sz="2000" b="1" i="0" u="none" strike="noStrike" kern="0" cap="none" spc="0" normalizeH="0" baseline="0" noProof="0" dirty="0">
                    <a:ln>
                      <a:noFill/>
                    </a:ln>
                    <a:solidFill>
                      <a:schemeClr val="bg1"/>
                    </a:solidFill>
                    <a:effectLst/>
                    <a:uLnTx/>
                    <a:uFillTx/>
                    <a:latin typeface="Montserrat" panose="00000500000000000000" pitchFamily="2" charset="0"/>
                  </a:rPr>
                  <a:t>gasto en publicidad radial incrementa la efectividad de la publicidad en TV</a:t>
                </a:r>
                <a:r>
                  <a:rPr kumimoji="0" lang="es-CO" altLang="en-US" sz="2000" b="0" i="0" u="none" strike="noStrike" kern="0" cap="none" spc="0" normalizeH="0" baseline="0" noProof="0" dirty="0">
                    <a:ln>
                      <a:noFill/>
                    </a:ln>
                    <a:solidFill>
                      <a:schemeClr val="bg1"/>
                    </a:solidFill>
                    <a:effectLst/>
                    <a:uLnTx/>
                    <a:uFillTx/>
                    <a:latin typeface="Montserrat" panose="00000500000000000000" pitchFamily="2" charset="0"/>
                  </a:rPr>
                  <a:t>, esto es, la pendiente del efecto de la TV aumenta a medida que aumenta el gasto en radio:</a:t>
                </a:r>
              </a:p>
              <a:p>
                <a:pPr marL="0" indent="0" eaLnBrk="1" hangingPunct="1">
                  <a:buNone/>
                  <a:defRPr/>
                </a:pPr>
                <a:endParaRPr kumimoji="0" lang="es-CO" altLang="en-US" sz="1400" b="0" i="1" u="none" strike="noStrike" kern="0" cap="none" spc="0" normalizeH="0" baseline="0" noProof="0" dirty="0">
                  <a:ln>
                    <a:noFill/>
                  </a:ln>
                  <a:solidFill>
                    <a:schemeClr val="bg1"/>
                  </a:solidFill>
                  <a:effectLst/>
                  <a:uLnTx/>
                  <a:uFillTx/>
                  <a:latin typeface="Montserrat" panose="00000500000000000000" pitchFamily="2" charset="0"/>
                </a:endParaRPr>
              </a:p>
              <a:p>
                <a:pPr marL="0" indent="0" algn="ctr" eaLnBrk="1" hangingPunct="1">
                  <a:buNone/>
                  <a:defRPr/>
                </a:pPr>
                <a14:m>
                  <m:oMathPara xmlns:m="http://schemas.openxmlformats.org/officeDocument/2006/math">
                    <m:oMathParaPr>
                      <m:jc m:val="centerGroup"/>
                    </m:oMathParaPr>
                    <m:oMath xmlns:m="http://schemas.openxmlformats.org/officeDocument/2006/math">
                      <m:acc>
                        <m:accPr>
                          <m:chr m:val="̂"/>
                          <m:ctrlP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ctrlPr>
                        </m:accPr>
                        <m:e>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𝑆𝑎𝑙𝑒𝑠</m:t>
                          </m:r>
                        </m:e>
                      </m:acc>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m:t>
                      </m:r>
                      <m:sSub>
                        <m:sSubPr>
                          <m:ctrlP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ctrlPr>
                        </m:sSubPr>
                        <m:e>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0</m:t>
                          </m:r>
                        </m:sub>
                      </m:s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m:t>
                      </m:r>
                      <m:sSub>
                        <m:sSubPr>
                          <m:ctrlP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ctrlPr>
                        </m:sSubPr>
                        <m:e>
                          <m:r>
                            <a:rPr kumimoji="0" lang="es-CO" altLang="en-US"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1</m:t>
                          </m:r>
                        </m:sub>
                      </m:s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𝑇𝑉</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m:t>
                      </m:r>
                      <m:sSub>
                        <m:sSubPr>
                          <m:ctrlPr>
                            <a:rPr kumimoji="0" lang="es-CO" altLang="en-US"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2</m:t>
                          </m:r>
                        </m:sub>
                      </m:s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𝑟𝑎𝑑𝑖𝑜</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m:t>
                      </m:r>
                      <m:sSub>
                        <m:sSubPr>
                          <m:ctrlP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ctrlPr>
                        </m:sSubPr>
                        <m:e>
                          <m:r>
                            <a:rPr kumimoji="0" lang="es-CO" altLang="en-US"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3</m:t>
                          </m:r>
                        </m:sub>
                      </m:sSub>
                      <m:r>
                        <a:rPr kumimoji="0" lang="es-CO" altLang="en-US"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m:t>
                      </m:r>
                      <m:r>
                        <a:rPr kumimoji="0" lang="es-CO" altLang="en-US" b="0" i="1" u="none" strike="noStrike" kern="0" cap="none" spc="0" normalizeH="0" baseline="0" noProof="0">
                          <a:ln>
                            <a:noFill/>
                          </a:ln>
                          <a:solidFill>
                            <a:schemeClr val="bg1"/>
                          </a:solidFill>
                          <a:effectLst/>
                          <a:uLnTx/>
                          <a:uFillTx/>
                          <a:latin typeface="Cambria Math" panose="02040503050406030204" pitchFamily="18" charset="0"/>
                        </a:rPr>
                        <m:t>𝑇𝑉</m:t>
                      </m:r>
                      <m:r>
                        <a:rPr kumimoji="0" lang="es-CO" altLang="en-US"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m:t>
                      </m:r>
                      <m:r>
                        <a:rPr kumimoji="0" lang="es-CO" altLang="en-US" b="0" i="1" u="none" strike="noStrike" kern="0" cap="none" spc="0" normalizeH="0" baseline="0" noProof="0">
                          <a:ln>
                            <a:noFill/>
                          </a:ln>
                          <a:solidFill>
                            <a:schemeClr val="bg1"/>
                          </a:solidFill>
                          <a:effectLst/>
                          <a:uLnTx/>
                          <a:uFillTx/>
                          <a:latin typeface="Cambria Math" panose="02040503050406030204" pitchFamily="18" charset="0"/>
                        </a:rPr>
                        <m:t>𝑟𝑎𝑑𝑖𝑜</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m:t>
                      </m:r>
                    </m:oMath>
                  </m:oMathPara>
                </a14:m>
                <a:endParaRPr kumimoji="0" lang="es-ES_tradnl" altLang="en-US" b="0" i="0" u="none" strike="noStrike" kern="0" cap="none" spc="0" normalizeH="0" baseline="0" noProof="0" dirty="0">
                  <a:ln>
                    <a:noFill/>
                  </a:ln>
                  <a:solidFill>
                    <a:schemeClr val="bg1"/>
                  </a:solidFill>
                  <a:effectLst/>
                  <a:uLnTx/>
                  <a:uFillTx/>
                  <a:latin typeface="Montserrat" panose="00000500000000000000" pitchFamily="2" charset="0"/>
                </a:endParaRPr>
              </a:p>
              <a:p>
                <a:pPr marL="0" indent="0" algn="ctr" eaLnBrk="1" hangingPunct="1">
                  <a:buNone/>
                  <a:defRPr/>
                </a:pPr>
                <a:endParaRPr kumimoji="0" lang="es-ES_tradnl" altLang="en-US" sz="1200" b="0" i="0" u="none" strike="noStrike" kern="0" cap="none" spc="0" normalizeH="0" baseline="0" noProof="0" dirty="0">
                  <a:ln>
                    <a:noFill/>
                  </a:ln>
                  <a:solidFill>
                    <a:schemeClr val="bg1"/>
                  </a:solidFill>
                  <a:effectLst/>
                  <a:uLnTx/>
                  <a:uFillTx/>
                  <a:latin typeface="Montserrat" panose="00000500000000000000" pitchFamily="2" charset="0"/>
                </a:endParaRPr>
              </a:p>
              <a:p>
                <a:pPr marL="0" marR="0" lvl="0" indent="0" algn="l" defTabSz="852488" rtl="0" eaLnBrk="1" fontAlgn="base" latinLnBrk="0" hangingPunct="1">
                  <a:lnSpc>
                    <a:spcPct val="100000"/>
                  </a:lnSpc>
                  <a:spcBef>
                    <a:spcPct val="20000"/>
                  </a:spcBef>
                  <a:spcAft>
                    <a:spcPct val="0"/>
                  </a:spcAft>
                  <a:buClr>
                    <a:srgbClr val="336699"/>
                  </a:buClr>
                  <a:buSzPct val="60000"/>
                  <a:buNone/>
                  <a:tabLst/>
                  <a:defRPr/>
                </a:pPr>
                <a:r>
                  <a:rPr kumimoji="0" lang="es-CO" altLang="en-US" sz="2000" b="0" i="0" u="none" strike="noStrike" kern="0" cap="none" spc="0" normalizeH="0" baseline="0" noProof="0" dirty="0">
                    <a:ln>
                      <a:noFill/>
                    </a:ln>
                    <a:solidFill>
                      <a:schemeClr val="bg1"/>
                    </a:solidFill>
                    <a:effectLst/>
                    <a:uLnTx/>
                    <a:uFillTx/>
                    <a:latin typeface="Montserrat" panose="00000500000000000000" pitchFamily="2" charset="0"/>
                  </a:rPr>
                  <a:t>El efecto del gasto publicitario en TV sobre las ventas es:</a:t>
                </a:r>
              </a:p>
              <a:p>
                <a:pPr marL="0" marR="0" lvl="0" indent="0" algn="l" defTabSz="852488" rtl="0" eaLnBrk="1" fontAlgn="base" latinLnBrk="0" hangingPunct="1">
                  <a:lnSpc>
                    <a:spcPct val="100000"/>
                  </a:lnSpc>
                  <a:spcBef>
                    <a:spcPct val="20000"/>
                  </a:spcBef>
                  <a:spcAft>
                    <a:spcPct val="0"/>
                  </a:spcAft>
                  <a:buClr>
                    <a:srgbClr val="336699"/>
                  </a:buClr>
                  <a:buSzPct val="60000"/>
                  <a:buNone/>
                  <a:tabLst/>
                  <a:defRPr/>
                </a:pPr>
                <a:endParaRPr kumimoji="0" lang="es-CO" altLang="en-US" sz="1200" b="0" i="0" u="none" strike="noStrike" kern="0" cap="none" spc="0" normalizeH="0" baseline="0" noProof="0" dirty="0">
                  <a:ln>
                    <a:noFill/>
                  </a:ln>
                  <a:solidFill>
                    <a:schemeClr val="bg1"/>
                  </a:solidFill>
                  <a:effectLst/>
                  <a:uLnTx/>
                  <a:uFillTx/>
                  <a:latin typeface="Montserrat" panose="00000500000000000000" pitchFamily="2" charset="0"/>
                </a:endParaRPr>
              </a:p>
              <a:p>
                <a:pPr marL="0" indent="0" eaLnBrk="1" hangingPunct="1">
                  <a:buNone/>
                  <a:defRPr/>
                </a:pPr>
                <a14:m>
                  <m:oMathPara xmlns:m="http://schemas.openxmlformats.org/officeDocument/2006/math">
                    <m:oMathParaPr>
                      <m:jc m:val="centerGroup"/>
                    </m:oMathParaPr>
                    <m:oMath xmlns:m="http://schemas.openxmlformats.org/officeDocument/2006/math">
                      <m:f>
                        <m:fPr>
                          <m:ctrlP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ctrlPr>
                        </m:fPr>
                        <m:num>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𝑑𝑦</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 (</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𝑠𝑎𝑙𝑒𝑠</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m:t>
                          </m:r>
                        </m:num>
                        <m:den>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𝑑𝑥</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 (</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𝑇𝑉</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m:t>
                          </m:r>
                        </m:den>
                      </m:f>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m:t>
                      </m:r>
                      <m:sSub>
                        <m:sSubPr>
                          <m:ctrlPr>
                            <a:rPr kumimoji="0" lang="es-CO" altLang="en-US"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1</m:t>
                          </m:r>
                        </m:sub>
                      </m:s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m:t>
                      </m:r>
                      <m:sSub>
                        <m:sSubPr>
                          <m:ctrlP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ctrlPr>
                        </m:sSubPr>
                        <m:e>
                          <m:r>
                            <a:rPr kumimoji="0" lang="es-CO" altLang="en-US"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3</m:t>
                          </m:r>
                        </m:sub>
                      </m:sSub>
                      <m:r>
                        <a:rPr kumimoji="0" lang="es-CO" altLang="en-US"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m:t>
                      </m:r>
                      <m:r>
                        <a:rPr kumimoji="0" lang="es-CO" altLang="en-US" b="0" i="1" u="none" strike="noStrike" kern="0" cap="none" spc="0" normalizeH="0" baseline="0" noProof="0">
                          <a:ln>
                            <a:noFill/>
                          </a:ln>
                          <a:solidFill>
                            <a:schemeClr val="bg1"/>
                          </a:solidFill>
                          <a:effectLst/>
                          <a:uLnTx/>
                          <a:uFillTx/>
                          <a:latin typeface="Cambria Math" panose="02040503050406030204" pitchFamily="18" charset="0"/>
                        </a:rPr>
                        <m:t>𝑟𝑎𝑑𝑖𝑜</m:t>
                      </m:r>
                    </m:oMath>
                  </m:oMathPara>
                </a14:m>
                <a:endParaRPr kumimoji="0" lang="es-CO" altLang="en-US" b="0" i="0" u="none" strike="noStrike" kern="0" cap="none" spc="0" normalizeH="0" baseline="0" noProof="0" dirty="0">
                  <a:ln>
                    <a:noFill/>
                  </a:ln>
                  <a:solidFill>
                    <a:schemeClr val="bg1"/>
                  </a:solidFill>
                  <a:effectLst/>
                  <a:uLnTx/>
                  <a:uFillTx/>
                  <a:latin typeface="Montserrat" panose="00000500000000000000" pitchFamily="2" charset="0"/>
                </a:endParaRPr>
              </a:p>
              <a:p>
                <a:pPr marL="0" marR="0" lvl="0" indent="0" algn="l" defTabSz="852488" rtl="0" eaLnBrk="1" fontAlgn="base" latinLnBrk="0" hangingPunct="1">
                  <a:lnSpc>
                    <a:spcPct val="100000"/>
                  </a:lnSpc>
                  <a:spcBef>
                    <a:spcPct val="20000"/>
                  </a:spcBef>
                  <a:spcAft>
                    <a:spcPct val="0"/>
                  </a:spcAft>
                  <a:buClr>
                    <a:srgbClr val="336699"/>
                  </a:buClr>
                  <a:buSzPct val="60000"/>
                  <a:buNone/>
                  <a:tabLst/>
                  <a:defRPr/>
                </a:pPr>
                <a:endParaRPr kumimoji="0" lang="es-CO" altLang="en-US" sz="1100" b="0" i="0" u="none" strike="noStrike" kern="0" cap="none" spc="0" normalizeH="0" baseline="0" noProof="0" dirty="0">
                  <a:ln>
                    <a:noFill/>
                  </a:ln>
                  <a:solidFill>
                    <a:schemeClr val="bg1"/>
                  </a:solidFill>
                  <a:effectLst/>
                  <a:uLnTx/>
                  <a:uFillTx/>
                  <a:latin typeface="Montserrat" panose="00000500000000000000" pitchFamily="2" charset="0"/>
                </a:endParaRPr>
              </a:p>
              <a:p>
                <a:pPr marL="320675" marR="0" lvl="0" indent="-320675"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Char char="n"/>
                  <a:tabLst/>
                  <a:defRPr/>
                </a:pPr>
                <a:endPar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endParaRPr>
              </a:p>
            </p:txBody>
          </p:sp>
        </mc:Choice>
        <mc:Fallback xmlns="">
          <p:sp>
            <p:nvSpPr>
              <p:cNvPr id="5" name="Rectangle 3">
                <a:extLst>
                  <a:ext uri="{FF2B5EF4-FFF2-40B4-BE49-F238E27FC236}">
                    <a16:creationId xmlns:a16="http://schemas.microsoft.com/office/drawing/2014/main" id="{533D986B-6725-4921-AE0A-2DF5C0B53C4E}"/>
                  </a:ext>
                </a:extLst>
              </p:cNvPr>
              <p:cNvSpPr txBox="1">
                <a:spLocks noRot="1" noChangeAspect="1" noMove="1" noResize="1" noEditPoints="1" noAdjustHandles="1" noChangeArrowheads="1" noChangeShapeType="1" noTextEdit="1"/>
              </p:cNvSpPr>
              <p:nvPr/>
            </p:nvSpPr>
            <p:spPr bwMode="auto">
              <a:xfrm>
                <a:off x="335903" y="1257300"/>
                <a:ext cx="11625942" cy="4343400"/>
              </a:xfrm>
              <a:prstGeom prst="rect">
                <a:avLst/>
              </a:prstGeom>
              <a:blipFill>
                <a:blip r:embed="rId4"/>
                <a:stretch>
                  <a:fillRect l="-839" t="-982" b="-5049"/>
                </a:stretch>
              </a:blip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en-DE">
                    <a:noFill/>
                  </a:rPr>
                  <a:t> </a:t>
                </a:r>
              </a:p>
            </p:txBody>
          </p:sp>
        </mc:Fallback>
      </mc:AlternateContent>
      <p:sp>
        <p:nvSpPr>
          <p:cNvPr id="6" name="Rectangle 4">
            <a:extLst>
              <a:ext uri="{FF2B5EF4-FFF2-40B4-BE49-F238E27FC236}">
                <a16:creationId xmlns:a16="http://schemas.microsoft.com/office/drawing/2014/main" id="{C594A0C4-68F8-6FB2-A116-10BDB2AA05FE}"/>
              </a:ext>
            </a:extLst>
          </p:cNvPr>
          <p:cNvSpPr txBox="1">
            <a:spLocks noChangeArrowheads="1"/>
          </p:cNvSpPr>
          <p:nvPr/>
        </p:nvSpPr>
        <p:spPr bwMode="auto">
          <a:xfrm>
            <a:off x="140830" y="-53340"/>
            <a:ext cx="9296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b" anchorCtr="0" compatLnSpc="1">
            <a:prstTxWarp prst="textNoShape">
              <a:avLst/>
            </a:prstTxWarp>
          </a:bodyPr>
          <a:lstStyle>
            <a:lvl1pPr algn="l" defTabSz="852488" rtl="0" eaLnBrk="0" fontAlgn="base" hangingPunct="0">
              <a:spcBef>
                <a:spcPct val="0"/>
              </a:spcBef>
              <a:spcAft>
                <a:spcPct val="0"/>
              </a:spcAft>
              <a:defRPr sz="4000">
                <a:solidFill>
                  <a:srgbClr val="A50021"/>
                </a:solidFill>
                <a:latin typeface="+mj-lt"/>
                <a:ea typeface="+mj-ea"/>
                <a:cs typeface="+mj-cs"/>
              </a:defRPr>
            </a:lvl1pPr>
            <a:lvl2pPr algn="l" defTabSz="852488" rtl="0" eaLnBrk="0" fontAlgn="base" hangingPunct="0">
              <a:spcBef>
                <a:spcPct val="0"/>
              </a:spcBef>
              <a:spcAft>
                <a:spcPct val="0"/>
              </a:spcAft>
              <a:defRPr sz="4000">
                <a:solidFill>
                  <a:srgbClr val="A50021"/>
                </a:solidFill>
                <a:latin typeface="Arial" charset="0"/>
                <a:cs typeface="Arial" charset="0"/>
              </a:defRPr>
            </a:lvl2pPr>
            <a:lvl3pPr algn="l" defTabSz="852488" rtl="0" eaLnBrk="0" fontAlgn="base" hangingPunct="0">
              <a:spcBef>
                <a:spcPct val="0"/>
              </a:spcBef>
              <a:spcAft>
                <a:spcPct val="0"/>
              </a:spcAft>
              <a:defRPr sz="4000">
                <a:solidFill>
                  <a:srgbClr val="A50021"/>
                </a:solidFill>
                <a:latin typeface="Arial" charset="0"/>
                <a:cs typeface="Arial" charset="0"/>
              </a:defRPr>
            </a:lvl3pPr>
            <a:lvl4pPr algn="l" defTabSz="852488" rtl="0" eaLnBrk="0" fontAlgn="base" hangingPunct="0">
              <a:spcBef>
                <a:spcPct val="0"/>
              </a:spcBef>
              <a:spcAft>
                <a:spcPct val="0"/>
              </a:spcAft>
              <a:defRPr sz="4000">
                <a:solidFill>
                  <a:srgbClr val="A50021"/>
                </a:solidFill>
                <a:latin typeface="Arial" charset="0"/>
                <a:cs typeface="Arial" charset="0"/>
              </a:defRPr>
            </a:lvl4pPr>
            <a:lvl5pPr algn="l" defTabSz="852488" rtl="0" eaLnBrk="0" fontAlgn="base" hangingPunct="0">
              <a:spcBef>
                <a:spcPct val="0"/>
              </a:spcBef>
              <a:spcAft>
                <a:spcPct val="0"/>
              </a:spcAft>
              <a:defRPr sz="4000">
                <a:solidFill>
                  <a:srgbClr val="A50021"/>
                </a:solidFill>
                <a:latin typeface="Arial" charset="0"/>
                <a:cs typeface="Arial" charset="0"/>
              </a:defRPr>
            </a:lvl5pPr>
            <a:lvl6pPr marL="457200" algn="l" defTabSz="852488" rtl="0" fontAlgn="base">
              <a:spcBef>
                <a:spcPct val="0"/>
              </a:spcBef>
              <a:spcAft>
                <a:spcPct val="0"/>
              </a:spcAft>
              <a:defRPr sz="4000">
                <a:solidFill>
                  <a:srgbClr val="D00000"/>
                </a:solidFill>
                <a:latin typeface="Arial" charset="0"/>
                <a:cs typeface="Arial" charset="0"/>
              </a:defRPr>
            </a:lvl6pPr>
            <a:lvl7pPr marL="914400" algn="l" defTabSz="852488" rtl="0" fontAlgn="base">
              <a:spcBef>
                <a:spcPct val="0"/>
              </a:spcBef>
              <a:spcAft>
                <a:spcPct val="0"/>
              </a:spcAft>
              <a:defRPr sz="4000">
                <a:solidFill>
                  <a:srgbClr val="D00000"/>
                </a:solidFill>
                <a:latin typeface="Arial" charset="0"/>
                <a:cs typeface="Arial" charset="0"/>
              </a:defRPr>
            </a:lvl7pPr>
            <a:lvl8pPr marL="1371600" algn="l" defTabSz="852488" rtl="0" fontAlgn="base">
              <a:spcBef>
                <a:spcPct val="0"/>
              </a:spcBef>
              <a:spcAft>
                <a:spcPct val="0"/>
              </a:spcAft>
              <a:defRPr sz="4000">
                <a:solidFill>
                  <a:srgbClr val="D00000"/>
                </a:solidFill>
                <a:latin typeface="Arial" charset="0"/>
                <a:cs typeface="Arial" charset="0"/>
              </a:defRPr>
            </a:lvl8pPr>
            <a:lvl9pPr marL="1828800" algn="l" defTabSz="852488" rtl="0" fontAlgn="base">
              <a:spcBef>
                <a:spcPct val="0"/>
              </a:spcBef>
              <a:spcAft>
                <a:spcPct val="0"/>
              </a:spcAft>
              <a:defRPr sz="4000">
                <a:solidFill>
                  <a:srgbClr val="D00000"/>
                </a:solidFill>
                <a:latin typeface="Arial" charset="0"/>
                <a:cs typeface="Arial" charset="0"/>
              </a:defRPr>
            </a:lvl9pPr>
          </a:lstStyle>
          <a:p>
            <a:pPr marL="0" marR="0" lvl="0" indent="0" algn="l" defTabSz="852488" rtl="0" eaLnBrk="1" fontAlgn="base" latinLnBrk="0" hangingPunct="1">
              <a:lnSpc>
                <a:spcPct val="80000"/>
              </a:lnSpc>
              <a:spcBef>
                <a:spcPct val="0"/>
              </a:spcBef>
              <a:spcAft>
                <a:spcPct val="0"/>
              </a:spcAft>
              <a:buClrTx/>
              <a:buSzTx/>
              <a:buFontTx/>
              <a:buNone/>
              <a:tabLst/>
              <a:defRPr/>
            </a:pPr>
            <a:r>
              <a:rPr kumimoji="0" lang="es-ES" altLang="en-US" sz="4000" b="0" i="0" u="none" strike="noStrike" kern="0" cap="none" spc="0" normalizeH="0" baseline="0" noProof="0" dirty="0">
                <a:ln>
                  <a:noFill/>
                </a:ln>
                <a:solidFill>
                  <a:schemeClr val="bg1"/>
                </a:solidFill>
                <a:effectLst/>
                <a:uLnTx/>
                <a:uFillTx/>
                <a:latin typeface="Montserrat ExtraBold" panose="00000900000000000000" pitchFamily="2" charset="0"/>
              </a:rPr>
              <a:t>Interacción de variables</a:t>
            </a:r>
          </a:p>
        </p:txBody>
      </p:sp>
      <p:cxnSp>
        <p:nvCxnSpPr>
          <p:cNvPr id="7" name="Straight Connector 6">
            <a:extLst>
              <a:ext uri="{FF2B5EF4-FFF2-40B4-BE49-F238E27FC236}">
                <a16:creationId xmlns:a16="http://schemas.microsoft.com/office/drawing/2014/main" id="{0AD63485-3FB6-9CC7-F542-3BDC01B323B3}"/>
              </a:ext>
            </a:extLst>
          </p:cNvPr>
          <p:cNvCxnSpPr>
            <a:cxnSpLocks/>
          </p:cNvCxnSpPr>
          <p:nvPr/>
        </p:nvCxnSpPr>
        <p:spPr>
          <a:xfrm>
            <a:off x="0" y="1056668"/>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1918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363" name="Rectangle 3"/>
          <p:cNvSpPr>
            <a:spLocks noChangeArrowheads="1"/>
          </p:cNvSpPr>
          <p:nvPr/>
        </p:nvSpPr>
        <p:spPr bwMode="auto">
          <a:xfrm>
            <a:off x="2590800" y="2057400"/>
            <a:ext cx="7334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mc:AlternateContent xmlns:mc="http://schemas.openxmlformats.org/markup-compatibility/2006" xmlns:a14="http://schemas.microsoft.com/office/drawing/2010/main">
        <mc:Choice Requires="a14">
          <p:sp>
            <p:nvSpPr>
              <p:cNvPr id="15364" name="Rectangle 4"/>
              <p:cNvSpPr>
                <a:spLocks noChangeArrowheads="1"/>
              </p:cNvSpPr>
              <p:nvPr/>
            </p:nvSpPr>
            <p:spPr bwMode="auto">
              <a:xfrm>
                <a:off x="161925" y="1593195"/>
                <a:ext cx="12192000" cy="1343894"/>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a:tailEnd/>
                  </a14:hiddenLine>
                </a:ext>
              </a:extLst>
            </p:spPr>
            <p:txBody>
              <a:bodyPr wrap="square" lIns="90488" tIns="44450" rIns="90488" bIns="44450">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s-ES_tradnl" altLang="en-US" sz="2400" b="1" i="0" u="none" strike="noStrike" kern="1200" cap="none" spc="0" normalizeH="0" baseline="0" noProof="0" dirty="0">
                    <a:ln>
                      <a:noFill/>
                    </a:ln>
                    <a:solidFill>
                      <a:schemeClr val="bg1"/>
                    </a:solidFill>
                    <a:effectLst/>
                    <a:uLnTx/>
                    <a:uFillTx/>
                    <a:latin typeface="Montserrat" panose="00000500000000000000" pitchFamily="2" charset="0"/>
                  </a:rPr>
                  <a:t>Consideremos el ejemplo de selección de universidad:</a:t>
                </a:r>
              </a:p>
              <a:p>
                <a:pPr marL="0" marR="0" lvl="0" indent="0" algn="l" defTabSz="914400" rtl="0" eaLnBrk="1" fontAlgn="auto" latinLnBrk="0" hangingPunct="1">
                  <a:lnSpc>
                    <a:spcPct val="100000"/>
                  </a:lnSpc>
                  <a:spcBef>
                    <a:spcPct val="50000"/>
                  </a:spcBef>
                  <a:spcAft>
                    <a:spcPts val="0"/>
                  </a:spcAft>
                  <a:buClrTx/>
                  <a:buSzTx/>
                  <a:buFontTx/>
                  <a:buNone/>
                  <a:tabLst/>
                  <a:defRPr/>
                </a:pPr>
                <a:r>
                  <a:rPr lang="es-CO" altLang="en-US" sz="2400" b="0" dirty="0">
                    <a:solidFill>
                      <a:schemeClr val="bg1"/>
                    </a:solidFill>
                    <a:latin typeface="Garamond" panose="02020404030301010803" pitchFamily="18" charset="0"/>
                  </a:rPr>
                  <a:t>			</a:t>
                </a:r>
                <a14:m>
                  <m:oMath xmlns:m="http://schemas.openxmlformats.org/officeDocument/2006/math">
                    <m:r>
                      <a:rPr lang="es-CO" altLang="en-US" sz="2400" b="0" i="1" smtClean="0">
                        <a:solidFill>
                          <a:schemeClr val="bg1"/>
                        </a:solidFill>
                        <a:latin typeface="Cambria Math" panose="02040503050406030204" pitchFamily="18" charset="0"/>
                      </a:rPr>
                      <m:t>𝑃𝑟𝑜𝑏</m:t>
                    </m:r>
                    <m:d>
                      <m:dPr>
                        <m:ctrlPr>
                          <a:rPr lang="es-CO" altLang="en-US" sz="2400" b="0" i="1" smtClean="0">
                            <a:solidFill>
                              <a:schemeClr val="bg1"/>
                            </a:solidFill>
                            <a:latin typeface="Cambria Math" panose="02040503050406030204" pitchFamily="18" charset="0"/>
                          </a:rPr>
                        </m:ctrlPr>
                      </m:dPr>
                      <m:e>
                        <m:r>
                          <a:rPr lang="es-CO" altLang="en-US" sz="2400" b="0" i="1" smtClean="0">
                            <a:solidFill>
                              <a:schemeClr val="bg1"/>
                            </a:solidFill>
                            <a:latin typeface="Cambria Math" panose="02040503050406030204" pitchFamily="18" charset="0"/>
                          </a:rPr>
                          <m:t>𝑦</m:t>
                        </m:r>
                        <m:r>
                          <a:rPr lang="es-CO" altLang="en-US" sz="2400" b="0" i="1" smtClean="0">
                            <a:solidFill>
                              <a:schemeClr val="bg1"/>
                            </a:solidFill>
                            <a:latin typeface="Cambria Math" panose="02040503050406030204" pitchFamily="18" charset="0"/>
                          </a:rPr>
                          <m:t>=1</m:t>
                        </m:r>
                      </m:e>
                      <m:e>
                        <m:r>
                          <a:rPr lang="es-CO" altLang="en-US" sz="2400" b="0" i="1" smtClean="0">
                            <a:solidFill>
                              <a:schemeClr val="bg1"/>
                            </a:solidFill>
                            <a:latin typeface="Cambria Math" panose="02040503050406030204" pitchFamily="18" charset="0"/>
                          </a:rPr>
                          <m:t>𝐺𝑀𝐴𝑇</m:t>
                        </m:r>
                      </m:e>
                    </m:d>
                    <m:r>
                      <a:rPr lang="es-CO" altLang="en-US" sz="2400" b="0" i="1" smtClean="0">
                        <a:solidFill>
                          <a:schemeClr val="bg1"/>
                        </a:solidFill>
                        <a:latin typeface="Cambria Math" panose="02040503050406030204" pitchFamily="18" charset="0"/>
                      </a:rPr>
                      <m:t>=</m:t>
                    </m:r>
                    <m:f>
                      <m:fPr>
                        <m:ctrlPr>
                          <a:rPr lang="es-CO" altLang="en-US" sz="2400" i="1">
                            <a:solidFill>
                              <a:schemeClr val="bg1"/>
                            </a:solidFill>
                            <a:latin typeface="Cambria Math" panose="02040503050406030204" pitchFamily="18" charset="0"/>
                          </a:rPr>
                        </m:ctrlPr>
                      </m:fPr>
                      <m:num>
                        <m:sSup>
                          <m:sSupPr>
                            <m:ctrlPr>
                              <a:rPr lang="es-CO" altLang="en-US" sz="2400" i="1">
                                <a:solidFill>
                                  <a:schemeClr val="bg1"/>
                                </a:solidFill>
                                <a:latin typeface="Cambria Math" panose="02040503050406030204" pitchFamily="18" charset="0"/>
                              </a:rPr>
                            </m:ctrlPr>
                          </m:sSupPr>
                          <m:e>
                            <m:r>
                              <a:rPr lang="es-CO" altLang="en-US" sz="2400" i="1">
                                <a:solidFill>
                                  <a:schemeClr val="bg1"/>
                                </a:solidFill>
                                <a:latin typeface="Cambria Math" panose="02040503050406030204" pitchFamily="18" charset="0"/>
                              </a:rPr>
                              <m:t>𝑒</m:t>
                            </m:r>
                          </m:e>
                          <m:sup>
                            <m:r>
                              <a:rPr lang="es-CO" altLang="en-US" sz="2400" b="0" i="1" smtClean="0">
                                <a:solidFill>
                                  <a:schemeClr val="bg1"/>
                                </a:solidFill>
                                <a:latin typeface="Cambria Math" panose="02040503050406030204" pitchFamily="18" charset="0"/>
                              </a:rPr>
                              <m:t>−48.47</m:t>
                            </m:r>
                            <m:r>
                              <a:rPr lang="es-CO" altLang="en-US" sz="2400" i="1">
                                <a:solidFill>
                                  <a:schemeClr val="bg1"/>
                                </a:solidFill>
                                <a:latin typeface="Cambria Math" panose="02040503050406030204" pitchFamily="18" charset="0"/>
                              </a:rPr>
                              <m:t>+</m:t>
                            </m:r>
                            <m:r>
                              <a:rPr lang="es-CO" altLang="en-US" sz="2400" b="0" i="1" smtClean="0">
                                <a:solidFill>
                                  <a:schemeClr val="bg1"/>
                                </a:solidFill>
                                <a:latin typeface="Cambria Math" panose="02040503050406030204" pitchFamily="18" charset="0"/>
                              </a:rPr>
                              <m:t>0.0683</m:t>
                            </m:r>
                            <m:r>
                              <a:rPr lang="es-CO" altLang="en-US" sz="2400" b="0" i="1" smtClean="0">
                                <a:solidFill>
                                  <a:schemeClr val="bg1"/>
                                </a:solidFill>
                                <a:latin typeface="Cambria Math" panose="02040503050406030204" pitchFamily="18" charset="0"/>
                                <a:ea typeface="Cambria Math" panose="02040503050406030204" pitchFamily="18" charset="0"/>
                              </a:rPr>
                              <m:t>×</m:t>
                            </m:r>
                            <m:r>
                              <a:rPr lang="es-CO" altLang="en-US" sz="2400" b="0" i="1" smtClean="0">
                                <a:solidFill>
                                  <a:schemeClr val="bg1"/>
                                </a:solidFill>
                                <a:latin typeface="Cambria Math" panose="02040503050406030204" pitchFamily="18" charset="0"/>
                                <a:ea typeface="Cambria Math" panose="02040503050406030204" pitchFamily="18" charset="0"/>
                              </a:rPr>
                              <m:t>𝐺𝑀𝐴𝑇</m:t>
                            </m:r>
                          </m:sup>
                        </m:sSup>
                      </m:num>
                      <m:den>
                        <m:r>
                          <a:rPr lang="es-CO" altLang="en-US" sz="2400" i="1">
                            <a:solidFill>
                              <a:schemeClr val="bg1"/>
                            </a:solidFill>
                            <a:latin typeface="Cambria Math" panose="02040503050406030204" pitchFamily="18" charset="0"/>
                          </a:rPr>
                          <m:t>1+</m:t>
                        </m:r>
                        <m:sSup>
                          <m:sSupPr>
                            <m:ctrlPr>
                              <a:rPr lang="es-CO" altLang="en-US" sz="2400" i="1">
                                <a:solidFill>
                                  <a:schemeClr val="bg1"/>
                                </a:solidFill>
                                <a:latin typeface="Cambria Math" panose="02040503050406030204" pitchFamily="18" charset="0"/>
                              </a:rPr>
                            </m:ctrlPr>
                          </m:sSupPr>
                          <m:e>
                            <m:r>
                              <a:rPr lang="es-CO" altLang="en-US" sz="2400" i="1">
                                <a:solidFill>
                                  <a:schemeClr val="bg1"/>
                                </a:solidFill>
                                <a:latin typeface="Cambria Math" panose="02040503050406030204" pitchFamily="18" charset="0"/>
                              </a:rPr>
                              <m:t>𝑒</m:t>
                            </m:r>
                          </m:e>
                          <m:sup>
                            <m:r>
                              <a:rPr lang="es-CO" altLang="en-US" sz="2400" i="1">
                                <a:solidFill>
                                  <a:schemeClr val="bg1"/>
                                </a:solidFill>
                                <a:latin typeface="Cambria Math" panose="02040503050406030204" pitchFamily="18" charset="0"/>
                              </a:rPr>
                              <m:t>−48.47+0.0683</m:t>
                            </m:r>
                            <m:r>
                              <a:rPr lang="es-CO" altLang="en-US" sz="2400" i="1">
                                <a:solidFill>
                                  <a:schemeClr val="bg1"/>
                                </a:solidFill>
                                <a:latin typeface="Cambria Math" panose="02040503050406030204" pitchFamily="18" charset="0"/>
                                <a:ea typeface="Cambria Math" panose="02040503050406030204" pitchFamily="18" charset="0"/>
                              </a:rPr>
                              <m:t>×</m:t>
                            </m:r>
                            <m:r>
                              <a:rPr lang="es-CO" altLang="en-US" sz="2400" i="1">
                                <a:solidFill>
                                  <a:schemeClr val="bg1"/>
                                </a:solidFill>
                                <a:latin typeface="Cambria Math" panose="02040503050406030204" pitchFamily="18" charset="0"/>
                                <a:ea typeface="Cambria Math" panose="02040503050406030204" pitchFamily="18" charset="0"/>
                              </a:rPr>
                              <m:t>𝐺𝑀𝐴𝑇</m:t>
                            </m:r>
                          </m:sup>
                        </m:sSup>
                      </m:den>
                    </m:f>
                  </m:oMath>
                </a14:m>
                <a:endParaRPr lang="es-ES_tradnl" altLang="en-US" sz="2400" dirty="0">
                  <a:solidFill>
                    <a:prstClr val="black"/>
                  </a:solidFill>
                  <a:latin typeface="Garamond" panose="02020404030301010803" pitchFamily="18" charset="0"/>
                </a:endParaRPr>
              </a:p>
            </p:txBody>
          </p:sp>
        </mc:Choice>
        <mc:Fallback xmlns="">
          <p:sp>
            <p:nvSpPr>
              <p:cNvPr id="15364" name="Rectangle 4"/>
              <p:cNvSpPr>
                <a:spLocks noRot="1" noChangeAspect="1" noMove="1" noResize="1" noEditPoints="1" noAdjustHandles="1" noChangeArrowheads="1" noChangeShapeType="1" noTextEdit="1"/>
              </p:cNvSpPr>
              <p:nvPr/>
            </p:nvSpPr>
            <p:spPr bwMode="auto">
              <a:xfrm>
                <a:off x="161925" y="1593195"/>
                <a:ext cx="12192000" cy="1343894"/>
              </a:xfrm>
              <a:prstGeom prst="rect">
                <a:avLst/>
              </a:prstGeom>
              <a:blipFill>
                <a:blip r:embed="rId4"/>
                <a:stretch>
                  <a:fillRect l="-800" t="-31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DE">
                    <a:noFill/>
                  </a:rPr>
                  <a:t> </a:t>
                </a:r>
              </a:p>
            </p:txBody>
          </p:sp>
        </mc:Fallback>
      </mc:AlternateContent>
      <mc:AlternateContent xmlns:mc="http://schemas.openxmlformats.org/markup-compatibility/2006" xmlns:a14="http://schemas.microsoft.com/office/drawing/2010/main">
        <mc:Choice Requires="a14">
          <p:graphicFrame>
            <p:nvGraphicFramePr>
              <p:cNvPr id="3" name="Table 4">
                <a:extLst>
                  <a:ext uri="{FF2B5EF4-FFF2-40B4-BE49-F238E27FC236}">
                    <a16:creationId xmlns:a16="http://schemas.microsoft.com/office/drawing/2014/main" id="{D527CEE7-A7ED-45AB-BB83-9555A6730262}"/>
                  </a:ext>
                </a:extLst>
              </p:cNvPr>
              <p:cNvGraphicFramePr>
                <a:graphicFrameLocks noGrp="1"/>
              </p:cNvGraphicFramePr>
              <p:nvPr>
                <p:extLst>
                  <p:ext uri="{D42A27DB-BD31-4B8C-83A1-F6EECF244321}">
                    <p14:modId xmlns:p14="http://schemas.microsoft.com/office/powerpoint/2010/main" val="3824965118"/>
                  </p:ext>
                </p:extLst>
              </p:nvPr>
            </p:nvGraphicFramePr>
            <p:xfrm>
              <a:off x="2193925" y="3544082"/>
              <a:ext cx="8127999" cy="2056067"/>
            </p:xfrm>
            <a:graphic>
              <a:graphicData uri="http://schemas.openxmlformats.org/drawingml/2006/table">
                <a:tbl>
                  <a:tblPr firstRow="1" bandRow="1">
                    <a:tableStyleId>{8A107856-5554-42FB-B03E-39F5DBC370BA}</a:tableStyleId>
                  </a:tblPr>
                  <a:tblGrid>
                    <a:gridCol w="2709333">
                      <a:extLst>
                        <a:ext uri="{9D8B030D-6E8A-4147-A177-3AD203B41FA5}">
                          <a16:colId xmlns:a16="http://schemas.microsoft.com/office/drawing/2014/main" val="3477200737"/>
                        </a:ext>
                      </a:extLst>
                    </a:gridCol>
                    <a:gridCol w="2709333">
                      <a:extLst>
                        <a:ext uri="{9D8B030D-6E8A-4147-A177-3AD203B41FA5}">
                          <a16:colId xmlns:a16="http://schemas.microsoft.com/office/drawing/2014/main" val="2598349814"/>
                        </a:ext>
                      </a:extLst>
                    </a:gridCol>
                    <a:gridCol w="2709333">
                      <a:extLst>
                        <a:ext uri="{9D8B030D-6E8A-4147-A177-3AD203B41FA5}">
                          <a16:colId xmlns:a16="http://schemas.microsoft.com/office/drawing/2014/main" val="1831234708"/>
                        </a:ext>
                      </a:extLst>
                    </a:gridCol>
                  </a:tblGrid>
                  <a:tr h="370840">
                    <a:tc gridSpan="3">
                      <a:txBody>
                        <a:bodyPr/>
                        <a:lstStyle/>
                        <a:p>
                          <a:pPr algn="ctr"/>
                          <a:r>
                            <a:rPr lang="es-CO" dirty="0"/>
                            <a:t>Predicción de Probabilidad de seleccionar “A” dado un nivel de GMAT</a:t>
                          </a:r>
                        </a:p>
                      </a:txBody>
                      <a:tcPr anchorCtr="1"/>
                    </a:tc>
                    <a:tc hMerge="1">
                      <a:txBody>
                        <a:bodyPr/>
                        <a:lstStyle/>
                        <a:p>
                          <a:pPr algn="ctr"/>
                          <a:endParaRPr lang="es-CO" dirty="0"/>
                        </a:p>
                      </a:txBody>
                      <a:tcPr anchorCtr="1"/>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O" dirty="0"/>
                        </a:p>
                      </a:txBody>
                      <a:tcPr anchorCtr="1"/>
                    </a:tc>
                    <a:extLst>
                      <a:ext uri="{0D108BD9-81ED-4DB2-BD59-A6C34878D82A}">
                        <a16:rowId xmlns:a16="http://schemas.microsoft.com/office/drawing/2014/main" val="3434329183"/>
                      </a:ext>
                    </a:extLst>
                  </a:tr>
                  <a:tr h="370840">
                    <a:tc>
                      <a:txBody>
                        <a:bodyPr/>
                        <a:lstStyle/>
                        <a:p>
                          <a:pPr algn="ctr"/>
                          <a:r>
                            <a:rPr lang="es-CO" b="1" dirty="0"/>
                            <a:t>GMAT</a:t>
                          </a:r>
                        </a:p>
                      </a:txBody>
                      <a:tcPr anchorCtr="1"/>
                    </a:tc>
                    <a:tc>
                      <a:txBody>
                        <a:bodyPr/>
                        <a:lstStyle/>
                        <a:p>
                          <a:pPr algn="ctr"/>
                          <a:r>
                            <a:rPr lang="es-CO" b="1" dirty="0" err="1"/>
                            <a:t>Prob</a:t>
                          </a:r>
                          <a:r>
                            <a:rPr lang="es-CO" b="1" dirty="0"/>
                            <a:t> (y=A|GMAT)</a:t>
                          </a:r>
                        </a:p>
                      </a:txBody>
                      <a:tcP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1" dirty="0" err="1"/>
                            <a:t>Prob</a:t>
                          </a:r>
                          <a:r>
                            <a:rPr lang="es-CO" b="1" dirty="0"/>
                            <a:t> (y=A|GMAT)</a:t>
                          </a:r>
                        </a:p>
                      </a:txBody>
                      <a:tcPr anchorCtr="1"/>
                    </a:tc>
                    <a:extLst>
                      <a:ext uri="{0D108BD9-81ED-4DB2-BD59-A6C34878D82A}">
                        <a16:rowId xmlns:a16="http://schemas.microsoft.com/office/drawing/2014/main" val="439311931"/>
                      </a:ext>
                    </a:extLst>
                  </a:tr>
                  <a:tr h="370840">
                    <a:tc>
                      <a:txBody>
                        <a:bodyPr/>
                        <a:lstStyle/>
                        <a:p>
                          <a:pPr algn="ctr"/>
                          <a:r>
                            <a:rPr lang="es-CO" dirty="0"/>
                            <a:t>700</a:t>
                          </a:r>
                        </a:p>
                      </a:txBody>
                      <a:tcPr anchorCtr="1"/>
                    </a:tc>
                    <a:tc>
                      <a:txBody>
                        <a:bodyPr/>
                        <a:lstStyle/>
                        <a:p>
                          <a:pPr algn="ctr"/>
                          <a14:m>
                            <m:oMathPara xmlns:m="http://schemas.openxmlformats.org/officeDocument/2006/math">
                              <m:oMathParaPr>
                                <m:jc m:val="centerGroup"/>
                              </m:oMathParaPr>
                              <m:oMath xmlns:m="http://schemas.openxmlformats.org/officeDocument/2006/math">
                                <m:f>
                                  <m:fPr>
                                    <m:ctrlPr>
                                      <a:rPr lang="es-CO" altLang="en-US" sz="1800" i="1" smtClean="0">
                                        <a:latin typeface="Cambria Math" panose="02040503050406030204" pitchFamily="18" charset="0"/>
                                      </a:rPr>
                                    </m:ctrlPr>
                                  </m:fPr>
                                  <m:num>
                                    <m:sSup>
                                      <m:sSupPr>
                                        <m:ctrlPr>
                                          <a:rPr lang="es-CO" altLang="en-US" sz="1800" i="1">
                                            <a:latin typeface="Cambria Math" panose="02040503050406030204" pitchFamily="18" charset="0"/>
                                          </a:rPr>
                                        </m:ctrlPr>
                                      </m:sSupPr>
                                      <m:e>
                                        <m:r>
                                          <a:rPr lang="es-CO" altLang="en-US" sz="1800">
                                            <a:latin typeface="Cambria Math" panose="02040503050406030204" pitchFamily="18" charset="0"/>
                                          </a:rPr>
                                          <m:t>𝑒</m:t>
                                        </m:r>
                                      </m:e>
                                      <m:sup>
                                        <m:r>
                                          <a:rPr lang="es-CO" altLang="en-US" sz="1800" b="0" smtClean="0">
                                            <a:latin typeface="Cambria Math" panose="02040503050406030204" pitchFamily="18" charset="0"/>
                                          </a:rPr>
                                          <m:t>−48.47</m:t>
                                        </m:r>
                                        <m:r>
                                          <a:rPr lang="es-CO" altLang="en-US" sz="1800">
                                            <a:latin typeface="Cambria Math" panose="02040503050406030204" pitchFamily="18" charset="0"/>
                                          </a:rPr>
                                          <m:t>+</m:t>
                                        </m:r>
                                        <m:r>
                                          <a:rPr lang="es-CO" altLang="en-US" sz="1800" b="0" smtClean="0">
                                            <a:latin typeface="Cambria Math" panose="02040503050406030204" pitchFamily="18" charset="0"/>
                                          </a:rPr>
                                          <m:t>0.0683×</m:t>
                                        </m:r>
                                        <m:r>
                                          <a:rPr lang="es-CO" altLang="en-US" sz="1800" b="1" smtClean="0">
                                            <a:solidFill>
                                              <a:srgbClr val="FF0000"/>
                                            </a:solidFill>
                                            <a:latin typeface="Cambria Math" panose="02040503050406030204" pitchFamily="18" charset="0"/>
                                          </a:rPr>
                                          <m:t>𝟕𝟎𝟎</m:t>
                                        </m:r>
                                      </m:sup>
                                    </m:sSup>
                                  </m:num>
                                  <m:den>
                                    <m:r>
                                      <a:rPr lang="es-CO" altLang="en-US" sz="1800">
                                        <a:latin typeface="Cambria Math" panose="02040503050406030204" pitchFamily="18" charset="0"/>
                                      </a:rPr>
                                      <m:t>1+</m:t>
                                    </m:r>
                                    <m:sSup>
                                      <m:sSupPr>
                                        <m:ctrlPr>
                                          <a:rPr lang="es-CO" altLang="en-US" sz="1800" i="1">
                                            <a:latin typeface="Cambria Math" panose="02040503050406030204" pitchFamily="18" charset="0"/>
                                          </a:rPr>
                                        </m:ctrlPr>
                                      </m:sSupPr>
                                      <m:e>
                                        <m:r>
                                          <a:rPr lang="es-CO" altLang="en-US" sz="1800">
                                            <a:latin typeface="Cambria Math" panose="02040503050406030204" pitchFamily="18" charset="0"/>
                                          </a:rPr>
                                          <m:t>𝑒</m:t>
                                        </m:r>
                                      </m:e>
                                      <m:sup>
                                        <m:r>
                                          <a:rPr lang="es-CO" altLang="en-US" sz="1800">
                                            <a:latin typeface="Cambria Math" panose="02040503050406030204" pitchFamily="18" charset="0"/>
                                          </a:rPr>
                                          <m:t>−48.47+0.0683×</m:t>
                                        </m:r>
                                        <m:r>
                                          <a:rPr lang="es-CO" altLang="en-US" sz="1800" b="1" smtClean="0">
                                            <a:solidFill>
                                              <a:srgbClr val="FF0000"/>
                                            </a:solidFill>
                                            <a:latin typeface="Cambria Math" panose="02040503050406030204" pitchFamily="18" charset="0"/>
                                          </a:rPr>
                                          <m:t>𝟕𝟎𝟎</m:t>
                                        </m:r>
                                      </m:sup>
                                    </m:sSup>
                                  </m:den>
                                </m:f>
                              </m:oMath>
                            </m:oMathPara>
                          </a14:m>
                          <a:endParaRPr lang="es-CO" dirty="0"/>
                        </a:p>
                      </a:txBody>
                      <a:tcPr anchorCtr="1"/>
                    </a:tc>
                    <a:tc>
                      <a:txBody>
                        <a:bodyPr/>
                        <a:lstStyle/>
                        <a:p>
                          <a:pPr algn="ctr"/>
                          <a:r>
                            <a:rPr lang="es-CO" dirty="0"/>
                            <a:t>34.46%</a:t>
                          </a:r>
                        </a:p>
                      </a:txBody>
                      <a:tcPr anchorCtr="1"/>
                    </a:tc>
                    <a:extLst>
                      <a:ext uri="{0D108BD9-81ED-4DB2-BD59-A6C34878D82A}">
                        <a16:rowId xmlns:a16="http://schemas.microsoft.com/office/drawing/2014/main" val="2494192947"/>
                      </a:ext>
                    </a:extLst>
                  </a:tr>
                  <a:tr h="370840">
                    <a:tc>
                      <a:txBody>
                        <a:bodyPr/>
                        <a:lstStyle/>
                        <a:p>
                          <a:pPr algn="ctr"/>
                          <a:r>
                            <a:rPr lang="es-CO" dirty="0"/>
                            <a:t>650</a:t>
                          </a:r>
                        </a:p>
                      </a:txBody>
                      <a:tcPr anchorCtr="1"/>
                    </a:tc>
                    <a:tc>
                      <a:txBody>
                        <a:bodyPr/>
                        <a:lstStyle/>
                        <a:p>
                          <a:pPr algn="ctr"/>
                          <a14:m>
                            <m:oMathPara xmlns:m="http://schemas.openxmlformats.org/officeDocument/2006/math">
                              <m:oMathParaPr>
                                <m:jc m:val="centerGroup"/>
                              </m:oMathParaPr>
                              <m:oMath xmlns:m="http://schemas.openxmlformats.org/officeDocument/2006/math">
                                <m:f>
                                  <m:fPr>
                                    <m:ctrlPr>
                                      <a:rPr lang="es-CO" altLang="en-US" sz="1800" i="1" smtClean="0">
                                        <a:latin typeface="Cambria Math" panose="02040503050406030204" pitchFamily="18" charset="0"/>
                                      </a:rPr>
                                    </m:ctrlPr>
                                  </m:fPr>
                                  <m:num>
                                    <m:sSup>
                                      <m:sSupPr>
                                        <m:ctrlPr>
                                          <a:rPr lang="es-CO" altLang="en-US" sz="1800" i="1">
                                            <a:latin typeface="Cambria Math" panose="02040503050406030204" pitchFamily="18" charset="0"/>
                                          </a:rPr>
                                        </m:ctrlPr>
                                      </m:sSupPr>
                                      <m:e>
                                        <m:r>
                                          <a:rPr lang="es-CO" altLang="en-US" sz="1800">
                                            <a:latin typeface="Cambria Math" panose="02040503050406030204" pitchFamily="18" charset="0"/>
                                          </a:rPr>
                                          <m:t>𝑒</m:t>
                                        </m:r>
                                      </m:e>
                                      <m:sup>
                                        <m:r>
                                          <a:rPr lang="es-CO" altLang="en-US" sz="1800" b="0" smtClean="0">
                                            <a:latin typeface="Cambria Math" panose="02040503050406030204" pitchFamily="18" charset="0"/>
                                          </a:rPr>
                                          <m:t>−48.47</m:t>
                                        </m:r>
                                        <m:r>
                                          <a:rPr lang="es-CO" altLang="en-US" sz="1800">
                                            <a:latin typeface="Cambria Math" panose="02040503050406030204" pitchFamily="18" charset="0"/>
                                          </a:rPr>
                                          <m:t>+</m:t>
                                        </m:r>
                                        <m:r>
                                          <a:rPr lang="es-CO" altLang="en-US" sz="1800" b="0" smtClean="0">
                                            <a:latin typeface="Cambria Math" panose="02040503050406030204" pitchFamily="18" charset="0"/>
                                          </a:rPr>
                                          <m:t>0.0683×</m:t>
                                        </m:r>
                                        <m:r>
                                          <a:rPr lang="es-CO" altLang="en-US" sz="1800" b="1" smtClean="0">
                                            <a:solidFill>
                                              <a:srgbClr val="FF0000"/>
                                            </a:solidFill>
                                            <a:latin typeface="Cambria Math" panose="02040503050406030204" pitchFamily="18" charset="0"/>
                                          </a:rPr>
                                          <m:t>𝟔𝟓𝟎</m:t>
                                        </m:r>
                                      </m:sup>
                                    </m:sSup>
                                  </m:num>
                                  <m:den>
                                    <m:r>
                                      <a:rPr lang="es-CO" altLang="en-US" sz="1800">
                                        <a:latin typeface="Cambria Math" panose="02040503050406030204" pitchFamily="18" charset="0"/>
                                      </a:rPr>
                                      <m:t>1+</m:t>
                                    </m:r>
                                    <m:sSup>
                                      <m:sSupPr>
                                        <m:ctrlPr>
                                          <a:rPr lang="es-CO" altLang="en-US" sz="1800" i="1">
                                            <a:latin typeface="Cambria Math" panose="02040503050406030204" pitchFamily="18" charset="0"/>
                                          </a:rPr>
                                        </m:ctrlPr>
                                      </m:sSupPr>
                                      <m:e>
                                        <m:r>
                                          <a:rPr lang="es-CO" altLang="en-US" sz="1800">
                                            <a:latin typeface="Cambria Math" panose="02040503050406030204" pitchFamily="18" charset="0"/>
                                          </a:rPr>
                                          <m:t>𝑒</m:t>
                                        </m:r>
                                      </m:e>
                                      <m:sup>
                                        <m:r>
                                          <a:rPr lang="es-CO" altLang="en-US" sz="1800">
                                            <a:latin typeface="Cambria Math" panose="02040503050406030204" pitchFamily="18" charset="0"/>
                                          </a:rPr>
                                          <m:t>−48.47+0.0683×</m:t>
                                        </m:r>
                                        <m:r>
                                          <a:rPr lang="es-CO" altLang="en-US" sz="1800" b="1" smtClean="0">
                                            <a:solidFill>
                                              <a:srgbClr val="FF0000"/>
                                            </a:solidFill>
                                            <a:latin typeface="Cambria Math" panose="02040503050406030204" pitchFamily="18" charset="0"/>
                                          </a:rPr>
                                          <m:t>𝟔𝟓𝟎</m:t>
                                        </m:r>
                                      </m:sup>
                                    </m:sSup>
                                  </m:den>
                                </m:f>
                              </m:oMath>
                            </m:oMathPara>
                          </a14:m>
                          <a:endParaRPr lang="es-CO" dirty="0"/>
                        </a:p>
                      </a:txBody>
                      <a:tcPr anchorCtr="1"/>
                    </a:tc>
                    <a:tc>
                      <a:txBody>
                        <a:bodyPr/>
                        <a:lstStyle/>
                        <a:p>
                          <a:pPr algn="ctr"/>
                          <a:r>
                            <a:rPr lang="es-CO" dirty="0"/>
                            <a:t>1.7%</a:t>
                          </a:r>
                        </a:p>
                      </a:txBody>
                      <a:tcPr anchorCtr="1"/>
                    </a:tc>
                    <a:extLst>
                      <a:ext uri="{0D108BD9-81ED-4DB2-BD59-A6C34878D82A}">
                        <a16:rowId xmlns:a16="http://schemas.microsoft.com/office/drawing/2014/main" val="1420776823"/>
                      </a:ext>
                    </a:extLst>
                  </a:tr>
                </a:tbl>
              </a:graphicData>
            </a:graphic>
          </p:graphicFrame>
        </mc:Choice>
        <mc:Fallback xmlns="">
          <p:graphicFrame>
            <p:nvGraphicFramePr>
              <p:cNvPr id="3" name="Table 4">
                <a:extLst>
                  <a:ext uri="{FF2B5EF4-FFF2-40B4-BE49-F238E27FC236}">
                    <a16:creationId xmlns:a16="http://schemas.microsoft.com/office/drawing/2014/main" id="{D527CEE7-A7ED-45AB-BB83-9555A6730262}"/>
                  </a:ext>
                </a:extLst>
              </p:cNvPr>
              <p:cNvGraphicFramePr>
                <a:graphicFrameLocks noGrp="1"/>
              </p:cNvGraphicFramePr>
              <p:nvPr>
                <p:extLst>
                  <p:ext uri="{D42A27DB-BD31-4B8C-83A1-F6EECF244321}">
                    <p14:modId xmlns:p14="http://schemas.microsoft.com/office/powerpoint/2010/main" val="3824965118"/>
                  </p:ext>
                </p:extLst>
              </p:nvPr>
            </p:nvGraphicFramePr>
            <p:xfrm>
              <a:off x="2193925" y="3544082"/>
              <a:ext cx="8127999" cy="2056067"/>
            </p:xfrm>
            <a:graphic>
              <a:graphicData uri="http://schemas.openxmlformats.org/drawingml/2006/table">
                <a:tbl>
                  <a:tblPr firstRow="1" bandRow="1">
                    <a:tableStyleId>{8A107856-5554-42FB-B03E-39F5DBC370BA}</a:tableStyleId>
                  </a:tblPr>
                  <a:tblGrid>
                    <a:gridCol w="2709333">
                      <a:extLst>
                        <a:ext uri="{9D8B030D-6E8A-4147-A177-3AD203B41FA5}">
                          <a16:colId xmlns:a16="http://schemas.microsoft.com/office/drawing/2014/main" val="3477200737"/>
                        </a:ext>
                      </a:extLst>
                    </a:gridCol>
                    <a:gridCol w="2709333">
                      <a:extLst>
                        <a:ext uri="{9D8B030D-6E8A-4147-A177-3AD203B41FA5}">
                          <a16:colId xmlns:a16="http://schemas.microsoft.com/office/drawing/2014/main" val="2598349814"/>
                        </a:ext>
                      </a:extLst>
                    </a:gridCol>
                    <a:gridCol w="2709333">
                      <a:extLst>
                        <a:ext uri="{9D8B030D-6E8A-4147-A177-3AD203B41FA5}">
                          <a16:colId xmlns:a16="http://schemas.microsoft.com/office/drawing/2014/main" val="1831234708"/>
                        </a:ext>
                      </a:extLst>
                    </a:gridCol>
                  </a:tblGrid>
                  <a:tr h="370840">
                    <a:tc gridSpan="3">
                      <a:txBody>
                        <a:bodyPr/>
                        <a:lstStyle/>
                        <a:p>
                          <a:pPr algn="ctr"/>
                          <a:r>
                            <a:rPr lang="es-CO" dirty="0"/>
                            <a:t>Predicción de Probabilidad de seleccionar “A” dado un nivel de GMAT</a:t>
                          </a:r>
                        </a:p>
                      </a:txBody>
                      <a:tcPr anchorCtr="1"/>
                    </a:tc>
                    <a:tc hMerge="1">
                      <a:txBody>
                        <a:bodyPr/>
                        <a:lstStyle/>
                        <a:p>
                          <a:pPr algn="ctr"/>
                          <a:endParaRPr lang="es-CO" dirty="0"/>
                        </a:p>
                      </a:txBody>
                      <a:tcPr anchorCtr="1"/>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s-CO" dirty="0"/>
                        </a:p>
                      </a:txBody>
                      <a:tcPr anchorCtr="1"/>
                    </a:tc>
                    <a:extLst>
                      <a:ext uri="{0D108BD9-81ED-4DB2-BD59-A6C34878D82A}">
                        <a16:rowId xmlns:a16="http://schemas.microsoft.com/office/drawing/2014/main" val="3434329183"/>
                      </a:ext>
                    </a:extLst>
                  </a:tr>
                  <a:tr h="370840">
                    <a:tc>
                      <a:txBody>
                        <a:bodyPr/>
                        <a:lstStyle/>
                        <a:p>
                          <a:pPr algn="ctr"/>
                          <a:r>
                            <a:rPr lang="es-CO" b="1" dirty="0"/>
                            <a:t>GMAT</a:t>
                          </a:r>
                        </a:p>
                      </a:txBody>
                      <a:tcPr anchorCtr="1"/>
                    </a:tc>
                    <a:tc>
                      <a:txBody>
                        <a:bodyPr/>
                        <a:lstStyle/>
                        <a:p>
                          <a:pPr algn="ctr"/>
                          <a:r>
                            <a:rPr lang="es-CO" b="1" dirty="0" err="1"/>
                            <a:t>Prob</a:t>
                          </a:r>
                          <a:r>
                            <a:rPr lang="es-CO" b="1" dirty="0"/>
                            <a:t> (y=A|GMAT)</a:t>
                          </a:r>
                        </a:p>
                      </a:txBody>
                      <a:tcP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CO" b="1" dirty="0" err="1"/>
                            <a:t>Prob</a:t>
                          </a:r>
                          <a:r>
                            <a:rPr lang="es-CO" b="1" dirty="0"/>
                            <a:t> (y=A|GMAT)</a:t>
                          </a:r>
                        </a:p>
                      </a:txBody>
                      <a:tcPr anchorCtr="1"/>
                    </a:tc>
                    <a:extLst>
                      <a:ext uri="{0D108BD9-81ED-4DB2-BD59-A6C34878D82A}">
                        <a16:rowId xmlns:a16="http://schemas.microsoft.com/office/drawing/2014/main" val="439311931"/>
                      </a:ext>
                    </a:extLst>
                  </a:tr>
                  <a:tr h="653415">
                    <a:tc>
                      <a:txBody>
                        <a:bodyPr/>
                        <a:lstStyle/>
                        <a:p>
                          <a:pPr algn="ctr"/>
                          <a:r>
                            <a:rPr lang="es-CO" dirty="0"/>
                            <a:t>700</a:t>
                          </a:r>
                        </a:p>
                      </a:txBody>
                      <a:tcPr anchorCtr="1"/>
                    </a:tc>
                    <a:tc>
                      <a:txBody>
                        <a:bodyPr/>
                        <a:lstStyle/>
                        <a:p>
                          <a:endParaRPr lang="en-DE"/>
                        </a:p>
                      </a:txBody>
                      <a:tcPr anchorCtr="1">
                        <a:blipFill>
                          <a:blip r:embed="rId5"/>
                          <a:stretch>
                            <a:fillRect l="-100225" t="-118692" r="-100449" b="-103738"/>
                          </a:stretch>
                        </a:blipFill>
                      </a:tcPr>
                    </a:tc>
                    <a:tc>
                      <a:txBody>
                        <a:bodyPr/>
                        <a:lstStyle/>
                        <a:p>
                          <a:pPr algn="ctr"/>
                          <a:r>
                            <a:rPr lang="es-CO" dirty="0"/>
                            <a:t>34.46%</a:t>
                          </a:r>
                        </a:p>
                      </a:txBody>
                      <a:tcPr anchorCtr="1"/>
                    </a:tc>
                    <a:extLst>
                      <a:ext uri="{0D108BD9-81ED-4DB2-BD59-A6C34878D82A}">
                        <a16:rowId xmlns:a16="http://schemas.microsoft.com/office/drawing/2014/main" val="2494192947"/>
                      </a:ext>
                    </a:extLst>
                  </a:tr>
                  <a:tr h="660972">
                    <a:tc>
                      <a:txBody>
                        <a:bodyPr/>
                        <a:lstStyle/>
                        <a:p>
                          <a:pPr algn="ctr"/>
                          <a:r>
                            <a:rPr lang="es-CO" dirty="0"/>
                            <a:t>650</a:t>
                          </a:r>
                        </a:p>
                      </a:txBody>
                      <a:tcPr anchorCtr="1"/>
                    </a:tc>
                    <a:tc>
                      <a:txBody>
                        <a:bodyPr/>
                        <a:lstStyle/>
                        <a:p>
                          <a:endParaRPr lang="en-DE"/>
                        </a:p>
                      </a:txBody>
                      <a:tcPr anchorCtr="1">
                        <a:blipFill>
                          <a:blip r:embed="rId5"/>
                          <a:stretch>
                            <a:fillRect l="-100225" t="-214679" r="-100449" b="-1835"/>
                          </a:stretch>
                        </a:blipFill>
                      </a:tcPr>
                    </a:tc>
                    <a:tc>
                      <a:txBody>
                        <a:bodyPr/>
                        <a:lstStyle/>
                        <a:p>
                          <a:pPr algn="ctr"/>
                          <a:r>
                            <a:rPr lang="es-CO" dirty="0"/>
                            <a:t>1.7%</a:t>
                          </a:r>
                        </a:p>
                      </a:txBody>
                      <a:tcPr anchorCtr="1"/>
                    </a:tc>
                    <a:extLst>
                      <a:ext uri="{0D108BD9-81ED-4DB2-BD59-A6C34878D82A}">
                        <a16:rowId xmlns:a16="http://schemas.microsoft.com/office/drawing/2014/main" val="1420776823"/>
                      </a:ext>
                    </a:extLst>
                  </a:tr>
                </a:tbl>
              </a:graphicData>
            </a:graphic>
          </p:graphicFrame>
        </mc:Fallback>
      </mc:AlternateContent>
      <p:sp>
        <p:nvSpPr>
          <p:cNvPr id="2" name="Rectangle 2">
            <a:extLst>
              <a:ext uri="{FF2B5EF4-FFF2-40B4-BE49-F238E27FC236}">
                <a16:creationId xmlns:a16="http://schemas.microsoft.com/office/drawing/2014/main" id="{238BB2CD-A2D0-4B5C-3CA5-011E66B26109}"/>
              </a:ext>
            </a:extLst>
          </p:cNvPr>
          <p:cNvSpPr txBox="1">
            <a:spLocks noChangeArrowheads="1"/>
          </p:cNvSpPr>
          <p:nvPr/>
        </p:nvSpPr>
        <p:spPr>
          <a:xfrm>
            <a:off x="0" y="134938"/>
            <a:ext cx="8616950" cy="99060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altLang="en-US">
                <a:solidFill>
                  <a:schemeClr val="bg1"/>
                </a:solidFill>
                <a:latin typeface="Montserrat ExtraBold" panose="00000900000000000000" pitchFamily="2" charset="0"/>
              </a:rPr>
              <a:t>Modelo de regresión Logística</a:t>
            </a:r>
            <a:endParaRPr lang="es-ES_tradnl" altLang="en-US" dirty="0">
              <a:solidFill>
                <a:schemeClr val="bg1"/>
              </a:solidFill>
              <a:latin typeface="Montserrat ExtraBold" panose="00000900000000000000" pitchFamily="2" charset="0"/>
            </a:endParaRPr>
          </a:p>
        </p:txBody>
      </p:sp>
      <p:cxnSp>
        <p:nvCxnSpPr>
          <p:cNvPr id="4" name="Straight Connector 3">
            <a:extLst>
              <a:ext uri="{FF2B5EF4-FFF2-40B4-BE49-F238E27FC236}">
                <a16:creationId xmlns:a16="http://schemas.microsoft.com/office/drawing/2014/main" id="{E5D01873-1A0C-CB85-013F-67128797D371}"/>
              </a:ext>
            </a:extLst>
          </p:cNvPr>
          <p:cNvCxnSpPr>
            <a:cxnSpLocks/>
          </p:cNvCxnSpPr>
          <p:nvPr/>
        </p:nvCxnSpPr>
        <p:spPr>
          <a:xfrm>
            <a:off x="0" y="1148108"/>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474356"/>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5363" name="Rectangle 3"/>
          <p:cNvSpPr>
            <a:spLocks noChangeArrowheads="1"/>
          </p:cNvSpPr>
          <p:nvPr/>
        </p:nvSpPr>
        <p:spPr bwMode="auto">
          <a:xfrm>
            <a:off x="2590800" y="2057400"/>
            <a:ext cx="7334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s-ES_tradnl"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aphicFrame>
        <p:nvGraphicFramePr>
          <p:cNvPr id="8" name="Chart 7">
            <a:extLst>
              <a:ext uri="{FF2B5EF4-FFF2-40B4-BE49-F238E27FC236}">
                <a16:creationId xmlns:a16="http://schemas.microsoft.com/office/drawing/2014/main" id="{CD5CD228-7AAA-402A-A5AE-F48A3A6DB5BF}"/>
              </a:ext>
            </a:extLst>
          </p:cNvPr>
          <p:cNvGraphicFramePr>
            <a:graphicFrameLocks/>
          </p:cNvGraphicFramePr>
          <p:nvPr>
            <p:extLst>
              <p:ext uri="{D42A27DB-BD31-4B8C-83A1-F6EECF244321}">
                <p14:modId xmlns:p14="http://schemas.microsoft.com/office/powerpoint/2010/main" val="3647178306"/>
              </p:ext>
            </p:extLst>
          </p:nvPr>
        </p:nvGraphicFramePr>
        <p:xfrm>
          <a:off x="1555531" y="1240638"/>
          <a:ext cx="9080938" cy="5482424"/>
        </p:xfrm>
        <a:graphic>
          <a:graphicData uri="http://schemas.openxmlformats.org/drawingml/2006/chart">
            <c:chart xmlns:c="http://schemas.openxmlformats.org/drawingml/2006/chart" xmlns:r="http://schemas.openxmlformats.org/officeDocument/2006/relationships" r:id="rId4"/>
          </a:graphicData>
        </a:graphic>
      </p:graphicFrame>
      <p:sp>
        <p:nvSpPr>
          <p:cNvPr id="2" name="Rectangle 2">
            <a:extLst>
              <a:ext uri="{FF2B5EF4-FFF2-40B4-BE49-F238E27FC236}">
                <a16:creationId xmlns:a16="http://schemas.microsoft.com/office/drawing/2014/main" id="{686CD58F-11F1-0F55-B17C-41B583672557}"/>
              </a:ext>
            </a:extLst>
          </p:cNvPr>
          <p:cNvSpPr txBox="1">
            <a:spLocks noChangeArrowheads="1"/>
          </p:cNvSpPr>
          <p:nvPr/>
        </p:nvSpPr>
        <p:spPr>
          <a:xfrm>
            <a:off x="0" y="134938"/>
            <a:ext cx="8616950" cy="99060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_tradnl" altLang="en-US">
                <a:solidFill>
                  <a:schemeClr val="bg1"/>
                </a:solidFill>
                <a:latin typeface="Montserrat ExtraBold" panose="00000900000000000000" pitchFamily="2" charset="0"/>
              </a:rPr>
              <a:t>Modelo de regresión Logística</a:t>
            </a:r>
            <a:endParaRPr lang="es-ES_tradnl" altLang="en-US" dirty="0">
              <a:solidFill>
                <a:schemeClr val="bg1"/>
              </a:solidFill>
              <a:latin typeface="Montserrat ExtraBold" panose="00000900000000000000" pitchFamily="2" charset="0"/>
            </a:endParaRPr>
          </a:p>
        </p:txBody>
      </p:sp>
      <p:cxnSp>
        <p:nvCxnSpPr>
          <p:cNvPr id="3" name="Straight Connector 2">
            <a:extLst>
              <a:ext uri="{FF2B5EF4-FFF2-40B4-BE49-F238E27FC236}">
                <a16:creationId xmlns:a16="http://schemas.microsoft.com/office/drawing/2014/main" id="{84857F4A-0BCE-3F9E-EF0E-F3CBFA589654}"/>
              </a:ext>
            </a:extLst>
          </p:cNvPr>
          <p:cNvCxnSpPr>
            <a:cxnSpLocks/>
          </p:cNvCxnSpPr>
          <p:nvPr/>
        </p:nvCxnSpPr>
        <p:spPr>
          <a:xfrm>
            <a:off x="0" y="1148108"/>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781765"/>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1682" name="Rectangle 3"/>
          <p:cNvSpPr>
            <a:spLocks noGrp="1" noChangeArrowheads="1"/>
          </p:cNvSpPr>
          <p:nvPr>
            <p:ph type="body" sz="half" idx="4294967295"/>
          </p:nvPr>
        </p:nvSpPr>
        <p:spPr>
          <a:xfrm>
            <a:off x="517060" y="1566097"/>
            <a:ext cx="11063288" cy="5011737"/>
          </a:xfrm>
        </p:spPr>
        <p:txBody>
          <a:bodyPr>
            <a:noAutofit/>
          </a:bodyPr>
          <a:lstStyle/>
          <a:p>
            <a:pPr marL="0" indent="0">
              <a:buClr>
                <a:schemeClr val="tx1"/>
              </a:buClr>
              <a:buSzPct val="80000"/>
              <a:buNone/>
            </a:pPr>
            <a:r>
              <a:rPr lang="es-ES" altLang="en-US" sz="2000" dirty="0">
                <a:solidFill>
                  <a:schemeClr val="bg1"/>
                </a:solidFill>
                <a:latin typeface="Montserrat" panose="00000500000000000000" pitchFamily="2" charset="0"/>
              </a:rPr>
              <a:t>Utilizando los datos </a:t>
            </a:r>
            <a:r>
              <a:rPr lang="es-ES_tradnl" sz="2000" dirty="0">
                <a:solidFill>
                  <a:schemeClr val="bg1"/>
                </a:solidFill>
                <a:latin typeface="Montserrat" panose="00000500000000000000" pitchFamily="2" charset="0"/>
                <a:cs typeface="Arial" panose="020B0604020202020204" pitchFamily="34" charset="0"/>
              </a:rPr>
              <a:t>default.xls, que incluye información de 10.000 clientes de una tarjeta de crédito, </a:t>
            </a:r>
            <a:r>
              <a:rPr lang="es-ES_tradnl" sz="2000" b="1" dirty="0">
                <a:solidFill>
                  <a:schemeClr val="bg1"/>
                </a:solidFill>
                <a:latin typeface="Montserrat" panose="00000500000000000000" pitchFamily="2" charset="0"/>
                <a:cs typeface="Arial" panose="020B0604020202020204" pitchFamily="34" charset="0"/>
              </a:rPr>
              <a:t>e</a:t>
            </a:r>
            <a:r>
              <a:rPr lang="es-ES_tradnl" altLang="en-US" sz="2000" b="1" dirty="0">
                <a:solidFill>
                  <a:schemeClr val="bg1"/>
                </a:solidFill>
                <a:latin typeface="Montserrat" panose="00000500000000000000" pitchFamily="2" charset="0"/>
                <a:cs typeface="Arial" panose="020B0604020202020204" pitchFamily="34" charset="0"/>
              </a:rPr>
              <a:t>stime la probabilidad de no pago de un cliente:</a:t>
            </a:r>
            <a:endParaRPr lang="es-CO" sz="2000" dirty="0">
              <a:solidFill>
                <a:schemeClr val="bg1"/>
              </a:solidFill>
              <a:latin typeface="Montserrat" panose="00000500000000000000" pitchFamily="2" charset="0"/>
              <a:cs typeface="Arial" panose="020B0604020202020204" pitchFamily="34" charset="0"/>
            </a:endParaRPr>
          </a:p>
          <a:p>
            <a:pPr marL="457200" indent="-457200">
              <a:buClr>
                <a:schemeClr val="tx1"/>
              </a:buClr>
              <a:buSzPct val="80000"/>
              <a:buAutoNum type="alphaLcParenR"/>
            </a:pPr>
            <a:endParaRPr lang="es-CO" sz="2000" dirty="0">
              <a:solidFill>
                <a:schemeClr val="bg1"/>
              </a:solidFill>
              <a:latin typeface="Montserrat" panose="00000500000000000000" pitchFamily="2" charset="0"/>
              <a:cs typeface="Arial" panose="020B0604020202020204" pitchFamily="34" charset="0"/>
            </a:endParaRPr>
          </a:p>
          <a:p>
            <a:pPr marL="457200" indent="-457200">
              <a:buClr>
                <a:schemeClr val="bg1"/>
              </a:buClr>
              <a:buSzPct val="80000"/>
              <a:buAutoNum type="alphaLcParenR"/>
            </a:pPr>
            <a:r>
              <a:rPr lang="es-CO" sz="2000" dirty="0">
                <a:solidFill>
                  <a:schemeClr val="bg1"/>
                </a:solidFill>
                <a:latin typeface="Montserrat" panose="00000500000000000000" pitchFamily="2" charset="0"/>
                <a:cs typeface="Arial" panose="020B0604020202020204" pitchFamily="34" charset="0"/>
              </a:rPr>
              <a:t>Estime un modelo de probabilidad lineal para estimar el efecto del ingreso (</a:t>
            </a:r>
            <a:r>
              <a:rPr lang="es-CO" sz="2000" dirty="0" err="1">
                <a:solidFill>
                  <a:schemeClr val="bg1"/>
                </a:solidFill>
                <a:latin typeface="Montserrat" panose="00000500000000000000" pitchFamily="2" charset="0"/>
                <a:cs typeface="Arial" panose="020B0604020202020204" pitchFamily="34" charset="0"/>
              </a:rPr>
              <a:t>income</a:t>
            </a:r>
            <a:r>
              <a:rPr lang="es-CO" sz="2000" dirty="0">
                <a:solidFill>
                  <a:schemeClr val="bg1"/>
                </a:solidFill>
                <a:latin typeface="Montserrat" panose="00000500000000000000" pitchFamily="2" charset="0"/>
                <a:cs typeface="Arial" panose="020B0604020202020204" pitchFamily="34" charset="0"/>
              </a:rPr>
              <a:t>), del balance mensual en la tarjeta de crédito (balance) y de ser estudiante sobre la probabilidad de que un cliente no pague la tarjeta de crédito (default).</a:t>
            </a:r>
          </a:p>
          <a:p>
            <a:pPr marL="457200" indent="-457200">
              <a:buClr>
                <a:schemeClr val="bg1"/>
              </a:buClr>
              <a:buSzPct val="80000"/>
              <a:buAutoNum type="alphaLcParenR"/>
            </a:pPr>
            <a:r>
              <a:rPr lang="es-CO" sz="2000" dirty="0">
                <a:solidFill>
                  <a:schemeClr val="bg1"/>
                </a:solidFill>
                <a:latin typeface="Montserrat" panose="00000500000000000000" pitchFamily="2" charset="0"/>
                <a:cs typeface="Arial" panose="020B0604020202020204" pitchFamily="34" charset="0"/>
              </a:rPr>
              <a:t>Interprete los coeficientes del modelo de probabilidad lineal.</a:t>
            </a:r>
          </a:p>
          <a:p>
            <a:pPr marL="457200" indent="-457200">
              <a:buClr>
                <a:schemeClr val="bg1"/>
              </a:buClr>
              <a:buSzPct val="80000"/>
              <a:buAutoNum type="alphaLcParenR"/>
            </a:pPr>
            <a:r>
              <a:rPr lang="es-CO" sz="2000" dirty="0">
                <a:solidFill>
                  <a:schemeClr val="bg1"/>
                </a:solidFill>
                <a:latin typeface="Montserrat" panose="00000500000000000000" pitchFamily="2" charset="0"/>
                <a:cs typeface="Arial" panose="020B0604020202020204" pitchFamily="34" charset="0"/>
              </a:rPr>
              <a:t>Estime un modelo </a:t>
            </a:r>
            <a:r>
              <a:rPr lang="es-CO" sz="2000" dirty="0" err="1">
                <a:solidFill>
                  <a:schemeClr val="bg1"/>
                </a:solidFill>
                <a:latin typeface="Montserrat" panose="00000500000000000000" pitchFamily="2" charset="0"/>
                <a:cs typeface="Arial" panose="020B0604020202020204" pitchFamily="34" charset="0"/>
              </a:rPr>
              <a:t>logit</a:t>
            </a:r>
            <a:r>
              <a:rPr lang="es-CO" sz="2000" dirty="0">
                <a:solidFill>
                  <a:schemeClr val="bg1"/>
                </a:solidFill>
                <a:latin typeface="Montserrat" panose="00000500000000000000" pitchFamily="2" charset="0"/>
                <a:cs typeface="Arial" panose="020B0604020202020204" pitchFamily="34" charset="0"/>
              </a:rPr>
              <a:t> para la probabilidad de que un cliente no pague (default) la tarjeta de crédito, en función de su ingreso (</a:t>
            </a:r>
            <a:r>
              <a:rPr lang="es-CO" sz="2000" dirty="0" err="1">
                <a:solidFill>
                  <a:schemeClr val="bg1"/>
                </a:solidFill>
                <a:latin typeface="Montserrat" panose="00000500000000000000" pitchFamily="2" charset="0"/>
                <a:cs typeface="Arial" panose="020B0604020202020204" pitchFamily="34" charset="0"/>
              </a:rPr>
              <a:t>income</a:t>
            </a:r>
            <a:r>
              <a:rPr lang="es-CO" sz="2000" dirty="0">
                <a:solidFill>
                  <a:schemeClr val="bg1"/>
                </a:solidFill>
                <a:latin typeface="Montserrat" panose="00000500000000000000" pitchFamily="2" charset="0"/>
                <a:cs typeface="Arial" panose="020B0604020202020204" pitchFamily="34" charset="0"/>
              </a:rPr>
              <a:t>), balance mensual de la tarjeta de crédito (balance) y de si el individuo es estudiante o no.</a:t>
            </a:r>
          </a:p>
          <a:p>
            <a:pPr marL="457200" indent="-457200">
              <a:buClr>
                <a:schemeClr val="bg1"/>
              </a:buClr>
              <a:buSzPct val="80000"/>
              <a:buAutoNum type="alphaLcParenR"/>
            </a:pPr>
            <a:r>
              <a:rPr lang="es-CO" sz="2000" dirty="0">
                <a:solidFill>
                  <a:schemeClr val="bg1"/>
                </a:solidFill>
                <a:latin typeface="Montserrat" panose="00000500000000000000" pitchFamily="2" charset="0"/>
                <a:cs typeface="Arial" panose="020B0604020202020204" pitchFamily="34" charset="0"/>
              </a:rPr>
              <a:t>De acuerdo con el modelo </a:t>
            </a:r>
            <a:r>
              <a:rPr lang="es-CO" sz="2000" dirty="0" err="1">
                <a:solidFill>
                  <a:schemeClr val="bg1"/>
                </a:solidFill>
                <a:latin typeface="Montserrat" panose="00000500000000000000" pitchFamily="2" charset="0"/>
                <a:cs typeface="Arial" panose="020B0604020202020204" pitchFamily="34" charset="0"/>
              </a:rPr>
              <a:t>logit</a:t>
            </a:r>
            <a:r>
              <a:rPr lang="es-CO" sz="2000" dirty="0">
                <a:solidFill>
                  <a:schemeClr val="bg1"/>
                </a:solidFill>
                <a:latin typeface="Montserrat" panose="00000500000000000000" pitchFamily="2" charset="0"/>
                <a:cs typeface="Arial" panose="020B0604020202020204" pitchFamily="34" charset="0"/>
              </a:rPr>
              <a:t> ¿Cuál es la probabilidad que un estudiante con un balance de $1.500 y un ingreso de $40.000 no pague su tarjeta de crédito? Note que balance e ingreso están en $ dólares.</a:t>
            </a:r>
          </a:p>
          <a:p>
            <a:pPr marL="0" indent="0">
              <a:buClr>
                <a:schemeClr val="tx1"/>
              </a:buClr>
              <a:buSzPct val="80000"/>
              <a:buNone/>
            </a:pPr>
            <a:endParaRPr lang="es-CO" altLang="en-US" sz="2000" dirty="0">
              <a:solidFill>
                <a:schemeClr val="bg1"/>
              </a:solidFill>
              <a:latin typeface="Montserrat" panose="00000500000000000000" pitchFamily="2" charset="0"/>
            </a:endParaRPr>
          </a:p>
        </p:txBody>
      </p:sp>
      <p:sp>
        <p:nvSpPr>
          <p:cNvPr id="3" name="Title 1"/>
          <p:cNvSpPr txBox="1">
            <a:spLocks noChangeArrowheads="1"/>
          </p:cNvSpPr>
          <p:nvPr/>
        </p:nvSpPr>
        <p:spPr>
          <a:xfrm>
            <a:off x="1972004" y="575497"/>
            <a:ext cx="8153400" cy="990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s-CO" altLang="en-US" sz="3200" b="1" i="0" u="none" strike="noStrike" kern="1200" cap="none" spc="0" normalizeH="0" baseline="0" noProof="0">
                <a:ln>
                  <a:noFill/>
                </a:ln>
                <a:solidFill>
                  <a:schemeClr val="bg1"/>
                </a:solidFill>
                <a:effectLst/>
                <a:uLnTx/>
                <a:uFillTx/>
                <a:latin typeface="Montserrat" panose="00000500000000000000" pitchFamily="2" charset="0"/>
                <a:cs typeface="Arial"/>
              </a:rPr>
              <a:t>TAREA</a:t>
            </a:r>
            <a:endParaRPr kumimoji="0" lang="es-CO" altLang="en-US" sz="3200" b="1" i="0" u="none" strike="noStrike" kern="1200" cap="none" spc="0" normalizeH="0" baseline="0" noProof="0" dirty="0">
              <a:ln>
                <a:noFill/>
              </a:ln>
              <a:solidFill>
                <a:schemeClr val="bg1"/>
              </a:solidFill>
              <a:effectLst/>
              <a:uLnTx/>
              <a:uFillTx/>
              <a:latin typeface="Montserrat" panose="00000500000000000000" pitchFamily="2" charset="0"/>
              <a:cs typeface="Aria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8AB9DA1-8393-417C-9477-5BBEFB676A4A}"/>
                  </a:ext>
                </a:extLst>
              </p14:cNvPr>
              <p14:cNvContentPartPr/>
              <p14:nvPr/>
            </p14:nvContentPartPr>
            <p14:xfrm>
              <a:off x="1917108" y="1828346"/>
              <a:ext cx="360" cy="360"/>
            </p14:xfrm>
          </p:contentPart>
        </mc:Choice>
        <mc:Fallback xmlns="">
          <p:pic>
            <p:nvPicPr>
              <p:cNvPr id="2" name="Ink 1">
                <a:extLst>
                  <a:ext uri="{FF2B5EF4-FFF2-40B4-BE49-F238E27FC236}">
                    <a16:creationId xmlns:a16="http://schemas.microsoft.com/office/drawing/2014/main" id="{C8AB9DA1-8393-417C-9477-5BBEFB676A4A}"/>
                  </a:ext>
                </a:extLst>
              </p:cNvPr>
              <p:cNvPicPr/>
              <p:nvPr/>
            </p:nvPicPr>
            <p:blipFill>
              <a:blip r:embed="rId5"/>
              <a:stretch>
                <a:fillRect/>
              </a:stretch>
            </p:blipFill>
            <p:spPr>
              <a:xfrm>
                <a:off x="1912788" y="1824026"/>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33ACA998-C87A-43FF-A654-BA66911DA948}"/>
                  </a:ext>
                </a:extLst>
              </p14:cNvPr>
              <p14:cNvContentPartPr/>
              <p14:nvPr/>
            </p14:nvContentPartPr>
            <p14:xfrm>
              <a:off x="2565108" y="1712786"/>
              <a:ext cx="360" cy="360"/>
            </p14:xfrm>
          </p:contentPart>
        </mc:Choice>
        <mc:Fallback xmlns="">
          <p:pic>
            <p:nvPicPr>
              <p:cNvPr id="4" name="Ink 3">
                <a:extLst>
                  <a:ext uri="{FF2B5EF4-FFF2-40B4-BE49-F238E27FC236}">
                    <a16:creationId xmlns:a16="http://schemas.microsoft.com/office/drawing/2014/main" id="{33ACA998-C87A-43FF-A654-BA66911DA948}"/>
                  </a:ext>
                </a:extLst>
              </p:cNvPr>
              <p:cNvPicPr/>
              <p:nvPr/>
            </p:nvPicPr>
            <p:blipFill>
              <a:blip r:embed="rId5"/>
              <a:stretch>
                <a:fillRect/>
              </a:stretch>
            </p:blipFill>
            <p:spPr>
              <a:xfrm>
                <a:off x="2560788" y="1708466"/>
                <a:ext cx="9000" cy="9000"/>
              </a:xfrm>
              <a:prstGeom prst="rect">
                <a:avLst/>
              </a:prstGeom>
            </p:spPr>
          </p:pic>
        </mc:Fallback>
      </mc:AlternateContent>
    </p:spTree>
    <p:extLst>
      <p:ext uri="{BB962C8B-B14F-4D97-AF65-F5344CB8AC3E}">
        <p14:creationId xmlns:p14="http://schemas.microsoft.com/office/powerpoint/2010/main" val="4184320616"/>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8" name="Picture 7" descr="A person with his hands together&#10;&#10;Description automatically generated with low confidence">
            <a:extLst>
              <a:ext uri="{FF2B5EF4-FFF2-40B4-BE49-F238E27FC236}">
                <a16:creationId xmlns:a16="http://schemas.microsoft.com/office/drawing/2014/main" id="{261867C8-75C2-907F-ADE2-3B04F38639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8500" y="642937"/>
            <a:ext cx="5715000" cy="5572125"/>
          </a:xfrm>
          <a:prstGeom prst="rect">
            <a:avLst/>
          </a:prstGeom>
        </p:spPr>
      </p:pic>
    </p:spTree>
    <p:extLst>
      <p:ext uri="{BB962C8B-B14F-4D97-AF65-F5344CB8AC3E}">
        <p14:creationId xmlns:p14="http://schemas.microsoft.com/office/powerpoint/2010/main" val="361581475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533D986B-6725-4921-AE0A-2DF5C0B53C4E}"/>
                  </a:ext>
                </a:extLst>
              </p:cNvPr>
              <p:cNvSpPr txBox="1">
                <a:spLocks noChangeArrowheads="1"/>
              </p:cNvSpPr>
              <p:nvPr/>
            </p:nvSpPr>
            <p:spPr bwMode="auto">
              <a:xfrm>
                <a:off x="335903" y="1257300"/>
                <a:ext cx="11625942" cy="4343400"/>
              </a:xfrm>
              <a:prstGeom prst="rect">
                <a:avLst/>
              </a:prstGeom>
              <a:noFill/>
              <a:ln w="9525">
                <a:noFill/>
                <a:miter lim="800000"/>
                <a:headEnd/>
                <a:tailEnd/>
              </a:ln>
              <a:extLst>
                <a:ext uri="{909E8E84-426E-40DD-AFC4-6F175D3DCCD1}">
                  <a14:hiddenFill>
                    <a:solidFill>
                      <a:srgbClr val="FFFFFF"/>
                    </a:solidFill>
                  </a14:hiddenFill>
                </a:ext>
              </a:extLst>
            </p:spPr>
            <p:txBody>
              <a:bodyPr vert="horz" wrap="square" lIns="85342" tIns="42672" rIns="85342" bIns="42672" numCol="1" anchor="t" anchorCtr="0" compatLnSpc="1">
                <a:prstTxWarp prst="textNoShape">
                  <a:avLst/>
                </a:prstTxWarp>
              </a:bodyPr>
              <a:lstStyle>
                <a:lvl1pPr marL="320675" indent="-320675" algn="l" defTabSz="852488" rtl="0" eaLnBrk="0" fontAlgn="base" hangingPunct="0">
                  <a:spcBef>
                    <a:spcPct val="20000"/>
                  </a:spcBef>
                  <a:spcAft>
                    <a:spcPct val="0"/>
                  </a:spcAft>
                  <a:buClr>
                    <a:srgbClr val="336699"/>
                  </a:buClr>
                  <a:buSzPct val="60000"/>
                  <a:buFont typeface="Wingdings" panose="05000000000000000000" pitchFamily="2" charset="2"/>
                  <a:buChar char="n"/>
                  <a:defRPr sz="2800">
                    <a:solidFill>
                      <a:schemeClr val="tx1"/>
                    </a:solidFill>
                    <a:latin typeface="+mn-lt"/>
                    <a:ea typeface="+mn-ea"/>
                    <a:cs typeface="+mn-cs"/>
                  </a:defRPr>
                </a:lvl1pPr>
                <a:lvl2pPr marL="693738" indent="-268288" algn="l" defTabSz="852488" rtl="0" eaLnBrk="0" fontAlgn="base" hangingPunct="0">
                  <a:spcBef>
                    <a:spcPct val="20000"/>
                  </a:spcBef>
                  <a:spcAft>
                    <a:spcPct val="0"/>
                  </a:spcAft>
                  <a:buClr>
                    <a:srgbClr val="A50021"/>
                  </a:buClr>
                  <a:buSzPct val="55000"/>
                  <a:buFont typeface="Wingdings" panose="05000000000000000000" pitchFamily="2" charset="2"/>
                  <a:buChar char="n"/>
                  <a:defRPr sz="2400">
                    <a:solidFill>
                      <a:schemeClr val="tx1"/>
                    </a:solidFill>
                    <a:latin typeface="+mn-lt"/>
                    <a:cs typeface="+mn-cs"/>
                  </a:defRPr>
                </a:lvl2pPr>
                <a:lvl3pPr marL="1068388" indent="-215900" algn="l" defTabSz="852488" rtl="0" eaLnBrk="0" fontAlgn="base" hangingPunct="0">
                  <a:spcBef>
                    <a:spcPct val="20000"/>
                  </a:spcBef>
                  <a:spcAft>
                    <a:spcPct val="0"/>
                  </a:spcAft>
                  <a:buClr>
                    <a:srgbClr val="008000"/>
                  </a:buClr>
                  <a:buSzPct val="50000"/>
                  <a:buFont typeface="Wingdings" panose="05000000000000000000" pitchFamily="2" charset="2"/>
                  <a:buChar char="n"/>
                  <a:defRPr sz="2000">
                    <a:solidFill>
                      <a:schemeClr val="tx1"/>
                    </a:solidFill>
                    <a:latin typeface="+mn-lt"/>
                    <a:cs typeface="+mn-cs"/>
                  </a:defRPr>
                </a:lvl3pPr>
                <a:lvl4pPr marL="1493838" indent="-212725" algn="l" defTabSz="852488" rtl="0" eaLnBrk="0" fontAlgn="base" hangingPunct="0">
                  <a:spcBef>
                    <a:spcPct val="20000"/>
                  </a:spcBef>
                  <a:spcAft>
                    <a:spcPct val="0"/>
                  </a:spcAft>
                  <a:buClr>
                    <a:srgbClr val="336699"/>
                  </a:buClr>
                  <a:buSzPct val="55000"/>
                  <a:buFont typeface="Wingdings" panose="05000000000000000000" pitchFamily="2" charset="2"/>
                  <a:buChar char="n"/>
                  <a:defRPr>
                    <a:solidFill>
                      <a:schemeClr val="tx1"/>
                    </a:solidFill>
                    <a:latin typeface="+mn-lt"/>
                    <a:cs typeface="+mn-cs"/>
                  </a:defRPr>
                </a:lvl4pPr>
                <a:lvl5pPr marL="1919288" indent="-212725" algn="l" defTabSz="852488" rtl="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mn-lt"/>
                    <a:cs typeface="+mn-cs"/>
                  </a:defRPr>
                </a:lvl5pPr>
                <a:lvl6pPr marL="23764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6pPr>
                <a:lvl7pPr marL="28336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7pPr>
                <a:lvl8pPr marL="32908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8pPr>
                <a:lvl9pPr marL="37480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None/>
                  <a:tabLst/>
                  <a:defRPr/>
                </a:pPr>
                <a:r>
                  <a:rPr kumimoji="0" lang="es-CO" altLang="en-US" sz="2400" b="0" i="0" u="none" strike="noStrike" kern="0" cap="none" spc="0" normalizeH="0" baseline="0" noProof="0" dirty="0">
                    <a:ln>
                      <a:noFill/>
                    </a:ln>
                    <a:solidFill>
                      <a:schemeClr val="bg1"/>
                    </a:solidFill>
                    <a:effectLst/>
                    <a:uLnTx/>
                    <a:uFillTx/>
                    <a:latin typeface="Montserrat" panose="00000500000000000000" pitchFamily="2" charset="0"/>
                  </a:rPr>
                  <a:t>En Marketing, este efecto se conoce como sinergia y en estadísticas como </a:t>
                </a:r>
                <a:r>
                  <a:rPr kumimoji="0" lang="es-CO" altLang="en-US" sz="2400" b="1" i="0" u="none" strike="noStrike" kern="0" cap="none" spc="0" normalizeH="0" baseline="0" noProof="0" dirty="0">
                    <a:ln>
                      <a:noFill/>
                    </a:ln>
                    <a:solidFill>
                      <a:schemeClr val="accent2">
                        <a:lumMod val="60000"/>
                        <a:lumOff val="40000"/>
                      </a:schemeClr>
                    </a:solidFill>
                    <a:effectLst/>
                    <a:uLnTx/>
                    <a:uFillTx/>
                    <a:latin typeface="Montserrat" panose="00000500000000000000" pitchFamily="2" charset="0"/>
                  </a:rPr>
                  <a:t>efecto de interacción</a:t>
                </a:r>
                <a:r>
                  <a:rPr kumimoji="0" lang="es-CO" altLang="en-US" sz="2400" b="1" i="0" u="none" strike="noStrike" kern="0" cap="none" spc="0" normalizeH="0" baseline="0" noProof="0" dirty="0">
                    <a:ln>
                      <a:noFill/>
                    </a:ln>
                    <a:solidFill>
                      <a:schemeClr val="bg1"/>
                    </a:solidFill>
                    <a:effectLst/>
                    <a:uLnTx/>
                    <a:uFillTx/>
                    <a:latin typeface="Montserrat" panose="00000500000000000000" pitchFamily="2" charset="0"/>
                  </a:rPr>
                  <a:t>. </a:t>
                </a:r>
                <a:endParaRPr kumimoji="0" lang="es-ES_tradnl" altLang="en-US" sz="2400" b="1" i="0" u="none" strike="noStrike" kern="0" cap="none" spc="0" normalizeH="0" baseline="0" noProof="0" dirty="0">
                  <a:ln>
                    <a:noFill/>
                  </a:ln>
                  <a:solidFill>
                    <a:schemeClr val="bg1"/>
                  </a:solidFill>
                  <a:effectLst/>
                  <a:uLnTx/>
                  <a:uFillTx/>
                  <a:latin typeface="Montserrat" panose="00000500000000000000" pitchFamily="2" charset="0"/>
                </a:endParaRPr>
              </a:p>
              <a:p>
                <a:pPr marL="0" marR="0" lvl="0" indent="0" algn="l" defTabSz="852488" rtl="0" eaLnBrk="1" fontAlgn="base" latinLnBrk="0" hangingPunct="1">
                  <a:lnSpc>
                    <a:spcPct val="100000"/>
                  </a:lnSpc>
                  <a:spcBef>
                    <a:spcPct val="20000"/>
                  </a:spcBef>
                  <a:spcAft>
                    <a:spcPct val="0"/>
                  </a:spcAft>
                  <a:buClr>
                    <a:srgbClr val="336699"/>
                  </a:buClr>
                  <a:buSzPct val="60000"/>
                  <a:buNone/>
                  <a:tabLst/>
                  <a:defRPr/>
                </a:pPr>
                <a:endParaRPr kumimoji="0" lang="es-ES_tradnl" altLang="en-US" sz="1200" b="0" i="0" u="none" strike="noStrike" kern="0" cap="none" spc="0" normalizeH="0" baseline="0" noProof="0" dirty="0">
                  <a:ln>
                    <a:noFill/>
                  </a:ln>
                  <a:solidFill>
                    <a:schemeClr val="bg1"/>
                  </a:solidFill>
                  <a:effectLst/>
                  <a:uLnTx/>
                  <a:uFillTx/>
                  <a:latin typeface="Montserrat" panose="00000500000000000000" pitchFamily="2" charset="0"/>
                </a:endParaRPr>
              </a:p>
              <a:p>
                <a:pPr marL="0" indent="0" algn="ctr" eaLnBrk="1" hangingPunct="1">
                  <a:buNone/>
                  <a:defRPr/>
                </a:pPr>
                <a14:m>
                  <m:oMath xmlns:m="http://schemas.openxmlformats.org/officeDocument/2006/math">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𝑌</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m:t>
                    </m:r>
                    <m:sSub>
                      <m:sSubPr>
                        <m:ctrlP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ctrlPr>
                      </m:sSubPr>
                      <m:e>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0</m:t>
                        </m:r>
                      </m:sub>
                    </m:s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m:t>
                    </m:r>
                    <m:sSub>
                      <m:sSubPr>
                        <m:ctrlPr>
                          <a:rPr kumimoji="0" lang="es-CO" altLang="en-US"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1</m:t>
                        </m:r>
                      </m:sub>
                    </m:sSub>
                    <m:sSub>
                      <m:sSubPr>
                        <m:ctrlPr>
                          <a:rPr kumimoji="0" lang="es-CO" altLang="en-US"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𝑋</m:t>
                        </m:r>
                      </m:e>
                      <m: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1</m:t>
                        </m:r>
                      </m:sub>
                    </m:s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m:t>
                    </m:r>
                    <m:sSub>
                      <m:sSubPr>
                        <m:ctrlPr>
                          <a:rPr kumimoji="0" lang="es-CO" altLang="en-US"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2</m:t>
                        </m:r>
                      </m:sub>
                    </m:sSub>
                    <m:sSub>
                      <m:sSubPr>
                        <m:ctrlPr>
                          <a:rPr kumimoji="0" lang="es-CO" altLang="en-US"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𝑋</m:t>
                        </m:r>
                      </m:e>
                      <m: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2</m:t>
                        </m:r>
                      </m:sub>
                    </m:s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m:t>
                    </m:r>
                    <m:sSub>
                      <m:sSubPr>
                        <m:ctrlPr>
                          <a:rPr kumimoji="0" lang="es-CO" altLang="en-US"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𝛽</m:t>
                        </m:r>
                      </m:e>
                      <m: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3</m:t>
                        </m:r>
                      </m:sub>
                    </m:sSub>
                    <m:sSub>
                      <m:sSubPr>
                        <m:ctrlPr>
                          <a:rPr kumimoji="0" lang="es-CO" altLang="en-US"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𝑋</m:t>
                        </m:r>
                      </m:e>
                      <m:sub>
                        <m:r>
                          <a:rPr kumimoji="0" lang="es-CO" altLang="en-US" b="0" i="1" u="none" strike="noStrike" kern="0" cap="none" spc="0" normalizeH="0" baseline="0" noProof="0">
                            <a:ln>
                              <a:noFill/>
                            </a:ln>
                            <a:solidFill>
                              <a:schemeClr val="bg1"/>
                            </a:solidFill>
                            <a:effectLst/>
                            <a:uLnTx/>
                            <a:uFillTx/>
                            <a:latin typeface="Cambria Math" panose="02040503050406030204" pitchFamily="18" charset="0"/>
                          </a:rPr>
                          <m:t>1</m:t>
                        </m:r>
                      </m:sub>
                    </m:sSub>
                    <m:sSub>
                      <m:sSubPr>
                        <m:ctrlPr>
                          <a:rPr kumimoji="0" lang="es-CO" altLang="en-US"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𝑋</m:t>
                        </m:r>
                      </m:e>
                      <m: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2</m:t>
                        </m:r>
                      </m:sub>
                    </m:sSub>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𝜀</m:t>
                    </m:r>
                  </m:oMath>
                </a14:m>
                <a:r>
                  <a:rPr kumimoji="0" lang="es-ES_tradnl" altLang="en-US" b="0" i="0" u="none" strike="noStrike" kern="0" cap="none" spc="0" normalizeH="0" baseline="0" noProof="0" dirty="0">
                    <a:ln>
                      <a:noFill/>
                    </a:ln>
                    <a:solidFill>
                      <a:schemeClr val="bg1"/>
                    </a:solidFill>
                    <a:effectLst/>
                    <a:uLnTx/>
                    <a:uFillTx/>
                    <a:latin typeface="Montserrat" panose="00000500000000000000" pitchFamily="2" charset="0"/>
                  </a:rPr>
                  <a:t> </a:t>
                </a:r>
              </a:p>
              <a:p>
                <a:pPr marL="0" marR="0" lvl="0" indent="0" algn="l" defTabSz="852488" rtl="0" eaLnBrk="1" fontAlgn="base" latinLnBrk="0" hangingPunct="1">
                  <a:lnSpc>
                    <a:spcPct val="100000"/>
                  </a:lnSpc>
                  <a:spcBef>
                    <a:spcPct val="20000"/>
                  </a:spcBef>
                  <a:spcAft>
                    <a:spcPct val="0"/>
                  </a:spcAft>
                  <a:buClr>
                    <a:srgbClr val="336699"/>
                  </a:buClr>
                  <a:buSzPct val="60000"/>
                  <a:buNone/>
                  <a:tabLst/>
                  <a:defRPr/>
                </a:pPr>
                <a:endParaRPr kumimoji="0" lang="es-ES_tradnl" altLang="en-US" sz="1200" b="0" i="0" u="none" strike="noStrike" kern="0" cap="none" spc="0" normalizeH="0" baseline="0" noProof="0" dirty="0">
                  <a:ln>
                    <a:noFill/>
                  </a:ln>
                  <a:solidFill>
                    <a:schemeClr val="bg1"/>
                  </a:solidFill>
                  <a:effectLst/>
                  <a:uLnTx/>
                  <a:uFillTx/>
                  <a:latin typeface="Montserrat" panose="00000500000000000000" pitchFamily="2" charset="0"/>
                </a:endParaRPr>
              </a:p>
              <a:p>
                <a:pPr marL="0" marR="0" lvl="0" indent="0" algn="l" defTabSz="852488" rtl="0" eaLnBrk="1" fontAlgn="base" latinLnBrk="0" hangingPunct="1">
                  <a:lnSpc>
                    <a:spcPct val="100000"/>
                  </a:lnSpc>
                  <a:spcBef>
                    <a:spcPct val="20000"/>
                  </a:spcBef>
                  <a:spcAft>
                    <a:spcPct val="0"/>
                  </a:spcAft>
                  <a:buClr>
                    <a:srgbClr val="336699"/>
                  </a:buClr>
                  <a:buSzPct val="60000"/>
                  <a:buNone/>
                  <a:tabLst/>
                  <a:defRPr/>
                </a:pPr>
                <a:r>
                  <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rPr>
                  <a:t>El termino de interacción es </a:t>
                </a:r>
                <a14:m>
                  <m:oMath xmlns:m="http://schemas.openxmlformats.org/officeDocument/2006/math">
                    <m:sSub>
                      <m:sSubPr>
                        <m:ctrlP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ctrlPr>
                      </m:sSubPr>
                      <m:e>
                        <m: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𝑋</m:t>
                        </m:r>
                      </m:e>
                      <m:sub>
                        <m: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rPr>
                          <m:t>1</m:t>
                        </m:r>
                      </m:sub>
                    </m:sSub>
                    <m:sSub>
                      <m:sSubPr>
                        <m:ctrlP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rPr>
                        </m:ctrlPr>
                      </m:sSubPr>
                      <m:e>
                        <m:r>
                          <a:rPr kumimoji="0" lang="es-CO" altLang="en-US" sz="2400"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𝑋</m:t>
                        </m:r>
                      </m:e>
                      <m:sub>
                        <m:r>
                          <a:rPr kumimoji="0" lang="es-CO" altLang="en-US" sz="2400" b="0" i="1" u="none" strike="noStrike" kern="0" cap="none" spc="0" normalizeH="0" baseline="0" noProof="0" smtClean="0">
                            <a:ln>
                              <a:noFill/>
                            </a:ln>
                            <a:solidFill>
                              <a:schemeClr val="bg1"/>
                            </a:solidFill>
                            <a:effectLst/>
                            <a:uLnTx/>
                            <a:uFillTx/>
                            <a:latin typeface="Cambria Math" panose="02040503050406030204" pitchFamily="18" charset="0"/>
                          </a:rPr>
                          <m:t>2</m:t>
                        </m:r>
                      </m:sub>
                    </m:sSub>
                  </m:oMath>
                </a14:m>
                <a:endPar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endParaRPr>
              </a:p>
              <a:p>
                <a:pPr marL="320675" marR="0" lvl="0" indent="-320675" algn="l" defTabSz="852488" rtl="0" eaLnBrk="1" fontAlgn="base" latinLnBrk="0" hangingPunct="1">
                  <a:lnSpc>
                    <a:spcPct val="100000"/>
                  </a:lnSpc>
                  <a:spcBef>
                    <a:spcPct val="20000"/>
                  </a:spcBef>
                  <a:spcAft>
                    <a:spcPct val="0"/>
                  </a:spcAft>
                  <a:buClr>
                    <a:srgbClr val="336699"/>
                  </a:buClr>
                  <a:buSzPct val="60000"/>
                  <a:buFont typeface="Wingdings" panose="05000000000000000000" pitchFamily="2" charset="2"/>
                  <a:buChar char="n"/>
                  <a:tabLst/>
                  <a:defRPr/>
                </a:pPr>
                <a:endPar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endParaRPr>
              </a:p>
            </p:txBody>
          </p:sp>
        </mc:Choice>
        <mc:Fallback xmlns="">
          <p:sp>
            <p:nvSpPr>
              <p:cNvPr id="5" name="Rectangle 3">
                <a:extLst>
                  <a:ext uri="{FF2B5EF4-FFF2-40B4-BE49-F238E27FC236}">
                    <a16:creationId xmlns:a16="http://schemas.microsoft.com/office/drawing/2014/main" id="{533D986B-6725-4921-AE0A-2DF5C0B53C4E}"/>
                  </a:ext>
                </a:extLst>
              </p:cNvPr>
              <p:cNvSpPr txBox="1">
                <a:spLocks noRot="1" noChangeAspect="1" noMove="1" noResize="1" noEditPoints="1" noAdjustHandles="1" noChangeArrowheads="1" noChangeShapeType="1" noTextEdit="1"/>
              </p:cNvSpPr>
              <p:nvPr/>
            </p:nvSpPr>
            <p:spPr bwMode="auto">
              <a:xfrm>
                <a:off x="335903" y="1257300"/>
                <a:ext cx="11625942" cy="4343400"/>
              </a:xfrm>
              <a:prstGeom prst="rect">
                <a:avLst/>
              </a:prstGeom>
              <a:blipFill>
                <a:blip r:embed="rId4"/>
                <a:stretch>
                  <a:fillRect l="-839" t="-982" r="-105"/>
                </a:stretch>
              </a:blip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en-DE">
                    <a:noFill/>
                  </a:rPr>
                  <a:t> </a:t>
                </a:r>
              </a:p>
            </p:txBody>
          </p:sp>
        </mc:Fallback>
      </mc:AlternateContent>
      <p:sp>
        <p:nvSpPr>
          <p:cNvPr id="6" name="Rectangle 4">
            <a:extLst>
              <a:ext uri="{FF2B5EF4-FFF2-40B4-BE49-F238E27FC236}">
                <a16:creationId xmlns:a16="http://schemas.microsoft.com/office/drawing/2014/main" id="{C594A0C4-68F8-6FB2-A116-10BDB2AA05FE}"/>
              </a:ext>
            </a:extLst>
          </p:cNvPr>
          <p:cNvSpPr txBox="1">
            <a:spLocks noChangeArrowheads="1"/>
          </p:cNvSpPr>
          <p:nvPr/>
        </p:nvSpPr>
        <p:spPr bwMode="auto">
          <a:xfrm>
            <a:off x="140830" y="-53340"/>
            <a:ext cx="9296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b" anchorCtr="0" compatLnSpc="1">
            <a:prstTxWarp prst="textNoShape">
              <a:avLst/>
            </a:prstTxWarp>
          </a:bodyPr>
          <a:lstStyle>
            <a:lvl1pPr algn="l" defTabSz="852488" rtl="0" eaLnBrk="0" fontAlgn="base" hangingPunct="0">
              <a:spcBef>
                <a:spcPct val="0"/>
              </a:spcBef>
              <a:spcAft>
                <a:spcPct val="0"/>
              </a:spcAft>
              <a:defRPr sz="4000">
                <a:solidFill>
                  <a:srgbClr val="A50021"/>
                </a:solidFill>
                <a:latin typeface="+mj-lt"/>
                <a:ea typeface="+mj-ea"/>
                <a:cs typeface="+mj-cs"/>
              </a:defRPr>
            </a:lvl1pPr>
            <a:lvl2pPr algn="l" defTabSz="852488" rtl="0" eaLnBrk="0" fontAlgn="base" hangingPunct="0">
              <a:spcBef>
                <a:spcPct val="0"/>
              </a:spcBef>
              <a:spcAft>
                <a:spcPct val="0"/>
              </a:spcAft>
              <a:defRPr sz="4000">
                <a:solidFill>
                  <a:srgbClr val="A50021"/>
                </a:solidFill>
                <a:latin typeface="Arial" charset="0"/>
                <a:cs typeface="Arial" charset="0"/>
              </a:defRPr>
            </a:lvl2pPr>
            <a:lvl3pPr algn="l" defTabSz="852488" rtl="0" eaLnBrk="0" fontAlgn="base" hangingPunct="0">
              <a:spcBef>
                <a:spcPct val="0"/>
              </a:spcBef>
              <a:spcAft>
                <a:spcPct val="0"/>
              </a:spcAft>
              <a:defRPr sz="4000">
                <a:solidFill>
                  <a:srgbClr val="A50021"/>
                </a:solidFill>
                <a:latin typeface="Arial" charset="0"/>
                <a:cs typeface="Arial" charset="0"/>
              </a:defRPr>
            </a:lvl3pPr>
            <a:lvl4pPr algn="l" defTabSz="852488" rtl="0" eaLnBrk="0" fontAlgn="base" hangingPunct="0">
              <a:spcBef>
                <a:spcPct val="0"/>
              </a:spcBef>
              <a:spcAft>
                <a:spcPct val="0"/>
              </a:spcAft>
              <a:defRPr sz="4000">
                <a:solidFill>
                  <a:srgbClr val="A50021"/>
                </a:solidFill>
                <a:latin typeface="Arial" charset="0"/>
                <a:cs typeface="Arial" charset="0"/>
              </a:defRPr>
            </a:lvl4pPr>
            <a:lvl5pPr algn="l" defTabSz="852488" rtl="0" eaLnBrk="0" fontAlgn="base" hangingPunct="0">
              <a:spcBef>
                <a:spcPct val="0"/>
              </a:spcBef>
              <a:spcAft>
                <a:spcPct val="0"/>
              </a:spcAft>
              <a:defRPr sz="4000">
                <a:solidFill>
                  <a:srgbClr val="A50021"/>
                </a:solidFill>
                <a:latin typeface="Arial" charset="0"/>
                <a:cs typeface="Arial" charset="0"/>
              </a:defRPr>
            </a:lvl5pPr>
            <a:lvl6pPr marL="457200" algn="l" defTabSz="852488" rtl="0" fontAlgn="base">
              <a:spcBef>
                <a:spcPct val="0"/>
              </a:spcBef>
              <a:spcAft>
                <a:spcPct val="0"/>
              </a:spcAft>
              <a:defRPr sz="4000">
                <a:solidFill>
                  <a:srgbClr val="D00000"/>
                </a:solidFill>
                <a:latin typeface="Arial" charset="0"/>
                <a:cs typeface="Arial" charset="0"/>
              </a:defRPr>
            </a:lvl6pPr>
            <a:lvl7pPr marL="914400" algn="l" defTabSz="852488" rtl="0" fontAlgn="base">
              <a:spcBef>
                <a:spcPct val="0"/>
              </a:spcBef>
              <a:spcAft>
                <a:spcPct val="0"/>
              </a:spcAft>
              <a:defRPr sz="4000">
                <a:solidFill>
                  <a:srgbClr val="D00000"/>
                </a:solidFill>
                <a:latin typeface="Arial" charset="0"/>
                <a:cs typeface="Arial" charset="0"/>
              </a:defRPr>
            </a:lvl7pPr>
            <a:lvl8pPr marL="1371600" algn="l" defTabSz="852488" rtl="0" fontAlgn="base">
              <a:spcBef>
                <a:spcPct val="0"/>
              </a:spcBef>
              <a:spcAft>
                <a:spcPct val="0"/>
              </a:spcAft>
              <a:defRPr sz="4000">
                <a:solidFill>
                  <a:srgbClr val="D00000"/>
                </a:solidFill>
                <a:latin typeface="Arial" charset="0"/>
                <a:cs typeface="Arial" charset="0"/>
              </a:defRPr>
            </a:lvl8pPr>
            <a:lvl9pPr marL="1828800" algn="l" defTabSz="852488" rtl="0" fontAlgn="base">
              <a:spcBef>
                <a:spcPct val="0"/>
              </a:spcBef>
              <a:spcAft>
                <a:spcPct val="0"/>
              </a:spcAft>
              <a:defRPr sz="4000">
                <a:solidFill>
                  <a:srgbClr val="D00000"/>
                </a:solidFill>
                <a:latin typeface="Arial" charset="0"/>
                <a:cs typeface="Arial" charset="0"/>
              </a:defRPr>
            </a:lvl9pPr>
          </a:lstStyle>
          <a:p>
            <a:pPr marL="0" marR="0" lvl="0" indent="0" algn="l" defTabSz="852488" rtl="0" eaLnBrk="1" fontAlgn="base" latinLnBrk="0" hangingPunct="1">
              <a:lnSpc>
                <a:spcPct val="80000"/>
              </a:lnSpc>
              <a:spcBef>
                <a:spcPct val="0"/>
              </a:spcBef>
              <a:spcAft>
                <a:spcPct val="0"/>
              </a:spcAft>
              <a:buClrTx/>
              <a:buSzTx/>
              <a:buFontTx/>
              <a:buNone/>
              <a:tabLst/>
              <a:defRPr/>
            </a:pPr>
            <a:r>
              <a:rPr kumimoji="0" lang="es-ES" altLang="en-US" sz="4000" b="0" i="0" u="none" strike="noStrike" kern="0" cap="none" spc="0" normalizeH="0" baseline="0" noProof="0" dirty="0">
                <a:ln>
                  <a:noFill/>
                </a:ln>
                <a:solidFill>
                  <a:schemeClr val="bg1"/>
                </a:solidFill>
                <a:effectLst/>
                <a:uLnTx/>
                <a:uFillTx/>
                <a:latin typeface="Montserrat ExtraBold" panose="00000900000000000000" pitchFamily="2" charset="0"/>
              </a:rPr>
              <a:t>Interacción de variables</a:t>
            </a:r>
          </a:p>
        </p:txBody>
      </p:sp>
      <p:cxnSp>
        <p:nvCxnSpPr>
          <p:cNvPr id="7" name="Straight Connector 6">
            <a:extLst>
              <a:ext uri="{FF2B5EF4-FFF2-40B4-BE49-F238E27FC236}">
                <a16:creationId xmlns:a16="http://schemas.microsoft.com/office/drawing/2014/main" id="{0AD63485-3FB6-9CC7-F542-3BDC01B323B3}"/>
              </a:ext>
            </a:extLst>
          </p:cNvPr>
          <p:cNvCxnSpPr>
            <a:cxnSpLocks/>
          </p:cNvCxnSpPr>
          <p:nvPr/>
        </p:nvCxnSpPr>
        <p:spPr>
          <a:xfrm>
            <a:off x="0" y="1056668"/>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59925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533D986B-6725-4921-AE0A-2DF5C0B53C4E}"/>
                  </a:ext>
                </a:extLst>
              </p:cNvPr>
              <p:cNvSpPr txBox="1">
                <a:spLocks noChangeArrowheads="1"/>
              </p:cNvSpPr>
              <p:nvPr/>
            </p:nvSpPr>
            <p:spPr bwMode="auto">
              <a:xfrm>
                <a:off x="283029" y="1257300"/>
                <a:ext cx="11625942" cy="4343400"/>
              </a:xfrm>
              <a:prstGeom prst="rect">
                <a:avLst/>
              </a:prstGeom>
              <a:noFill/>
              <a:ln w="9525">
                <a:noFill/>
                <a:miter lim="800000"/>
                <a:headEnd/>
                <a:tailEnd/>
              </a:ln>
              <a:extLst>
                <a:ext uri="{909E8E84-426E-40DD-AFC4-6F175D3DCCD1}">
                  <a14:hiddenFill>
                    <a:solidFill>
                      <a:srgbClr val="FFFFFF"/>
                    </a:solidFill>
                  </a14:hiddenFill>
                </a:ext>
              </a:extLst>
            </p:spPr>
            <p:txBody>
              <a:bodyPr vert="horz" wrap="square" lIns="85342" tIns="42672" rIns="85342" bIns="42672" numCol="1" anchor="t" anchorCtr="0" compatLnSpc="1">
                <a:prstTxWarp prst="textNoShape">
                  <a:avLst/>
                </a:prstTxWarp>
              </a:bodyPr>
              <a:lstStyle>
                <a:lvl1pPr marL="320675" indent="-320675" algn="l" defTabSz="852488" rtl="0" eaLnBrk="0" fontAlgn="base" hangingPunct="0">
                  <a:spcBef>
                    <a:spcPct val="20000"/>
                  </a:spcBef>
                  <a:spcAft>
                    <a:spcPct val="0"/>
                  </a:spcAft>
                  <a:buClr>
                    <a:srgbClr val="336699"/>
                  </a:buClr>
                  <a:buSzPct val="60000"/>
                  <a:buFont typeface="Wingdings" panose="05000000000000000000" pitchFamily="2" charset="2"/>
                  <a:buChar char="n"/>
                  <a:defRPr sz="2800">
                    <a:solidFill>
                      <a:schemeClr val="tx1"/>
                    </a:solidFill>
                    <a:latin typeface="+mn-lt"/>
                    <a:ea typeface="+mn-ea"/>
                    <a:cs typeface="+mn-cs"/>
                  </a:defRPr>
                </a:lvl1pPr>
                <a:lvl2pPr marL="693738" indent="-268288" algn="l" defTabSz="852488" rtl="0" eaLnBrk="0" fontAlgn="base" hangingPunct="0">
                  <a:spcBef>
                    <a:spcPct val="20000"/>
                  </a:spcBef>
                  <a:spcAft>
                    <a:spcPct val="0"/>
                  </a:spcAft>
                  <a:buClr>
                    <a:srgbClr val="A50021"/>
                  </a:buClr>
                  <a:buSzPct val="55000"/>
                  <a:buFont typeface="Wingdings" panose="05000000000000000000" pitchFamily="2" charset="2"/>
                  <a:buChar char="n"/>
                  <a:defRPr sz="2400">
                    <a:solidFill>
                      <a:schemeClr val="tx1"/>
                    </a:solidFill>
                    <a:latin typeface="+mn-lt"/>
                    <a:cs typeface="+mn-cs"/>
                  </a:defRPr>
                </a:lvl2pPr>
                <a:lvl3pPr marL="1068388" indent="-215900" algn="l" defTabSz="852488" rtl="0" eaLnBrk="0" fontAlgn="base" hangingPunct="0">
                  <a:spcBef>
                    <a:spcPct val="20000"/>
                  </a:spcBef>
                  <a:spcAft>
                    <a:spcPct val="0"/>
                  </a:spcAft>
                  <a:buClr>
                    <a:srgbClr val="008000"/>
                  </a:buClr>
                  <a:buSzPct val="50000"/>
                  <a:buFont typeface="Wingdings" panose="05000000000000000000" pitchFamily="2" charset="2"/>
                  <a:buChar char="n"/>
                  <a:defRPr sz="2000">
                    <a:solidFill>
                      <a:schemeClr val="tx1"/>
                    </a:solidFill>
                    <a:latin typeface="+mn-lt"/>
                    <a:cs typeface="+mn-cs"/>
                  </a:defRPr>
                </a:lvl3pPr>
                <a:lvl4pPr marL="1493838" indent="-212725" algn="l" defTabSz="852488" rtl="0" eaLnBrk="0" fontAlgn="base" hangingPunct="0">
                  <a:spcBef>
                    <a:spcPct val="20000"/>
                  </a:spcBef>
                  <a:spcAft>
                    <a:spcPct val="0"/>
                  </a:spcAft>
                  <a:buClr>
                    <a:srgbClr val="336699"/>
                  </a:buClr>
                  <a:buSzPct val="55000"/>
                  <a:buFont typeface="Wingdings" panose="05000000000000000000" pitchFamily="2" charset="2"/>
                  <a:buChar char="n"/>
                  <a:defRPr>
                    <a:solidFill>
                      <a:schemeClr val="tx1"/>
                    </a:solidFill>
                    <a:latin typeface="+mn-lt"/>
                    <a:cs typeface="+mn-cs"/>
                  </a:defRPr>
                </a:lvl4pPr>
                <a:lvl5pPr marL="1919288" indent="-212725" algn="l" defTabSz="852488" rtl="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mn-lt"/>
                    <a:cs typeface="+mn-cs"/>
                  </a:defRPr>
                </a:lvl5pPr>
                <a:lvl6pPr marL="23764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6pPr>
                <a:lvl7pPr marL="28336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7pPr>
                <a:lvl8pPr marL="32908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8pPr>
                <a:lvl9pPr marL="3748088" indent="-212725" algn="l" defTabSz="852488" rtl="0" fontAlgn="base">
                  <a:spcBef>
                    <a:spcPct val="20000"/>
                  </a:spcBef>
                  <a:spcAft>
                    <a:spcPct val="0"/>
                  </a:spcAft>
                  <a:buClr>
                    <a:srgbClr val="FD2B4E"/>
                  </a:buClr>
                  <a:buSzPct val="50000"/>
                  <a:buFont typeface="Wingdings" pitchFamily="2" charset="2"/>
                  <a:buChar char="n"/>
                  <a:defRPr>
                    <a:solidFill>
                      <a:schemeClr val="tx1"/>
                    </a:solidFill>
                    <a:latin typeface="+mn-lt"/>
                    <a:cs typeface="+mn-cs"/>
                  </a:defRPr>
                </a:lvl9pPr>
              </a:lstStyle>
              <a:p>
                <a:pPr marL="0" marR="0" lvl="0" indent="0" algn="l" defTabSz="852488" rtl="0" eaLnBrk="1" fontAlgn="base" latinLnBrk="0" hangingPunct="1">
                  <a:lnSpc>
                    <a:spcPct val="100000"/>
                  </a:lnSpc>
                  <a:spcBef>
                    <a:spcPct val="20000"/>
                  </a:spcBef>
                  <a:spcAft>
                    <a:spcPct val="0"/>
                  </a:spcAft>
                  <a:buClr>
                    <a:srgbClr val="336699"/>
                  </a:buClr>
                  <a:buSzPct val="60000"/>
                  <a:buNone/>
                  <a:tabLst/>
                  <a:defRPr/>
                </a:pPr>
                <a:r>
                  <a:rPr kumimoji="0" lang="es-ES_tradnl" altLang="en-US" sz="2800" b="0" i="0" u="none" strike="noStrike" kern="0" cap="none" spc="0" normalizeH="0" baseline="0" noProof="0" dirty="0">
                    <a:ln>
                      <a:noFill/>
                    </a:ln>
                    <a:solidFill>
                      <a:schemeClr val="bg1"/>
                    </a:solidFill>
                    <a:effectLst/>
                    <a:uLnTx/>
                    <a:uFillTx/>
                    <a:latin typeface="Montserrat" panose="00000500000000000000" pitchFamily="2" charset="0"/>
                  </a:rPr>
                  <a:t>Ejemplo </a:t>
                </a:r>
                <a:r>
                  <a:rPr kumimoji="0" lang="es-ES_tradnl" altLang="en-US" sz="2800" b="0" i="0" u="none" strike="noStrike" kern="0" cap="none" spc="0" normalizeH="0" baseline="0" noProof="0" dirty="0" err="1">
                    <a:ln>
                      <a:noFill/>
                    </a:ln>
                    <a:solidFill>
                      <a:schemeClr val="bg1"/>
                    </a:solidFill>
                    <a:effectLst/>
                    <a:uLnTx/>
                    <a:uFillTx/>
                    <a:latin typeface="Montserrat" panose="00000500000000000000" pitchFamily="2" charset="0"/>
                  </a:rPr>
                  <a:t>Advertising</a:t>
                </a:r>
                <a:r>
                  <a:rPr kumimoji="0" lang="es-ES_tradnl" altLang="en-US" sz="2800" b="0" i="0" u="none" strike="noStrike" kern="0" cap="none" spc="0" normalizeH="0" baseline="0" noProof="0" dirty="0">
                    <a:ln>
                      <a:noFill/>
                    </a:ln>
                    <a:solidFill>
                      <a:schemeClr val="bg1"/>
                    </a:solidFill>
                    <a:effectLst/>
                    <a:uLnTx/>
                    <a:uFillTx/>
                    <a:latin typeface="Montserrat" panose="00000500000000000000" pitchFamily="2" charset="0"/>
                  </a:rPr>
                  <a:t>:</a:t>
                </a:r>
              </a:p>
              <a:p>
                <a:pPr marL="0" marR="0" lvl="0" indent="0" algn="l" defTabSz="852488" rtl="0" eaLnBrk="1" fontAlgn="base" latinLnBrk="0" hangingPunct="1">
                  <a:lnSpc>
                    <a:spcPct val="100000"/>
                  </a:lnSpc>
                  <a:spcBef>
                    <a:spcPct val="20000"/>
                  </a:spcBef>
                  <a:spcAft>
                    <a:spcPct val="0"/>
                  </a:spcAft>
                  <a:buClr>
                    <a:srgbClr val="336699"/>
                  </a:buClr>
                  <a:buSzPct val="60000"/>
                  <a:buNone/>
                  <a:tabLst/>
                  <a:defRPr/>
                </a:pPr>
                <a:endParaRPr kumimoji="0" lang="es-ES_tradnl" altLang="en-US" sz="1000" b="0" i="0" u="none" strike="noStrike" kern="0" cap="none" spc="0" normalizeH="0" baseline="0" noProof="0" dirty="0">
                  <a:ln>
                    <a:noFill/>
                  </a:ln>
                  <a:solidFill>
                    <a:schemeClr val="bg1"/>
                  </a:solidFill>
                  <a:effectLst/>
                  <a:uLnTx/>
                  <a:uFillTx/>
                  <a:latin typeface="Montserrat" panose="00000500000000000000" pitchFamily="2" charset="0"/>
                </a:endParaRPr>
              </a:p>
              <a:p>
                <a:pPr marL="0" indent="0" algn="ctr" eaLnBrk="1" hangingPunct="1">
                  <a:buNone/>
                  <a:defRPr/>
                </a:pPr>
                <a14:m>
                  <m:oMathPara xmlns:m="http://schemas.openxmlformats.org/officeDocument/2006/math">
                    <m:oMathParaPr>
                      <m:jc m:val="centerGroup"/>
                    </m:oMathParaPr>
                    <m:oMath xmlns:m="http://schemas.openxmlformats.org/officeDocument/2006/math">
                      <m:acc>
                        <m:accPr>
                          <m:chr m:val="̂"/>
                          <m:ctrlP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ctrlPr>
                        </m:accPr>
                        <m:e>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𝑆𝑎𝑙𝑒𝑠</m:t>
                          </m:r>
                        </m:e>
                      </m:acc>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=6.75+0.019</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𝑇𝑉</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+0.029×</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𝑟𝑎𝑑𝑖𝑜</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+0.0011×(</m:t>
                      </m:r>
                      <m:r>
                        <a:rPr kumimoji="0" lang="es-CO" altLang="en-US" b="0" i="1" u="none" strike="noStrike" kern="0" cap="none" spc="0" normalizeH="0" baseline="0" noProof="0">
                          <a:ln>
                            <a:noFill/>
                          </a:ln>
                          <a:solidFill>
                            <a:schemeClr val="bg1"/>
                          </a:solidFill>
                          <a:effectLst/>
                          <a:uLnTx/>
                          <a:uFillTx/>
                          <a:latin typeface="Cambria Math" panose="02040503050406030204" pitchFamily="18" charset="0"/>
                        </a:rPr>
                        <m:t>𝑇𝑉</m:t>
                      </m:r>
                      <m:r>
                        <a:rPr kumimoji="0" lang="es-CO" altLang="en-US" b="0" i="1" u="none" strike="noStrike" kern="0" cap="none" spc="0" normalizeH="0" baseline="0" noProof="0">
                          <a:ln>
                            <a:noFill/>
                          </a:ln>
                          <a:solidFill>
                            <a:schemeClr val="bg1"/>
                          </a:solidFill>
                          <a:effectLst/>
                          <a:uLnTx/>
                          <a:uFillTx/>
                          <a:latin typeface="Cambria Math" panose="02040503050406030204" pitchFamily="18" charset="0"/>
                          <a:ea typeface="Cambria Math" panose="02040503050406030204" pitchFamily="18" charset="0"/>
                        </a:rPr>
                        <m:t>×</m:t>
                      </m:r>
                      <m:r>
                        <a:rPr kumimoji="0" lang="es-CO" altLang="en-US" b="0" i="1" u="none" strike="noStrike" kern="0" cap="none" spc="0" normalizeH="0" baseline="0" noProof="0">
                          <a:ln>
                            <a:noFill/>
                          </a:ln>
                          <a:solidFill>
                            <a:schemeClr val="bg1"/>
                          </a:solidFill>
                          <a:effectLst/>
                          <a:uLnTx/>
                          <a:uFillTx/>
                          <a:latin typeface="Cambria Math" panose="02040503050406030204" pitchFamily="18" charset="0"/>
                        </a:rPr>
                        <m:t>𝑟𝑎𝑑𝑖𝑜</m:t>
                      </m:r>
                      <m:r>
                        <a:rPr kumimoji="0" lang="es-CO" altLang="en-US" b="0" i="1" u="none" strike="noStrike" kern="0" cap="none" spc="0" normalizeH="0" baseline="0" noProof="0" smtClean="0">
                          <a:ln>
                            <a:noFill/>
                          </a:ln>
                          <a:solidFill>
                            <a:schemeClr val="bg1"/>
                          </a:solidFill>
                          <a:effectLst/>
                          <a:uLnTx/>
                          <a:uFillTx/>
                          <a:latin typeface="Cambria Math" panose="02040503050406030204" pitchFamily="18" charset="0"/>
                        </a:rPr>
                        <m:t>)</m:t>
                      </m:r>
                    </m:oMath>
                  </m:oMathPara>
                </a14:m>
                <a:endParaRPr kumimoji="0" lang="es-ES_tradnl" altLang="en-US" b="0" i="0" u="none" strike="noStrike" kern="0" cap="none" spc="0" normalizeH="0" baseline="0" noProof="0" dirty="0">
                  <a:ln>
                    <a:noFill/>
                  </a:ln>
                  <a:solidFill>
                    <a:schemeClr val="bg1"/>
                  </a:solidFill>
                  <a:effectLst/>
                  <a:uLnTx/>
                  <a:uFillTx/>
                  <a:latin typeface="Montserrat" panose="00000500000000000000" pitchFamily="2" charset="0"/>
                </a:endParaRPr>
              </a:p>
              <a:p>
                <a:pPr marL="0" indent="0" algn="ctr" eaLnBrk="1" hangingPunct="1">
                  <a:buNone/>
                  <a:defRPr/>
                </a:pPr>
                <a:endParaRPr kumimoji="0" lang="es-ES_tradnl" altLang="en-US" sz="1400" b="0" i="0" u="none" strike="noStrike" kern="0" cap="none" spc="0" normalizeH="0" baseline="0" noProof="0" dirty="0">
                  <a:ln>
                    <a:noFill/>
                  </a:ln>
                  <a:solidFill>
                    <a:schemeClr val="bg1"/>
                  </a:solidFill>
                  <a:effectLst/>
                  <a:uLnTx/>
                  <a:uFillTx/>
                  <a:latin typeface="Montserrat" panose="00000500000000000000" pitchFamily="2" charset="0"/>
                </a:endParaRPr>
              </a:p>
              <a:p>
                <a:pPr marL="0" indent="0" eaLnBrk="1" hangingPunct="1">
                  <a:buNone/>
                  <a:defRPr/>
                </a:pPr>
                <a:r>
                  <a:rPr kumimoji="0" lang="es-CO" altLang="en-US" sz="2400" b="0" i="0" u="none" strike="noStrike" kern="0" cap="none" spc="0" normalizeH="0" baseline="0" noProof="0" dirty="0">
                    <a:ln>
                      <a:noFill/>
                    </a:ln>
                    <a:solidFill>
                      <a:schemeClr val="bg1"/>
                    </a:solidFill>
                    <a:effectLst/>
                    <a:uLnTx/>
                    <a:uFillTx/>
                    <a:latin typeface="Montserrat" panose="00000500000000000000" pitchFamily="2" charset="0"/>
                  </a:rPr>
                  <a:t>Interpretación:</a:t>
                </a:r>
              </a:p>
              <a:p>
                <a:pPr marL="0" indent="0" eaLnBrk="1" hangingPunct="1">
                  <a:buNone/>
                  <a:defRPr/>
                </a:pPr>
                <a:endParaRPr kumimoji="0" lang="es-CO" altLang="en-US" sz="2400" b="0" i="0" u="none" strike="noStrike" kern="0" cap="none" spc="0" normalizeH="0" baseline="0" noProof="0" dirty="0">
                  <a:ln>
                    <a:noFill/>
                  </a:ln>
                  <a:solidFill>
                    <a:schemeClr val="bg1"/>
                  </a:solidFill>
                  <a:effectLst/>
                  <a:uLnTx/>
                  <a:uFillTx/>
                  <a:latin typeface="Montserrat" panose="00000500000000000000" pitchFamily="2" charset="0"/>
                </a:endParaRPr>
              </a:p>
              <a:p>
                <a:pPr marL="0" marR="0" lvl="0" indent="0" algn="l" defTabSz="852488" rtl="0" eaLnBrk="1" fontAlgn="base" latinLnBrk="0" hangingPunct="1">
                  <a:lnSpc>
                    <a:spcPct val="100000"/>
                  </a:lnSpc>
                  <a:spcBef>
                    <a:spcPct val="20000"/>
                  </a:spcBef>
                  <a:spcAft>
                    <a:spcPct val="0"/>
                  </a:spcAft>
                  <a:buClr>
                    <a:srgbClr val="336699"/>
                  </a:buClr>
                  <a:buSzPct val="60000"/>
                  <a:buNone/>
                  <a:tabLst/>
                  <a:defRPr/>
                </a:pPr>
                <a:r>
                  <a:rPr kumimoji="0" lang="es-CO" altLang="en-US" sz="2200" b="0" i="0" u="none" strike="noStrike" kern="0" cap="none" spc="0" normalizeH="0" baseline="0" noProof="0" dirty="0">
                    <a:ln>
                      <a:noFill/>
                    </a:ln>
                    <a:solidFill>
                      <a:schemeClr val="bg1"/>
                    </a:solidFill>
                    <a:effectLst/>
                    <a:uLnTx/>
                    <a:uFillTx/>
                    <a:latin typeface="Montserrat" panose="00000500000000000000" pitchFamily="2" charset="0"/>
                  </a:rPr>
                  <a:t>Los resultados sugieren que un incremento de $1000 en el gasto publicitario en TV esta asociado con un incremento en las ventas de: </a:t>
                </a:r>
                <a14:m>
                  <m:oMath xmlns:m="http://schemas.openxmlformats.org/officeDocument/2006/math">
                    <m:r>
                      <a:rPr kumimoji="0" lang="es-CO" altLang="en-US" sz="2200" b="0" i="0" u="none" strike="noStrike" kern="0" cap="none" spc="0" normalizeH="0" baseline="0" noProof="0" smtClean="0">
                        <a:ln>
                          <a:noFill/>
                        </a:ln>
                        <a:solidFill>
                          <a:schemeClr val="bg1"/>
                        </a:solidFill>
                        <a:effectLst/>
                        <a:uLnTx/>
                        <a:uFillTx/>
                        <a:latin typeface="Cambria Math" panose="02040503050406030204" pitchFamily="18" charset="0"/>
                      </a:rPr>
                      <m:t>(</m:t>
                    </m:r>
                    <m:r>
                      <a:rPr kumimoji="0" lang="es-CO" altLang="en-US" sz="2200" b="0" i="1" u="none" strike="noStrike" kern="0" cap="none" spc="0" normalizeH="0" baseline="0" noProof="0" smtClean="0">
                        <a:ln>
                          <a:noFill/>
                        </a:ln>
                        <a:solidFill>
                          <a:schemeClr val="bg1"/>
                        </a:solidFill>
                        <a:effectLst/>
                        <a:uLnTx/>
                        <a:uFillTx/>
                        <a:latin typeface="Cambria Math" panose="02040503050406030204" pitchFamily="18" charset="0"/>
                      </a:rPr>
                      <m:t>0.019+0.0011</m:t>
                    </m:r>
                    <m:r>
                      <a:rPr kumimoji="0" lang="es-CO" altLang="en-US" sz="22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m:t>
                    </m:r>
                    <m:r>
                      <a:rPr kumimoji="0" lang="es-CO" altLang="en-US" sz="22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𝑢𝑛𝑖𝑑𝑎𝑑𝑒𝑠</m:t>
                    </m:r>
                    <m:r>
                      <a:rPr kumimoji="0" lang="es-CO" altLang="en-US" sz="22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 </m:t>
                    </m:r>
                    <m:r>
                      <a:rPr kumimoji="0" lang="es-CO" altLang="en-US" sz="22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𝑑𝑒</m:t>
                    </m:r>
                    <m:r>
                      <a:rPr kumimoji="0" lang="es-CO" altLang="en-US" sz="22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 </m:t>
                    </m:r>
                    <m:r>
                      <a:rPr kumimoji="0" lang="es-CO" altLang="en-US" sz="22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𝑟𝑎𝑑𝑖𝑜</m:t>
                    </m:r>
                    <m:r>
                      <a:rPr kumimoji="0" lang="es-CO" altLang="en-US" sz="22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)×1000</m:t>
                    </m:r>
                  </m:oMath>
                </a14:m>
                <a:endParaRPr kumimoji="0" lang="es-CO" altLang="en-US" sz="2200" b="0" i="0" u="none" strike="noStrike" kern="0" cap="none" spc="0" normalizeH="0" baseline="0" noProof="0" dirty="0">
                  <a:ln>
                    <a:noFill/>
                  </a:ln>
                  <a:solidFill>
                    <a:schemeClr val="bg1"/>
                  </a:solidFill>
                  <a:effectLst/>
                  <a:uLnTx/>
                  <a:uFillTx/>
                  <a:latin typeface="Montserrat" panose="00000500000000000000" pitchFamily="2" charset="0"/>
                </a:endParaRPr>
              </a:p>
              <a:p>
                <a:pPr marL="0" marR="0" lvl="0" indent="0" algn="l" defTabSz="852488" rtl="0" eaLnBrk="1" fontAlgn="base" latinLnBrk="0" hangingPunct="1">
                  <a:lnSpc>
                    <a:spcPct val="100000"/>
                  </a:lnSpc>
                  <a:spcBef>
                    <a:spcPct val="20000"/>
                  </a:spcBef>
                  <a:spcAft>
                    <a:spcPct val="0"/>
                  </a:spcAft>
                  <a:buClr>
                    <a:srgbClr val="336699"/>
                  </a:buClr>
                  <a:buSzPct val="60000"/>
                  <a:buNone/>
                  <a:tabLst/>
                  <a:defRPr/>
                </a:pPr>
                <a:endParaRPr kumimoji="0" lang="es-CO" altLang="en-US" sz="2200" b="0" i="0" u="none" strike="noStrike" kern="0" cap="none" spc="0" normalizeH="0" baseline="0" noProof="0" dirty="0">
                  <a:ln>
                    <a:noFill/>
                  </a:ln>
                  <a:solidFill>
                    <a:schemeClr val="bg1"/>
                  </a:solidFill>
                  <a:effectLst/>
                  <a:uLnTx/>
                  <a:uFillTx/>
                  <a:latin typeface="Montserrat" panose="00000500000000000000" pitchFamily="2" charset="0"/>
                </a:endParaRPr>
              </a:p>
              <a:p>
                <a:pPr marL="0" marR="0" lvl="0" indent="0" algn="l" defTabSz="852488" rtl="0" eaLnBrk="1" fontAlgn="base" latinLnBrk="0" hangingPunct="1">
                  <a:lnSpc>
                    <a:spcPct val="100000"/>
                  </a:lnSpc>
                  <a:spcBef>
                    <a:spcPct val="20000"/>
                  </a:spcBef>
                  <a:spcAft>
                    <a:spcPct val="0"/>
                  </a:spcAft>
                  <a:buClr>
                    <a:srgbClr val="336699"/>
                  </a:buClr>
                  <a:buSzPct val="60000"/>
                  <a:buNone/>
                  <a:tabLst/>
                  <a:defRPr/>
                </a:pPr>
                <a:r>
                  <a:rPr kumimoji="0" lang="es-CO" altLang="en-US" sz="2200" b="0" i="0" u="none" strike="noStrike" kern="0" cap="none" spc="0" normalizeH="0" baseline="0" noProof="0" dirty="0">
                    <a:ln>
                      <a:noFill/>
                    </a:ln>
                    <a:solidFill>
                      <a:schemeClr val="bg1"/>
                    </a:solidFill>
                    <a:effectLst/>
                    <a:uLnTx/>
                    <a:uFillTx/>
                    <a:latin typeface="Montserrat" panose="00000500000000000000" pitchFamily="2" charset="0"/>
                  </a:rPr>
                  <a:t>Los resultados sugieren que un incremento de $1000 en el gasto publicitario en radio esta asociado con un incremento en las ventas de: </a:t>
                </a:r>
                <a14:m>
                  <m:oMath xmlns:m="http://schemas.openxmlformats.org/officeDocument/2006/math">
                    <m:r>
                      <a:rPr kumimoji="0" lang="es-CO" altLang="en-US" sz="2200" b="0" i="0" u="none" strike="noStrike" kern="0" cap="none" spc="0" normalizeH="0" baseline="0" noProof="0" smtClean="0">
                        <a:ln>
                          <a:noFill/>
                        </a:ln>
                        <a:solidFill>
                          <a:schemeClr val="bg1"/>
                        </a:solidFill>
                        <a:effectLst/>
                        <a:uLnTx/>
                        <a:uFillTx/>
                        <a:latin typeface="Cambria Math" panose="02040503050406030204" pitchFamily="18" charset="0"/>
                      </a:rPr>
                      <m:t>(</m:t>
                    </m:r>
                    <m:r>
                      <a:rPr kumimoji="0" lang="es-CO" altLang="en-US" sz="2200" b="0" i="1" u="none" strike="noStrike" kern="0" cap="none" spc="0" normalizeH="0" baseline="0" noProof="0" smtClean="0">
                        <a:ln>
                          <a:noFill/>
                        </a:ln>
                        <a:solidFill>
                          <a:schemeClr val="bg1"/>
                        </a:solidFill>
                        <a:effectLst/>
                        <a:uLnTx/>
                        <a:uFillTx/>
                        <a:latin typeface="Cambria Math" panose="02040503050406030204" pitchFamily="18" charset="0"/>
                      </a:rPr>
                      <m:t>0.029+0.0011</m:t>
                    </m:r>
                    <m:r>
                      <a:rPr kumimoji="0" lang="es-CO" altLang="en-US" sz="22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m:t>
                    </m:r>
                    <m:r>
                      <a:rPr kumimoji="0" lang="es-CO" altLang="en-US" sz="22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𝑢𝑛𝑖𝑑𝑎𝑑𝑒𝑠</m:t>
                    </m:r>
                    <m:r>
                      <a:rPr kumimoji="0" lang="es-CO" altLang="en-US" sz="22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 </m:t>
                    </m:r>
                    <m:r>
                      <a:rPr kumimoji="0" lang="es-CO" altLang="en-US" sz="22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𝑑𝑒</m:t>
                    </m:r>
                    <m:r>
                      <a:rPr kumimoji="0" lang="es-CO" altLang="en-US" sz="22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 </m:t>
                    </m:r>
                    <m:r>
                      <a:rPr kumimoji="0" lang="es-CO" altLang="en-US" sz="22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𝑇𝑉</m:t>
                    </m:r>
                    <m:r>
                      <a:rPr kumimoji="0" lang="es-CO" altLang="en-US" sz="2200" b="0" i="1" u="none" strike="noStrike" kern="0" cap="none" spc="0" normalizeH="0" baseline="0" noProof="0" smtClean="0">
                        <a:ln>
                          <a:noFill/>
                        </a:ln>
                        <a:solidFill>
                          <a:schemeClr val="bg1"/>
                        </a:solidFill>
                        <a:effectLst/>
                        <a:uLnTx/>
                        <a:uFillTx/>
                        <a:latin typeface="Cambria Math" panose="02040503050406030204" pitchFamily="18" charset="0"/>
                        <a:ea typeface="Cambria Math" panose="02040503050406030204" pitchFamily="18" charset="0"/>
                      </a:rPr>
                      <m:t>)×1000</m:t>
                    </m:r>
                  </m:oMath>
                </a14:m>
                <a:endParaRPr kumimoji="0" lang="es-CO" altLang="en-US" sz="2200" b="0" i="0" u="none" strike="noStrike" kern="0" cap="none" spc="0" normalizeH="0" baseline="0" noProof="0" dirty="0">
                  <a:ln>
                    <a:noFill/>
                  </a:ln>
                  <a:solidFill>
                    <a:schemeClr val="bg1"/>
                  </a:solidFill>
                  <a:effectLst/>
                  <a:uLnTx/>
                  <a:uFillTx/>
                  <a:latin typeface="Montserrat" panose="00000500000000000000" pitchFamily="2" charset="0"/>
                </a:endParaRPr>
              </a:p>
              <a:p>
                <a:pPr marL="0" marR="0" lvl="0" indent="0" algn="l" defTabSz="852488" rtl="0" eaLnBrk="1" fontAlgn="base" latinLnBrk="0" hangingPunct="1">
                  <a:lnSpc>
                    <a:spcPct val="100000"/>
                  </a:lnSpc>
                  <a:spcBef>
                    <a:spcPct val="20000"/>
                  </a:spcBef>
                  <a:spcAft>
                    <a:spcPct val="0"/>
                  </a:spcAft>
                  <a:buClr>
                    <a:srgbClr val="336699"/>
                  </a:buClr>
                  <a:buSzPct val="60000"/>
                  <a:buNone/>
                  <a:tabLst/>
                  <a:defRPr/>
                </a:pPr>
                <a:endParaRPr kumimoji="0" lang="es-CO" altLang="en-US" sz="2400" b="0" i="0" u="none" strike="noStrike" kern="0" cap="none" spc="0" normalizeH="0" baseline="0" noProof="0" dirty="0">
                  <a:ln>
                    <a:noFill/>
                  </a:ln>
                  <a:solidFill>
                    <a:schemeClr val="bg1"/>
                  </a:solidFill>
                  <a:effectLst/>
                  <a:uLnTx/>
                  <a:uFillTx/>
                  <a:latin typeface="Montserrat" panose="00000500000000000000" pitchFamily="2" charset="0"/>
                </a:endParaRPr>
              </a:p>
              <a:p>
                <a:pPr marL="0" marR="0" lvl="0" indent="0" algn="l" defTabSz="852488" rtl="0" eaLnBrk="1" fontAlgn="base" latinLnBrk="0" hangingPunct="1">
                  <a:lnSpc>
                    <a:spcPct val="100000"/>
                  </a:lnSpc>
                  <a:spcBef>
                    <a:spcPct val="20000"/>
                  </a:spcBef>
                  <a:spcAft>
                    <a:spcPct val="0"/>
                  </a:spcAft>
                  <a:buClr>
                    <a:srgbClr val="336699"/>
                  </a:buClr>
                  <a:buSzPct val="60000"/>
                  <a:buNone/>
                  <a:tabLst/>
                  <a:defRPr/>
                </a:pPr>
                <a:endParaRPr kumimoji="0" lang="es-ES_tradnl" altLang="en-US" sz="2400" b="0" i="0" u="none" strike="noStrike" kern="0" cap="none" spc="0" normalizeH="0" baseline="0" noProof="0" dirty="0">
                  <a:ln>
                    <a:noFill/>
                  </a:ln>
                  <a:solidFill>
                    <a:schemeClr val="bg1"/>
                  </a:solidFill>
                  <a:effectLst/>
                  <a:uLnTx/>
                  <a:uFillTx/>
                  <a:latin typeface="Montserrat" panose="00000500000000000000" pitchFamily="2" charset="0"/>
                </a:endParaRPr>
              </a:p>
            </p:txBody>
          </p:sp>
        </mc:Choice>
        <mc:Fallback xmlns="">
          <p:sp>
            <p:nvSpPr>
              <p:cNvPr id="5" name="Rectangle 3">
                <a:extLst>
                  <a:ext uri="{FF2B5EF4-FFF2-40B4-BE49-F238E27FC236}">
                    <a16:creationId xmlns:a16="http://schemas.microsoft.com/office/drawing/2014/main" id="{533D986B-6725-4921-AE0A-2DF5C0B53C4E}"/>
                  </a:ext>
                </a:extLst>
              </p:cNvPr>
              <p:cNvSpPr txBox="1">
                <a:spLocks noRot="1" noChangeAspect="1" noMove="1" noResize="1" noEditPoints="1" noAdjustHandles="1" noChangeArrowheads="1" noChangeShapeType="1" noTextEdit="1"/>
              </p:cNvSpPr>
              <p:nvPr/>
            </p:nvSpPr>
            <p:spPr bwMode="auto">
              <a:xfrm>
                <a:off x="283029" y="1257300"/>
                <a:ext cx="11625942" cy="4343400"/>
              </a:xfrm>
              <a:prstGeom prst="rect">
                <a:avLst/>
              </a:prstGeom>
              <a:blipFill>
                <a:blip r:embed="rId4"/>
                <a:stretch>
                  <a:fillRect l="-1101" t="-1403" b="-12903"/>
                </a:stretch>
              </a:blipFill>
              <a:ln w="9525">
                <a:noFill/>
                <a:miter lim="800000"/>
                <a:headEnd/>
                <a:tailEnd/>
              </a:ln>
              <a:extLst>
                <a:ext uri="{909E8E84-426E-40DD-AFC4-6F175D3DCCD1}">
                  <a14:hiddenFill xmlns:a14="http://schemas.microsoft.com/office/drawing/2010/main">
                    <a:solidFill>
                      <a:srgbClr val="FFFFFF"/>
                    </a:solidFill>
                  </a14:hiddenFill>
                </a:ext>
              </a:extLst>
            </p:spPr>
            <p:txBody>
              <a:bodyPr/>
              <a:lstStyle/>
              <a:p>
                <a:r>
                  <a:rPr lang="en-DE">
                    <a:noFill/>
                  </a:rPr>
                  <a:t> </a:t>
                </a:r>
              </a:p>
            </p:txBody>
          </p:sp>
        </mc:Fallback>
      </mc:AlternateContent>
      <p:sp>
        <p:nvSpPr>
          <p:cNvPr id="2" name="Rectangle 4">
            <a:extLst>
              <a:ext uri="{FF2B5EF4-FFF2-40B4-BE49-F238E27FC236}">
                <a16:creationId xmlns:a16="http://schemas.microsoft.com/office/drawing/2014/main" id="{C63F050E-2DAB-2C4F-8101-4AE89CA0A33C}"/>
              </a:ext>
            </a:extLst>
          </p:cNvPr>
          <p:cNvSpPr txBox="1">
            <a:spLocks noChangeArrowheads="1"/>
          </p:cNvSpPr>
          <p:nvPr/>
        </p:nvSpPr>
        <p:spPr bwMode="auto">
          <a:xfrm>
            <a:off x="140830" y="-53340"/>
            <a:ext cx="9296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b" anchorCtr="0" compatLnSpc="1">
            <a:prstTxWarp prst="textNoShape">
              <a:avLst/>
            </a:prstTxWarp>
          </a:bodyPr>
          <a:lstStyle>
            <a:lvl1pPr algn="l" defTabSz="852488" rtl="0" eaLnBrk="0" fontAlgn="base" hangingPunct="0">
              <a:spcBef>
                <a:spcPct val="0"/>
              </a:spcBef>
              <a:spcAft>
                <a:spcPct val="0"/>
              </a:spcAft>
              <a:defRPr sz="4000">
                <a:solidFill>
                  <a:srgbClr val="A50021"/>
                </a:solidFill>
                <a:latin typeface="+mj-lt"/>
                <a:ea typeface="+mj-ea"/>
                <a:cs typeface="+mj-cs"/>
              </a:defRPr>
            </a:lvl1pPr>
            <a:lvl2pPr algn="l" defTabSz="852488" rtl="0" eaLnBrk="0" fontAlgn="base" hangingPunct="0">
              <a:spcBef>
                <a:spcPct val="0"/>
              </a:spcBef>
              <a:spcAft>
                <a:spcPct val="0"/>
              </a:spcAft>
              <a:defRPr sz="4000">
                <a:solidFill>
                  <a:srgbClr val="A50021"/>
                </a:solidFill>
                <a:latin typeface="Arial" charset="0"/>
                <a:cs typeface="Arial" charset="0"/>
              </a:defRPr>
            </a:lvl2pPr>
            <a:lvl3pPr algn="l" defTabSz="852488" rtl="0" eaLnBrk="0" fontAlgn="base" hangingPunct="0">
              <a:spcBef>
                <a:spcPct val="0"/>
              </a:spcBef>
              <a:spcAft>
                <a:spcPct val="0"/>
              </a:spcAft>
              <a:defRPr sz="4000">
                <a:solidFill>
                  <a:srgbClr val="A50021"/>
                </a:solidFill>
                <a:latin typeface="Arial" charset="0"/>
                <a:cs typeface="Arial" charset="0"/>
              </a:defRPr>
            </a:lvl3pPr>
            <a:lvl4pPr algn="l" defTabSz="852488" rtl="0" eaLnBrk="0" fontAlgn="base" hangingPunct="0">
              <a:spcBef>
                <a:spcPct val="0"/>
              </a:spcBef>
              <a:spcAft>
                <a:spcPct val="0"/>
              </a:spcAft>
              <a:defRPr sz="4000">
                <a:solidFill>
                  <a:srgbClr val="A50021"/>
                </a:solidFill>
                <a:latin typeface="Arial" charset="0"/>
                <a:cs typeface="Arial" charset="0"/>
              </a:defRPr>
            </a:lvl4pPr>
            <a:lvl5pPr algn="l" defTabSz="852488" rtl="0" eaLnBrk="0" fontAlgn="base" hangingPunct="0">
              <a:spcBef>
                <a:spcPct val="0"/>
              </a:spcBef>
              <a:spcAft>
                <a:spcPct val="0"/>
              </a:spcAft>
              <a:defRPr sz="4000">
                <a:solidFill>
                  <a:srgbClr val="A50021"/>
                </a:solidFill>
                <a:latin typeface="Arial" charset="0"/>
                <a:cs typeface="Arial" charset="0"/>
              </a:defRPr>
            </a:lvl5pPr>
            <a:lvl6pPr marL="457200" algn="l" defTabSz="852488" rtl="0" fontAlgn="base">
              <a:spcBef>
                <a:spcPct val="0"/>
              </a:spcBef>
              <a:spcAft>
                <a:spcPct val="0"/>
              </a:spcAft>
              <a:defRPr sz="4000">
                <a:solidFill>
                  <a:srgbClr val="D00000"/>
                </a:solidFill>
                <a:latin typeface="Arial" charset="0"/>
                <a:cs typeface="Arial" charset="0"/>
              </a:defRPr>
            </a:lvl6pPr>
            <a:lvl7pPr marL="914400" algn="l" defTabSz="852488" rtl="0" fontAlgn="base">
              <a:spcBef>
                <a:spcPct val="0"/>
              </a:spcBef>
              <a:spcAft>
                <a:spcPct val="0"/>
              </a:spcAft>
              <a:defRPr sz="4000">
                <a:solidFill>
                  <a:srgbClr val="D00000"/>
                </a:solidFill>
                <a:latin typeface="Arial" charset="0"/>
                <a:cs typeface="Arial" charset="0"/>
              </a:defRPr>
            </a:lvl7pPr>
            <a:lvl8pPr marL="1371600" algn="l" defTabSz="852488" rtl="0" fontAlgn="base">
              <a:spcBef>
                <a:spcPct val="0"/>
              </a:spcBef>
              <a:spcAft>
                <a:spcPct val="0"/>
              </a:spcAft>
              <a:defRPr sz="4000">
                <a:solidFill>
                  <a:srgbClr val="D00000"/>
                </a:solidFill>
                <a:latin typeface="Arial" charset="0"/>
                <a:cs typeface="Arial" charset="0"/>
              </a:defRPr>
            </a:lvl8pPr>
            <a:lvl9pPr marL="1828800" algn="l" defTabSz="852488" rtl="0" fontAlgn="base">
              <a:spcBef>
                <a:spcPct val="0"/>
              </a:spcBef>
              <a:spcAft>
                <a:spcPct val="0"/>
              </a:spcAft>
              <a:defRPr sz="4000">
                <a:solidFill>
                  <a:srgbClr val="D00000"/>
                </a:solidFill>
                <a:latin typeface="Arial" charset="0"/>
                <a:cs typeface="Arial" charset="0"/>
              </a:defRPr>
            </a:lvl9pPr>
          </a:lstStyle>
          <a:p>
            <a:pPr marL="0" marR="0" lvl="0" indent="0" algn="l" defTabSz="852488" rtl="0" eaLnBrk="1" fontAlgn="base" latinLnBrk="0" hangingPunct="1">
              <a:lnSpc>
                <a:spcPct val="80000"/>
              </a:lnSpc>
              <a:spcBef>
                <a:spcPct val="0"/>
              </a:spcBef>
              <a:spcAft>
                <a:spcPct val="0"/>
              </a:spcAft>
              <a:buClrTx/>
              <a:buSzTx/>
              <a:buFontTx/>
              <a:buNone/>
              <a:tabLst/>
              <a:defRPr/>
            </a:pPr>
            <a:r>
              <a:rPr kumimoji="0" lang="es-ES" altLang="en-US" sz="4000" b="0" i="0" u="none" strike="noStrike" kern="0" cap="none" spc="0" normalizeH="0" baseline="0" noProof="0" dirty="0">
                <a:ln>
                  <a:noFill/>
                </a:ln>
                <a:solidFill>
                  <a:schemeClr val="bg1"/>
                </a:solidFill>
                <a:effectLst/>
                <a:uLnTx/>
                <a:uFillTx/>
                <a:latin typeface="Montserrat ExtraBold" panose="00000900000000000000" pitchFamily="2" charset="0"/>
              </a:rPr>
              <a:t>Interacción de variables</a:t>
            </a:r>
          </a:p>
        </p:txBody>
      </p:sp>
      <p:cxnSp>
        <p:nvCxnSpPr>
          <p:cNvPr id="3" name="Straight Connector 2">
            <a:extLst>
              <a:ext uri="{FF2B5EF4-FFF2-40B4-BE49-F238E27FC236}">
                <a16:creationId xmlns:a16="http://schemas.microsoft.com/office/drawing/2014/main" id="{F9CB2B65-F413-7285-0B7E-4D695A7DA697}"/>
              </a:ext>
            </a:extLst>
          </p:cNvPr>
          <p:cNvCxnSpPr>
            <a:cxnSpLocks/>
          </p:cNvCxnSpPr>
          <p:nvPr/>
        </p:nvCxnSpPr>
        <p:spPr>
          <a:xfrm>
            <a:off x="0" y="1056668"/>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96119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8674" name="TextBox 1"/>
          <p:cNvSpPr txBox="1">
            <a:spLocks noChangeArrowheads="1"/>
          </p:cNvSpPr>
          <p:nvPr/>
        </p:nvSpPr>
        <p:spPr bwMode="auto">
          <a:xfrm>
            <a:off x="2630424" y="2990597"/>
            <a:ext cx="7239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altLang="en-US" sz="3200" b="1" i="0" u="none" strike="noStrike" kern="1200" cap="none" spc="0" normalizeH="0" baseline="0" noProof="0" dirty="0">
              <a:ln>
                <a:noFill/>
              </a:ln>
              <a:solidFill>
                <a:schemeClr val="bg1"/>
              </a:solidFill>
              <a:effectLst/>
              <a:uLnTx/>
              <a:uFillTx/>
              <a:latin typeface="Montserrat ExtraBold" panose="00000900000000000000"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altLang="en-US" sz="3200" b="1" i="0" u="none" strike="noStrike" kern="1200" cap="none" spc="0" normalizeH="0" baseline="0" noProof="0" dirty="0">
                <a:ln>
                  <a:noFill/>
                </a:ln>
                <a:solidFill>
                  <a:schemeClr val="bg1"/>
                </a:solidFill>
                <a:effectLst/>
                <a:uLnTx/>
                <a:uFillTx/>
                <a:latin typeface="Montserrat ExtraBold" panose="00000900000000000000" pitchFamily="2" charset="0"/>
              </a:rPr>
              <a:t>TRANSFORMACIÓN DE VARIABLES NO LINEALES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Montserrat ExtraBold" panose="00000900000000000000"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schemeClr val="bg1"/>
              </a:solidFill>
              <a:effectLst/>
              <a:uLnTx/>
              <a:uFillTx/>
              <a:latin typeface="Montserrat ExtraBold" panose="00000900000000000000" pitchFamily="2" charset="0"/>
            </a:endParaRPr>
          </a:p>
        </p:txBody>
      </p:sp>
    </p:spTree>
    <p:extLst>
      <p:ext uri="{BB962C8B-B14F-4D97-AF65-F5344CB8AC3E}">
        <p14:creationId xmlns:p14="http://schemas.microsoft.com/office/powerpoint/2010/main" val="23509039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9458" name="Line 3"/>
          <p:cNvSpPr>
            <a:spLocks noChangeShapeType="1"/>
          </p:cNvSpPr>
          <p:nvPr/>
        </p:nvSpPr>
        <p:spPr bwMode="auto">
          <a:xfrm>
            <a:off x="2667000" y="4703186"/>
            <a:ext cx="0" cy="1447800"/>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CO"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9459" name="Oval 4"/>
          <p:cNvSpPr>
            <a:spLocks noChangeArrowheads="1"/>
          </p:cNvSpPr>
          <p:nvPr/>
        </p:nvSpPr>
        <p:spPr bwMode="auto">
          <a:xfrm rot="14317620">
            <a:off x="4191000" y="5867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60" name="Oval 5"/>
          <p:cNvSpPr>
            <a:spLocks noChangeArrowheads="1"/>
          </p:cNvSpPr>
          <p:nvPr/>
        </p:nvSpPr>
        <p:spPr bwMode="auto">
          <a:xfrm rot="14317620">
            <a:off x="2895600" y="4953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61" name="Oval 6"/>
          <p:cNvSpPr>
            <a:spLocks noChangeArrowheads="1"/>
          </p:cNvSpPr>
          <p:nvPr/>
        </p:nvSpPr>
        <p:spPr bwMode="auto">
          <a:xfrm rot="14317620">
            <a:off x="4648200" y="5791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62" name="Oval 7"/>
          <p:cNvSpPr>
            <a:spLocks noChangeArrowheads="1"/>
          </p:cNvSpPr>
          <p:nvPr/>
        </p:nvSpPr>
        <p:spPr bwMode="auto">
          <a:xfrm rot="14317620">
            <a:off x="3276600" y="4800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63" name="Oval 8"/>
          <p:cNvSpPr>
            <a:spLocks noChangeArrowheads="1"/>
          </p:cNvSpPr>
          <p:nvPr/>
        </p:nvSpPr>
        <p:spPr bwMode="auto">
          <a:xfrm rot="14317620">
            <a:off x="4038600" y="5486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64" name="Oval 9"/>
          <p:cNvSpPr>
            <a:spLocks noChangeArrowheads="1"/>
          </p:cNvSpPr>
          <p:nvPr/>
        </p:nvSpPr>
        <p:spPr bwMode="auto">
          <a:xfrm rot="14317620">
            <a:off x="4343400" y="5638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65" name="Oval 10"/>
          <p:cNvSpPr>
            <a:spLocks noChangeArrowheads="1"/>
          </p:cNvSpPr>
          <p:nvPr/>
        </p:nvSpPr>
        <p:spPr bwMode="auto">
          <a:xfrm rot="14317620">
            <a:off x="3581400" y="5029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66" name="Oval 11"/>
          <p:cNvSpPr>
            <a:spLocks noChangeArrowheads="1"/>
          </p:cNvSpPr>
          <p:nvPr/>
        </p:nvSpPr>
        <p:spPr bwMode="auto">
          <a:xfrm rot="14317620">
            <a:off x="2819400" y="4724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67" name="Oval 12"/>
          <p:cNvSpPr>
            <a:spLocks noChangeArrowheads="1"/>
          </p:cNvSpPr>
          <p:nvPr/>
        </p:nvSpPr>
        <p:spPr bwMode="auto">
          <a:xfrm rot="14317620">
            <a:off x="3124200" y="5105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68" name="Oval 13"/>
          <p:cNvSpPr>
            <a:spLocks noChangeArrowheads="1"/>
          </p:cNvSpPr>
          <p:nvPr/>
        </p:nvSpPr>
        <p:spPr bwMode="auto">
          <a:xfrm rot="14317620">
            <a:off x="3352800" y="5334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69" name="Oval 14"/>
          <p:cNvSpPr>
            <a:spLocks noChangeArrowheads="1"/>
          </p:cNvSpPr>
          <p:nvPr/>
        </p:nvSpPr>
        <p:spPr bwMode="auto">
          <a:xfrm rot="14317620">
            <a:off x="3962400" y="5715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70" name="Oval 15"/>
          <p:cNvSpPr>
            <a:spLocks noChangeArrowheads="1"/>
          </p:cNvSpPr>
          <p:nvPr/>
        </p:nvSpPr>
        <p:spPr bwMode="auto">
          <a:xfrm rot="14317620">
            <a:off x="3886200" y="5257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71" name="Oval 16"/>
          <p:cNvSpPr>
            <a:spLocks noChangeArrowheads="1"/>
          </p:cNvSpPr>
          <p:nvPr/>
        </p:nvSpPr>
        <p:spPr bwMode="auto">
          <a:xfrm rot="14317620">
            <a:off x="3657600" y="5334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72" name="Text Box 17"/>
          <p:cNvSpPr txBox="1">
            <a:spLocks noChangeArrowheads="1"/>
          </p:cNvSpPr>
          <p:nvPr/>
        </p:nvSpPr>
        <p:spPr bwMode="auto">
          <a:xfrm>
            <a:off x="2209801" y="44444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s-ES_tradnl" altLang="en-US" sz="20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Y</a:t>
            </a:r>
          </a:p>
        </p:txBody>
      </p:sp>
      <p:sp>
        <p:nvSpPr>
          <p:cNvPr id="19473" name="Line 18"/>
          <p:cNvSpPr>
            <a:spLocks noChangeShapeType="1"/>
          </p:cNvSpPr>
          <p:nvPr/>
        </p:nvSpPr>
        <p:spPr bwMode="auto">
          <a:xfrm>
            <a:off x="2667000" y="6150986"/>
            <a:ext cx="2286000" cy="0"/>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CO"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9474" name="Text Box 19"/>
          <p:cNvSpPr txBox="1">
            <a:spLocks noChangeArrowheads="1"/>
          </p:cNvSpPr>
          <p:nvPr/>
        </p:nvSpPr>
        <p:spPr bwMode="auto">
          <a:xfrm>
            <a:off x="4929188" y="60446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s-ES_tradnl" altLang="en-US" sz="20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X</a:t>
            </a:r>
          </a:p>
        </p:txBody>
      </p:sp>
      <p:sp>
        <p:nvSpPr>
          <p:cNvPr id="19475" name="Line 20"/>
          <p:cNvSpPr>
            <a:spLocks noChangeShapeType="1"/>
          </p:cNvSpPr>
          <p:nvPr/>
        </p:nvSpPr>
        <p:spPr bwMode="auto">
          <a:xfrm flipH="1">
            <a:off x="2667000" y="2417186"/>
            <a:ext cx="0" cy="1524000"/>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CO"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9476" name="Oval 21"/>
          <p:cNvSpPr>
            <a:spLocks noChangeArrowheads="1"/>
          </p:cNvSpPr>
          <p:nvPr/>
        </p:nvSpPr>
        <p:spPr bwMode="auto">
          <a:xfrm rot="14317620">
            <a:off x="2743200" y="3657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77" name="Oval 22"/>
          <p:cNvSpPr>
            <a:spLocks noChangeArrowheads="1"/>
          </p:cNvSpPr>
          <p:nvPr/>
        </p:nvSpPr>
        <p:spPr bwMode="auto">
          <a:xfrm rot="14317620">
            <a:off x="2971800" y="3352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78" name="Oval 23"/>
          <p:cNvSpPr>
            <a:spLocks noChangeArrowheads="1"/>
          </p:cNvSpPr>
          <p:nvPr/>
        </p:nvSpPr>
        <p:spPr bwMode="auto">
          <a:xfrm rot="14317620">
            <a:off x="4648200" y="2286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79" name="Oval 24"/>
          <p:cNvSpPr>
            <a:spLocks noChangeArrowheads="1"/>
          </p:cNvSpPr>
          <p:nvPr/>
        </p:nvSpPr>
        <p:spPr bwMode="auto">
          <a:xfrm rot="14317620">
            <a:off x="4800600" y="2667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80" name="Oval 25"/>
          <p:cNvSpPr>
            <a:spLocks noChangeArrowheads="1"/>
          </p:cNvSpPr>
          <p:nvPr/>
        </p:nvSpPr>
        <p:spPr bwMode="auto">
          <a:xfrm rot="14317620">
            <a:off x="3200400" y="3505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81" name="Oval 26"/>
          <p:cNvSpPr>
            <a:spLocks noChangeArrowheads="1"/>
          </p:cNvSpPr>
          <p:nvPr/>
        </p:nvSpPr>
        <p:spPr bwMode="auto">
          <a:xfrm rot="14317620">
            <a:off x="4419600" y="2667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82" name="Oval 27"/>
          <p:cNvSpPr>
            <a:spLocks noChangeArrowheads="1"/>
          </p:cNvSpPr>
          <p:nvPr/>
        </p:nvSpPr>
        <p:spPr bwMode="auto">
          <a:xfrm rot="14317620">
            <a:off x="4038600" y="3276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83" name="Oval 28"/>
          <p:cNvSpPr>
            <a:spLocks noChangeArrowheads="1"/>
          </p:cNvSpPr>
          <p:nvPr/>
        </p:nvSpPr>
        <p:spPr bwMode="auto">
          <a:xfrm rot="14317620">
            <a:off x="4114800" y="2667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84" name="Oval 29"/>
          <p:cNvSpPr>
            <a:spLocks noChangeArrowheads="1"/>
          </p:cNvSpPr>
          <p:nvPr/>
        </p:nvSpPr>
        <p:spPr bwMode="auto">
          <a:xfrm rot="14317620">
            <a:off x="3733800" y="2514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85" name="Oval 30"/>
          <p:cNvSpPr>
            <a:spLocks noChangeArrowheads="1"/>
          </p:cNvSpPr>
          <p:nvPr/>
        </p:nvSpPr>
        <p:spPr bwMode="auto">
          <a:xfrm rot="14317620">
            <a:off x="2819400" y="3048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86" name="Oval 31"/>
          <p:cNvSpPr>
            <a:spLocks noChangeArrowheads="1"/>
          </p:cNvSpPr>
          <p:nvPr/>
        </p:nvSpPr>
        <p:spPr bwMode="auto">
          <a:xfrm rot="14317620">
            <a:off x="3124200" y="2895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87" name="Oval 32"/>
          <p:cNvSpPr>
            <a:spLocks noChangeArrowheads="1"/>
          </p:cNvSpPr>
          <p:nvPr/>
        </p:nvSpPr>
        <p:spPr bwMode="auto">
          <a:xfrm rot="14317620">
            <a:off x="3429000" y="3082925"/>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88" name="Oval 33"/>
          <p:cNvSpPr>
            <a:spLocks noChangeArrowheads="1"/>
          </p:cNvSpPr>
          <p:nvPr/>
        </p:nvSpPr>
        <p:spPr bwMode="auto">
          <a:xfrm rot="14317620">
            <a:off x="4343400" y="2971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89" name="Oval 34"/>
          <p:cNvSpPr>
            <a:spLocks noChangeArrowheads="1"/>
          </p:cNvSpPr>
          <p:nvPr/>
        </p:nvSpPr>
        <p:spPr bwMode="auto">
          <a:xfrm rot="14317620">
            <a:off x="3810000" y="3048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90" name="Oval 35"/>
          <p:cNvSpPr>
            <a:spLocks noChangeArrowheads="1"/>
          </p:cNvSpPr>
          <p:nvPr/>
        </p:nvSpPr>
        <p:spPr bwMode="auto">
          <a:xfrm rot="14317620">
            <a:off x="3581400" y="3352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91" name="Text Box 36"/>
          <p:cNvSpPr txBox="1">
            <a:spLocks noChangeArrowheads="1"/>
          </p:cNvSpPr>
          <p:nvPr/>
        </p:nvSpPr>
        <p:spPr bwMode="auto">
          <a:xfrm>
            <a:off x="2209801" y="22346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s-ES_tradnl" altLang="en-US" sz="20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Y</a:t>
            </a:r>
          </a:p>
        </p:txBody>
      </p:sp>
      <p:sp>
        <p:nvSpPr>
          <p:cNvPr id="19492" name="Line 37"/>
          <p:cNvSpPr>
            <a:spLocks noChangeShapeType="1"/>
          </p:cNvSpPr>
          <p:nvPr/>
        </p:nvSpPr>
        <p:spPr bwMode="auto">
          <a:xfrm>
            <a:off x="2667000" y="3941186"/>
            <a:ext cx="2286000" cy="0"/>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CO"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9493" name="Oval 38"/>
          <p:cNvSpPr>
            <a:spLocks noChangeArrowheads="1"/>
          </p:cNvSpPr>
          <p:nvPr/>
        </p:nvSpPr>
        <p:spPr bwMode="auto">
          <a:xfrm rot="14317620">
            <a:off x="4648200" y="2971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94" name="Text Box 39"/>
          <p:cNvSpPr txBox="1">
            <a:spLocks noChangeArrowheads="1"/>
          </p:cNvSpPr>
          <p:nvPr/>
        </p:nvSpPr>
        <p:spPr bwMode="auto">
          <a:xfrm>
            <a:off x="4929188" y="3834825"/>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s-ES_tradnl" altLang="en-US" sz="20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X</a:t>
            </a:r>
          </a:p>
        </p:txBody>
      </p:sp>
      <p:sp>
        <p:nvSpPr>
          <p:cNvPr id="19495" name="Line 41"/>
          <p:cNvSpPr>
            <a:spLocks noChangeShapeType="1"/>
          </p:cNvSpPr>
          <p:nvPr/>
        </p:nvSpPr>
        <p:spPr bwMode="auto">
          <a:xfrm>
            <a:off x="7467600" y="4724400"/>
            <a:ext cx="0" cy="1447800"/>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CO"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9496" name="Oval 42"/>
          <p:cNvSpPr>
            <a:spLocks noChangeArrowheads="1"/>
          </p:cNvSpPr>
          <p:nvPr/>
        </p:nvSpPr>
        <p:spPr bwMode="auto">
          <a:xfrm rot="14317620">
            <a:off x="7543800" y="5715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97" name="Oval 43"/>
          <p:cNvSpPr>
            <a:spLocks noChangeArrowheads="1"/>
          </p:cNvSpPr>
          <p:nvPr/>
        </p:nvSpPr>
        <p:spPr bwMode="auto">
          <a:xfrm rot="14317620">
            <a:off x="7848600" y="5562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98" name="Oval 44"/>
          <p:cNvSpPr>
            <a:spLocks noChangeArrowheads="1"/>
          </p:cNvSpPr>
          <p:nvPr/>
        </p:nvSpPr>
        <p:spPr bwMode="auto">
          <a:xfrm rot="14317620">
            <a:off x="9372600" y="4495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499" name="Oval 45"/>
          <p:cNvSpPr>
            <a:spLocks noChangeArrowheads="1"/>
          </p:cNvSpPr>
          <p:nvPr/>
        </p:nvSpPr>
        <p:spPr bwMode="auto">
          <a:xfrm rot="14317620">
            <a:off x="9296400" y="4800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00" name="Oval 46"/>
          <p:cNvSpPr>
            <a:spLocks noChangeArrowheads="1"/>
          </p:cNvSpPr>
          <p:nvPr/>
        </p:nvSpPr>
        <p:spPr bwMode="auto">
          <a:xfrm rot="14317620">
            <a:off x="7924800" y="5791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01" name="Oval 47"/>
          <p:cNvSpPr>
            <a:spLocks noChangeArrowheads="1"/>
          </p:cNvSpPr>
          <p:nvPr/>
        </p:nvSpPr>
        <p:spPr bwMode="auto">
          <a:xfrm rot="14317620">
            <a:off x="8991600" y="4648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02" name="Oval 48"/>
          <p:cNvSpPr>
            <a:spLocks noChangeArrowheads="1"/>
          </p:cNvSpPr>
          <p:nvPr/>
        </p:nvSpPr>
        <p:spPr bwMode="auto">
          <a:xfrm rot="14317620">
            <a:off x="8915400" y="5410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03" name="Oval 49"/>
          <p:cNvSpPr>
            <a:spLocks noChangeArrowheads="1"/>
          </p:cNvSpPr>
          <p:nvPr/>
        </p:nvSpPr>
        <p:spPr bwMode="auto">
          <a:xfrm rot="14317620">
            <a:off x="8839200" y="5105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04" name="Oval 50"/>
          <p:cNvSpPr>
            <a:spLocks noChangeArrowheads="1"/>
          </p:cNvSpPr>
          <p:nvPr/>
        </p:nvSpPr>
        <p:spPr bwMode="auto">
          <a:xfrm rot="14317620">
            <a:off x="9144000" y="4343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05" name="Oval 51"/>
          <p:cNvSpPr>
            <a:spLocks noChangeArrowheads="1"/>
          </p:cNvSpPr>
          <p:nvPr/>
        </p:nvSpPr>
        <p:spPr bwMode="auto">
          <a:xfrm rot="14317620">
            <a:off x="8153400" y="5486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06" name="Oval 52"/>
          <p:cNvSpPr>
            <a:spLocks noChangeArrowheads="1"/>
          </p:cNvSpPr>
          <p:nvPr/>
        </p:nvSpPr>
        <p:spPr bwMode="auto">
          <a:xfrm rot="14317620">
            <a:off x="9144000" y="5105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07" name="Oval 53"/>
          <p:cNvSpPr>
            <a:spLocks noChangeArrowheads="1"/>
          </p:cNvSpPr>
          <p:nvPr/>
        </p:nvSpPr>
        <p:spPr bwMode="auto">
          <a:xfrm rot="14317620">
            <a:off x="8534400" y="5334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08" name="Oval 54"/>
          <p:cNvSpPr>
            <a:spLocks noChangeArrowheads="1"/>
          </p:cNvSpPr>
          <p:nvPr/>
        </p:nvSpPr>
        <p:spPr bwMode="auto">
          <a:xfrm rot="14317620">
            <a:off x="8382000" y="5638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09" name="Text Box 55"/>
          <p:cNvSpPr txBox="1">
            <a:spLocks noChangeArrowheads="1"/>
          </p:cNvSpPr>
          <p:nvPr/>
        </p:nvSpPr>
        <p:spPr bwMode="auto">
          <a:xfrm>
            <a:off x="7010401" y="44444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s-ES_tradnl" altLang="en-US" sz="20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Y</a:t>
            </a:r>
          </a:p>
        </p:txBody>
      </p:sp>
      <p:sp>
        <p:nvSpPr>
          <p:cNvPr id="19510" name="Line 56"/>
          <p:cNvSpPr>
            <a:spLocks noChangeShapeType="1"/>
          </p:cNvSpPr>
          <p:nvPr/>
        </p:nvSpPr>
        <p:spPr bwMode="auto">
          <a:xfrm>
            <a:off x="7467600" y="6172200"/>
            <a:ext cx="2286000" cy="0"/>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CO"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9511" name="Line 57"/>
          <p:cNvSpPr>
            <a:spLocks noChangeShapeType="1"/>
          </p:cNvSpPr>
          <p:nvPr/>
        </p:nvSpPr>
        <p:spPr bwMode="auto">
          <a:xfrm flipH="1">
            <a:off x="7467600" y="2438400"/>
            <a:ext cx="0" cy="1524000"/>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CO"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9512" name="Oval 58"/>
          <p:cNvSpPr>
            <a:spLocks noChangeArrowheads="1"/>
          </p:cNvSpPr>
          <p:nvPr/>
        </p:nvSpPr>
        <p:spPr bwMode="auto">
          <a:xfrm rot="14317620">
            <a:off x="7543800" y="3657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13" name="Oval 59"/>
          <p:cNvSpPr>
            <a:spLocks noChangeArrowheads="1"/>
          </p:cNvSpPr>
          <p:nvPr/>
        </p:nvSpPr>
        <p:spPr bwMode="auto">
          <a:xfrm rot="14317620">
            <a:off x="7772400" y="3352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14" name="Oval 60"/>
          <p:cNvSpPr>
            <a:spLocks noChangeArrowheads="1"/>
          </p:cNvSpPr>
          <p:nvPr/>
        </p:nvSpPr>
        <p:spPr bwMode="auto">
          <a:xfrm rot="14317620">
            <a:off x="9677400" y="3200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15" name="Oval 61"/>
          <p:cNvSpPr>
            <a:spLocks noChangeArrowheads="1"/>
          </p:cNvSpPr>
          <p:nvPr/>
        </p:nvSpPr>
        <p:spPr bwMode="auto">
          <a:xfrm rot="14317620">
            <a:off x="9220200" y="2590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16" name="Oval 62"/>
          <p:cNvSpPr>
            <a:spLocks noChangeArrowheads="1"/>
          </p:cNvSpPr>
          <p:nvPr/>
        </p:nvSpPr>
        <p:spPr bwMode="auto">
          <a:xfrm rot="14317620">
            <a:off x="8153400" y="2667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17" name="Oval 63"/>
          <p:cNvSpPr>
            <a:spLocks noChangeArrowheads="1"/>
          </p:cNvSpPr>
          <p:nvPr/>
        </p:nvSpPr>
        <p:spPr bwMode="auto">
          <a:xfrm rot="14317620">
            <a:off x="9677400" y="3505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18" name="Oval 64"/>
          <p:cNvSpPr>
            <a:spLocks noChangeArrowheads="1"/>
          </p:cNvSpPr>
          <p:nvPr/>
        </p:nvSpPr>
        <p:spPr bwMode="auto">
          <a:xfrm rot="14317620">
            <a:off x="9372600" y="3276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19" name="Oval 65"/>
          <p:cNvSpPr>
            <a:spLocks noChangeArrowheads="1"/>
          </p:cNvSpPr>
          <p:nvPr/>
        </p:nvSpPr>
        <p:spPr bwMode="auto">
          <a:xfrm rot="14317620">
            <a:off x="8915400" y="27432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20" name="Oval 66"/>
          <p:cNvSpPr>
            <a:spLocks noChangeArrowheads="1"/>
          </p:cNvSpPr>
          <p:nvPr/>
        </p:nvSpPr>
        <p:spPr bwMode="auto">
          <a:xfrm rot="14317620">
            <a:off x="8534400" y="2590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21" name="Oval 67"/>
          <p:cNvSpPr>
            <a:spLocks noChangeArrowheads="1"/>
          </p:cNvSpPr>
          <p:nvPr/>
        </p:nvSpPr>
        <p:spPr bwMode="auto">
          <a:xfrm rot="14317620">
            <a:off x="7696200" y="30480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22" name="Oval 68"/>
          <p:cNvSpPr>
            <a:spLocks noChangeArrowheads="1"/>
          </p:cNvSpPr>
          <p:nvPr/>
        </p:nvSpPr>
        <p:spPr bwMode="auto">
          <a:xfrm rot="14317620">
            <a:off x="7924800" y="2895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23" name="Oval 69"/>
          <p:cNvSpPr>
            <a:spLocks noChangeArrowheads="1"/>
          </p:cNvSpPr>
          <p:nvPr/>
        </p:nvSpPr>
        <p:spPr bwMode="auto">
          <a:xfrm rot="14317620">
            <a:off x="8229600" y="3082925"/>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vert="eaVert"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24" name="Oval 70"/>
          <p:cNvSpPr>
            <a:spLocks noChangeArrowheads="1"/>
          </p:cNvSpPr>
          <p:nvPr/>
        </p:nvSpPr>
        <p:spPr bwMode="auto">
          <a:xfrm rot="14317620">
            <a:off x="9144000" y="2971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25" name="Oval 71"/>
          <p:cNvSpPr>
            <a:spLocks noChangeArrowheads="1"/>
          </p:cNvSpPr>
          <p:nvPr/>
        </p:nvSpPr>
        <p:spPr bwMode="auto">
          <a:xfrm rot="14317620">
            <a:off x="8610600" y="28956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26" name="Oval 72"/>
          <p:cNvSpPr>
            <a:spLocks noChangeArrowheads="1"/>
          </p:cNvSpPr>
          <p:nvPr/>
        </p:nvSpPr>
        <p:spPr bwMode="auto">
          <a:xfrm rot="14317620">
            <a:off x="8839200" y="24384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27" name="Text Box 73"/>
          <p:cNvSpPr txBox="1">
            <a:spLocks noChangeArrowheads="1"/>
          </p:cNvSpPr>
          <p:nvPr/>
        </p:nvSpPr>
        <p:spPr bwMode="auto">
          <a:xfrm>
            <a:off x="7010401" y="22346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s-ES_tradnl" altLang="en-US" sz="20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Y</a:t>
            </a:r>
          </a:p>
        </p:txBody>
      </p:sp>
      <p:sp>
        <p:nvSpPr>
          <p:cNvPr id="19528" name="Line 74"/>
          <p:cNvSpPr>
            <a:spLocks noChangeShapeType="1"/>
          </p:cNvSpPr>
          <p:nvPr/>
        </p:nvSpPr>
        <p:spPr bwMode="auto">
          <a:xfrm>
            <a:off x="7467600" y="3962400"/>
            <a:ext cx="2286000" cy="0"/>
          </a:xfrm>
          <a:prstGeom prst="line">
            <a:avLst/>
          </a:prstGeom>
          <a:noFill/>
          <a:ln w="25400">
            <a:solidFill>
              <a:schemeClr val="bg2">
                <a:lumMod val="90000"/>
              </a:schemeClr>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CO"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29" name="Oval 75"/>
          <p:cNvSpPr>
            <a:spLocks noChangeArrowheads="1"/>
          </p:cNvSpPr>
          <p:nvPr/>
        </p:nvSpPr>
        <p:spPr bwMode="auto">
          <a:xfrm rot="14317620">
            <a:off x="9448800" y="2971800"/>
            <a:ext cx="228600" cy="228600"/>
          </a:xfrm>
          <a:prstGeom prst="ellipse">
            <a:avLst/>
          </a:prstGeom>
          <a:solidFill>
            <a:schemeClr val="fo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s-ES_tradnl"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30" name="Text Box 76"/>
          <p:cNvSpPr txBox="1">
            <a:spLocks noChangeArrowheads="1"/>
          </p:cNvSpPr>
          <p:nvPr/>
        </p:nvSpPr>
        <p:spPr bwMode="auto">
          <a:xfrm>
            <a:off x="9729788" y="3856039"/>
            <a:ext cx="354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s-ES_tradnl" altLang="en-US" sz="20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X</a:t>
            </a:r>
          </a:p>
        </p:txBody>
      </p:sp>
      <p:sp>
        <p:nvSpPr>
          <p:cNvPr id="19531" name="Text Box 77"/>
          <p:cNvSpPr txBox="1">
            <a:spLocks noChangeArrowheads="1"/>
          </p:cNvSpPr>
          <p:nvPr/>
        </p:nvSpPr>
        <p:spPr bwMode="auto">
          <a:xfrm>
            <a:off x="9753601" y="6065839"/>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336699"/>
              </a:buClr>
              <a:buSzPct val="60000"/>
              <a:buFont typeface="Wingdings" panose="05000000000000000000" pitchFamily="2" charset="2"/>
              <a:buChar char="n"/>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es-ES_tradnl" altLang="en-US" sz="2000" b="1"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rPr>
              <a:t>X</a:t>
            </a:r>
          </a:p>
        </p:txBody>
      </p:sp>
      <p:sp>
        <p:nvSpPr>
          <p:cNvPr id="19532" name="Text Box 78"/>
          <p:cNvSpPr txBox="1">
            <a:spLocks noChangeArrowheads="1"/>
          </p:cNvSpPr>
          <p:nvPr/>
        </p:nvSpPr>
        <p:spPr bwMode="auto">
          <a:xfrm>
            <a:off x="2228213" y="1640099"/>
            <a:ext cx="3252814" cy="461665"/>
          </a:xfrm>
          <a:prstGeom prst="rect">
            <a:avLst/>
          </a:prstGeom>
          <a:solidFill>
            <a:schemeClr val="accent2">
              <a:lumMod val="40000"/>
              <a:lumOff val="60000"/>
            </a:schemeClr>
          </a:solidFill>
          <a:ln>
            <a:noFill/>
          </a:ln>
        </p:spPr>
        <p:txBody>
          <a:bodyPr wrap="none">
            <a:spAutoFit/>
          </a:bodyPr>
          <a:lstStyle>
            <a:defPPr>
              <a:defRPr lang="en-DE"/>
            </a:defPPr>
            <a:lvl1pPr marR="0" lvl="0" indent="0" eaLnBrk="0" fontAlgn="base" hangingPunct="0">
              <a:lnSpc>
                <a:spcPct val="100000"/>
              </a:lnSpc>
              <a:spcBef>
                <a:spcPct val="0"/>
              </a:spcBef>
              <a:spcAft>
                <a:spcPct val="0"/>
              </a:spcAft>
              <a:buClrTx/>
              <a:buSzTx/>
              <a:buFont typeface="Wingdings" panose="05000000000000000000" pitchFamily="2" charset="2"/>
              <a:buNone/>
              <a:tabLst/>
              <a:defRPr kumimoji="0" sz="2400" b="1" i="0" u="none" strike="noStrike" cap="none" spc="0" normalizeH="0" baseline="0">
                <a:ln>
                  <a:noFill/>
                </a:ln>
                <a:solidFill>
                  <a:srgbClr val="242537"/>
                </a:solidFill>
                <a:effectLst/>
                <a:uLnTx/>
                <a:uFillTx/>
                <a:latin typeface="Montserrat" panose="00000500000000000000" pitchFamily="2"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latin typeface="Arial" panose="020B0604020202020204" pitchFamily="34" charset="0"/>
                <a:cs typeface="Arial" panose="020B0604020202020204" pitchFamily="34" charset="0"/>
              </a:defRPr>
            </a:lvl9pPr>
          </a:lstStyle>
          <a:p>
            <a:r>
              <a:rPr lang="es-ES_tradnl" altLang="en-US" dirty="0"/>
              <a:t>Relaciones lineales</a:t>
            </a:r>
          </a:p>
        </p:txBody>
      </p:sp>
      <p:sp>
        <p:nvSpPr>
          <p:cNvPr id="19533" name="Text Box 79"/>
          <p:cNvSpPr txBox="1">
            <a:spLocks noChangeArrowheads="1"/>
          </p:cNvSpPr>
          <p:nvPr/>
        </p:nvSpPr>
        <p:spPr bwMode="auto">
          <a:xfrm>
            <a:off x="6872641" y="1695519"/>
            <a:ext cx="3847528" cy="461665"/>
          </a:xfrm>
          <a:prstGeom prst="rect">
            <a:avLst/>
          </a:prstGeom>
          <a:solidFill>
            <a:schemeClr val="accent2">
              <a:lumMod val="40000"/>
              <a:lumOff val="60000"/>
            </a:schemeClr>
          </a:solidFill>
          <a:ln>
            <a:noFill/>
          </a:ln>
        </p:spPr>
        <p:txBody>
          <a:bodyPr wrap="none">
            <a:spAutoFit/>
          </a:bodyPr>
          <a:lstStyle>
            <a:defPPr>
              <a:defRPr lang="en-DE"/>
            </a:defPPr>
            <a:lvl1pPr marR="0" lvl="0" indent="0" eaLnBrk="0" fontAlgn="base" hangingPunct="0">
              <a:lnSpc>
                <a:spcPct val="100000"/>
              </a:lnSpc>
              <a:spcBef>
                <a:spcPct val="0"/>
              </a:spcBef>
              <a:spcAft>
                <a:spcPct val="0"/>
              </a:spcAft>
              <a:buClrTx/>
              <a:buSzTx/>
              <a:buFont typeface="Wingdings" panose="05000000000000000000" pitchFamily="2" charset="2"/>
              <a:buNone/>
              <a:tabLst/>
              <a:defRPr kumimoji="0" sz="2400" b="1" i="0" u="none" strike="noStrike" cap="none" spc="0" normalizeH="0" baseline="0">
                <a:ln>
                  <a:noFill/>
                </a:ln>
                <a:solidFill>
                  <a:srgbClr val="242537"/>
                </a:solidFill>
                <a:effectLst/>
                <a:uLnTx/>
                <a:uFillTx/>
                <a:latin typeface="Montserrat" panose="00000500000000000000" pitchFamily="2" charset="0"/>
                <a:cs typeface="Arial" panose="020B0604020202020204" pitchFamily="34" charset="0"/>
              </a:defRPr>
            </a:lvl1pPr>
            <a:lvl2pPr marL="742950" indent="-285750">
              <a:spcBef>
                <a:spcPct val="20000"/>
              </a:spcBef>
              <a:buClr>
                <a:srgbClr val="A50021"/>
              </a:buClr>
              <a:buSzPct val="55000"/>
              <a:buFont typeface="Wingdings" panose="05000000000000000000" pitchFamily="2" charset="2"/>
              <a:buChar char="n"/>
              <a:defRPr sz="2400">
                <a:latin typeface="Arial" panose="020B0604020202020204" pitchFamily="34" charset="0"/>
                <a:cs typeface="Arial" panose="020B0604020202020204" pitchFamily="34" charset="0"/>
              </a:defRPr>
            </a:lvl2pPr>
            <a:lvl3pPr marL="1143000" indent="-228600">
              <a:spcBef>
                <a:spcPct val="20000"/>
              </a:spcBef>
              <a:buClr>
                <a:srgbClr val="008000"/>
              </a:buClr>
              <a:buSzPct val="50000"/>
              <a:buFont typeface="Wingdings" panose="05000000000000000000" pitchFamily="2" charset="2"/>
              <a:buChar char="n"/>
              <a:defRPr sz="2000">
                <a:latin typeface="Arial" panose="020B0604020202020204" pitchFamily="34" charset="0"/>
                <a:cs typeface="Arial" panose="020B0604020202020204" pitchFamily="34" charset="0"/>
              </a:defRPr>
            </a:lvl3pPr>
            <a:lvl4pPr marL="1600200" indent="-228600">
              <a:spcBef>
                <a:spcPct val="20000"/>
              </a:spcBef>
              <a:buClr>
                <a:srgbClr val="336699"/>
              </a:buClr>
              <a:buSzPct val="55000"/>
              <a:buFont typeface="Wingdings" panose="05000000000000000000" pitchFamily="2" charset="2"/>
              <a:buChar char="n"/>
              <a:defRPr>
                <a:latin typeface="Arial" panose="020B0604020202020204" pitchFamily="34" charset="0"/>
                <a:cs typeface="Arial" panose="020B0604020202020204" pitchFamily="34" charset="0"/>
              </a:defRPr>
            </a:lvl4pPr>
            <a:lvl5pPr marL="2057400" indent="-228600">
              <a:spcBef>
                <a:spcPct val="20000"/>
              </a:spcBef>
              <a:buClr>
                <a:srgbClr val="A50021"/>
              </a:buClr>
              <a:buSzPct val="50000"/>
              <a:buFont typeface="Wingdings" panose="05000000000000000000" pitchFamily="2" charset="2"/>
              <a:buChar char="n"/>
              <a:defRPr>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latin typeface="Arial" panose="020B0604020202020204" pitchFamily="34" charset="0"/>
                <a:cs typeface="Arial" panose="020B0604020202020204" pitchFamily="34" charset="0"/>
              </a:defRPr>
            </a:lvl9pPr>
          </a:lstStyle>
          <a:p>
            <a:r>
              <a:rPr lang="es-ES_tradnl" altLang="en-US" dirty="0"/>
              <a:t>Relaciones NO lineales</a:t>
            </a:r>
          </a:p>
        </p:txBody>
      </p:sp>
      <p:sp>
        <p:nvSpPr>
          <p:cNvPr id="19534" name="Line 80"/>
          <p:cNvSpPr>
            <a:spLocks noChangeShapeType="1"/>
          </p:cNvSpPr>
          <p:nvPr/>
        </p:nvSpPr>
        <p:spPr bwMode="auto">
          <a:xfrm>
            <a:off x="6172200" y="1676400"/>
            <a:ext cx="0" cy="4724400"/>
          </a:xfrm>
          <a:prstGeom prst="line">
            <a:avLst/>
          </a:prstGeom>
          <a:noFill/>
          <a:ln w="28575">
            <a:solidFill>
              <a:schemeClr val="accent2">
                <a:lumMod val="40000"/>
                <a:lumOff val="60000"/>
              </a:schemeClr>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CO" sz="2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9535" name="Line 81"/>
          <p:cNvSpPr>
            <a:spLocks noChangeShapeType="1"/>
          </p:cNvSpPr>
          <p:nvPr/>
        </p:nvSpPr>
        <p:spPr bwMode="auto">
          <a:xfrm flipV="1">
            <a:off x="2667000" y="2569586"/>
            <a:ext cx="2362200" cy="1143000"/>
          </a:xfrm>
          <a:prstGeom prst="line">
            <a:avLst/>
          </a:prstGeom>
          <a:noFill/>
          <a:ln w="19050">
            <a:solidFill>
              <a:schemeClr val="bg2">
                <a:lumMod val="90000"/>
              </a:schemeClr>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CO"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9536" name="Line 82"/>
          <p:cNvSpPr>
            <a:spLocks noChangeShapeType="1"/>
          </p:cNvSpPr>
          <p:nvPr/>
        </p:nvSpPr>
        <p:spPr bwMode="auto">
          <a:xfrm>
            <a:off x="2819400" y="4703186"/>
            <a:ext cx="1828800" cy="1295400"/>
          </a:xfrm>
          <a:prstGeom prst="line">
            <a:avLst/>
          </a:prstGeom>
          <a:noFill/>
          <a:ln w="19050">
            <a:solidFill>
              <a:schemeClr val="bg2">
                <a:lumMod val="90000"/>
              </a:schemeClr>
            </a:solidFill>
            <a:miter lim="800000"/>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CO"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9537" name="Freeform 83"/>
          <p:cNvSpPr>
            <a:spLocks/>
          </p:cNvSpPr>
          <p:nvPr/>
        </p:nvSpPr>
        <p:spPr bwMode="auto">
          <a:xfrm>
            <a:off x="7620000" y="2692400"/>
            <a:ext cx="2209800" cy="1117600"/>
          </a:xfrm>
          <a:custGeom>
            <a:avLst/>
            <a:gdLst>
              <a:gd name="T0" fmla="*/ 0 w 1392"/>
              <a:gd name="T1" fmla="*/ 2147483646 h 704"/>
              <a:gd name="T2" fmla="*/ 2147483646 w 1392"/>
              <a:gd name="T3" fmla="*/ 2147483646 h 704"/>
              <a:gd name="T4" fmla="*/ 2147483646 w 1392"/>
              <a:gd name="T5" fmla="*/ 2147483646 h 704"/>
              <a:gd name="T6" fmla="*/ 0 60000 65536"/>
              <a:gd name="T7" fmla="*/ 0 60000 65536"/>
              <a:gd name="T8" fmla="*/ 0 60000 65536"/>
              <a:gd name="T9" fmla="*/ 0 w 1392"/>
              <a:gd name="T10" fmla="*/ 0 h 704"/>
              <a:gd name="T11" fmla="*/ 1392 w 1392"/>
              <a:gd name="T12" fmla="*/ 704 h 704"/>
            </a:gdLst>
            <a:ahLst/>
            <a:cxnLst>
              <a:cxn ang="T6">
                <a:pos x="T0" y="T1"/>
              </a:cxn>
              <a:cxn ang="T7">
                <a:pos x="T2" y="T3"/>
              </a:cxn>
              <a:cxn ang="T8">
                <a:pos x="T4" y="T5"/>
              </a:cxn>
            </a:cxnLst>
            <a:rect l="T9" t="T10" r="T11" b="T12"/>
            <a:pathLst>
              <a:path w="1392" h="704">
                <a:moveTo>
                  <a:pt x="0" y="704"/>
                </a:moveTo>
                <a:cubicBezTo>
                  <a:pt x="244" y="384"/>
                  <a:pt x="488" y="64"/>
                  <a:pt x="720" y="32"/>
                </a:cubicBezTo>
                <a:cubicBezTo>
                  <a:pt x="952" y="0"/>
                  <a:pt x="1172" y="256"/>
                  <a:pt x="1392" y="512"/>
                </a:cubicBezTo>
              </a:path>
            </a:pathLst>
          </a:custGeom>
          <a:noFill/>
          <a:ln w="19050" cap="flat" cmpd="sng">
            <a:solidFill>
              <a:schemeClr val="bg2">
                <a:lumMod val="9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CO"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19538" name="Freeform 84"/>
          <p:cNvSpPr>
            <a:spLocks/>
          </p:cNvSpPr>
          <p:nvPr/>
        </p:nvSpPr>
        <p:spPr bwMode="auto">
          <a:xfrm>
            <a:off x="7620000" y="4419600"/>
            <a:ext cx="1828800" cy="1447800"/>
          </a:xfrm>
          <a:custGeom>
            <a:avLst/>
            <a:gdLst>
              <a:gd name="T0" fmla="*/ 0 w 1152"/>
              <a:gd name="T1" fmla="*/ 2147483646 h 912"/>
              <a:gd name="T2" fmla="*/ 2147483646 w 1152"/>
              <a:gd name="T3" fmla="*/ 2147483646 h 912"/>
              <a:gd name="T4" fmla="*/ 2147483646 w 1152"/>
              <a:gd name="T5" fmla="*/ 0 h 912"/>
              <a:gd name="T6" fmla="*/ 0 60000 65536"/>
              <a:gd name="T7" fmla="*/ 0 60000 65536"/>
              <a:gd name="T8" fmla="*/ 0 60000 65536"/>
              <a:gd name="T9" fmla="*/ 0 w 1152"/>
              <a:gd name="T10" fmla="*/ 0 h 912"/>
              <a:gd name="T11" fmla="*/ 1152 w 1152"/>
              <a:gd name="T12" fmla="*/ 912 h 912"/>
            </a:gdLst>
            <a:ahLst/>
            <a:cxnLst>
              <a:cxn ang="T6">
                <a:pos x="T0" y="T1"/>
              </a:cxn>
              <a:cxn ang="T7">
                <a:pos x="T2" y="T3"/>
              </a:cxn>
              <a:cxn ang="T8">
                <a:pos x="T4" y="T5"/>
              </a:cxn>
            </a:cxnLst>
            <a:rect l="T9" t="T10" r="T11" b="T12"/>
            <a:pathLst>
              <a:path w="1152" h="912">
                <a:moveTo>
                  <a:pt x="0" y="912"/>
                </a:moveTo>
                <a:cubicBezTo>
                  <a:pt x="312" y="844"/>
                  <a:pt x="624" y="776"/>
                  <a:pt x="816" y="624"/>
                </a:cubicBezTo>
                <a:cubicBezTo>
                  <a:pt x="1008" y="472"/>
                  <a:pt x="1080" y="236"/>
                  <a:pt x="1152" y="0"/>
                </a:cubicBezTo>
              </a:path>
            </a:pathLst>
          </a:custGeom>
          <a:noFill/>
          <a:ln w="19050" cap="flat" cmpd="sng">
            <a:solidFill>
              <a:schemeClr val="bg2">
                <a:lumMod val="90000"/>
              </a:schemeClr>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s-CO" sz="2400" b="0" i="0" u="none" strike="noStrike" kern="1200" cap="none" spc="0" normalizeH="0" baseline="0" noProof="0">
              <a:ln>
                <a:noFill/>
              </a:ln>
              <a:solidFill>
                <a:schemeClr val="bg1"/>
              </a:solidFill>
              <a:effectLst/>
              <a:uLnTx/>
              <a:uFillTx/>
              <a:latin typeface="Arial" panose="020B0604020202020204" pitchFamily="34" charset="0"/>
              <a:ea typeface="+mn-ea"/>
              <a:cs typeface="Arial" panose="020B0604020202020204" pitchFamily="34" charset="0"/>
            </a:endParaRPr>
          </a:p>
        </p:txBody>
      </p:sp>
      <p:sp>
        <p:nvSpPr>
          <p:cNvPr id="83" name="Rectangle 2"/>
          <p:cNvSpPr txBox="1">
            <a:spLocks noChangeArrowheads="1"/>
          </p:cNvSpPr>
          <p:nvPr/>
        </p:nvSpPr>
        <p:spPr bwMode="auto">
          <a:xfrm>
            <a:off x="161478" y="70147"/>
            <a:ext cx="10472991"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342" tIns="42672" rIns="85342" bIns="42672" numCol="1" anchor="b" anchorCtr="0" compatLnSpc="1">
            <a:prstTxWarp prst="textNoShape">
              <a:avLst/>
            </a:prstTxWarp>
          </a:bodyPr>
          <a:lstStyle>
            <a:lvl1pPr algn="l" defTabSz="852488" rtl="0" eaLnBrk="0" fontAlgn="base" hangingPunct="0">
              <a:spcBef>
                <a:spcPct val="0"/>
              </a:spcBef>
              <a:spcAft>
                <a:spcPct val="0"/>
              </a:spcAft>
              <a:defRPr sz="4000">
                <a:solidFill>
                  <a:srgbClr val="A50021"/>
                </a:solidFill>
                <a:latin typeface="+mj-lt"/>
                <a:ea typeface="+mj-ea"/>
                <a:cs typeface="+mj-cs"/>
              </a:defRPr>
            </a:lvl1pPr>
            <a:lvl2pPr algn="l" defTabSz="852488" rtl="0" eaLnBrk="0" fontAlgn="base" hangingPunct="0">
              <a:spcBef>
                <a:spcPct val="0"/>
              </a:spcBef>
              <a:spcAft>
                <a:spcPct val="0"/>
              </a:spcAft>
              <a:defRPr sz="4000">
                <a:solidFill>
                  <a:srgbClr val="A50021"/>
                </a:solidFill>
                <a:latin typeface="Arial" charset="0"/>
                <a:cs typeface="Arial" charset="0"/>
              </a:defRPr>
            </a:lvl2pPr>
            <a:lvl3pPr algn="l" defTabSz="852488" rtl="0" eaLnBrk="0" fontAlgn="base" hangingPunct="0">
              <a:spcBef>
                <a:spcPct val="0"/>
              </a:spcBef>
              <a:spcAft>
                <a:spcPct val="0"/>
              </a:spcAft>
              <a:defRPr sz="4000">
                <a:solidFill>
                  <a:srgbClr val="A50021"/>
                </a:solidFill>
                <a:latin typeface="Arial" charset="0"/>
                <a:cs typeface="Arial" charset="0"/>
              </a:defRPr>
            </a:lvl3pPr>
            <a:lvl4pPr algn="l" defTabSz="852488" rtl="0" eaLnBrk="0" fontAlgn="base" hangingPunct="0">
              <a:spcBef>
                <a:spcPct val="0"/>
              </a:spcBef>
              <a:spcAft>
                <a:spcPct val="0"/>
              </a:spcAft>
              <a:defRPr sz="4000">
                <a:solidFill>
                  <a:srgbClr val="A50021"/>
                </a:solidFill>
                <a:latin typeface="Arial" charset="0"/>
                <a:cs typeface="Arial" charset="0"/>
              </a:defRPr>
            </a:lvl4pPr>
            <a:lvl5pPr algn="l" defTabSz="852488" rtl="0" eaLnBrk="0" fontAlgn="base" hangingPunct="0">
              <a:spcBef>
                <a:spcPct val="0"/>
              </a:spcBef>
              <a:spcAft>
                <a:spcPct val="0"/>
              </a:spcAft>
              <a:defRPr sz="4000">
                <a:solidFill>
                  <a:srgbClr val="A50021"/>
                </a:solidFill>
                <a:latin typeface="Arial" charset="0"/>
                <a:cs typeface="Arial" charset="0"/>
              </a:defRPr>
            </a:lvl5pPr>
            <a:lvl6pPr marL="457200" algn="l" defTabSz="852488" rtl="0" fontAlgn="base">
              <a:spcBef>
                <a:spcPct val="0"/>
              </a:spcBef>
              <a:spcAft>
                <a:spcPct val="0"/>
              </a:spcAft>
              <a:defRPr sz="4000">
                <a:solidFill>
                  <a:srgbClr val="D00000"/>
                </a:solidFill>
                <a:latin typeface="Arial" charset="0"/>
                <a:cs typeface="Arial" charset="0"/>
              </a:defRPr>
            </a:lvl6pPr>
            <a:lvl7pPr marL="914400" algn="l" defTabSz="852488" rtl="0" fontAlgn="base">
              <a:spcBef>
                <a:spcPct val="0"/>
              </a:spcBef>
              <a:spcAft>
                <a:spcPct val="0"/>
              </a:spcAft>
              <a:defRPr sz="4000">
                <a:solidFill>
                  <a:srgbClr val="D00000"/>
                </a:solidFill>
                <a:latin typeface="Arial" charset="0"/>
                <a:cs typeface="Arial" charset="0"/>
              </a:defRPr>
            </a:lvl7pPr>
            <a:lvl8pPr marL="1371600" algn="l" defTabSz="852488" rtl="0" fontAlgn="base">
              <a:spcBef>
                <a:spcPct val="0"/>
              </a:spcBef>
              <a:spcAft>
                <a:spcPct val="0"/>
              </a:spcAft>
              <a:defRPr sz="4000">
                <a:solidFill>
                  <a:srgbClr val="D00000"/>
                </a:solidFill>
                <a:latin typeface="Arial" charset="0"/>
                <a:cs typeface="Arial" charset="0"/>
              </a:defRPr>
            </a:lvl8pPr>
            <a:lvl9pPr marL="1828800" algn="l" defTabSz="852488" rtl="0" fontAlgn="base">
              <a:spcBef>
                <a:spcPct val="0"/>
              </a:spcBef>
              <a:spcAft>
                <a:spcPct val="0"/>
              </a:spcAft>
              <a:defRPr sz="4000">
                <a:solidFill>
                  <a:srgbClr val="D00000"/>
                </a:solidFill>
                <a:latin typeface="Arial" charset="0"/>
                <a:cs typeface="Arial" charset="0"/>
              </a:defRPr>
            </a:lvl9pPr>
          </a:lstStyle>
          <a:p>
            <a:pPr marL="0" marR="0" lvl="0" indent="0" algn="l" defTabSz="852488" rtl="0" eaLnBrk="1" fontAlgn="base" latinLnBrk="0" hangingPunct="1">
              <a:lnSpc>
                <a:spcPct val="100000"/>
              </a:lnSpc>
              <a:spcBef>
                <a:spcPct val="0"/>
              </a:spcBef>
              <a:spcAft>
                <a:spcPct val="0"/>
              </a:spcAft>
              <a:buClrTx/>
              <a:buSzTx/>
              <a:buFontTx/>
              <a:buNone/>
              <a:tabLst/>
              <a:defRPr/>
            </a:pPr>
            <a:r>
              <a:rPr kumimoji="0" lang="es-ES_tradnl" altLang="en-US" sz="3600" b="0" i="0" u="none" strike="noStrike" kern="0" cap="none" spc="0" normalizeH="0" baseline="0" noProof="0" dirty="0">
                <a:ln>
                  <a:noFill/>
                </a:ln>
                <a:solidFill>
                  <a:schemeClr val="bg1"/>
                </a:solidFill>
                <a:effectLst/>
                <a:uLnTx/>
                <a:uFillTx/>
                <a:latin typeface="Montserrat ExtraBold" panose="00000900000000000000" pitchFamily="2" charset="0"/>
                <a:cs typeface="Arial"/>
              </a:rPr>
              <a:t>Tipos de relaciones entre dos variables</a:t>
            </a:r>
          </a:p>
        </p:txBody>
      </p:sp>
      <p:cxnSp>
        <p:nvCxnSpPr>
          <p:cNvPr id="2" name="Straight Connector 1">
            <a:extLst>
              <a:ext uri="{FF2B5EF4-FFF2-40B4-BE49-F238E27FC236}">
                <a16:creationId xmlns:a16="http://schemas.microsoft.com/office/drawing/2014/main" id="{DDF5CAD9-4BF0-6B69-C8D9-17167E33F1BF}"/>
              </a:ext>
            </a:extLst>
          </p:cNvPr>
          <p:cNvCxnSpPr>
            <a:cxnSpLocks/>
          </p:cNvCxnSpPr>
          <p:nvPr/>
        </p:nvCxnSpPr>
        <p:spPr>
          <a:xfrm>
            <a:off x="0" y="1056668"/>
            <a:ext cx="102504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386614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8674" name="TextBox 1"/>
          <p:cNvSpPr txBox="1">
            <a:spLocks noChangeArrowheads="1"/>
          </p:cNvSpPr>
          <p:nvPr/>
        </p:nvSpPr>
        <p:spPr bwMode="auto">
          <a:xfrm>
            <a:off x="2476500" y="2028616"/>
            <a:ext cx="72390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altLang="en-US" sz="3200" b="1" i="0" u="none" strike="noStrike" kern="1200" cap="none" spc="0" normalizeH="0" baseline="0" noProof="0" dirty="0">
                <a:ln>
                  <a:noFill/>
                </a:ln>
                <a:solidFill>
                  <a:srgbClr val="242537"/>
                </a:solidFill>
                <a:effectLst/>
                <a:uLnTx/>
                <a:uFillTx/>
                <a:latin typeface="Montserrat ExtraBold" panose="00000900000000000000" pitchFamily="2" charset="0"/>
              </a:rPr>
              <a:t>RELACIONES NO LINEALES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altLang="en-US" sz="3200" b="1" i="0" u="none" strike="noStrike" kern="1200" cap="none" spc="0" normalizeH="0" baseline="0" noProof="0" dirty="0">
                <a:ln>
                  <a:noFill/>
                </a:ln>
                <a:solidFill>
                  <a:srgbClr val="242537"/>
                </a:solidFill>
                <a:effectLst/>
                <a:uLnTx/>
                <a:uFillTx/>
                <a:latin typeface="Montserrat ExtraBold" panose="00000900000000000000" pitchFamily="2" charset="0"/>
              </a:rPr>
              <a:t>¿COMO LINEALIZAR UNA RELACION ENTRE DOS VARIABLES?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srgbClr val="242537"/>
              </a:solidFill>
              <a:effectLst/>
              <a:uLnTx/>
              <a:uFillTx/>
              <a:latin typeface="Montserrat ExtraBold" panose="00000900000000000000" pitchFamily="2"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srgbClr val="242537"/>
              </a:solidFill>
              <a:effectLst/>
              <a:uLnTx/>
              <a:uFillTx/>
              <a:latin typeface="Montserrat ExtraBold" panose="00000900000000000000" pitchFamily="2" charset="0"/>
            </a:endParaRPr>
          </a:p>
        </p:txBody>
      </p:sp>
    </p:spTree>
    <p:extLst>
      <p:ext uri="{BB962C8B-B14F-4D97-AF65-F5344CB8AC3E}">
        <p14:creationId xmlns:p14="http://schemas.microsoft.com/office/powerpoint/2010/main" val="264657425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2074</TotalTime>
  <Words>2981</Words>
  <Application>Microsoft Macintosh PowerPoint</Application>
  <PresentationFormat>Widescreen</PresentationFormat>
  <Paragraphs>364</Paragraphs>
  <Slides>43</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5" baseType="lpstr">
      <vt:lpstr>Arial Unicode MS</vt:lpstr>
      <vt:lpstr>Arial</vt:lpstr>
      <vt:lpstr>Calibri</vt:lpstr>
      <vt:lpstr>Calibri Light</vt:lpstr>
      <vt:lpstr>Cambria Math</vt:lpstr>
      <vt:lpstr>Garamond</vt:lpstr>
      <vt:lpstr>Montserrat</vt:lpstr>
      <vt:lpstr>Montserrat ExtraBold</vt:lpstr>
      <vt:lpstr>Wingdings</vt:lpstr>
      <vt:lpstr>Office Theme</vt:lpstr>
      <vt:lpstr>Equation</vt:lpstr>
      <vt:lpstr>Clip</vt:lpstr>
      <vt:lpstr>Extensiones del modelo de regresión lineal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Relaciones no lineales: Relación Cuadrática</vt:lpstr>
      <vt:lpstr>Modelo de regresión cuadrática</vt:lpstr>
      <vt:lpstr>¿Hay evidencia de que mi término cuadrático tiene un efecto sobre 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Transformación logarítmica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Modelos de variable dependiente binaria</vt:lpstr>
      <vt:lpstr>PowerPoint Presentation</vt:lpstr>
      <vt:lpstr>PowerPoint Presentation</vt:lpstr>
      <vt:lpstr>Modelo de regresión Logística</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Felipe Parra Carreño</dc:creator>
  <cp:lastModifiedBy>Jaime Edison Rojas Mora</cp:lastModifiedBy>
  <cp:revision>286</cp:revision>
  <dcterms:created xsi:type="dcterms:W3CDTF">2023-01-09T16:10:50Z</dcterms:created>
  <dcterms:modified xsi:type="dcterms:W3CDTF">2025-04-03T13:41:33Z</dcterms:modified>
</cp:coreProperties>
</file>