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Fira Sans Extra Condensed Medium"/>
      <p:regular r:id="rId11"/>
      <p:bold r:id="rId12"/>
      <p:italic r:id="rId13"/>
      <p:boldItalic r:id="rId14"/>
    </p:embeddedFont>
    <p:embeddedFont>
      <p:font typeface="Roboto Condensed"/>
      <p:regular r:id="rId15"/>
      <p:bold r:id="rId16"/>
      <p:italic r:id="rId17"/>
      <p:boldItalic r:id="rId18"/>
    </p:embeddedFont>
    <p:embeddedFont>
      <p:font typeface="Squada One"/>
      <p:regular r:id="rId19"/>
    </p:embeddedFont>
    <p:embeddedFont>
      <p:font typeface="Roboto Condensed Light"/>
      <p:regular r:id="rId20"/>
      <p:bold r:id="rId21"/>
      <p:italic r:id="rId22"/>
      <p:boldItalic r:id="rId23"/>
    </p:embeddedFont>
    <p:embeddedFont>
      <p:font typeface="Exo 2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Light-regular.fntdata"/><Relationship Id="rId22" Type="http://schemas.openxmlformats.org/officeDocument/2006/relationships/font" Target="fonts/RobotoCondensedLight-italic.fntdata"/><Relationship Id="rId21" Type="http://schemas.openxmlformats.org/officeDocument/2006/relationships/font" Target="fonts/RobotoCondensedLight-bold.fntdata"/><Relationship Id="rId24" Type="http://schemas.openxmlformats.org/officeDocument/2006/relationships/font" Target="fonts/Exo2-regular.fntdata"/><Relationship Id="rId23" Type="http://schemas.openxmlformats.org/officeDocument/2006/relationships/font" Target="fonts/RobotoCondensed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xo2-italic.fntdata"/><Relationship Id="rId25" Type="http://schemas.openxmlformats.org/officeDocument/2006/relationships/font" Target="fonts/Exo2-bold.fntdata"/><Relationship Id="rId27" Type="http://schemas.openxmlformats.org/officeDocument/2006/relationships/font" Target="fonts/Exo2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FiraSansExtraCondensedMedium-regular.fntdata"/><Relationship Id="rId10" Type="http://schemas.openxmlformats.org/officeDocument/2006/relationships/slide" Target="slides/slide6.xml"/><Relationship Id="rId13" Type="http://schemas.openxmlformats.org/officeDocument/2006/relationships/font" Target="fonts/FiraSansExtraCondensedMedium-italic.fntdata"/><Relationship Id="rId12" Type="http://schemas.openxmlformats.org/officeDocument/2006/relationships/font" Target="fonts/FiraSansExtraCondensedMedium-bold.fntdata"/><Relationship Id="rId15" Type="http://schemas.openxmlformats.org/officeDocument/2006/relationships/font" Target="fonts/RobotoCondensed-regular.fntdata"/><Relationship Id="rId14" Type="http://schemas.openxmlformats.org/officeDocument/2006/relationships/font" Target="fonts/FiraSansExtraCondensedMedium-boldItalic.fntdata"/><Relationship Id="rId17" Type="http://schemas.openxmlformats.org/officeDocument/2006/relationships/font" Target="fonts/RobotoCondensed-italic.fntdata"/><Relationship Id="rId16" Type="http://schemas.openxmlformats.org/officeDocument/2006/relationships/font" Target="fonts/RobotoCondensed-bold.fntdata"/><Relationship Id="rId19" Type="http://schemas.openxmlformats.org/officeDocument/2006/relationships/font" Target="fonts/SquadaOne-regular.fntdata"/><Relationship Id="rId18" Type="http://schemas.openxmlformats.org/officeDocument/2006/relationships/font" Target="fonts/RobotoCondense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abfbaf28_3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abfbaf28_3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0422e0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0422e0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80af064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80af06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d3b44f0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d3b44f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1abfbaf28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1abfbaf28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hasCustomPrompt="1"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2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2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2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2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8" name="Google Shape;78;p12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0" name="Google Shape;80;p12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3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6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6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16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29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hasCustomPrompt="1"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hasCustomPrompt="1"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3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3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3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hasCustomPrompt="1"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33"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hasCustomPrompt="1"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7" name="Google Shape;47;p8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9"/>
          <p:cNvSpPr txBox="1"/>
          <p:nvPr>
            <p:ph hasCustomPrompt="1"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9"/>
          <p:cNvSpPr txBox="1"/>
          <p:nvPr>
            <p:ph hasCustomPrompt="1"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9"/>
          <p:cNvSpPr txBox="1"/>
          <p:nvPr>
            <p:ph hasCustomPrompt="1"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0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0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0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Modern Capitalization Table</a:t>
            </a:r>
            <a:endParaRPr/>
          </a:p>
        </p:txBody>
      </p:sp>
      <p:sp>
        <p:nvSpPr>
          <p:cNvPr id="133" name="Google Shape;133;p26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Carta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4" name="Google Shape;134;p26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</a:pPr>
            <a:r>
              <a:rPr lang="en">
                <a:solidFill>
                  <a:schemeClr val="dk1"/>
                </a:solidFill>
              </a:rPr>
              <a:t>Founded in 2012 by Henry Ward and Manu Kumar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</a:pPr>
            <a:r>
              <a:rPr lang="en">
                <a:solidFill>
                  <a:schemeClr val="dk1"/>
                </a:solidFill>
              </a:rPr>
              <a:t>Lack of transparency, time-consuming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</a:pPr>
            <a:r>
              <a:rPr lang="en">
                <a:solidFill>
                  <a:schemeClr val="dk1"/>
                </a:solidFill>
              </a:rPr>
              <a:t>Digitized stock certificates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</a:pPr>
            <a:r>
              <a:rPr lang="en">
                <a:solidFill>
                  <a:schemeClr val="dk1"/>
                </a:solidFill>
              </a:rPr>
              <a:t>$447.8 million - Andreessen Horowitz, Spark Capital, Tribe Capital, Meritech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Origin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4294967295" type="body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Previews issues in the industry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</a:pPr>
            <a:r>
              <a:rPr lang="en"/>
              <a:t>Broken cap tables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</a:pPr>
            <a:r>
              <a:rPr lang="en"/>
              <a:t>Lengthy process to buy, sell, exercise stock options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</a:pPr>
            <a:r>
              <a:rPr lang="en"/>
              <a:t>Law firms handled paperwork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4294967295"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Activities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/>
        </p:nvSpPr>
        <p:spPr>
          <a:xfrm>
            <a:off x="824525" y="2359800"/>
            <a:ext cx="57270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Intended users and market size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Companies, investors, and employees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Venture firms, Limited Partners and funds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870650" y="3311575"/>
            <a:ext cx="81429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Technologies used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Django - Python-based framework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951" y="543513"/>
            <a:ext cx="4978399" cy="40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6773575" y="4416575"/>
            <a:ext cx="2092500" cy="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https://carta.com/blog/eshares-is-now-carta/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4294967295" type="body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FinTech Domain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</a:pPr>
            <a:r>
              <a:rPr lang="en"/>
              <a:t>Investment Management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Landscape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/>
        </p:nvSpPr>
        <p:spPr>
          <a:xfrm>
            <a:off x="824525" y="2238650"/>
            <a:ext cx="57270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Major Trends in Domain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Big Data, Machine Learning, Artificial Intelligence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Automated trading, 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870650" y="3223475"/>
            <a:ext cx="81429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Competition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Shareworks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</a:pP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Captable.io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idx="4294967295" type="body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Impact and Metrics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</a:pPr>
            <a:r>
              <a:rPr lang="en"/>
              <a:t>Over 700,000 shareholders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</a:pPr>
            <a:r>
              <a:rPr lang="en"/>
              <a:t>$575 billion in assets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</a:pPr>
            <a:r>
              <a:rPr lang="en"/>
              <a:t>In comparison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/>
              <a:t>Shareworks - 10,000 shareholders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/>
              <a:t>Captable - 50,000 shareholders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