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85" r:id="rId3"/>
    <p:sldId id="286" r:id="rId4"/>
    <p:sldId id="287" r:id="rId5"/>
    <p:sldId id="288" r:id="rId6"/>
    <p:sldId id="258" r:id="rId7"/>
    <p:sldId id="292" r:id="rId8"/>
    <p:sldId id="290" r:id="rId9"/>
    <p:sldId id="289" r:id="rId10"/>
    <p:sldId id="259" r:id="rId11"/>
    <p:sldId id="260" r:id="rId12"/>
    <p:sldId id="291" r:id="rId13"/>
    <p:sldId id="261" r:id="rId14"/>
    <p:sldId id="262" r:id="rId15"/>
    <p:sldId id="265" r:id="rId16"/>
    <p:sldId id="263" r:id="rId17"/>
    <p:sldId id="264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12192000" cy="6858000"/>
  <p:notesSz cx="6858000" cy="9144000"/>
  <p:defaultTextStyle>
    <a:defPPr lvl="0">
      <a:defRPr lang="es-E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256" autoAdjust="0"/>
    <p:restoredTop sz="94572" autoAdjust="0"/>
  </p:normalViewPr>
  <p:slideViewPr>
    <p:cSldViewPr snapToGrid="0">
      <p:cViewPr varScale="1">
        <p:scale>
          <a:sx n="125" d="100"/>
          <a:sy n="125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BB835-5F73-4EE1-B563-D22257C32916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0F2B-5D56-49F6-B9CD-0F0001DEC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12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2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659"/>
            <a:ext cx="12192000" cy="69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6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0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9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1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7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7C1D-160E-8A43-8FDF-FD447521907B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1480-B185-EB4D-A9D7-672A29DF1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4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7" r:id="rId3"/>
    <p:sldLayoutId id="2147483651" r:id="rId4"/>
    <p:sldLayoutId id="2147483652" r:id="rId5"/>
    <p:sldLayoutId id="214748365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gif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opencv.com/deep-learning-based-text-detection-using-opencv-c-python/" TargetMode="External"/><Relationship Id="rId2" Type="http://schemas.openxmlformats.org/officeDocument/2006/relationships/hyperlink" Target="https://www.coursera.org/learn/sesenta-anos-inteligencia-artificial/lecture/HkxV8/inteligencia-mente-cuerpo-y-alm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dccia.ua.es/dccia/inf/asignaturas/Vision/vision-tema3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5560CA-980F-4315-AA88-9E7839C4079F}"/>
              </a:ext>
            </a:extLst>
          </p:cNvPr>
          <p:cNvSpPr txBox="1"/>
          <p:nvPr/>
        </p:nvSpPr>
        <p:spPr>
          <a:xfrm>
            <a:off x="1524001" y="4113846"/>
            <a:ext cx="92746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</a:rPr>
              <a:t>Asignatura: 	</a:t>
            </a:r>
            <a:r>
              <a:rPr lang="es-CO" sz="3200" dirty="0">
                <a:solidFill>
                  <a:schemeClr val="bg1"/>
                </a:solidFill>
              </a:rPr>
              <a:t>Electiva I Interdisciplinar - Deep Learning</a:t>
            </a:r>
          </a:p>
          <a:p>
            <a:r>
              <a:rPr lang="es-CO" sz="3200" b="1" dirty="0">
                <a:solidFill>
                  <a:schemeClr val="bg1"/>
                </a:solidFill>
              </a:rPr>
              <a:t>Créditos	:</a:t>
            </a:r>
            <a:r>
              <a:rPr lang="es-CO" sz="3200" dirty="0">
                <a:solidFill>
                  <a:schemeClr val="bg1"/>
                </a:solidFill>
              </a:rPr>
              <a:t>	3</a:t>
            </a:r>
          </a:p>
          <a:p>
            <a:r>
              <a:rPr lang="es-CO" sz="3200" b="1" dirty="0">
                <a:solidFill>
                  <a:schemeClr val="bg1"/>
                </a:solidFill>
              </a:rPr>
              <a:t>Horas de T.P: </a:t>
            </a:r>
            <a:r>
              <a:rPr lang="es-CO" sz="3200" dirty="0">
                <a:solidFill>
                  <a:schemeClr val="bg1"/>
                </a:solidFill>
              </a:rPr>
              <a:t>	4</a:t>
            </a:r>
          </a:p>
          <a:p>
            <a:r>
              <a:rPr lang="es-CO" sz="3200" b="1" dirty="0">
                <a:solidFill>
                  <a:schemeClr val="bg1"/>
                </a:solidFill>
              </a:rPr>
              <a:t>Docente:</a:t>
            </a:r>
            <a:r>
              <a:rPr lang="es-CO" sz="3200" dirty="0">
                <a:solidFill>
                  <a:schemeClr val="bg1"/>
                </a:solidFill>
              </a:rPr>
              <a:t> 		Luis Fernando Castellanos Guarín</a:t>
            </a:r>
          </a:p>
          <a:p>
            <a:r>
              <a:rPr lang="es-CO" sz="3200" b="1" dirty="0">
                <a:solidFill>
                  <a:schemeClr val="bg1"/>
                </a:solidFill>
              </a:rPr>
              <a:t>Celular:</a:t>
            </a:r>
            <a:r>
              <a:rPr lang="es-CO" sz="3200" dirty="0">
                <a:solidFill>
                  <a:schemeClr val="bg1"/>
                </a:solidFill>
              </a:rPr>
              <a:t>			321-4582098</a:t>
            </a:r>
          </a:p>
        </p:txBody>
      </p:sp>
    </p:spTree>
    <p:extLst>
      <p:ext uri="{BB962C8B-B14F-4D97-AF65-F5344CB8AC3E}">
        <p14:creationId xmlns:p14="http://schemas.microsoft.com/office/powerpoint/2010/main" val="1139448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wind"/>
      </p:transition>
    </mc:Choice>
    <mc:Fallback xmlns="">
      <p:transition spd="slow" advClick="0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F4550D-8C54-4DA5-BA21-7C4BFFAAF851}"/>
              </a:ext>
            </a:extLst>
          </p:cNvPr>
          <p:cNvSpPr txBox="1"/>
          <p:nvPr/>
        </p:nvSpPr>
        <p:spPr>
          <a:xfrm>
            <a:off x="1665368" y="973889"/>
            <a:ext cx="907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humanidad siempre ha soñado con seres mágicos y criaturas artificiales. </a:t>
            </a:r>
          </a:p>
          <a:p>
            <a:r>
              <a:rPr lang="es-ES" b="1" dirty="0"/>
              <a:t>La ciencia ficción </a:t>
            </a:r>
            <a:r>
              <a:rPr lang="es-ES" dirty="0"/>
              <a:t>nos ha planteado escenarios en los que las máquinas desarrollan actividades ultra complejas que muchas veces superan las capacidades humanas</a:t>
            </a:r>
          </a:p>
          <a:p>
            <a:endParaRPr lang="es-CO" dirty="0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67BC814B-7E0E-4547-8A77-54AD14662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1" r="7935"/>
          <a:stretch/>
        </p:blipFill>
        <p:spPr bwMode="auto">
          <a:xfrm>
            <a:off x="1652668" y="2288428"/>
            <a:ext cx="1864363" cy="184941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terminator">
            <a:extLst>
              <a:ext uri="{FF2B5EF4-FFF2-40B4-BE49-F238E27FC236}">
                <a16:creationId xmlns:a16="http://schemas.microsoft.com/office/drawing/2014/main" id="{E3DB7D32-0AF8-4011-B6D3-C6AD715E60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6516" r="29258"/>
          <a:stretch/>
        </p:blipFill>
        <p:spPr bwMode="auto">
          <a:xfrm>
            <a:off x="2720694" y="4137839"/>
            <a:ext cx="2046396" cy="1608667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440D4C29-2A5C-4A51-87CA-28ED62AE9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5" t="500" r="24213" b="-500"/>
          <a:stretch/>
        </p:blipFill>
        <p:spPr bwMode="auto">
          <a:xfrm>
            <a:off x="3943330" y="2057401"/>
            <a:ext cx="1925809" cy="2023533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9482FD6-33DB-433B-8F7E-594A7631F118}"/>
              </a:ext>
            </a:extLst>
          </p:cNvPr>
          <p:cNvCxnSpPr>
            <a:cxnSpLocks/>
          </p:cNvCxnSpPr>
          <p:nvPr/>
        </p:nvCxnSpPr>
        <p:spPr>
          <a:xfrm flipH="1">
            <a:off x="6096000" y="2057401"/>
            <a:ext cx="12700" cy="3945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7944746F-2BC2-4E6D-B611-9C1F29BB0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166" y="2057401"/>
            <a:ext cx="1732243" cy="2599267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robot boston dynamics">
            <a:extLst>
              <a:ext uri="{FF2B5EF4-FFF2-40B4-BE49-F238E27FC236}">
                <a16:creationId xmlns:a16="http://schemas.microsoft.com/office/drawing/2014/main" id="{AC0156AF-16F3-4EFC-958B-E87BBAE655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4" r="11585"/>
          <a:stretch/>
        </p:blipFill>
        <p:spPr bwMode="auto">
          <a:xfrm>
            <a:off x="8394700" y="2231524"/>
            <a:ext cx="2032000" cy="1906315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n relacionada">
            <a:extLst>
              <a:ext uri="{FF2B5EF4-FFF2-40B4-BE49-F238E27FC236}">
                <a16:creationId xmlns:a16="http://schemas.microsoft.com/office/drawing/2014/main" id="{2C9EB879-E3C8-4DA5-BCEE-3D5A35DE8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"/>
          <a:stretch/>
        </p:blipFill>
        <p:spPr bwMode="auto">
          <a:xfrm>
            <a:off x="7961711" y="4366260"/>
            <a:ext cx="2240622" cy="165089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15AFF6B6-F229-47F1-9D55-B6619E5EA3BD}"/>
              </a:ext>
            </a:extLst>
          </p:cNvPr>
          <p:cNvSpPr txBox="1"/>
          <p:nvPr/>
        </p:nvSpPr>
        <p:spPr>
          <a:xfrm>
            <a:off x="2904070" y="142861"/>
            <a:ext cx="2670274" cy="461665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7377" h="527983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tx1"/>
                </a:solidFill>
              </a:rPr>
              <a:t>La ciencia ficción </a:t>
            </a:r>
            <a:endParaRPr lang="es-CO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BB9756-F7C6-40A8-B484-9B4DBAA24769}"/>
              </a:ext>
            </a:extLst>
          </p:cNvPr>
          <p:cNvSpPr txBox="1"/>
          <p:nvPr/>
        </p:nvSpPr>
        <p:spPr>
          <a:xfrm>
            <a:off x="5671031" y="142861"/>
            <a:ext cx="1087008" cy="535661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  <a:gd name="connsiteX0" fmla="*/ 0 w 6157513"/>
              <a:gd name="connsiteY0" fmla="*/ 30394 h 527983"/>
              <a:gd name="connsiteX1" fmla="*/ 6157513 w 6157513"/>
              <a:gd name="connsiteY1" fmla="*/ 0 h 527983"/>
              <a:gd name="connsiteX2" fmla="*/ 5738413 w 6157513"/>
              <a:gd name="connsiteY2" fmla="*/ 527983 h 527983"/>
              <a:gd name="connsiteX3" fmla="*/ 1260136 w 6157513"/>
              <a:gd name="connsiteY3" fmla="*/ 527983 h 527983"/>
              <a:gd name="connsiteX4" fmla="*/ 0 w 6157513"/>
              <a:gd name="connsiteY4" fmla="*/ 30394 h 527983"/>
              <a:gd name="connsiteX0" fmla="*/ 0 w 6814976"/>
              <a:gd name="connsiteY0" fmla="*/ 0 h 497589"/>
              <a:gd name="connsiteX1" fmla="*/ 6814976 w 6814976"/>
              <a:gd name="connsiteY1" fmla="*/ 12324 h 497589"/>
              <a:gd name="connsiteX2" fmla="*/ 5738413 w 6814976"/>
              <a:gd name="connsiteY2" fmla="*/ 497589 h 497589"/>
              <a:gd name="connsiteX3" fmla="*/ 1260136 w 6814976"/>
              <a:gd name="connsiteY3" fmla="*/ 497589 h 497589"/>
              <a:gd name="connsiteX4" fmla="*/ 0 w 6814976"/>
              <a:gd name="connsiteY4" fmla="*/ 0 h 497589"/>
              <a:gd name="connsiteX0" fmla="*/ 0 w 7034133"/>
              <a:gd name="connsiteY0" fmla="*/ 11832 h 509421"/>
              <a:gd name="connsiteX1" fmla="*/ 7034133 w 7034133"/>
              <a:gd name="connsiteY1" fmla="*/ 0 h 509421"/>
              <a:gd name="connsiteX2" fmla="*/ 5738413 w 7034133"/>
              <a:gd name="connsiteY2" fmla="*/ 509421 h 509421"/>
              <a:gd name="connsiteX3" fmla="*/ 1260136 w 7034133"/>
              <a:gd name="connsiteY3" fmla="*/ 509421 h 509421"/>
              <a:gd name="connsiteX4" fmla="*/ 0 w 7034133"/>
              <a:gd name="connsiteY4" fmla="*/ 11832 h 50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4133" h="509421">
                <a:moveTo>
                  <a:pt x="0" y="11832"/>
                </a:moveTo>
                <a:lnTo>
                  <a:pt x="7034133" y="0"/>
                </a:lnTo>
                <a:lnTo>
                  <a:pt x="5738413" y="509421"/>
                </a:lnTo>
                <a:lnTo>
                  <a:pt x="1260136" y="509421"/>
                </a:lnTo>
                <a:lnTo>
                  <a:pt x="0" y="11832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VS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0692F2F-61FC-4946-A491-2AAD7F08893C}"/>
              </a:ext>
            </a:extLst>
          </p:cNvPr>
          <p:cNvSpPr txBox="1"/>
          <p:nvPr/>
        </p:nvSpPr>
        <p:spPr>
          <a:xfrm>
            <a:off x="6854727" y="142860"/>
            <a:ext cx="2780427" cy="457500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  <a:gd name="connsiteX0" fmla="*/ 0 w 5518502"/>
              <a:gd name="connsiteY0" fmla="*/ 4763 h 527983"/>
              <a:gd name="connsiteX1" fmla="*/ 5518502 w 5518502"/>
              <a:gd name="connsiteY1" fmla="*/ 0 h 527983"/>
              <a:gd name="connsiteX2" fmla="*/ 5099402 w 5518502"/>
              <a:gd name="connsiteY2" fmla="*/ 527983 h 527983"/>
              <a:gd name="connsiteX3" fmla="*/ 621125 w 5518502"/>
              <a:gd name="connsiteY3" fmla="*/ 527983 h 527983"/>
              <a:gd name="connsiteX4" fmla="*/ 0 w 5518502"/>
              <a:gd name="connsiteY4" fmla="*/ 4763 h 527983"/>
              <a:gd name="connsiteX0" fmla="*/ 0 w 5099401"/>
              <a:gd name="connsiteY0" fmla="*/ 0 h 523220"/>
              <a:gd name="connsiteX1" fmla="*/ 5099242 w 5099401"/>
              <a:gd name="connsiteY1" fmla="*/ 14604 h 523220"/>
              <a:gd name="connsiteX2" fmla="*/ 5099402 w 5099401"/>
              <a:gd name="connsiteY2" fmla="*/ 523220 h 523220"/>
              <a:gd name="connsiteX3" fmla="*/ 621125 w 5099401"/>
              <a:gd name="connsiteY3" fmla="*/ 523220 h 523220"/>
              <a:gd name="connsiteX4" fmla="*/ 0 w 5099401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9401" h="523220">
                <a:moveTo>
                  <a:pt x="0" y="0"/>
                </a:moveTo>
                <a:lnTo>
                  <a:pt x="5099242" y="14604"/>
                </a:lnTo>
                <a:cubicBezTo>
                  <a:pt x="5099295" y="184143"/>
                  <a:pt x="5099349" y="353681"/>
                  <a:pt x="5099402" y="523220"/>
                </a:cubicBezTo>
                <a:lnTo>
                  <a:pt x="621125" y="5232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Realidad</a:t>
            </a:r>
          </a:p>
        </p:txBody>
      </p:sp>
    </p:spTree>
    <p:extLst>
      <p:ext uri="{BB962C8B-B14F-4D97-AF65-F5344CB8AC3E}">
        <p14:creationId xmlns:p14="http://schemas.microsoft.com/office/powerpoint/2010/main" val="3363173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40000">
        <p15:prstTrans prst="wind"/>
      </p:transition>
    </mc:Choice>
    <mc:Fallback xmlns="">
      <p:transition spd="slow" advClick="0" advTm="24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9F98ABA-2E98-4554-ABB7-A99A7DF87302}"/>
              </a:ext>
            </a:extLst>
          </p:cNvPr>
          <p:cNvSpPr txBox="1"/>
          <p:nvPr/>
        </p:nvSpPr>
        <p:spPr>
          <a:xfrm>
            <a:off x="2904070" y="142861"/>
            <a:ext cx="2670274" cy="461665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7377" h="527983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tx1"/>
                </a:solidFill>
              </a:rPr>
              <a:t>La ciencia ficción </a:t>
            </a:r>
            <a:endParaRPr lang="es-CO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209B5B-5226-4FC9-AE87-B335F73BC14C}"/>
              </a:ext>
            </a:extLst>
          </p:cNvPr>
          <p:cNvSpPr txBox="1"/>
          <p:nvPr/>
        </p:nvSpPr>
        <p:spPr>
          <a:xfrm>
            <a:off x="5671031" y="142861"/>
            <a:ext cx="1087008" cy="535661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  <a:gd name="connsiteX0" fmla="*/ 0 w 6157513"/>
              <a:gd name="connsiteY0" fmla="*/ 30394 h 527983"/>
              <a:gd name="connsiteX1" fmla="*/ 6157513 w 6157513"/>
              <a:gd name="connsiteY1" fmla="*/ 0 h 527983"/>
              <a:gd name="connsiteX2" fmla="*/ 5738413 w 6157513"/>
              <a:gd name="connsiteY2" fmla="*/ 527983 h 527983"/>
              <a:gd name="connsiteX3" fmla="*/ 1260136 w 6157513"/>
              <a:gd name="connsiteY3" fmla="*/ 527983 h 527983"/>
              <a:gd name="connsiteX4" fmla="*/ 0 w 6157513"/>
              <a:gd name="connsiteY4" fmla="*/ 30394 h 527983"/>
              <a:gd name="connsiteX0" fmla="*/ 0 w 6814976"/>
              <a:gd name="connsiteY0" fmla="*/ 0 h 497589"/>
              <a:gd name="connsiteX1" fmla="*/ 6814976 w 6814976"/>
              <a:gd name="connsiteY1" fmla="*/ 12324 h 497589"/>
              <a:gd name="connsiteX2" fmla="*/ 5738413 w 6814976"/>
              <a:gd name="connsiteY2" fmla="*/ 497589 h 497589"/>
              <a:gd name="connsiteX3" fmla="*/ 1260136 w 6814976"/>
              <a:gd name="connsiteY3" fmla="*/ 497589 h 497589"/>
              <a:gd name="connsiteX4" fmla="*/ 0 w 6814976"/>
              <a:gd name="connsiteY4" fmla="*/ 0 h 497589"/>
              <a:gd name="connsiteX0" fmla="*/ 0 w 7034133"/>
              <a:gd name="connsiteY0" fmla="*/ 11832 h 509421"/>
              <a:gd name="connsiteX1" fmla="*/ 7034133 w 7034133"/>
              <a:gd name="connsiteY1" fmla="*/ 0 h 509421"/>
              <a:gd name="connsiteX2" fmla="*/ 5738413 w 7034133"/>
              <a:gd name="connsiteY2" fmla="*/ 509421 h 509421"/>
              <a:gd name="connsiteX3" fmla="*/ 1260136 w 7034133"/>
              <a:gd name="connsiteY3" fmla="*/ 509421 h 509421"/>
              <a:gd name="connsiteX4" fmla="*/ 0 w 7034133"/>
              <a:gd name="connsiteY4" fmla="*/ 11832 h 50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4133" h="509421">
                <a:moveTo>
                  <a:pt x="0" y="11832"/>
                </a:moveTo>
                <a:lnTo>
                  <a:pt x="7034133" y="0"/>
                </a:lnTo>
                <a:lnTo>
                  <a:pt x="5738413" y="509421"/>
                </a:lnTo>
                <a:lnTo>
                  <a:pt x="1260136" y="509421"/>
                </a:lnTo>
                <a:lnTo>
                  <a:pt x="0" y="11832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VS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F00ECA-1E7B-476E-92AA-3F3B76E04970}"/>
              </a:ext>
            </a:extLst>
          </p:cNvPr>
          <p:cNvSpPr txBox="1"/>
          <p:nvPr/>
        </p:nvSpPr>
        <p:spPr>
          <a:xfrm>
            <a:off x="6854727" y="142860"/>
            <a:ext cx="2780427" cy="457500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  <a:gd name="connsiteX0" fmla="*/ 0 w 5518502"/>
              <a:gd name="connsiteY0" fmla="*/ 4763 h 527983"/>
              <a:gd name="connsiteX1" fmla="*/ 5518502 w 5518502"/>
              <a:gd name="connsiteY1" fmla="*/ 0 h 527983"/>
              <a:gd name="connsiteX2" fmla="*/ 5099402 w 5518502"/>
              <a:gd name="connsiteY2" fmla="*/ 527983 h 527983"/>
              <a:gd name="connsiteX3" fmla="*/ 621125 w 5518502"/>
              <a:gd name="connsiteY3" fmla="*/ 527983 h 527983"/>
              <a:gd name="connsiteX4" fmla="*/ 0 w 5518502"/>
              <a:gd name="connsiteY4" fmla="*/ 4763 h 527983"/>
              <a:gd name="connsiteX0" fmla="*/ 0 w 5099401"/>
              <a:gd name="connsiteY0" fmla="*/ 0 h 523220"/>
              <a:gd name="connsiteX1" fmla="*/ 5099242 w 5099401"/>
              <a:gd name="connsiteY1" fmla="*/ 14604 h 523220"/>
              <a:gd name="connsiteX2" fmla="*/ 5099402 w 5099401"/>
              <a:gd name="connsiteY2" fmla="*/ 523220 h 523220"/>
              <a:gd name="connsiteX3" fmla="*/ 621125 w 5099401"/>
              <a:gd name="connsiteY3" fmla="*/ 523220 h 523220"/>
              <a:gd name="connsiteX4" fmla="*/ 0 w 5099401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9401" h="523220">
                <a:moveTo>
                  <a:pt x="0" y="0"/>
                </a:moveTo>
                <a:lnTo>
                  <a:pt x="5099242" y="14604"/>
                </a:lnTo>
                <a:cubicBezTo>
                  <a:pt x="5099295" y="184143"/>
                  <a:pt x="5099349" y="353681"/>
                  <a:pt x="5099402" y="523220"/>
                </a:cubicBezTo>
                <a:lnTo>
                  <a:pt x="621125" y="5232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Realidad</a:t>
            </a:r>
          </a:p>
        </p:txBody>
      </p:sp>
      <p:pic>
        <p:nvPicPr>
          <p:cNvPr id="2050" name="Picture 2" descr="Resultado de imagen para duda">
            <a:extLst>
              <a:ext uri="{FF2B5EF4-FFF2-40B4-BE49-F238E27FC236}">
                <a16:creationId xmlns:a16="http://schemas.microsoft.com/office/drawing/2014/main" id="{F83D41DF-9B4B-417F-AF0E-917F22785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6" y="1306199"/>
            <a:ext cx="42005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0E29221-1D8D-449B-861A-4C563DC46DB5}"/>
              </a:ext>
            </a:extLst>
          </p:cNvPr>
          <p:cNvSpPr txBox="1"/>
          <p:nvPr/>
        </p:nvSpPr>
        <p:spPr>
          <a:xfrm>
            <a:off x="334978" y="1145386"/>
            <a:ext cx="6895555" cy="4031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4800" b="1" dirty="0"/>
              <a:t>¿qué tan realista es la visión sobre las máquinas con Inteligencia artificial (IA) igual o mejor a la del ser humano?</a:t>
            </a:r>
            <a:endParaRPr lang="es-CO" sz="4800" b="1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C633E3C-8392-4A82-9A42-48E0FD05B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50" y="4822741"/>
            <a:ext cx="1042585" cy="10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9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9F98ABA-2E98-4554-ABB7-A99A7DF87302}"/>
              </a:ext>
            </a:extLst>
          </p:cNvPr>
          <p:cNvSpPr txBox="1"/>
          <p:nvPr/>
        </p:nvSpPr>
        <p:spPr>
          <a:xfrm>
            <a:off x="2904070" y="142861"/>
            <a:ext cx="2670274" cy="461665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7377" h="527983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tx1"/>
                </a:solidFill>
              </a:rPr>
              <a:t>La ciencia ficción </a:t>
            </a:r>
            <a:endParaRPr lang="es-CO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209B5B-5226-4FC9-AE87-B335F73BC14C}"/>
              </a:ext>
            </a:extLst>
          </p:cNvPr>
          <p:cNvSpPr txBox="1"/>
          <p:nvPr/>
        </p:nvSpPr>
        <p:spPr>
          <a:xfrm>
            <a:off x="5671031" y="142861"/>
            <a:ext cx="1087008" cy="535661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  <a:gd name="connsiteX0" fmla="*/ 0 w 6157513"/>
              <a:gd name="connsiteY0" fmla="*/ 30394 h 527983"/>
              <a:gd name="connsiteX1" fmla="*/ 6157513 w 6157513"/>
              <a:gd name="connsiteY1" fmla="*/ 0 h 527983"/>
              <a:gd name="connsiteX2" fmla="*/ 5738413 w 6157513"/>
              <a:gd name="connsiteY2" fmla="*/ 527983 h 527983"/>
              <a:gd name="connsiteX3" fmla="*/ 1260136 w 6157513"/>
              <a:gd name="connsiteY3" fmla="*/ 527983 h 527983"/>
              <a:gd name="connsiteX4" fmla="*/ 0 w 6157513"/>
              <a:gd name="connsiteY4" fmla="*/ 30394 h 527983"/>
              <a:gd name="connsiteX0" fmla="*/ 0 w 6814976"/>
              <a:gd name="connsiteY0" fmla="*/ 0 h 497589"/>
              <a:gd name="connsiteX1" fmla="*/ 6814976 w 6814976"/>
              <a:gd name="connsiteY1" fmla="*/ 12324 h 497589"/>
              <a:gd name="connsiteX2" fmla="*/ 5738413 w 6814976"/>
              <a:gd name="connsiteY2" fmla="*/ 497589 h 497589"/>
              <a:gd name="connsiteX3" fmla="*/ 1260136 w 6814976"/>
              <a:gd name="connsiteY3" fmla="*/ 497589 h 497589"/>
              <a:gd name="connsiteX4" fmla="*/ 0 w 6814976"/>
              <a:gd name="connsiteY4" fmla="*/ 0 h 497589"/>
              <a:gd name="connsiteX0" fmla="*/ 0 w 7034133"/>
              <a:gd name="connsiteY0" fmla="*/ 11832 h 509421"/>
              <a:gd name="connsiteX1" fmla="*/ 7034133 w 7034133"/>
              <a:gd name="connsiteY1" fmla="*/ 0 h 509421"/>
              <a:gd name="connsiteX2" fmla="*/ 5738413 w 7034133"/>
              <a:gd name="connsiteY2" fmla="*/ 509421 h 509421"/>
              <a:gd name="connsiteX3" fmla="*/ 1260136 w 7034133"/>
              <a:gd name="connsiteY3" fmla="*/ 509421 h 509421"/>
              <a:gd name="connsiteX4" fmla="*/ 0 w 7034133"/>
              <a:gd name="connsiteY4" fmla="*/ 11832 h 50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4133" h="509421">
                <a:moveTo>
                  <a:pt x="0" y="11832"/>
                </a:moveTo>
                <a:lnTo>
                  <a:pt x="7034133" y="0"/>
                </a:lnTo>
                <a:lnTo>
                  <a:pt x="5738413" y="509421"/>
                </a:lnTo>
                <a:lnTo>
                  <a:pt x="1260136" y="509421"/>
                </a:lnTo>
                <a:lnTo>
                  <a:pt x="0" y="11832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VS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F00ECA-1E7B-476E-92AA-3F3B76E04970}"/>
              </a:ext>
            </a:extLst>
          </p:cNvPr>
          <p:cNvSpPr txBox="1"/>
          <p:nvPr/>
        </p:nvSpPr>
        <p:spPr>
          <a:xfrm>
            <a:off x="6854727" y="142860"/>
            <a:ext cx="2780427" cy="457500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  <a:gd name="connsiteX0" fmla="*/ 0 w 5518502"/>
              <a:gd name="connsiteY0" fmla="*/ 4763 h 527983"/>
              <a:gd name="connsiteX1" fmla="*/ 5518502 w 5518502"/>
              <a:gd name="connsiteY1" fmla="*/ 0 h 527983"/>
              <a:gd name="connsiteX2" fmla="*/ 5099402 w 5518502"/>
              <a:gd name="connsiteY2" fmla="*/ 527983 h 527983"/>
              <a:gd name="connsiteX3" fmla="*/ 621125 w 5518502"/>
              <a:gd name="connsiteY3" fmla="*/ 527983 h 527983"/>
              <a:gd name="connsiteX4" fmla="*/ 0 w 5518502"/>
              <a:gd name="connsiteY4" fmla="*/ 4763 h 527983"/>
              <a:gd name="connsiteX0" fmla="*/ 0 w 5099401"/>
              <a:gd name="connsiteY0" fmla="*/ 0 h 523220"/>
              <a:gd name="connsiteX1" fmla="*/ 5099242 w 5099401"/>
              <a:gd name="connsiteY1" fmla="*/ 14604 h 523220"/>
              <a:gd name="connsiteX2" fmla="*/ 5099402 w 5099401"/>
              <a:gd name="connsiteY2" fmla="*/ 523220 h 523220"/>
              <a:gd name="connsiteX3" fmla="*/ 621125 w 5099401"/>
              <a:gd name="connsiteY3" fmla="*/ 523220 h 523220"/>
              <a:gd name="connsiteX4" fmla="*/ 0 w 5099401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9401" h="523220">
                <a:moveTo>
                  <a:pt x="0" y="0"/>
                </a:moveTo>
                <a:lnTo>
                  <a:pt x="5099242" y="14604"/>
                </a:lnTo>
                <a:cubicBezTo>
                  <a:pt x="5099295" y="184143"/>
                  <a:pt x="5099349" y="353681"/>
                  <a:pt x="5099402" y="523220"/>
                </a:cubicBezTo>
                <a:lnTo>
                  <a:pt x="621125" y="5232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Realidad</a:t>
            </a:r>
          </a:p>
        </p:txBody>
      </p:sp>
      <p:pic>
        <p:nvPicPr>
          <p:cNvPr id="2050" name="Picture 2" descr="Resultado de imagen para duda">
            <a:extLst>
              <a:ext uri="{FF2B5EF4-FFF2-40B4-BE49-F238E27FC236}">
                <a16:creationId xmlns:a16="http://schemas.microsoft.com/office/drawing/2014/main" id="{F83D41DF-9B4B-417F-AF0E-917F22785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6270" y="1251878"/>
            <a:ext cx="4122628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5A80D5D-A6E9-4A3B-9E07-CF6FAEF9A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50" y="4822741"/>
            <a:ext cx="1042585" cy="104258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0E29221-1D8D-449B-861A-4C563DC46DB5}"/>
              </a:ext>
            </a:extLst>
          </p:cNvPr>
          <p:cNvSpPr txBox="1"/>
          <p:nvPr/>
        </p:nvSpPr>
        <p:spPr>
          <a:xfrm>
            <a:off x="334978" y="1145386"/>
            <a:ext cx="6895555" cy="4031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4800" b="1" dirty="0"/>
              <a:t>Mencione palabras que se le vengan a la mente al escuchar sobre Inteligencia artificial (IA)</a:t>
            </a:r>
            <a:endParaRPr lang="es-CO" sz="4800" b="1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238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Google Shape;6149;p1" descr="Resultado de imagen para juan pablo II"/>
          <p:cNvSpPr/>
          <p:nvPr/>
        </p:nvSpPr>
        <p:spPr>
          <a:xfrm>
            <a:off x="1831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0" name="Google Shape;6150;p1"/>
          <p:cNvSpPr txBox="1"/>
          <p:nvPr/>
        </p:nvSpPr>
        <p:spPr>
          <a:xfrm>
            <a:off x="380246" y="1413054"/>
            <a:ext cx="11811754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Muchos de los escenarios planteados por la </a:t>
            </a:r>
            <a:r>
              <a:rPr lang="es-E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literatura</a:t>
            </a:r>
            <a:r>
              <a:rPr lang="es-E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el </a:t>
            </a:r>
            <a:r>
              <a:rPr lang="es-E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cine de ciencia ficción </a:t>
            </a:r>
            <a:r>
              <a:rPr lang="es-E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resultan sumamente acertados, pero muchos otros están </a:t>
            </a:r>
            <a:r>
              <a:rPr lang="es-E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aún lejos de volverse realidad</a:t>
            </a:r>
            <a:r>
              <a:rPr lang="es-E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dirty="0"/>
          </a:p>
          <a:p>
            <a:pPr algn="ctr"/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E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hoy (2020) Los robots ya se encuentran en muchas áreas de la sociedad y son parte de nuestras vidas. </a:t>
            </a:r>
            <a:endParaRPr dirty="0"/>
          </a:p>
        </p:txBody>
      </p:sp>
      <p:sp>
        <p:nvSpPr>
          <p:cNvPr id="6151" name="Google Shape;6151;p1"/>
          <p:cNvSpPr/>
          <p:nvPr/>
        </p:nvSpPr>
        <p:spPr>
          <a:xfrm>
            <a:off x="2904070" y="142861"/>
            <a:ext cx="2669070" cy="461985"/>
          </a:xfrm>
          <a:custGeom>
            <a:avLst/>
            <a:gdLst/>
            <a:ahLst/>
            <a:cxnLst/>
            <a:rect l="l" t="t" r="r" b="b"/>
            <a:pathLst>
              <a:path w="4897377" h="527983" extrusionOk="0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ciencia ficción </a:t>
            </a:r>
            <a:endParaRPr sz="2400" b="1">
              <a:solidFill>
                <a:schemeClr val="dk1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2" name="Google Shape;6152;p1"/>
          <p:cNvSpPr/>
          <p:nvPr/>
        </p:nvSpPr>
        <p:spPr>
          <a:xfrm>
            <a:off x="5671032" y="142860"/>
            <a:ext cx="1090291" cy="536166"/>
          </a:xfrm>
          <a:custGeom>
            <a:avLst/>
            <a:gdLst/>
            <a:ahLst/>
            <a:cxnLst/>
            <a:rect l="l" t="t" r="r" b="b"/>
            <a:pathLst>
              <a:path w="7034133" h="509421" extrusionOk="0">
                <a:moveTo>
                  <a:pt x="0" y="11832"/>
                </a:moveTo>
                <a:lnTo>
                  <a:pt x="7034133" y="0"/>
                </a:lnTo>
                <a:lnTo>
                  <a:pt x="5738413" y="509421"/>
                </a:lnTo>
                <a:lnTo>
                  <a:pt x="1260136" y="509421"/>
                </a:lnTo>
                <a:lnTo>
                  <a:pt x="0" y="11832"/>
                </a:lnTo>
                <a:close/>
              </a:path>
            </a:pathLst>
          </a:cu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2800" b="1">
                <a:solidFill>
                  <a:schemeClr val="dk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  VS</a:t>
            </a:r>
            <a:endParaRPr/>
          </a:p>
        </p:txBody>
      </p:sp>
      <p:sp>
        <p:nvSpPr>
          <p:cNvPr id="6153" name="Google Shape;6153;p1"/>
          <p:cNvSpPr/>
          <p:nvPr/>
        </p:nvSpPr>
        <p:spPr>
          <a:xfrm>
            <a:off x="6854726" y="142861"/>
            <a:ext cx="2779174" cy="457817"/>
          </a:xfrm>
          <a:custGeom>
            <a:avLst/>
            <a:gdLst/>
            <a:ahLst/>
            <a:cxnLst/>
            <a:rect l="l" t="t" r="r" b="b"/>
            <a:pathLst>
              <a:path w="5099401" h="523220" extrusionOk="0">
                <a:moveTo>
                  <a:pt x="0" y="0"/>
                </a:moveTo>
                <a:lnTo>
                  <a:pt x="5099242" y="14604"/>
                </a:lnTo>
                <a:cubicBezTo>
                  <a:pt x="5099295" y="184143"/>
                  <a:pt x="5099349" y="353681"/>
                  <a:pt x="5099402" y="523220"/>
                </a:cubicBezTo>
                <a:lnTo>
                  <a:pt x="621125" y="5232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0C94A"/>
              </a:gs>
              <a:gs pos="100000">
                <a:srgbClr val="DBFF9C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2400" b="1">
                <a:solidFill>
                  <a:schemeClr val="dk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    Realidad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C5CEEF6-4442-4201-BFAC-1AAA3DB7623B}"/>
              </a:ext>
            </a:extLst>
          </p:cNvPr>
          <p:cNvSpPr txBox="1"/>
          <p:nvPr/>
        </p:nvSpPr>
        <p:spPr>
          <a:xfrm>
            <a:off x="0" y="67638"/>
            <a:ext cx="7196666" cy="523220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7377" h="527983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Corta historia de la Inteligencia Artificial –p1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D69F029-1FB8-4393-B299-57B7F0F0A983}"/>
              </a:ext>
            </a:extLst>
          </p:cNvPr>
          <p:cNvCxnSpPr>
            <a:cxnSpLocks/>
          </p:cNvCxnSpPr>
          <p:nvPr/>
        </p:nvCxnSpPr>
        <p:spPr>
          <a:xfrm>
            <a:off x="1524000" y="4876800"/>
            <a:ext cx="914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99A5058-DC83-4B37-B057-9DBCC6BA60D7}"/>
              </a:ext>
            </a:extLst>
          </p:cNvPr>
          <p:cNvCxnSpPr/>
          <p:nvPr/>
        </p:nvCxnSpPr>
        <p:spPr>
          <a:xfrm>
            <a:off x="3124326" y="4648198"/>
            <a:ext cx="0" cy="440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87CA84A-5D67-46DE-A618-215070514B6C}"/>
              </a:ext>
            </a:extLst>
          </p:cNvPr>
          <p:cNvCxnSpPr/>
          <p:nvPr/>
        </p:nvCxnSpPr>
        <p:spPr>
          <a:xfrm>
            <a:off x="4666772" y="4665134"/>
            <a:ext cx="0" cy="440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591FFC7-E7B0-4265-8E1D-35BC24EABECA}"/>
              </a:ext>
            </a:extLst>
          </p:cNvPr>
          <p:cNvSpPr txBox="1"/>
          <p:nvPr/>
        </p:nvSpPr>
        <p:spPr>
          <a:xfrm>
            <a:off x="1732783" y="5080001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Edad </a:t>
            </a:r>
          </a:p>
          <a:p>
            <a:pPr algn="ctr"/>
            <a:r>
              <a:rPr lang="es-CO" dirty="0"/>
              <a:t>media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3387F83-9576-4512-BBF1-7EC115DB2BC7}"/>
              </a:ext>
            </a:extLst>
          </p:cNvPr>
          <p:cNvGrpSpPr/>
          <p:nvPr/>
        </p:nvGrpSpPr>
        <p:grpSpPr>
          <a:xfrm>
            <a:off x="1820423" y="914401"/>
            <a:ext cx="1880220" cy="2489193"/>
            <a:chOff x="0" y="939800"/>
            <a:chExt cx="1880220" cy="2489193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8EFFFF8A-4D1D-4359-834B-2C8A6EA5BDA5}"/>
                </a:ext>
              </a:extLst>
            </p:cNvPr>
            <p:cNvSpPr/>
            <p:nvPr/>
          </p:nvSpPr>
          <p:spPr>
            <a:xfrm>
              <a:off x="0" y="939800"/>
              <a:ext cx="1880220" cy="24891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3074" name="Picture 2" descr="Resultado de imagen para automatas edad media">
              <a:extLst>
                <a:ext uri="{FF2B5EF4-FFF2-40B4-BE49-F238E27FC236}">
                  <a16:creationId xmlns:a16="http://schemas.microsoft.com/office/drawing/2014/main" id="{28CE2A47-F9DF-45B6-BEDD-D7615BED2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53" y="2164893"/>
              <a:ext cx="1538948" cy="1056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36D71DB-6BF0-4F22-A38D-C29FF9DDD280}"/>
                </a:ext>
              </a:extLst>
            </p:cNvPr>
            <p:cNvSpPr txBox="1"/>
            <p:nvPr/>
          </p:nvSpPr>
          <p:spPr>
            <a:xfrm>
              <a:off x="15735" y="1818233"/>
              <a:ext cx="1864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dirty="0"/>
                <a:t>Primeros autómatas</a:t>
              </a:r>
            </a:p>
          </p:txBody>
        </p:sp>
        <p:pic>
          <p:nvPicPr>
            <p:cNvPr id="3076" name="Picture 4" descr="Resultado de imagen para automatas antiguos">
              <a:extLst>
                <a:ext uri="{FF2B5EF4-FFF2-40B4-BE49-F238E27FC236}">
                  <a16:creationId xmlns:a16="http://schemas.microsoft.com/office/drawing/2014/main" id="{74D5AEBB-F92B-42C1-8CAB-07D9EC9D7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65" y="1012274"/>
              <a:ext cx="1210205" cy="797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BBC4F64-9F41-4DD8-B5DE-C66D3314BD6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117665" y="3403593"/>
            <a:ext cx="642869" cy="1270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38270E9-589F-43BE-A49B-01762E6529CA}"/>
              </a:ext>
            </a:extLst>
          </p:cNvPr>
          <p:cNvSpPr txBox="1"/>
          <p:nvPr/>
        </p:nvSpPr>
        <p:spPr>
          <a:xfrm>
            <a:off x="2632279" y="5071536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Edad </a:t>
            </a:r>
          </a:p>
          <a:p>
            <a:pPr algn="ctr"/>
            <a:r>
              <a:rPr lang="es-CO" dirty="0"/>
              <a:t>moderna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04E9E9C-96A2-489C-BF90-A84EA1FCF00C}"/>
              </a:ext>
            </a:extLst>
          </p:cNvPr>
          <p:cNvCxnSpPr/>
          <p:nvPr/>
        </p:nvCxnSpPr>
        <p:spPr>
          <a:xfrm>
            <a:off x="2124865" y="4648199"/>
            <a:ext cx="0" cy="440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D8B5D9C-C8C8-4F22-90FD-7171A42EDB82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760534" y="3403593"/>
            <a:ext cx="363793" cy="1270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8FC61B2-E8E5-4B2E-9C7B-FFF45AFDB802}"/>
              </a:ext>
            </a:extLst>
          </p:cNvPr>
          <p:cNvSpPr txBox="1"/>
          <p:nvPr/>
        </p:nvSpPr>
        <p:spPr>
          <a:xfrm>
            <a:off x="4340401" y="5080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1818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A8B3A5C-A44D-4D86-B2CC-F488BFADC96F}"/>
              </a:ext>
            </a:extLst>
          </p:cNvPr>
          <p:cNvSpPr/>
          <p:nvPr/>
        </p:nvSpPr>
        <p:spPr>
          <a:xfrm>
            <a:off x="1704968" y="594852"/>
            <a:ext cx="2126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Vaucanson y de </a:t>
            </a:r>
            <a:r>
              <a:rPr lang="es-CO" dirty="0" err="1"/>
              <a:t>Droz</a:t>
            </a:r>
            <a:endParaRPr lang="es-CO" dirty="0"/>
          </a:p>
        </p:txBody>
      </p:sp>
      <p:pic>
        <p:nvPicPr>
          <p:cNvPr id="3078" name="Picture 6" descr="Imagen relacionada">
            <a:extLst>
              <a:ext uri="{FF2B5EF4-FFF2-40B4-BE49-F238E27FC236}">
                <a16:creationId xmlns:a16="http://schemas.microsoft.com/office/drawing/2014/main" id="{37D6AF4D-6A2B-4570-AC42-DBC48A55C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925" y="1816100"/>
            <a:ext cx="1075267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A02051EC-009D-4700-8B53-BC06E9CA6E98}"/>
              </a:ext>
            </a:extLst>
          </p:cNvPr>
          <p:cNvSpPr txBox="1"/>
          <p:nvPr/>
        </p:nvSpPr>
        <p:spPr>
          <a:xfrm>
            <a:off x="3928533" y="986875"/>
            <a:ext cx="157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 se publicó "Frankenstein o el moderno Prometeo" de Mary Shelley</a:t>
            </a:r>
            <a:endParaRPr lang="es-CO" sz="1100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B579A11-7108-4D9A-8B3E-A7A1FDDDBC02}"/>
              </a:ext>
            </a:extLst>
          </p:cNvPr>
          <p:cNvCxnSpPr>
            <a:endCxn id="3078" idx="2"/>
          </p:cNvCxnSpPr>
          <p:nvPr/>
        </p:nvCxnSpPr>
        <p:spPr>
          <a:xfrm flipV="1">
            <a:off x="4666772" y="3429001"/>
            <a:ext cx="59786" cy="1244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6B25EAC-0A7F-4934-BADD-B044176CA1B4}"/>
              </a:ext>
            </a:extLst>
          </p:cNvPr>
          <p:cNvSpPr/>
          <p:nvPr/>
        </p:nvSpPr>
        <p:spPr>
          <a:xfrm>
            <a:off x="3727397" y="3576838"/>
            <a:ext cx="18787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OpenSans"/>
              </a:rPr>
              <a:t>Donde se popularizaron ideas sombre la creación de criaturas similares a los humanos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7C2FF55-250D-4E72-B830-BD735C767235}"/>
              </a:ext>
            </a:extLst>
          </p:cNvPr>
          <p:cNvSpPr/>
          <p:nvPr/>
        </p:nvSpPr>
        <p:spPr>
          <a:xfrm>
            <a:off x="5536522" y="5022602"/>
            <a:ext cx="1247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latin typeface="OpenSans"/>
              </a:rPr>
              <a:t>Mediados </a:t>
            </a:r>
          </a:p>
          <a:p>
            <a:pPr algn="ctr"/>
            <a:r>
              <a:rPr lang="es-ES" dirty="0">
                <a:latin typeface="OpenSans"/>
              </a:rPr>
              <a:t>del siglo XX</a:t>
            </a:r>
            <a:endParaRPr lang="es-CO" dirty="0"/>
          </a:p>
        </p:txBody>
      </p:sp>
      <p:pic>
        <p:nvPicPr>
          <p:cNvPr id="3080" name="Picture 8" descr="Resultado de imagen para primeras computadoras electrÃ³nicas">
            <a:extLst>
              <a:ext uri="{FF2B5EF4-FFF2-40B4-BE49-F238E27FC236}">
                <a16:creationId xmlns:a16="http://schemas.microsoft.com/office/drawing/2014/main" id="{46F891B3-714B-45EF-AFA9-740F5A008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94" y="2685855"/>
            <a:ext cx="1454698" cy="10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n relacionada">
            <a:extLst>
              <a:ext uri="{FF2B5EF4-FFF2-40B4-BE49-F238E27FC236}">
                <a16:creationId xmlns:a16="http://schemas.microsoft.com/office/drawing/2014/main" id="{A9AE883C-5749-44C6-BB66-16E679E8D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94" y="1334177"/>
            <a:ext cx="1454698" cy="113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D4A0EF75-446E-492D-B93E-6FE940CFBD1D}"/>
              </a:ext>
            </a:extLst>
          </p:cNvPr>
          <p:cNvCxnSpPr/>
          <p:nvPr/>
        </p:nvCxnSpPr>
        <p:spPr>
          <a:xfrm>
            <a:off x="6350745" y="4582335"/>
            <a:ext cx="0" cy="440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05F41D4-60AB-47E4-BEA3-2FB5063FDF98}"/>
              </a:ext>
            </a:extLst>
          </p:cNvPr>
          <p:cNvCxnSpPr>
            <a:cxnSpLocks/>
            <a:endCxn id="3080" idx="2"/>
          </p:cNvCxnSpPr>
          <p:nvPr/>
        </p:nvCxnSpPr>
        <p:spPr>
          <a:xfrm flipH="1" flipV="1">
            <a:off x="6337143" y="3725964"/>
            <a:ext cx="13602" cy="856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3F623FA-162C-48AD-ACAE-97580819E97B}"/>
              </a:ext>
            </a:extLst>
          </p:cNvPr>
          <p:cNvCxnSpPr>
            <a:stCxn id="3082" idx="2"/>
            <a:endCxn id="3080" idx="0"/>
          </p:cNvCxnSpPr>
          <p:nvPr/>
        </p:nvCxnSpPr>
        <p:spPr>
          <a:xfrm>
            <a:off x="6337143" y="2473802"/>
            <a:ext cx="0" cy="212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A8C2136-AC59-4B7F-99B3-6E347E553217}"/>
              </a:ext>
            </a:extLst>
          </p:cNvPr>
          <p:cNvSpPr/>
          <p:nvPr/>
        </p:nvSpPr>
        <p:spPr>
          <a:xfrm>
            <a:off x="5791074" y="695909"/>
            <a:ext cx="1119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200" dirty="0">
                <a:latin typeface="OpenSans"/>
              </a:rPr>
              <a:t>Primeras</a:t>
            </a:r>
          </a:p>
          <a:p>
            <a:pPr algn="ctr"/>
            <a:r>
              <a:rPr lang="es-CO" sz="1200" dirty="0">
                <a:latin typeface="OpenSans"/>
              </a:rPr>
              <a:t> computadoras</a:t>
            </a:r>
          </a:p>
          <a:p>
            <a:pPr algn="ctr"/>
            <a:r>
              <a:rPr lang="es-CO" sz="1200" dirty="0">
                <a:latin typeface="OpenSans"/>
              </a:rPr>
              <a:t> electrónicas</a:t>
            </a:r>
            <a:endParaRPr lang="es-CO" sz="12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1C2824E-776E-4324-B0AE-DF266440E86C}"/>
              </a:ext>
            </a:extLst>
          </p:cNvPr>
          <p:cNvSpPr/>
          <p:nvPr/>
        </p:nvSpPr>
        <p:spPr>
          <a:xfrm>
            <a:off x="8202027" y="514256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OpenSans"/>
              </a:rPr>
              <a:t>1943</a:t>
            </a:r>
            <a:endParaRPr lang="es-CO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7347B8EB-412C-4595-9572-173DA2371FEC}"/>
              </a:ext>
            </a:extLst>
          </p:cNvPr>
          <p:cNvCxnSpPr/>
          <p:nvPr/>
        </p:nvCxnSpPr>
        <p:spPr>
          <a:xfrm>
            <a:off x="8528397" y="4629870"/>
            <a:ext cx="0" cy="440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6A0C318-3790-457E-AD09-8E1AAE5ED593}"/>
              </a:ext>
            </a:extLst>
          </p:cNvPr>
          <p:cNvSpPr/>
          <p:nvPr/>
        </p:nvSpPr>
        <p:spPr>
          <a:xfrm>
            <a:off x="7305143" y="1160665"/>
            <a:ext cx="12851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200" dirty="0">
                <a:latin typeface="OpenSans"/>
              </a:rPr>
              <a:t>Arturo Rosenblueth, Norbert Wiener y </a:t>
            </a:r>
            <a:r>
              <a:rPr lang="es-CO" sz="1200" dirty="0" err="1">
                <a:latin typeface="OpenSans"/>
              </a:rPr>
              <a:t>Julian</a:t>
            </a:r>
            <a:r>
              <a:rPr lang="es-CO" sz="1200" dirty="0">
                <a:latin typeface="OpenSans"/>
              </a:rPr>
              <a:t> Bigelow, </a:t>
            </a:r>
            <a:r>
              <a:rPr lang="es-ES" sz="1200" dirty="0">
                <a:latin typeface="OpenSans"/>
              </a:rPr>
              <a:t>publican un artículo donde discuten las propiedades del comportamiento con propósito y concluyen que éste podría ser producido por una máquina</a:t>
            </a:r>
            <a:endParaRPr lang="es-CO" sz="1200" dirty="0">
              <a:latin typeface="OpenSans"/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BC6AB7AC-A79D-4D6C-9CF1-3C132FF043C5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7947729" y="3838321"/>
            <a:ext cx="576507" cy="791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2C03BD7-AA5A-4512-902E-8D956D3BCE50}"/>
              </a:ext>
            </a:extLst>
          </p:cNvPr>
          <p:cNvSpPr/>
          <p:nvPr/>
        </p:nvSpPr>
        <p:spPr>
          <a:xfrm>
            <a:off x="8720667" y="1238609"/>
            <a:ext cx="128517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OpenSans"/>
              </a:rPr>
              <a:t> </a:t>
            </a:r>
            <a:r>
              <a:rPr lang="es-ES" sz="1200" dirty="0" err="1">
                <a:latin typeface="OpenSans"/>
              </a:rPr>
              <a:t>Mcculloch</a:t>
            </a:r>
            <a:r>
              <a:rPr lang="es-ES" sz="1200" dirty="0">
                <a:latin typeface="OpenSans"/>
              </a:rPr>
              <a:t> y Pitts publican un </a:t>
            </a:r>
          </a:p>
          <a:p>
            <a:pPr algn="ctr"/>
            <a:r>
              <a:rPr lang="es-ES" sz="1200" dirty="0">
                <a:latin typeface="OpenSans"/>
              </a:rPr>
              <a:t>artículo donde proponen un modelo matemático de </a:t>
            </a:r>
            <a:r>
              <a:rPr lang="es-ES" sz="1200" b="1" dirty="0">
                <a:solidFill>
                  <a:srgbClr val="FF0000"/>
                </a:solidFill>
                <a:latin typeface="OpenSans"/>
              </a:rPr>
              <a:t>redes neuronales</a:t>
            </a:r>
            <a:r>
              <a:rPr lang="es-ES" sz="1200" dirty="0">
                <a:latin typeface="OpenSans"/>
              </a:rPr>
              <a:t>, </a:t>
            </a:r>
          </a:p>
          <a:p>
            <a:pPr algn="ctr"/>
            <a:r>
              <a:rPr lang="es-ES" sz="1200" dirty="0">
                <a:latin typeface="OpenSans"/>
              </a:rPr>
              <a:t>el cual, sería la base para una de las áreas </a:t>
            </a:r>
            <a:r>
              <a:rPr lang="es-ES" sz="1200" b="1" dirty="0">
                <a:solidFill>
                  <a:srgbClr val="FF0000"/>
                </a:solidFill>
                <a:latin typeface="OpenSans"/>
              </a:rPr>
              <a:t>de inteligencia artificial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4EA3ED9-E5EB-4CDE-A38B-117C0AA416ED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8528396" y="3731600"/>
            <a:ext cx="834856" cy="916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97A2ADD-BA82-4C4D-B093-3DD8B7279003}"/>
              </a:ext>
            </a:extLst>
          </p:cNvPr>
          <p:cNvSpPr/>
          <p:nvPr/>
        </p:nvSpPr>
        <p:spPr>
          <a:xfrm>
            <a:off x="9628424" y="3623099"/>
            <a:ext cx="11177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600" dirty="0">
                <a:latin typeface="OpenSans"/>
              </a:rPr>
              <a:t>Alan Turing</a:t>
            </a:r>
          </a:p>
          <a:p>
            <a:pPr algn="ctr"/>
            <a:r>
              <a:rPr lang="es-CO" sz="1600" b="1" dirty="0"/>
              <a:t>La prueba </a:t>
            </a:r>
          </a:p>
          <a:p>
            <a:pPr algn="ctr"/>
            <a:r>
              <a:rPr lang="es-CO" sz="1600" b="1" dirty="0"/>
              <a:t>de Turing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71F70DF8-68DC-4F22-909C-277E5717D9BE}"/>
              </a:ext>
            </a:extLst>
          </p:cNvPr>
          <p:cNvSpPr/>
          <p:nvPr/>
        </p:nvSpPr>
        <p:spPr>
          <a:xfrm>
            <a:off x="9860924" y="513240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OpenSans"/>
              </a:rPr>
              <a:t>1950</a:t>
            </a:r>
            <a:endParaRPr lang="es-CO" dirty="0"/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47F3253F-9C18-49D7-9D0A-C8B48E69F1EB}"/>
              </a:ext>
            </a:extLst>
          </p:cNvPr>
          <p:cNvCxnSpPr/>
          <p:nvPr/>
        </p:nvCxnSpPr>
        <p:spPr>
          <a:xfrm>
            <a:off x="10187295" y="4558802"/>
            <a:ext cx="0" cy="440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90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Google Shape;6160;p1"/>
          <p:cNvSpPr/>
          <p:nvPr/>
        </p:nvSpPr>
        <p:spPr>
          <a:xfrm>
            <a:off x="18108" y="44726"/>
            <a:ext cx="7199144" cy="522703"/>
          </a:xfrm>
          <a:custGeom>
            <a:avLst/>
            <a:gdLst/>
            <a:ahLst/>
            <a:cxnLst/>
            <a:rect l="l" t="t" r="r" b="b"/>
            <a:pathLst>
              <a:path w="4897377" h="527983" extrusionOk="0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2800" b="1">
                <a:solidFill>
                  <a:schemeClr val="dk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Corta historia de la Inteligencia Artificial –p2</a:t>
            </a:r>
            <a:endParaRPr/>
          </a:p>
        </p:txBody>
      </p:sp>
      <p:cxnSp>
        <p:nvCxnSpPr>
          <p:cNvPr id="6161" name="Google Shape;6161;p1"/>
          <p:cNvCxnSpPr/>
          <p:nvPr/>
        </p:nvCxnSpPr>
        <p:spPr>
          <a:xfrm>
            <a:off x="1524000" y="4876800"/>
            <a:ext cx="7782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162" name="Google Shape;6162;p1"/>
          <p:cNvCxnSpPr/>
          <p:nvPr/>
        </p:nvCxnSpPr>
        <p:spPr>
          <a:xfrm>
            <a:off x="3487578" y="4582334"/>
            <a:ext cx="0" cy="440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163" name="Google Shape;6163;p1"/>
          <p:cNvSpPr txBox="1"/>
          <p:nvPr/>
        </p:nvSpPr>
        <p:spPr>
          <a:xfrm>
            <a:off x="1596591" y="5080000"/>
            <a:ext cx="104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sesentas </a:t>
            </a:r>
            <a:endParaRPr/>
          </a:p>
          <a:p>
            <a:pPr algn="ctr"/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endParaRPr/>
          </a:p>
          <a:p>
            <a:pPr algn="ctr"/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setentas.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4" name="Google Shape;6164;p1"/>
          <p:cNvSpPr txBox="1"/>
          <p:nvPr/>
        </p:nvSpPr>
        <p:spPr>
          <a:xfrm>
            <a:off x="3139359" y="5141634"/>
            <a:ext cx="65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1962</a:t>
            </a:r>
            <a:endParaRPr/>
          </a:p>
        </p:txBody>
      </p:sp>
      <p:cxnSp>
        <p:nvCxnSpPr>
          <p:cNvPr id="6165" name="Google Shape;6165;p1"/>
          <p:cNvCxnSpPr/>
          <p:nvPr/>
        </p:nvCxnSpPr>
        <p:spPr>
          <a:xfrm>
            <a:off x="2124865" y="4582334"/>
            <a:ext cx="0" cy="440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166" name="Google Shape;6166;p1"/>
          <p:cNvSpPr/>
          <p:nvPr/>
        </p:nvSpPr>
        <p:spPr>
          <a:xfrm>
            <a:off x="6517191" y="5065303"/>
            <a:ext cx="65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1982</a:t>
            </a:r>
            <a:endParaRPr/>
          </a:p>
        </p:txBody>
      </p:sp>
      <p:cxnSp>
        <p:nvCxnSpPr>
          <p:cNvPr id="6167" name="Google Shape;6167;p1"/>
          <p:cNvCxnSpPr/>
          <p:nvPr/>
        </p:nvCxnSpPr>
        <p:spPr>
          <a:xfrm>
            <a:off x="8324756" y="4582334"/>
            <a:ext cx="0" cy="440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168" name="Google Shape;6168;p1"/>
          <p:cNvSpPr/>
          <p:nvPr/>
        </p:nvSpPr>
        <p:spPr>
          <a:xfrm>
            <a:off x="8062451" y="5022601"/>
            <a:ext cx="6527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90’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9" name="Google Shape;6169;p1"/>
          <p:cNvSpPr/>
          <p:nvPr/>
        </p:nvSpPr>
        <p:spPr>
          <a:xfrm>
            <a:off x="773940" y="576292"/>
            <a:ext cx="118050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Aplicaron a la búsqueda de simulaciones de evolución, </a:t>
            </a:r>
            <a:endParaRPr/>
          </a:p>
          <a:p>
            <a:pPr algn="ctr"/>
            <a:r>
              <a:rPr lang="es-E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las cuales sentaron las bases para el desarrollo de los primeros algoritmos genéticos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0" name="Google Shape;6170;p1"/>
          <p:cNvSpPr/>
          <p:nvPr/>
        </p:nvSpPr>
        <p:spPr>
          <a:xfrm>
            <a:off x="2447262" y="860543"/>
            <a:ext cx="1083600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Nacimiento de los sistemas expertos. </a:t>
            </a:r>
            <a:endParaRPr/>
          </a:p>
          <a:p>
            <a:pPr algn="ctr"/>
            <a:r>
              <a:rPr lang="es-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Esto requirió de formalizaciones </a:t>
            </a:r>
            <a:endParaRPr/>
          </a:p>
          <a:p>
            <a:pPr algn="ctr"/>
            <a:r>
              <a:rPr lang="es-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través de distintos tipos de lógicas y se </a:t>
            </a:r>
            <a:endParaRPr/>
          </a:p>
          <a:p>
            <a:pPr algn="ctr"/>
            <a:r>
              <a:rPr lang="es-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crearon los lenguajes de programación específicos, </a:t>
            </a:r>
            <a:endParaRPr/>
          </a:p>
          <a:p>
            <a:pPr algn="ctr"/>
            <a:r>
              <a:rPr lang="es-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tales como </a:t>
            </a:r>
            <a:r>
              <a:rPr lang="es-ES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Prolog y Lisp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71" name="Google Shape;6171;p1" descr="Resultado de imagen para decepcionado"/>
          <p:cNvPicPr preferRelativeResize="0"/>
          <p:nvPr/>
        </p:nvPicPr>
        <p:blipFill rotWithShape="1">
          <a:blip r:embed="rId2">
            <a:alphaModFix/>
          </a:blip>
          <a:srcRect l="65607" t="22795" r="8693" b="7600"/>
          <a:stretch/>
        </p:blipFill>
        <p:spPr>
          <a:xfrm>
            <a:off x="4614051" y="2655832"/>
            <a:ext cx="1197422" cy="2670468"/>
          </a:xfrm>
          <a:prstGeom prst="rect">
            <a:avLst/>
          </a:prstGeom>
          <a:noFill/>
          <a:ln>
            <a:noFill/>
          </a:ln>
        </p:spPr>
      </p:pic>
      <p:sp>
        <p:nvSpPr>
          <p:cNvPr id="6172" name="Google Shape;6172;p1"/>
          <p:cNvSpPr txBox="1"/>
          <p:nvPr/>
        </p:nvSpPr>
        <p:spPr>
          <a:xfrm>
            <a:off x="4377266" y="760955"/>
            <a:ext cx="14901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invierno de la inteligencia artificial</a:t>
            </a:r>
            <a:endParaRPr/>
          </a:p>
          <a:p>
            <a:pPr algn="ctr"/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crearon grandes expectativas para el </a:t>
            </a:r>
            <a:endParaRPr/>
          </a:p>
          <a:p>
            <a:pPr algn="ctr"/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y avance de la inteligencia artificial. </a:t>
            </a:r>
            <a:endParaRPr/>
          </a:p>
          <a:p>
            <a:pPr algn="ctr"/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de ellas, desafortunadamente no pudieron ser cumplidas</a:t>
            </a:r>
            <a:endParaRPr/>
          </a:p>
          <a:p>
            <a:pPr algn="ctr"/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3" name="Google Shape;6173;p1"/>
          <p:cNvCxnSpPr/>
          <p:nvPr/>
        </p:nvCxnSpPr>
        <p:spPr>
          <a:xfrm>
            <a:off x="6818129" y="4639733"/>
            <a:ext cx="0" cy="440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174" name="Google Shape;6174;p1"/>
          <p:cNvSpPr/>
          <p:nvPr/>
        </p:nvSpPr>
        <p:spPr>
          <a:xfrm>
            <a:off x="6189137" y="760955"/>
            <a:ext cx="12918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Japón lanzó el proyecto de la quinta generación: el cual pretendía revolucionar a las computadoras e invertir durante diez años (no se logro pero al menos volvió a revivir la IA)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5" name="Google Shape;6175;p1"/>
          <p:cNvCxnSpPr>
            <a:endCxn id="6169" idx="2"/>
          </p:cNvCxnSpPr>
          <p:nvPr/>
        </p:nvCxnSpPr>
        <p:spPr>
          <a:xfrm flipV="1">
            <a:off x="-221910" y="4115683"/>
            <a:ext cx="62100" cy="43921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176" name="Google Shape;6176;p1"/>
          <p:cNvCxnSpPr>
            <a:endCxn id="6170" idx="2"/>
          </p:cNvCxnSpPr>
          <p:nvPr/>
        </p:nvCxnSpPr>
        <p:spPr>
          <a:xfrm flipV="1">
            <a:off x="2962962" y="4461487"/>
            <a:ext cx="26100" cy="37735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177" name="Google Shape;6177;p1"/>
          <p:cNvCxnSpPr>
            <a:endCxn id="6174" idx="2"/>
          </p:cNvCxnSpPr>
          <p:nvPr/>
        </p:nvCxnSpPr>
        <p:spPr>
          <a:xfrm flipV="1">
            <a:off x="6818237" y="3438571"/>
            <a:ext cx="16800" cy="136218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178" name="Google Shape;6178;p1"/>
          <p:cNvSpPr/>
          <p:nvPr/>
        </p:nvSpPr>
        <p:spPr>
          <a:xfrm>
            <a:off x="7693724" y="760955"/>
            <a:ext cx="11931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desarrolló una nueva inteligencia artificial con sistemas </a:t>
            </a:r>
            <a:endParaRPr/>
          </a:p>
          <a:p>
            <a:pPr algn="ctr"/>
            <a:r>
              <a:rPr lang="es-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basados en el comportamiento, </a:t>
            </a:r>
            <a:endParaRPr/>
          </a:p>
          <a:p>
            <a:pPr algn="ctr"/>
            <a:r>
              <a:rPr lang="es-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lugar de basados en el conocimiento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179" name="Google Shape;6179;p1"/>
          <p:cNvCxnSpPr>
            <a:endCxn id="6178" idx="2"/>
          </p:cNvCxnSpPr>
          <p:nvPr/>
        </p:nvCxnSpPr>
        <p:spPr>
          <a:xfrm rot="10800000">
            <a:off x="8290274" y="2884655"/>
            <a:ext cx="34500" cy="1755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180" name="Google Shape;6180;p1"/>
          <p:cNvSpPr/>
          <p:nvPr/>
        </p:nvSpPr>
        <p:spPr>
          <a:xfrm>
            <a:off x="9790334" y="3305046"/>
            <a:ext cx="2240698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1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IA solo genera especulaciones por ser limitada a un contexto (la IA que juega ajedrez no puede jugar otra cosa, el que maneja un auto no sabe de ajedrez)</a:t>
            </a:r>
            <a:endParaRPr sz="14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1" name="Google Shape;6181;p1"/>
          <p:cNvSpPr/>
          <p:nvPr/>
        </p:nvSpPr>
        <p:spPr>
          <a:xfrm>
            <a:off x="8570212" y="5006477"/>
            <a:ext cx="86109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1920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2" name="Google Shape;6182;p1"/>
          <p:cNvSpPr/>
          <p:nvPr/>
        </p:nvSpPr>
        <p:spPr>
          <a:xfrm>
            <a:off x="9013773" y="655320"/>
            <a:ext cx="1654200" cy="18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término robot “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trabajo”</a:t>
            </a:r>
            <a:r>
              <a:rPr lang="es-E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aplicó por primera vez </a:t>
            </a: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obra "R.U.R" (Robots Universales Rossum) del checo Karel Capek</a:t>
            </a:r>
            <a:r>
              <a:rPr lang="es-E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83" name="Google Shape;6183;p1"/>
          <p:cNvCxnSpPr>
            <a:endCxn id="6182" idx="2"/>
          </p:cNvCxnSpPr>
          <p:nvPr/>
        </p:nvCxnSpPr>
        <p:spPr>
          <a:xfrm rot="10800000" flipH="1">
            <a:off x="8896473" y="2532720"/>
            <a:ext cx="944400" cy="21069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184" name="Google Shape;6184;p1"/>
          <p:cNvCxnSpPr/>
          <p:nvPr/>
        </p:nvCxnSpPr>
        <p:spPr>
          <a:xfrm>
            <a:off x="8906015" y="4582334"/>
            <a:ext cx="0" cy="440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Google Shape;6155;p2"/>
          <p:cNvSpPr/>
          <p:nvPr/>
        </p:nvSpPr>
        <p:spPr>
          <a:xfrm>
            <a:off x="0" y="91375"/>
            <a:ext cx="7064466" cy="522703"/>
          </a:xfrm>
          <a:custGeom>
            <a:avLst/>
            <a:gdLst/>
            <a:ahLst/>
            <a:cxnLst/>
            <a:rect l="l" t="t" r="r" b="b"/>
            <a:pathLst>
              <a:path w="4897377" h="527983" extrusionOk="0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2800" b="1">
                <a:solidFill>
                  <a:schemeClr val="dk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Dos enfoques:  funcionalista y esencialista.</a:t>
            </a:r>
            <a:endParaRPr/>
          </a:p>
        </p:txBody>
      </p:sp>
      <p:sp>
        <p:nvSpPr>
          <p:cNvPr id="6156" name="Google Shape;6156;p2"/>
          <p:cNvSpPr txBox="1"/>
          <p:nvPr/>
        </p:nvSpPr>
        <p:spPr>
          <a:xfrm>
            <a:off x="298764" y="897467"/>
            <a:ext cx="1189323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funcionalista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enfoca en los procesos que determinan el futuro de un sistema.</a:t>
            </a:r>
            <a:endParaRPr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esencialista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enfoca en sus componentes (es inteligente solo si hace las tareas tal como las haría su predecesor).</a:t>
            </a:r>
            <a:endParaRPr dirty="0"/>
          </a:p>
          <a:p>
            <a:pPr marL="285750" indent="-171450"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7" name="Google Shape;6157;p2"/>
          <p:cNvSpPr txBox="1"/>
          <p:nvPr/>
        </p:nvSpPr>
        <p:spPr>
          <a:xfrm>
            <a:off x="81481" y="1600908"/>
            <a:ext cx="10586452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funcionalista</a:t>
            </a:r>
            <a:endParaRPr dirty="0"/>
          </a:p>
          <a:p>
            <a:pPr algn="ctr"/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llamara a algo </a:t>
            </a: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inteligente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que funcionalmente sea similar a lo que consideraríamos </a:t>
            </a: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inteligente en un humano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dirty="0"/>
          </a:p>
          <a:p>
            <a:pPr algn="ctr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nos importa de qué manera lo haga, si emplea trucos o no.</a:t>
            </a:r>
            <a:endParaRPr dirty="0"/>
          </a:p>
          <a:p>
            <a:pPr algn="ctr"/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las máquinas, pueden dar respuestas correctas pero no saben qué es lo que están haciendo…ejemplo: Algunos programas han superado a los mejores humanos en algunos juegos, tales como ajedrez,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póker pero los programas no saben que es un juego o por que se juega.</a:t>
            </a:r>
            <a:endParaRPr dirty="0"/>
          </a:p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por ahora no pueden contar buenos chistes, cocinar creativamente, improvisar ante eventos no rutinarios.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619F85-388B-426D-AEE0-B4F3C4E03E03}"/>
              </a:ext>
            </a:extLst>
          </p:cNvPr>
          <p:cNvSpPr/>
          <p:nvPr/>
        </p:nvSpPr>
        <p:spPr>
          <a:xfrm>
            <a:off x="208230" y="1592655"/>
            <a:ext cx="119837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latin typeface="OpenSans"/>
              </a:rPr>
              <a:t>Si queremos construir sistemas inteligentes con un propósito definido, no importa si no funcionan de manera similar a los humanos o a otros seres vivos, en otras palabras, </a:t>
            </a:r>
          </a:p>
          <a:p>
            <a:pPr algn="ctr"/>
            <a:r>
              <a:rPr lang="es-ES" sz="3600" dirty="0">
                <a:latin typeface="OpenSans"/>
              </a:rPr>
              <a:t>la inteligencia artificial </a:t>
            </a:r>
            <a:r>
              <a:rPr lang="es-ES" sz="3600" b="1" dirty="0">
                <a:latin typeface="OpenSans"/>
              </a:rPr>
              <a:t>pragmáticamente es funcionalista</a:t>
            </a:r>
            <a:r>
              <a:rPr lang="es-ES" sz="3600" dirty="0">
                <a:latin typeface="Open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57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E66BC38-0B3C-40B7-BE81-A766C6D1CC57}"/>
              </a:ext>
            </a:extLst>
          </p:cNvPr>
          <p:cNvSpPr txBox="1"/>
          <p:nvPr/>
        </p:nvSpPr>
        <p:spPr>
          <a:xfrm>
            <a:off x="1" y="62503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/>
              <a:t>“Estamos en el peor momento Y el mejor momento para estudiar IA” </a:t>
            </a:r>
            <a:r>
              <a:rPr lang="es-CO" i="1" dirty="0" err="1">
                <a:solidFill>
                  <a:schemeClr val="tx2">
                    <a:lumMod val="75000"/>
                  </a:schemeClr>
                </a:solidFill>
              </a:rPr>
              <a:t>Rodney</a:t>
            </a:r>
            <a:r>
              <a:rPr lang="es-CO" i="1" dirty="0">
                <a:solidFill>
                  <a:schemeClr val="tx2">
                    <a:lumMod val="75000"/>
                  </a:schemeClr>
                </a:solidFill>
              </a:rPr>
              <a:t> Brooks</a:t>
            </a:r>
            <a:endParaRPr lang="es-CO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0821C8-BF88-4D8F-9F3D-A91B8A8E3D9B}"/>
              </a:ext>
            </a:extLst>
          </p:cNvPr>
          <p:cNvSpPr txBox="1"/>
          <p:nvPr/>
        </p:nvSpPr>
        <p:spPr>
          <a:xfrm>
            <a:off x="525101" y="1976035"/>
            <a:ext cx="5006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Mejor momento por: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Innovaciones en la IA como el 	DEEP LEARNING y lograr cosas que hace 20 años solo era ciencia ficción: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predecir enfermedades mediante análisis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Hablar con una maquina (como el auto fantástico)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D45B42-8B7B-466B-B142-02FD0D43CD59}"/>
              </a:ext>
            </a:extLst>
          </p:cNvPr>
          <p:cNvSpPr txBox="1"/>
          <p:nvPr/>
        </p:nvSpPr>
        <p:spPr>
          <a:xfrm>
            <a:off x="6358549" y="1976035"/>
            <a:ext cx="5646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Peor momento por: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Las nuevas Innovaciones en la IA como el DEEP LEARNING han generado expectativas </a:t>
            </a:r>
            <a:r>
              <a:rPr lang="es-CO" dirty="0" err="1"/>
              <a:t>muuuuuuuuuy</a:t>
            </a:r>
            <a:r>
              <a:rPr lang="es-CO" dirty="0"/>
              <a:t> altas en la sociedad y pocos que trabajan en ellas que se corre un alto riesgo de fallar.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35C031-8FBD-4776-95A0-E3F66D01AE5D}"/>
              </a:ext>
            </a:extLst>
          </p:cNvPr>
          <p:cNvSpPr txBox="1"/>
          <p:nvPr/>
        </p:nvSpPr>
        <p:spPr>
          <a:xfrm>
            <a:off x="525101" y="4830884"/>
            <a:ext cx="11561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i="1" dirty="0">
                <a:solidFill>
                  <a:srgbClr val="FF0000"/>
                </a:solidFill>
              </a:rPr>
              <a:t>La IA NO es magia</a:t>
            </a:r>
            <a:r>
              <a:rPr lang="es-CO" sz="2400" b="1" i="1" dirty="0"/>
              <a:t> </a:t>
            </a:r>
          </a:p>
          <a:p>
            <a:pPr algn="ctr"/>
            <a:r>
              <a:rPr lang="es-CO" sz="2400" b="1" i="1" dirty="0"/>
              <a:t>Es trabajo </a:t>
            </a:r>
            <a:r>
              <a:rPr lang="es-CO" sz="2400" b="1" i="1" dirty="0" err="1"/>
              <a:t>duuuuuuuuro</a:t>
            </a:r>
            <a:r>
              <a:rPr lang="es-CO" sz="2400" b="1" i="1" dirty="0"/>
              <a:t> y durante </a:t>
            </a:r>
            <a:r>
              <a:rPr lang="es-CO" sz="2400" b="1" i="1" dirty="0" err="1"/>
              <a:t>muuuuuuuucho</a:t>
            </a:r>
            <a:r>
              <a:rPr lang="es-CO" sz="2400" b="1" i="1" dirty="0"/>
              <a:t> tiempo</a:t>
            </a:r>
          </a:p>
        </p:txBody>
      </p:sp>
    </p:spTree>
    <p:extLst>
      <p:ext uri="{BB962C8B-B14F-4D97-AF65-F5344CB8AC3E}">
        <p14:creationId xmlns:p14="http://schemas.microsoft.com/office/powerpoint/2010/main" val="747219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84F3194-535E-47CC-80AF-88C6406489E0}"/>
              </a:ext>
            </a:extLst>
          </p:cNvPr>
          <p:cNvSpPr/>
          <p:nvPr/>
        </p:nvSpPr>
        <p:spPr>
          <a:xfrm>
            <a:off x="3788104" y="654626"/>
            <a:ext cx="4683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>
                <a:latin typeface="OpenSans"/>
              </a:rPr>
              <a:t>¿Qué es la inteligencia?</a:t>
            </a:r>
            <a:endParaRPr lang="es-CO" sz="36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E291F1-9DC0-467F-92BD-5D1053945D5A}"/>
              </a:ext>
            </a:extLst>
          </p:cNvPr>
          <p:cNvSpPr/>
          <p:nvPr/>
        </p:nvSpPr>
        <p:spPr>
          <a:xfrm>
            <a:off x="1524001" y="2039018"/>
            <a:ext cx="9056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atin typeface="OpenSans"/>
              </a:rPr>
              <a:t>¿Qué necesita un sistema para ser inteligente?</a:t>
            </a:r>
            <a:endParaRPr lang="es-CO" sz="3600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10A6436-2F59-40D8-9EE9-777A3EC50B2C}"/>
              </a:ext>
            </a:extLst>
          </p:cNvPr>
          <p:cNvSpPr/>
          <p:nvPr/>
        </p:nvSpPr>
        <p:spPr>
          <a:xfrm>
            <a:off x="0" y="38806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atin typeface="OpenSans"/>
              </a:rPr>
              <a:t>¿Para ser inteligente es necesario tener mente, cuerpo y alma?</a:t>
            </a:r>
            <a:endParaRPr lang="es-CO" sz="3600" b="1" dirty="0"/>
          </a:p>
        </p:txBody>
      </p:sp>
    </p:spTree>
    <p:extLst>
      <p:ext uri="{BB962C8B-B14F-4D97-AF65-F5344CB8AC3E}">
        <p14:creationId xmlns:p14="http://schemas.microsoft.com/office/powerpoint/2010/main" val="8558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F6FDB62-5C36-4E5E-A0EA-DA1F56B76EF7}"/>
              </a:ext>
            </a:extLst>
          </p:cNvPr>
          <p:cNvSpPr/>
          <p:nvPr/>
        </p:nvSpPr>
        <p:spPr>
          <a:xfrm>
            <a:off x="4327375" y="175209"/>
            <a:ext cx="3310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60D1519-2CB2-4496-82C7-E7D7BEC0CD32}"/>
              </a:ext>
            </a:extLst>
          </p:cNvPr>
          <p:cNvSpPr/>
          <p:nvPr/>
        </p:nvSpPr>
        <p:spPr>
          <a:xfrm>
            <a:off x="156926" y="1929845"/>
            <a:ext cx="118781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El espacio académico de "Deep learning" (Aprendizaje Profundo) busca que el estudiante utilice uno de los método del Machine Learning que permite entrenar una Inteligencia Artificial para obtener una predicción/adaptación dado un conjunto de entradas, aplicando modelos matemáticos donde la inteligencia logrará obtener un nivel de cognición por jerarquía utilizando aprendizaje Supervisado o No Supervisado.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06671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36235F7-9FB5-4DF3-A943-97F556C11323}"/>
              </a:ext>
            </a:extLst>
          </p:cNvPr>
          <p:cNvSpPr txBox="1"/>
          <p:nvPr/>
        </p:nvSpPr>
        <p:spPr>
          <a:xfrm>
            <a:off x="1767068" y="20733"/>
            <a:ext cx="8657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¿Como comprendemos la naturaleza?</a:t>
            </a:r>
            <a:endParaRPr lang="es-CO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6F6E527B-B933-48C1-99A3-57B239309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79" b="98519" l="10000" r="90000">
                        <a14:foregroundMark x1="28056" y1="7160" x2="24306" y2="70864"/>
                        <a14:foregroundMark x1="24306" y1="70864" x2="15833" y2="92840"/>
                        <a14:foregroundMark x1="15833" y1="92840" x2="22778" y2="98519"/>
                        <a14:foregroundMark x1="22778" y1="98519" x2="30833" y2="97284"/>
                        <a14:foregroundMark x1="30833" y1="97284" x2="37639" y2="91605"/>
                        <a14:foregroundMark x1="37639" y1="91605" x2="28194" y2="66667"/>
                        <a14:foregroundMark x1="38611" y1="20494" x2="43611" y2="37531"/>
                        <a14:foregroundMark x1="10139" y1="99012" x2="25139" y2="94815"/>
                        <a14:foregroundMark x1="25139" y1="94815" x2="33333" y2="99012"/>
                        <a14:foregroundMark x1="33333" y1="99012" x2="39583" y2="92840"/>
                        <a14:foregroundMark x1="39583" y1="92840" x2="37500" y2="78519"/>
                        <a14:foregroundMark x1="10417" y1="98519" x2="15000" y2="67160"/>
                        <a14:foregroundMark x1="45139" y1="58765" x2="31111" y2="51605"/>
                        <a14:foregroundMark x1="38056" y1="58765" x2="34722" y2="58272"/>
                        <a14:foregroundMark x1="42083" y1="26914" x2="42917" y2="30370"/>
                        <a14:foregroundMark x1="41111" y1="92099" x2="42917" y2="98519"/>
                        <a14:foregroundMark x1="74167" y1="10123" x2="81389" y2="94321"/>
                        <a14:foregroundMark x1="81389" y1="94321" x2="82778" y2="96543"/>
                        <a14:foregroundMark x1="74444" y1="56049" x2="76667" y2="68642"/>
                        <a14:foregroundMark x1="76667" y1="68642" x2="68333" y2="97037"/>
                        <a14:foregroundMark x1="89306" y1="97531" x2="84583" y2="93827"/>
                        <a14:foregroundMark x1="86389" y1="88148" x2="84167" y2="83704"/>
                        <a14:foregroundMark x1="83889" y1="13086" x2="66528" y2="41235"/>
                        <a14:foregroundMark x1="66528" y1="41235" x2="63056" y2="52346"/>
                        <a14:foregroundMark x1="63056" y1="52346" x2="62778" y2="57037"/>
                        <a14:foregroundMark x1="87639" y1="30370" x2="71944" y2="23704"/>
                        <a14:foregroundMark x1="71944" y1="23704" x2="68750" y2="20000"/>
                        <a14:foregroundMark x1="61667" y1="62469" x2="63333" y2="31605"/>
                        <a14:foregroundMark x1="63333" y1="31605" x2="69167" y2="7407"/>
                        <a14:foregroundMark x1="69167" y1="7407" x2="76806" y2="6420"/>
                        <a14:foregroundMark x1="76806" y1="6420" x2="81944" y2="14815"/>
                        <a14:foregroundMark x1="81944" y1="14815" x2="85972" y2="25679"/>
                        <a14:foregroundMark x1="85972" y1="25679" x2="87639" y2="38272"/>
                        <a14:foregroundMark x1="87639" y1="38272" x2="81250" y2="47160"/>
                        <a14:foregroundMark x1="81250" y1="47160" x2="77917" y2="47407"/>
                        <a14:foregroundMark x1="59583" y1="50370" x2="64722" y2="50617"/>
                        <a14:foregroundMark x1="60833" y1="61728" x2="60694" y2="57778"/>
                        <a14:foregroundMark x1="60000" y1="52593" x2="60139" y2="44691"/>
                        <a14:foregroundMark x1="60278" y1="42716" x2="61667" y2="34321"/>
                        <a14:foregroundMark x1="61528" y1="41235" x2="60833" y2="33086"/>
                        <a14:foregroundMark x1="66667" y1="90123" x2="68333" y2="92346"/>
                        <a14:foregroundMark x1="69306" y1="81975" x2="66528" y2="86420"/>
                        <a14:foregroundMark x1="65833" y1="84198" x2="66111" y2="89877"/>
                        <a14:foregroundMark x1="11389" y1="86667" x2="12222" y2="79259"/>
                        <a14:foregroundMark x1="15972" y1="66173" x2="23472" y2="62963"/>
                        <a14:foregroundMark x1="23472" y1="62963" x2="23889" y2="62963"/>
                        <a14:foregroundMark x1="33194" y1="7654" x2="26111" y2="6420"/>
                        <a14:foregroundMark x1="26111" y1="6420" x2="13472" y2="19506"/>
                        <a14:foregroundMark x1="13472" y1="19506" x2="12639" y2="20988"/>
                        <a14:foregroundMark x1="24444" y1="9630" x2="17083" y2="15062"/>
                        <a14:foregroundMark x1="17083" y1="15062" x2="14722" y2="14815"/>
                        <a14:foregroundMark x1="15278" y1="14568" x2="27361" y2="5926"/>
                        <a14:foregroundMark x1="26111" y1="5926" x2="19167" y2="11358"/>
                        <a14:foregroundMark x1="19167" y1="11358" x2="15278" y2="19012"/>
                        <a14:foregroundMark x1="16667" y1="64198" x2="20556" y2="74074"/>
                        <a14:foregroundMark x1="73750" y1="66914" x2="75278" y2="66914"/>
                        <a14:foregroundMark x1="41528" y1="28395" x2="44861" y2="32346"/>
                        <a14:foregroundMark x1="43056" y1="31358" x2="44583" y2="41235"/>
                        <a14:foregroundMark x1="43472" y1="31358" x2="44306" y2="55802"/>
                        <a14:foregroundMark x1="14306" y1="15802" x2="20556" y2="8642"/>
                        <a14:foregroundMark x1="20556" y1="8642" x2="26250" y2="5926"/>
                        <a14:foregroundMark x1="34444" y1="8148" x2="25556" y2="5679"/>
                        <a14:foregroundMark x1="88194" y1="32099" x2="86528" y2="45185"/>
                        <a14:foregroundMark x1="86528" y1="45185" x2="82222" y2="4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81214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67D4FFD-6084-4A84-B9D7-6BC73BF4C0D7}"/>
              </a:ext>
            </a:extLst>
          </p:cNvPr>
          <p:cNvSpPr txBox="1"/>
          <p:nvPr/>
        </p:nvSpPr>
        <p:spPr>
          <a:xfrm>
            <a:off x="5438776" y="4429126"/>
            <a:ext cx="1175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200" b="1" i="1" dirty="0" err="1">
                <a:solidFill>
                  <a:srgbClr val="C00000"/>
                </a:solidFill>
                <a:latin typeface="Whimsy TT" panose="020B0500000000000000" pitchFamily="34" charset="0"/>
              </a:rPr>
              <a:t>v.s</a:t>
            </a:r>
            <a:endParaRPr lang="es-CO" sz="7200" b="1" i="1" dirty="0">
              <a:solidFill>
                <a:srgbClr val="C00000"/>
              </a:solidFill>
              <a:latin typeface="Whimsy TT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568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E5430D2-E7C7-48A4-A0C8-E93B5EB63E6B}"/>
              </a:ext>
            </a:extLst>
          </p:cNvPr>
          <p:cNvSpPr txBox="1"/>
          <p:nvPr/>
        </p:nvSpPr>
        <p:spPr>
          <a:xfrm>
            <a:off x="36868" y="31258"/>
            <a:ext cx="7196666" cy="523220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7377" h="527983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Humanos -&gt; método inductivo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1E6E83C-89D4-48E5-82C9-FFFAD71347D1}"/>
              </a:ext>
            </a:extLst>
          </p:cNvPr>
          <p:cNvSpPr/>
          <p:nvPr/>
        </p:nvSpPr>
        <p:spPr>
          <a:xfrm>
            <a:off x="416879" y="997564"/>
            <a:ext cx="4572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/>
              <a:t>En este método, también tenemos observaciones de un fenómeno natural que, a través de la abstracción o generalización, nos llevan a una teoría. </a:t>
            </a:r>
          </a:p>
          <a:p>
            <a:r>
              <a:rPr lang="es-ES" sz="2000" dirty="0"/>
              <a:t>Después utilizamos esta teoría para construir, usando la ingeniería, un sistema artificial. </a:t>
            </a:r>
          </a:p>
          <a:p>
            <a:r>
              <a:rPr lang="es-ES" sz="2000" dirty="0"/>
              <a:t>Este sistema artificial produce cierto comportamiento y medimos este desempeño para verificar o falsificar la teoría</a:t>
            </a:r>
          </a:p>
          <a:p>
            <a:endParaRPr lang="es-ES" sz="2400" dirty="0">
              <a:latin typeface="OpenSans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4426C98-5666-482D-B359-79ACBF95E879}"/>
              </a:ext>
            </a:extLst>
          </p:cNvPr>
          <p:cNvSpPr/>
          <p:nvPr/>
        </p:nvSpPr>
        <p:spPr>
          <a:xfrm>
            <a:off x="6304344" y="1608882"/>
            <a:ext cx="1412112" cy="5232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Teoría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55B083A-5A68-4370-A38B-079828BDF351}"/>
              </a:ext>
            </a:extLst>
          </p:cNvPr>
          <p:cNvSpPr/>
          <p:nvPr/>
        </p:nvSpPr>
        <p:spPr>
          <a:xfrm>
            <a:off x="6394048" y="3995196"/>
            <a:ext cx="2005314" cy="52322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Observación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C2C8E4F-25CD-4FDC-A046-E089C4E4DF27}"/>
              </a:ext>
            </a:extLst>
          </p:cNvPr>
          <p:cNvSpPr/>
          <p:nvPr/>
        </p:nvSpPr>
        <p:spPr>
          <a:xfrm>
            <a:off x="8549834" y="1684549"/>
            <a:ext cx="1695691" cy="5232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Predicción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7B4A532-424A-4E13-B278-C3FEF2A8A103}"/>
              </a:ext>
            </a:extLst>
          </p:cNvPr>
          <p:cNvSpPr/>
          <p:nvPr/>
        </p:nvSpPr>
        <p:spPr>
          <a:xfrm>
            <a:off x="8551762" y="3995196"/>
            <a:ext cx="2005314" cy="5232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Observación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61D60B7-9835-4301-A499-E21ED2A7C356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7010401" y="2132103"/>
            <a:ext cx="386305" cy="1863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16C1234-1882-42A3-8B3D-DF6572018D3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716457" y="1870493"/>
            <a:ext cx="833377" cy="75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8388AF5-436B-493D-ACF0-B5D78B4F2E58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397679" y="2207769"/>
            <a:ext cx="156740" cy="1787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D253925-52E7-4309-A99E-9BD86D6EC02B}"/>
              </a:ext>
            </a:extLst>
          </p:cNvPr>
          <p:cNvCxnSpPr>
            <a:stCxn id="8" idx="1"/>
            <a:endCxn id="4" idx="5"/>
          </p:cNvCxnSpPr>
          <p:nvPr/>
        </p:nvCxnSpPr>
        <p:spPr>
          <a:xfrm flipH="1" flipV="1">
            <a:off x="7509657" y="2055479"/>
            <a:ext cx="1335776" cy="201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87B3605-D371-4121-A5A7-DBD4DA48075E}"/>
              </a:ext>
            </a:extLst>
          </p:cNvPr>
          <p:cNvSpPr txBox="1"/>
          <p:nvPr/>
        </p:nvSpPr>
        <p:spPr>
          <a:xfrm>
            <a:off x="5805386" y="2921168"/>
            <a:ext cx="142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 abstracción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102B74E-709B-4BA9-9B43-243C4741C120}"/>
              </a:ext>
            </a:extLst>
          </p:cNvPr>
          <p:cNvSpPr txBox="1"/>
          <p:nvPr/>
        </p:nvSpPr>
        <p:spPr>
          <a:xfrm>
            <a:off x="7694326" y="1333479"/>
            <a:ext cx="11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 construir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7712083-79D4-4890-BA49-FF8410046AB9}"/>
              </a:ext>
            </a:extLst>
          </p:cNvPr>
          <p:cNvSpPr txBox="1"/>
          <p:nvPr/>
        </p:nvSpPr>
        <p:spPr>
          <a:xfrm>
            <a:off x="9637108" y="2770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6BEC321-BFBD-4847-9BD2-8BB074AD130B}"/>
              </a:ext>
            </a:extLst>
          </p:cNvPr>
          <p:cNvSpPr txBox="1"/>
          <p:nvPr/>
        </p:nvSpPr>
        <p:spPr>
          <a:xfrm>
            <a:off x="8300332" y="2862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5857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E5430D2-E7C7-48A4-A0C8-E93B5EB63E6B}"/>
              </a:ext>
            </a:extLst>
          </p:cNvPr>
          <p:cNvSpPr txBox="1"/>
          <p:nvPr/>
        </p:nvSpPr>
        <p:spPr>
          <a:xfrm>
            <a:off x="36380" y="47200"/>
            <a:ext cx="8414795" cy="523220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7377" h="527983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inteligencia artificial -&gt; método sintético</a:t>
            </a:r>
            <a:endParaRPr lang="es-CO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1E6E83C-89D4-48E5-82C9-FFFAD71347D1}"/>
              </a:ext>
            </a:extLst>
          </p:cNvPr>
          <p:cNvSpPr/>
          <p:nvPr/>
        </p:nvSpPr>
        <p:spPr>
          <a:xfrm>
            <a:off x="256320" y="859065"/>
            <a:ext cx="504243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OpenSans"/>
              </a:rPr>
              <a:t>En la naturaleza existen incontables fenómenos que </a:t>
            </a:r>
            <a:r>
              <a:rPr lang="es-ES" sz="2800" b="1" dirty="0">
                <a:latin typeface="OpenSans"/>
              </a:rPr>
              <a:t>los seres humanos</a:t>
            </a:r>
            <a:r>
              <a:rPr lang="es-ES" sz="2000" dirty="0">
                <a:latin typeface="OpenSans"/>
              </a:rPr>
              <a:t> </a:t>
            </a:r>
          </a:p>
          <a:p>
            <a:r>
              <a:rPr lang="es-ES" sz="2000" dirty="0">
                <a:latin typeface="OpenSans"/>
              </a:rPr>
              <a:t>siempre hemos tratado de comprender. </a:t>
            </a:r>
          </a:p>
          <a:p>
            <a:r>
              <a:rPr lang="es-ES" sz="2000" dirty="0">
                <a:latin typeface="OpenSans"/>
              </a:rPr>
              <a:t>Para ello, la ciencia ha recurrido a la observación de dichos fenómenos </a:t>
            </a:r>
          </a:p>
          <a:p>
            <a:r>
              <a:rPr lang="es-ES" sz="2000" dirty="0">
                <a:latin typeface="OpenSans"/>
              </a:rPr>
              <a:t>y a la implementación de métodos que lo expliquen.</a:t>
            </a:r>
          </a:p>
          <a:p>
            <a:r>
              <a:rPr lang="es-ES" sz="2000" dirty="0">
                <a:latin typeface="OpenSans"/>
              </a:rPr>
              <a:t>El </a:t>
            </a:r>
            <a:r>
              <a:rPr lang="es-ES" sz="2000" dirty="0"/>
              <a:t>más utilizado es el </a:t>
            </a:r>
            <a:r>
              <a:rPr lang="es-ES" sz="2800" b="1" dirty="0"/>
              <a:t>método inductivo</a:t>
            </a:r>
            <a:r>
              <a:rPr lang="es-ES" sz="2000" dirty="0"/>
              <a:t>, el cual consiste en la observación de hechos, </a:t>
            </a:r>
          </a:p>
          <a:p>
            <a:r>
              <a:rPr lang="es-ES" sz="2000" dirty="0"/>
              <a:t>a partir de los cuales se hace una generalización o abstracción</a:t>
            </a:r>
          </a:p>
          <a:p>
            <a:endParaRPr lang="es-ES" sz="2000" dirty="0">
              <a:latin typeface="OpenSans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4426C98-5666-482D-B359-79ACBF95E879}"/>
              </a:ext>
            </a:extLst>
          </p:cNvPr>
          <p:cNvSpPr/>
          <p:nvPr/>
        </p:nvSpPr>
        <p:spPr>
          <a:xfrm>
            <a:off x="6304344" y="1608882"/>
            <a:ext cx="1412112" cy="5232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Teoría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55B083A-5A68-4370-A38B-079828BDF351}"/>
              </a:ext>
            </a:extLst>
          </p:cNvPr>
          <p:cNvSpPr/>
          <p:nvPr/>
        </p:nvSpPr>
        <p:spPr>
          <a:xfrm>
            <a:off x="6394048" y="3995196"/>
            <a:ext cx="2005314" cy="52322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Observación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C2C8E4F-25CD-4FDC-A046-E089C4E4DF27}"/>
              </a:ext>
            </a:extLst>
          </p:cNvPr>
          <p:cNvSpPr/>
          <p:nvPr/>
        </p:nvSpPr>
        <p:spPr>
          <a:xfrm>
            <a:off x="8549833" y="1476376"/>
            <a:ext cx="2005314" cy="7313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Sistema artificial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7B4A532-424A-4E13-B278-C3FEF2A8A103}"/>
              </a:ext>
            </a:extLst>
          </p:cNvPr>
          <p:cNvSpPr/>
          <p:nvPr/>
        </p:nvSpPr>
        <p:spPr>
          <a:xfrm>
            <a:off x="8551762" y="3995196"/>
            <a:ext cx="2005314" cy="5232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Desempeño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61D60B7-9835-4301-A499-E21ED2A7C356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7010401" y="2132103"/>
            <a:ext cx="386305" cy="1863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16C1234-1882-42A3-8B3D-DF6572018D3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716457" y="1842074"/>
            <a:ext cx="833377" cy="28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8388AF5-436B-493D-ACF0-B5D78B4F2E58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552491" y="2207771"/>
            <a:ext cx="1929" cy="1787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D253925-52E7-4309-A99E-9BD86D6EC02B}"/>
              </a:ext>
            </a:extLst>
          </p:cNvPr>
          <p:cNvCxnSpPr>
            <a:stCxn id="8" idx="1"/>
            <a:endCxn id="4" idx="5"/>
          </p:cNvCxnSpPr>
          <p:nvPr/>
        </p:nvCxnSpPr>
        <p:spPr>
          <a:xfrm flipH="1" flipV="1">
            <a:off x="7509657" y="2055479"/>
            <a:ext cx="1335776" cy="201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7FE980-2050-464D-B29B-E942288C902C}"/>
              </a:ext>
            </a:extLst>
          </p:cNvPr>
          <p:cNvSpPr txBox="1"/>
          <p:nvPr/>
        </p:nvSpPr>
        <p:spPr>
          <a:xfrm>
            <a:off x="9637108" y="2770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E86BFC5-86CA-4E24-953C-85A6D0B1C048}"/>
              </a:ext>
            </a:extLst>
          </p:cNvPr>
          <p:cNvSpPr txBox="1"/>
          <p:nvPr/>
        </p:nvSpPr>
        <p:spPr>
          <a:xfrm>
            <a:off x="8300332" y="2862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92B3DF0-0B82-4736-B83B-DF324DCC7078}"/>
              </a:ext>
            </a:extLst>
          </p:cNvPr>
          <p:cNvSpPr txBox="1"/>
          <p:nvPr/>
        </p:nvSpPr>
        <p:spPr>
          <a:xfrm>
            <a:off x="5805386" y="2921168"/>
            <a:ext cx="142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 abstracción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63FBF05-50E8-4421-8818-966A45CC97AC}"/>
              </a:ext>
            </a:extLst>
          </p:cNvPr>
          <p:cNvSpPr txBox="1"/>
          <p:nvPr/>
        </p:nvSpPr>
        <p:spPr>
          <a:xfrm>
            <a:off x="7694326" y="1333479"/>
            <a:ext cx="11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 construir</a:t>
            </a:r>
          </a:p>
        </p:txBody>
      </p:sp>
    </p:spTree>
    <p:extLst>
      <p:ext uri="{BB962C8B-B14F-4D97-AF65-F5344CB8AC3E}">
        <p14:creationId xmlns:p14="http://schemas.microsoft.com/office/powerpoint/2010/main" val="181406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9F761D-5255-42F7-9790-71D198F3C6F1}"/>
              </a:ext>
            </a:extLst>
          </p:cNvPr>
          <p:cNvSpPr txBox="1"/>
          <p:nvPr/>
        </p:nvSpPr>
        <p:spPr>
          <a:xfrm>
            <a:off x="316871" y="1021229"/>
            <a:ext cx="113530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/>
              <a:t>Y todo lo anterior para que?</a:t>
            </a:r>
          </a:p>
          <a:p>
            <a:pPr algn="ctr"/>
            <a:endParaRPr lang="es-CO" sz="4800" b="1" dirty="0"/>
          </a:p>
          <a:p>
            <a:pPr algn="ctr"/>
            <a:endParaRPr lang="es-CO" sz="4800" b="1" dirty="0"/>
          </a:p>
          <a:p>
            <a:pPr algn="ctr"/>
            <a:r>
              <a:rPr lang="es-CO" sz="4800" b="1" dirty="0"/>
              <a:t>.....que es lo que buscamos los humanos al crear IA?</a:t>
            </a:r>
          </a:p>
        </p:txBody>
      </p:sp>
    </p:spTree>
    <p:extLst>
      <p:ext uri="{BB962C8B-B14F-4D97-AF65-F5344CB8AC3E}">
        <p14:creationId xmlns:p14="http://schemas.microsoft.com/office/powerpoint/2010/main" val="3873713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4F35683-8EE3-4907-A924-F210EED62FA9}"/>
              </a:ext>
            </a:extLst>
          </p:cNvPr>
          <p:cNvSpPr txBox="1"/>
          <p:nvPr/>
        </p:nvSpPr>
        <p:spPr>
          <a:xfrm>
            <a:off x="3892990" y="1592730"/>
            <a:ext cx="82990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Predicción/inferencia </a:t>
            </a:r>
          </a:p>
          <a:p>
            <a:pPr algn="ctr"/>
            <a:r>
              <a:rPr lang="es-CO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</a:p>
          <a:p>
            <a:pPr algn="ctr"/>
            <a:r>
              <a:rPr lang="es-CO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adaptación</a:t>
            </a:r>
          </a:p>
        </p:txBody>
      </p:sp>
      <p:pic>
        <p:nvPicPr>
          <p:cNvPr id="3074" name="Picture 2" descr="Resultado de imagen para suplicar dibujo">
            <a:extLst>
              <a:ext uri="{FF2B5EF4-FFF2-40B4-BE49-F238E27FC236}">
                <a16:creationId xmlns:a16="http://schemas.microsoft.com/office/drawing/2014/main" id="{DC65E312-8AA2-4DFB-9691-D1A7C2433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2" y="1790700"/>
            <a:ext cx="190073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8FC36A3-D72B-4CF0-90C8-17ECE911DA82}"/>
              </a:ext>
            </a:extLst>
          </p:cNvPr>
          <p:cNvSpPr txBox="1"/>
          <p:nvPr/>
        </p:nvSpPr>
        <p:spPr>
          <a:xfrm>
            <a:off x="1666875" y="940832"/>
            <a:ext cx="625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Los humanos deseamos que la IA realice con 100% de exactitud: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8C07B91-16CA-46BC-940D-6DB48A2B8AA2}"/>
              </a:ext>
            </a:extLst>
          </p:cNvPr>
          <p:cNvCxnSpPr>
            <a:stCxn id="3074" idx="3"/>
          </p:cNvCxnSpPr>
          <p:nvPr/>
        </p:nvCxnSpPr>
        <p:spPr>
          <a:xfrm>
            <a:off x="2349862" y="3429000"/>
            <a:ext cx="191611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69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DCF4AD0-2A9D-4F8E-84F3-95B742F2E438}"/>
              </a:ext>
            </a:extLst>
          </p:cNvPr>
          <p:cNvSpPr txBox="1"/>
          <p:nvPr/>
        </p:nvSpPr>
        <p:spPr>
          <a:xfrm>
            <a:off x="1690817" y="609243"/>
            <a:ext cx="2957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60A079-17F3-4195-BC8E-916086C4FC15}"/>
              </a:ext>
            </a:extLst>
          </p:cNvPr>
          <p:cNvSpPr txBox="1"/>
          <p:nvPr/>
        </p:nvSpPr>
        <p:spPr>
          <a:xfrm>
            <a:off x="1676529" y="2966294"/>
            <a:ext cx="310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4C1E18-1A44-4AA6-82FC-57E943C20DAB}"/>
              </a:ext>
            </a:extLst>
          </p:cNvPr>
          <p:cNvSpPr txBox="1"/>
          <p:nvPr/>
        </p:nvSpPr>
        <p:spPr>
          <a:xfrm>
            <a:off x="6430110" y="563076"/>
            <a:ext cx="4237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Curas para enfermedades en humanos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Comportamientos en la bolsa de valores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Cambios climáticos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4CF9991-9623-436C-A747-1507AC825F8D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48201" y="1024741"/>
            <a:ext cx="178190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E66FBA6-619D-4222-8404-F5C4CE5F73C5}"/>
              </a:ext>
            </a:extLst>
          </p:cNvPr>
          <p:cNvSpPr/>
          <p:nvPr/>
        </p:nvSpPr>
        <p:spPr>
          <a:xfrm>
            <a:off x="4845728" y="661243"/>
            <a:ext cx="1386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OpenSans"/>
              </a:rPr>
              <a:t>optimización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5354472-2201-425A-8EE2-5D44551B8BF4}"/>
              </a:ext>
            </a:extLst>
          </p:cNvPr>
          <p:cNvSpPr/>
          <p:nvPr/>
        </p:nvSpPr>
        <p:spPr>
          <a:xfrm>
            <a:off x="4676034" y="1030576"/>
            <a:ext cx="17262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>
                <a:latin typeface="OpenSans"/>
              </a:rPr>
              <a:t>búsquedas </a:t>
            </a:r>
          </a:p>
          <a:p>
            <a:pPr algn="ctr"/>
            <a:r>
              <a:rPr lang="es-CO" dirty="0">
                <a:latin typeface="OpenSans"/>
              </a:rPr>
              <a:t>heurísticas </a:t>
            </a:r>
          </a:p>
          <a:p>
            <a:pPr algn="ctr"/>
            <a:r>
              <a:rPr lang="es-CO" dirty="0">
                <a:latin typeface="OpenSans"/>
              </a:rPr>
              <a:t>Y</a:t>
            </a:r>
          </a:p>
          <a:p>
            <a:pPr algn="ctr"/>
            <a:r>
              <a:rPr lang="es-CO" dirty="0">
                <a:latin typeface="OpenSans"/>
              </a:rPr>
              <a:t>metaheurísticas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935DEFC-942A-479B-B5F3-98AB148DEA84}"/>
              </a:ext>
            </a:extLst>
          </p:cNvPr>
          <p:cNvSpPr txBox="1"/>
          <p:nvPr/>
        </p:nvSpPr>
        <p:spPr>
          <a:xfrm>
            <a:off x="8136921" y="2995985"/>
            <a:ext cx="2284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Vuelo drones.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Carros autónomos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Médicos 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Chef de IA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6CD1CEF-E9F7-4796-AECA-5970935AEE7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783473" y="3592845"/>
            <a:ext cx="3353448" cy="330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BE930E1-BDE9-409E-A78E-D0E943C7EE06}"/>
              </a:ext>
            </a:extLst>
          </p:cNvPr>
          <p:cNvSpPr/>
          <p:nvPr/>
        </p:nvSpPr>
        <p:spPr>
          <a:xfrm>
            <a:off x="4783473" y="3200430"/>
            <a:ext cx="2870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redes neuronales artificiales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1F7D35D-7D9D-40A5-9841-6CA8E647EF2A}"/>
              </a:ext>
            </a:extLst>
          </p:cNvPr>
          <p:cNvSpPr/>
          <p:nvPr/>
        </p:nvSpPr>
        <p:spPr>
          <a:xfrm>
            <a:off x="1886080" y="4173230"/>
            <a:ext cx="25668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OpenSans"/>
              </a:rPr>
              <a:t>Si la adaptación ocurre en tiempos cortos, entonces tenemos </a:t>
            </a:r>
            <a:r>
              <a:rPr lang="es-ES" sz="1400" b="1" dirty="0">
                <a:latin typeface="OpenSans"/>
              </a:rPr>
              <a:t>aprendizaje</a:t>
            </a:r>
            <a:r>
              <a:rPr lang="es-ES" sz="1400" dirty="0">
                <a:latin typeface="OpenSans"/>
              </a:rPr>
              <a:t>. </a:t>
            </a:r>
          </a:p>
          <a:p>
            <a:pPr algn="ctr"/>
            <a:r>
              <a:rPr lang="es-ES" sz="1400" dirty="0">
                <a:latin typeface="OpenSans"/>
              </a:rPr>
              <a:t>Si se da durante una vida, tenemos </a:t>
            </a:r>
            <a:r>
              <a:rPr lang="es-ES" sz="1400" b="1" dirty="0">
                <a:latin typeface="OpenSans"/>
              </a:rPr>
              <a:t>desarrollo</a:t>
            </a:r>
            <a:r>
              <a:rPr lang="es-ES" sz="1400" dirty="0">
                <a:latin typeface="OpenSans"/>
              </a:rPr>
              <a:t>. </a:t>
            </a:r>
          </a:p>
          <a:p>
            <a:pPr algn="ctr"/>
            <a:r>
              <a:rPr lang="es-ES" sz="1400" dirty="0">
                <a:latin typeface="OpenSans"/>
              </a:rPr>
              <a:t>Y si ocurre durante varias generaciones, tenemos </a:t>
            </a:r>
            <a:r>
              <a:rPr lang="es-ES" sz="1400" b="1" dirty="0">
                <a:latin typeface="OpenSans"/>
              </a:rPr>
              <a:t>evolución</a:t>
            </a:r>
            <a:r>
              <a:rPr lang="es-ES" sz="1400" dirty="0">
                <a:latin typeface="OpenSans"/>
              </a:rPr>
              <a:t>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2C5590C-0BB8-4177-B5BF-CC6F5D0D0C4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69509" y="3797290"/>
            <a:ext cx="0" cy="375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2468C64-0DBB-4F45-B0BE-6FD413999D56}"/>
              </a:ext>
            </a:extLst>
          </p:cNvPr>
          <p:cNvSpPr/>
          <p:nvPr/>
        </p:nvSpPr>
        <p:spPr>
          <a:xfrm>
            <a:off x="244444" y="2242543"/>
            <a:ext cx="119475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b="1" i="1" dirty="0">
                <a:solidFill>
                  <a:srgbClr val="00B050"/>
                </a:solidFill>
              </a:rPr>
              <a:t>Los métodos de búsqueda heurística </a:t>
            </a:r>
            <a:r>
              <a:rPr lang="es-ES" sz="1000" i="1" dirty="0">
                <a:solidFill>
                  <a:srgbClr val="00B050"/>
                </a:solidFill>
              </a:rPr>
              <a:t>disponen de alguna información sobre la proximidad de cada estado a un estado objetivo, lo que permite explorar en primer lugar los caminos más prometedores</a:t>
            </a:r>
            <a:endParaRPr lang="es-CO" sz="1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5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4F74D0BC-31C2-469B-BE60-16C33ADC56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64" y="891011"/>
            <a:ext cx="36004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3040F69-B922-4A29-86CB-6D8987A6BECC}"/>
              </a:ext>
            </a:extLst>
          </p:cNvPr>
          <p:cNvSpPr txBox="1"/>
          <p:nvPr/>
        </p:nvSpPr>
        <p:spPr>
          <a:xfrm>
            <a:off x="66392" y="31855"/>
            <a:ext cx="1981200" cy="523220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7377" h="527983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IA= Robots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BE7360-5491-4B17-AA9A-7D02F1FB86B8}"/>
              </a:ext>
            </a:extLst>
          </p:cNvPr>
          <p:cNvSpPr/>
          <p:nvPr/>
        </p:nvSpPr>
        <p:spPr>
          <a:xfrm>
            <a:off x="198983" y="2229482"/>
            <a:ext cx="31475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OpenSans"/>
              </a:rPr>
              <a:t>El término robot “</a:t>
            </a:r>
            <a:r>
              <a:rPr lang="es-CO" sz="2400" b="1" dirty="0"/>
              <a:t>trabajo</a:t>
            </a:r>
            <a:r>
              <a:rPr lang="es-CO" sz="2400" dirty="0"/>
              <a:t>”</a:t>
            </a:r>
            <a:r>
              <a:rPr lang="es-ES" dirty="0">
                <a:latin typeface="OpenSans"/>
              </a:rPr>
              <a:t> se aplicó por primera vez </a:t>
            </a:r>
            <a:r>
              <a:rPr lang="es-ES" dirty="0"/>
              <a:t>en la obra "R.U.R" (Robots Universales Rossum) del checo Karel </a:t>
            </a:r>
            <a:r>
              <a:rPr lang="es-ES" dirty="0" err="1"/>
              <a:t>Capek</a:t>
            </a:r>
            <a:r>
              <a:rPr lang="es-ES" dirty="0">
                <a:latin typeface="OpenSans"/>
              </a:rPr>
              <a:t> </a:t>
            </a:r>
          </a:p>
          <a:p>
            <a:pPr algn="ctr"/>
            <a:endParaRPr lang="es-ES" dirty="0">
              <a:latin typeface="OpenSans"/>
            </a:endParaRPr>
          </a:p>
          <a:p>
            <a:pPr algn="ctr"/>
            <a:endParaRPr lang="es-ES" dirty="0">
              <a:latin typeface="Open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B0B2A5-959C-4582-BF62-1C2E90505C79}"/>
              </a:ext>
            </a:extLst>
          </p:cNvPr>
          <p:cNvSpPr txBox="1"/>
          <p:nvPr/>
        </p:nvSpPr>
        <p:spPr>
          <a:xfrm>
            <a:off x="7599389" y="1655861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Sensores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8525B7-A42B-4A33-9B58-7E20F3FAA80B}"/>
              </a:ext>
            </a:extLst>
          </p:cNvPr>
          <p:cNvSpPr txBox="1"/>
          <p:nvPr/>
        </p:nvSpPr>
        <p:spPr>
          <a:xfrm>
            <a:off x="7410451" y="2550795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Actuadores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37E92FD-16EF-4A11-A595-76E357BFEBBF}"/>
              </a:ext>
            </a:extLst>
          </p:cNvPr>
          <p:cNvCxnSpPr>
            <a:cxnSpLocks/>
          </p:cNvCxnSpPr>
          <p:nvPr/>
        </p:nvCxnSpPr>
        <p:spPr>
          <a:xfrm flipH="1" flipV="1">
            <a:off x="6315154" y="1702089"/>
            <a:ext cx="1179460" cy="136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BC9B9A-BFD4-491D-B6F3-A51BCC8862A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678507" y="2735461"/>
            <a:ext cx="731944" cy="116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8D1BE02-B462-46F5-B470-C5AD40E68AFC}"/>
              </a:ext>
            </a:extLst>
          </p:cNvPr>
          <p:cNvSpPr/>
          <p:nvPr/>
        </p:nvSpPr>
        <p:spPr>
          <a:xfrm>
            <a:off x="4013663" y="5642028"/>
            <a:ext cx="3533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latin typeface="OpenSans"/>
              </a:rPr>
              <a:t>“</a:t>
            </a:r>
            <a:r>
              <a:rPr lang="es-CO" dirty="0"/>
              <a:t> </a:t>
            </a:r>
            <a:r>
              <a:rPr lang="es-CO" b="1" i="1" dirty="0"/>
              <a:t>máquinas trabajadoras sin alma</a:t>
            </a:r>
            <a:r>
              <a:rPr lang="es-ES" dirty="0">
                <a:latin typeface="OpenSans"/>
              </a:rPr>
              <a:t>”</a:t>
            </a:r>
            <a:endParaRPr lang="es-CO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14691F4-078A-4CF7-BBFC-786C3C127471}"/>
              </a:ext>
            </a:extLst>
          </p:cNvPr>
          <p:cNvCxnSpPr>
            <a:cxnSpLocks/>
          </p:cNvCxnSpPr>
          <p:nvPr/>
        </p:nvCxnSpPr>
        <p:spPr>
          <a:xfrm>
            <a:off x="5403798" y="413326"/>
            <a:ext cx="24712" cy="475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7B8DABD-5F01-4A53-943A-D528B30DCD01}"/>
              </a:ext>
            </a:extLst>
          </p:cNvPr>
          <p:cNvSpPr/>
          <p:nvPr/>
        </p:nvSpPr>
        <p:spPr>
          <a:xfrm>
            <a:off x="4791156" y="10879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  <a:latin typeface="Helvetica Neue"/>
              </a:rPr>
              <a:t>cognición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6331252-FB8B-426C-9DBF-704ED02E378C}"/>
              </a:ext>
            </a:extLst>
          </p:cNvPr>
          <p:cNvSpPr/>
          <p:nvPr/>
        </p:nvSpPr>
        <p:spPr>
          <a:xfrm>
            <a:off x="6678507" y="55044"/>
            <a:ext cx="5397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OpenSans"/>
              </a:rPr>
              <a:t>El término </a:t>
            </a:r>
            <a:r>
              <a:rPr lang="es-ES" b="1" dirty="0">
                <a:latin typeface="OpenSans"/>
              </a:rPr>
              <a:t>cognición</a:t>
            </a:r>
            <a:r>
              <a:rPr lang="es-ES" dirty="0">
                <a:latin typeface="OpenSans"/>
              </a:rPr>
              <a:t> viene del latín "</a:t>
            </a:r>
            <a:r>
              <a:rPr lang="es-ES" b="1" dirty="0" err="1">
                <a:latin typeface="OpenSans"/>
              </a:rPr>
              <a:t>cognoscere</a:t>
            </a:r>
            <a:r>
              <a:rPr lang="es-ES" dirty="0">
                <a:latin typeface="OpenSans"/>
              </a:rPr>
              <a:t>" qué quiere decir "</a:t>
            </a:r>
            <a:r>
              <a:rPr lang="es-ES" b="1" dirty="0">
                <a:latin typeface="OpenSans"/>
              </a:rPr>
              <a:t>conocer</a:t>
            </a:r>
            <a:r>
              <a:rPr lang="es-ES" dirty="0">
                <a:latin typeface="OpenSans"/>
              </a:rPr>
              <a:t>"</a:t>
            </a:r>
            <a:endParaRPr lang="es-CO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D9D2953-68CE-4F5C-B531-D2CAD037092C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6065864" y="293465"/>
            <a:ext cx="612643" cy="84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600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2F88778-9728-4C40-B531-F4BE6F43E5B3}"/>
              </a:ext>
            </a:extLst>
          </p:cNvPr>
          <p:cNvSpPr txBox="1"/>
          <p:nvPr/>
        </p:nvSpPr>
        <p:spPr>
          <a:xfrm>
            <a:off x="1924411" y="2135283"/>
            <a:ext cx="8657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entendemos por conocer?</a:t>
            </a:r>
          </a:p>
        </p:txBody>
      </p:sp>
    </p:spTree>
    <p:extLst>
      <p:ext uri="{BB962C8B-B14F-4D97-AF65-F5344CB8AC3E}">
        <p14:creationId xmlns:p14="http://schemas.microsoft.com/office/powerpoint/2010/main" val="3561163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2F88778-9728-4C40-B531-F4BE6F43E5B3}"/>
              </a:ext>
            </a:extLst>
          </p:cNvPr>
          <p:cNvSpPr txBox="1"/>
          <p:nvPr/>
        </p:nvSpPr>
        <p:spPr>
          <a:xfrm>
            <a:off x="318512" y="303655"/>
            <a:ext cx="118734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Conocemos y damos por verdad que:</a:t>
            </a:r>
          </a:p>
          <a:p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carne de res es un excelente alimento y que comerla es bueno para los humanos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Monogamia = matrimonio y por lo tanto = amar y ser amado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Matar a otro ser humano es un delito y un pecado</a:t>
            </a:r>
            <a:endParaRPr lang="es-C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416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6B1C425-A0C4-44E1-9043-1CDD7F38E2C4}"/>
              </a:ext>
            </a:extLst>
          </p:cNvPr>
          <p:cNvSpPr/>
          <p:nvPr/>
        </p:nvSpPr>
        <p:spPr>
          <a:xfrm>
            <a:off x="154004" y="890101"/>
            <a:ext cx="10492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OpenSans"/>
              </a:rPr>
              <a:t>se enfocan principalmente a la cognición humana, por lo que abarca:</a:t>
            </a:r>
          </a:p>
          <a:p>
            <a:endParaRPr lang="es-ES" dirty="0">
              <a:latin typeface="Open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Sans"/>
              </a:rPr>
              <a:t>psicología,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Sans"/>
              </a:rPr>
              <a:t>filosofía,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Sans"/>
              </a:rPr>
              <a:t>lingüística,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Sans"/>
              </a:rPr>
              <a:t>sociología,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Sans"/>
              </a:rPr>
              <a:t>pedagogía y Neurofisiología entre otras.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OpenSans"/>
            </a:endParaRPr>
          </a:p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¿Conocemos que la carne de res es un excelente alimento y que comerla es bueno para los humanos?</a:t>
            </a:r>
          </a:p>
          <a:p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mundo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(hindúes + vegetarianos)</a:t>
            </a:r>
          </a:p>
          <a:p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Conocemos que la monogamia = matrimonio y por lo tanto = amar y ser amado?</a:t>
            </a:r>
          </a:p>
          <a:p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Cristianos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Musulmanes</a:t>
            </a:r>
          </a:p>
          <a:p>
            <a:endParaRPr lang="es-ES" dirty="0">
              <a:latin typeface="Open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6C0F12-2D25-438F-8892-58C85352C9C4}"/>
              </a:ext>
            </a:extLst>
          </p:cNvPr>
          <p:cNvSpPr txBox="1"/>
          <p:nvPr/>
        </p:nvSpPr>
        <p:spPr>
          <a:xfrm>
            <a:off x="225663" y="75892"/>
            <a:ext cx="4261282" cy="523220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7377" h="527983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 ciencias cognitivas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8DF5A7-32C6-4E4E-84D5-5E19B0488875}"/>
              </a:ext>
            </a:extLst>
          </p:cNvPr>
          <p:cNvSpPr/>
          <p:nvPr/>
        </p:nvSpPr>
        <p:spPr>
          <a:xfrm>
            <a:off x="74743" y="5428408"/>
            <a:ext cx="9179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>
                <a:latin typeface="OpenSans"/>
              </a:rPr>
              <a:t>Cognición animal, </a:t>
            </a:r>
            <a:r>
              <a:rPr lang="es-ES" i="1" u="sng" dirty="0">
                <a:latin typeface="OpenSans"/>
              </a:rPr>
              <a:t>la etología</a:t>
            </a:r>
            <a:r>
              <a:rPr lang="es-ES" i="1" dirty="0">
                <a:latin typeface="OpenSans"/>
              </a:rPr>
              <a:t>, de plantas y de bacterias, y por supuesto </a:t>
            </a:r>
            <a:r>
              <a:rPr lang="es-ES" b="1" i="1" dirty="0">
                <a:solidFill>
                  <a:srgbClr val="FF0000"/>
                </a:solidFill>
                <a:latin typeface="OpenSans"/>
              </a:rPr>
              <a:t>la inteligencia artificial</a:t>
            </a:r>
            <a:r>
              <a:rPr lang="es-ES" i="1" dirty="0">
                <a:latin typeface="Open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99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F6FDB62-5C36-4E5E-A0EA-DA1F56B76EF7}"/>
              </a:ext>
            </a:extLst>
          </p:cNvPr>
          <p:cNvSpPr/>
          <p:nvPr/>
        </p:nvSpPr>
        <p:spPr>
          <a:xfrm>
            <a:off x="4953891" y="138995"/>
            <a:ext cx="2284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Competences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60D1519-2CB2-4496-82C7-E7D7BEC0CD32}"/>
              </a:ext>
            </a:extLst>
          </p:cNvPr>
          <p:cNvSpPr/>
          <p:nvPr/>
        </p:nvSpPr>
        <p:spPr>
          <a:xfrm>
            <a:off x="108941" y="766732"/>
            <a:ext cx="1197411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Comprender los conceptos y fundamentos de la Inteligencia Artificial y su importancia en las diversas áreas del conocimiento.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Reconocer las diversas herramientas tecnológicas para IA (Deep learning)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Aplicar de las técnicas de optimización de código en Python en problemas con matrices y vectores.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Utilizar técnicas y librerías </a:t>
            </a:r>
            <a:r>
              <a:rPr lang="es-ES" sz="2000" dirty="0" err="1"/>
              <a:t>opensource</a:t>
            </a:r>
            <a:r>
              <a:rPr lang="es-ES" sz="2000" dirty="0"/>
              <a:t> para machine learning  en uso de tensores.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000" dirty="0"/>
              <a:t>Utilizar </a:t>
            </a:r>
            <a:r>
              <a:rPr lang="es-CO" sz="2000" dirty="0" err="1"/>
              <a:t>Dataset’s</a:t>
            </a:r>
            <a:r>
              <a:rPr lang="es-CO" sz="2000" dirty="0"/>
              <a:t> </a:t>
            </a:r>
            <a:r>
              <a:rPr lang="es-CO" sz="2000" dirty="0" err="1"/>
              <a:t>opensource</a:t>
            </a:r>
            <a:r>
              <a:rPr lang="es-CO" sz="2000" dirty="0"/>
              <a:t> (licencia BSD) para operaciones estadísticas (regresiones lineales, descenso gradiente).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Comprender los diferentes modelos matemáticos más usados en entrenamiento de Inteligencias Artificiales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Comprender el uso de los algoritmos más importantes en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000" dirty="0"/>
              <a:t>Implementar una IA usando </a:t>
            </a:r>
            <a:r>
              <a:rPr lang="es-CO" sz="2000" dirty="0" err="1"/>
              <a:t>deep</a:t>
            </a:r>
            <a:r>
              <a:rPr lang="es-CO" sz="2000" dirty="0"/>
              <a:t>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000" dirty="0"/>
              <a:t>PLN procesamiento de lenguaje natural (asistentes virtuales –chatbot)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Implementar análisis de sentimientos usando Twitter como base de conocimiento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Reconocer la importancia de las redes Neuronales Convolucionales (CNN) en la visión por computador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Configurar ambiente de desarrollo en Anaconda </a:t>
            </a:r>
            <a:r>
              <a:rPr lang="es-ES" sz="2000" dirty="0" err="1"/>
              <a:t>navigator</a:t>
            </a:r>
            <a:r>
              <a:rPr lang="es-ES" sz="2000" dirty="0"/>
              <a:t> para visión en Sistema operativo </a:t>
            </a:r>
            <a:r>
              <a:rPr lang="es-ES" sz="2000" dirty="0" err="1"/>
              <a:t>windows</a:t>
            </a:r>
            <a:r>
              <a:rPr lang="es-ES" sz="2000" dirty="0"/>
              <a:t>/Linux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Entrenar inteligencias Artificiales usando los tres tipos de aprendizajes automáticos usando CNN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construir un modelo de machine learning para visión por computadora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Implementar un ambiente de visión por computadora en una </a:t>
            </a:r>
            <a:r>
              <a:rPr lang="es-ES" sz="2000" dirty="0" err="1"/>
              <a:t>raspberry</a:t>
            </a:r>
            <a:r>
              <a:rPr lang="es-ES" sz="2000" dirty="0"/>
              <a:t> / Android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141728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3397BC9-FCCF-4E91-A0DC-05BE78699704}"/>
              </a:ext>
            </a:extLst>
          </p:cNvPr>
          <p:cNvSpPr/>
          <p:nvPr/>
        </p:nvSpPr>
        <p:spPr>
          <a:xfrm>
            <a:off x="264732" y="1935214"/>
            <a:ext cx="1192726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latin typeface="OpenSans"/>
              </a:rPr>
              <a:t>El conocimiento es la suma de:</a:t>
            </a:r>
          </a:p>
          <a:p>
            <a:endParaRPr lang="es-ES" sz="3200" dirty="0">
              <a:latin typeface="OpenSans"/>
            </a:endParaRPr>
          </a:p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Sans"/>
              </a:rPr>
              <a:t>Lo conocido + el conocedor + la acción de conocer</a:t>
            </a:r>
            <a:endParaRPr lang="es-CO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0F2704-6F37-4F95-A46B-A1DD0D0BB301}"/>
              </a:ext>
            </a:extLst>
          </p:cNvPr>
          <p:cNvSpPr txBox="1"/>
          <p:nvPr/>
        </p:nvSpPr>
        <p:spPr>
          <a:xfrm>
            <a:off x="180395" y="157373"/>
            <a:ext cx="4261282" cy="523220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7377" h="527983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 ciencias cognitivas </a:t>
            </a:r>
          </a:p>
        </p:txBody>
      </p:sp>
    </p:spTree>
    <p:extLst>
      <p:ext uri="{BB962C8B-B14F-4D97-AF65-F5344CB8AC3E}">
        <p14:creationId xmlns:p14="http://schemas.microsoft.com/office/powerpoint/2010/main" val="3095725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Google Shape;6186;p2"/>
          <p:cNvSpPr/>
          <p:nvPr/>
        </p:nvSpPr>
        <p:spPr>
          <a:xfrm>
            <a:off x="98507" y="66840"/>
            <a:ext cx="4260718" cy="522703"/>
          </a:xfrm>
          <a:custGeom>
            <a:avLst/>
            <a:gdLst/>
            <a:ahLst/>
            <a:cxnLst/>
            <a:rect l="l" t="t" r="r" b="b"/>
            <a:pathLst>
              <a:path w="4897377" h="527983" extrusionOk="0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2800" b="1">
                <a:solidFill>
                  <a:schemeClr val="dk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Logros y limites de la IA</a:t>
            </a:r>
            <a:endParaRPr/>
          </a:p>
        </p:txBody>
      </p:sp>
      <p:sp>
        <p:nvSpPr>
          <p:cNvPr id="6187" name="Google Shape;6187;p2"/>
          <p:cNvSpPr/>
          <p:nvPr/>
        </p:nvSpPr>
        <p:spPr>
          <a:xfrm>
            <a:off x="-1" y="677465"/>
            <a:ext cx="11968681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“De manera imperceptible, en otros más evidente, la inteligencia artificial ha ido permeando nuestra vida cotidiana”</a:t>
            </a:r>
            <a:endParaRPr dirty="0"/>
          </a:p>
          <a:p>
            <a:endParaRPr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s-E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Perceptibles (robot): </a:t>
            </a:r>
            <a:endParaRPr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Trivialidades</a:t>
            </a:r>
            <a:r>
              <a:rPr lang="es-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  Robots aspiradores y podadores.</a:t>
            </a:r>
            <a:endParaRPr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Transformadoras</a:t>
            </a:r>
            <a:r>
              <a:rPr lang="es-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Autos autónomos, drones para cultivos, manufactura, Militar,.</a:t>
            </a:r>
            <a:endParaRPr dirty="0"/>
          </a:p>
          <a:p>
            <a:endParaRPr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s-E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perceptibles:</a:t>
            </a:r>
            <a:endParaRPr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IA que derrota a humanos en juegos como ajedrez o </a:t>
            </a:r>
            <a:r>
              <a:rPr lang="es-E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</a:t>
            </a:r>
            <a:r>
              <a:rPr lang="es-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medicina e investigación.</a:t>
            </a:r>
            <a:endParaRPr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Estados Unidos, más del 75% de transacciones bursátiles son realizadas por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(software)</a:t>
            </a:r>
            <a:endParaRPr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estima que en Twitter, entre el 9% y 15% de todas las cuentas son manejadas por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recomiendan productos (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mercado libre,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alibaba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285750" indent="-171450"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Inversiones:</a:t>
            </a:r>
          </a:p>
          <a:p>
            <a:endParaRPr dirty="0"/>
          </a:p>
          <a:p>
            <a:r>
              <a:rPr lang="es-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el año 2000 se invertían solo en EEUU fue  de </a:t>
            </a:r>
            <a:r>
              <a:rPr lang="es-E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10,000 millones de dólares </a:t>
            </a:r>
            <a:r>
              <a:rPr lang="es-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aproximadamente en investigación robótica.</a:t>
            </a:r>
          </a:p>
          <a:p>
            <a:endParaRPr dirty="0"/>
          </a:p>
          <a:p>
            <a:r>
              <a:rPr lang="es-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el 2018 se invirtieron mas de </a:t>
            </a:r>
            <a:r>
              <a:rPr lang="es-E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30.000 millones</a:t>
            </a:r>
            <a:r>
              <a:rPr lang="es-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443E922-D96C-43BF-9F6D-42B78A748CE2}"/>
              </a:ext>
            </a:extLst>
          </p:cNvPr>
          <p:cNvSpPr/>
          <p:nvPr/>
        </p:nvSpPr>
        <p:spPr>
          <a:xfrm>
            <a:off x="144855" y="711620"/>
            <a:ext cx="114979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i="1" dirty="0">
                <a:latin typeface="OpenSans"/>
              </a:rPr>
              <a:t>“Es cierto que la IA busca reemplazar trabajos repetitivos en los humanos, </a:t>
            </a:r>
          </a:p>
          <a:p>
            <a:pPr algn="ctr"/>
            <a:r>
              <a:rPr lang="es-ES" sz="5400" b="1" i="1" dirty="0">
                <a:latin typeface="OpenSans"/>
              </a:rPr>
              <a:t>sin embargo, en muchos contextos más que reemplazar a los humanos, </a:t>
            </a:r>
            <a:r>
              <a:rPr lang="es-ES" sz="5400" b="1" i="1" dirty="0">
                <a:solidFill>
                  <a:srgbClr val="FF0000"/>
                </a:solidFill>
                <a:latin typeface="OpenSans"/>
              </a:rPr>
              <a:t>nos complementa</a:t>
            </a:r>
            <a:r>
              <a:rPr lang="es-ES" sz="5400" b="1" i="1" dirty="0">
                <a:latin typeface="OpenSans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7045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5E328CF-149C-45EC-B19F-EC65F6A26C61}"/>
              </a:ext>
            </a:extLst>
          </p:cNvPr>
          <p:cNvSpPr/>
          <p:nvPr/>
        </p:nvSpPr>
        <p:spPr>
          <a:xfrm>
            <a:off x="109022" y="861536"/>
            <a:ext cx="1208297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OpenSans"/>
              </a:rPr>
              <a:t>Durante sus 60 años de historia, la inteligencia artificial ha tenido ciclos de éxitos extrapolados, entusiasmos efervescentes, expectativas excesivas y decepciones desalentadoras…..</a:t>
            </a:r>
            <a:r>
              <a:rPr lang="es-ES" dirty="0">
                <a:latin typeface="OpenSans"/>
              </a:rPr>
              <a:t>pero en la actualidad l</a:t>
            </a:r>
            <a:r>
              <a:rPr lang="es-ES" dirty="0"/>
              <a:t>as empresas de tecnología más grandes del mundo, están invirtiendo cientos de millones de dólares en inteligencia artificial</a:t>
            </a:r>
          </a:p>
          <a:p>
            <a:r>
              <a:rPr lang="es-ES" dirty="0">
                <a:latin typeface="OpenSans"/>
              </a:rPr>
              <a:t>empresas como</a:t>
            </a:r>
            <a:r>
              <a:rPr lang="es-ES" b="1" dirty="0">
                <a:latin typeface="OpenSans"/>
              </a:rPr>
              <a:t> :</a:t>
            </a:r>
          </a:p>
          <a:p>
            <a:endParaRPr lang="es-ES" b="1" dirty="0">
              <a:latin typeface="Open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I.B.M,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las distintas ramas de </a:t>
            </a:r>
            <a:r>
              <a:rPr lang="es-CO" dirty="0" err="1"/>
              <a:t>Alphabet</a:t>
            </a:r>
            <a:r>
              <a:rPr lang="es-CO" dirty="0"/>
              <a:t>, antes Google,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Facebook,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Amazon,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Alibaba,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Uber,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Microsoft,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Badoo, Tinder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Yandex</a:t>
            </a:r>
            <a:r>
              <a:rPr lang="es-CO" dirty="0"/>
              <a:t>, etcétera.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algn="ctr"/>
            <a:r>
              <a:rPr lang="es-CO" b="1" i="1" dirty="0"/>
              <a:t>Nadie se quiere quedar atrás</a:t>
            </a:r>
          </a:p>
          <a:p>
            <a:pPr algn="ctr"/>
            <a:endParaRPr lang="es-ES" b="1" dirty="0">
              <a:latin typeface="Open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A106AC-3CED-497D-8096-B29AC328E23B}"/>
              </a:ext>
            </a:extLst>
          </p:cNvPr>
          <p:cNvSpPr txBox="1"/>
          <p:nvPr/>
        </p:nvSpPr>
        <p:spPr>
          <a:xfrm>
            <a:off x="162289" y="93999"/>
            <a:ext cx="4261282" cy="523220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7377" h="527983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Logros y limites de la IA</a:t>
            </a:r>
          </a:p>
        </p:txBody>
      </p:sp>
    </p:spTree>
    <p:extLst>
      <p:ext uri="{BB962C8B-B14F-4D97-AF65-F5344CB8AC3E}">
        <p14:creationId xmlns:p14="http://schemas.microsoft.com/office/powerpoint/2010/main" val="4134788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2D963DA-ADC4-450E-BD22-A817E18F3F9A}"/>
              </a:ext>
            </a:extLst>
          </p:cNvPr>
          <p:cNvSpPr/>
          <p:nvPr/>
        </p:nvSpPr>
        <p:spPr>
          <a:xfrm>
            <a:off x="1673515" y="1296915"/>
            <a:ext cx="87001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111111"/>
                </a:solidFill>
              </a:rPr>
              <a:t>machine learning </a:t>
            </a:r>
          </a:p>
          <a:p>
            <a:pPr algn="ctr"/>
            <a:r>
              <a:rPr lang="en-US" sz="7200" b="1" dirty="0">
                <a:solidFill>
                  <a:srgbClr val="FF0000"/>
                </a:solidFill>
                <a:latin typeface="Tarzan" pitchFamily="2" charset="0"/>
              </a:rPr>
              <a:t>VS</a:t>
            </a:r>
            <a:r>
              <a:rPr lang="en-US" sz="7200" b="1" dirty="0">
                <a:solidFill>
                  <a:srgbClr val="111111"/>
                </a:solidFill>
                <a:latin typeface="Tarzan" pitchFamily="2" charset="0"/>
              </a:rPr>
              <a:t> </a:t>
            </a:r>
          </a:p>
          <a:p>
            <a:pPr algn="ctr"/>
            <a:r>
              <a:rPr lang="en-US" sz="7200" b="1" dirty="0">
                <a:solidFill>
                  <a:srgbClr val="111111"/>
                </a:solidFill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133086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59EDC71-5F7C-4E28-B332-6080A600E978}"/>
              </a:ext>
            </a:extLst>
          </p:cNvPr>
          <p:cNvSpPr txBox="1"/>
          <p:nvPr/>
        </p:nvSpPr>
        <p:spPr>
          <a:xfrm>
            <a:off x="27159" y="55904"/>
            <a:ext cx="4261282" cy="523220"/>
          </a:xfrm>
          <a:custGeom>
            <a:avLst/>
            <a:gdLst>
              <a:gd name="connsiteX0" fmla="*/ 0 w 4478277"/>
              <a:gd name="connsiteY0" fmla="*/ 0 h 523220"/>
              <a:gd name="connsiteX1" fmla="*/ 4478277 w 4478277"/>
              <a:gd name="connsiteY1" fmla="*/ 0 h 523220"/>
              <a:gd name="connsiteX2" fmla="*/ 4478277 w 4478277"/>
              <a:gd name="connsiteY2" fmla="*/ 523220 h 523220"/>
              <a:gd name="connsiteX3" fmla="*/ 0 w 4478277"/>
              <a:gd name="connsiteY3" fmla="*/ 523220 h 523220"/>
              <a:gd name="connsiteX4" fmla="*/ 0 w 4478277"/>
              <a:gd name="connsiteY4" fmla="*/ 0 h 523220"/>
              <a:gd name="connsiteX0" fmla="*/ 0 w 4897377"/>
              <a:gd name="connsiteY0" fmla="*/ 4763 h 527983"/>
              <a:gd name="connsiteX1" fmla="*/ 4897377 w 4897377"/>
              <a:gd name="connsiteY1" fmla="*/ 0 h 527983"/>
              <a:gd name="connsiteX2" fmla="*/ 4478277 w 4897377"/>
              <a:gd name="connsiteY2" fmla="*/ 527983 h 527983"/>
              <a:gd name="connsiteX3" fmla="*/ 0 w 4897377"/>
              <a:gd name="connsiteY3" fmla="*/ 527983 h 527983"/>
              <a:gd name="connsiteX4" fmla="*/ 0 w 4897377"/>
              <a:gd name="connsiteY4" fmla="*/ 4763 h 52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7377" h="527983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 learning</a:t>
            </a:r>
          </a:p>
        </p:txBody>
      </p:sp>
      <p:pic>
        <p:nvPicPr>
          <p:cNvPr id="1026" name="Picture 2" descr="Resultado de imagen para google scholar">
            <a:extLst>
              <a:ext uri="{FF2B5EF4-FFF2-40B4-BE49-F238E27FC236}">
                <a16:creationId xmlns:a16="http://schemas.microsoft.com/office/drawing/2014/main" id="{912D3DF6-1867-4A56-A834-8B6A9E370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70" y="707401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63C5816-CFAE-44D3-B229-B6540B8E017A}"/>
              </a:ext>
            </a:extLst>
          </p:cNvPr>
          <p:cNvSpPr txBox="1"/>
          <p:nvPr/>
        </p:nvSpPr>
        <p:spPr>
          <a:xfrm>
            <a:off x="6894991" y="1349518"/>
            <a:ext cx="50374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Publicaciones en  “Google </a:t>
            </a:r>
            <a:r>
              <a:rPr lang="es-ES" sz="2400" dirty="0" err="1"/>
              <a:t>scholar</a:t>
            </a:r>
            <a:r>
              <a:rPr lang="es-ES" sz="2400" dirty="0"/>
              <a:t>” con las palabras “</a:t>
            </a:r>
            <a:r>
              <a:rPr lang="es-ES" sz="2400" b="1" dirty="0">
                <a:solidFill>
                  <a:srgbClr val="0000FF"/>
                </a:solidFill>
              </a:rPr>
              <a:t>Inteligencia artificial</a:t>
            </a:r>
            <a:r>
              <a:rPr lang="es-ES" sz="2400" dirty="0"/>
              <a:t>” se redujo en 2017 la mitad comparado con el 2013</a:t>
            </a:r>
          </a:p>
          <a:p>
            <a:r>
              <a:rPr lang="es-ES" sz="2400" dirty="0"/>
              <a:t>Sin embargo, “</a:t>
            </a:r>
            <a:r>
              <a:rPr lang="es-ES" sz="2400" b="1" dirty="0">
                <a:solidFill>
                  <a:srgbClr val="FF0000"/>
                </a:solidFill>
              </a:rPr>
              <a:t>Deep Learning</a:t>
            </a:r>
            <a:r>
              <a:rPr lang="es-ES" sz="2400" dirty="0"/>
              <a:t>”, </a:t>
            </a:r>
          </a:p>
          <a:p>
            <a:r>
              <a:rPr lang="es-ES" sz="2400" dirty="0"/>
              <a:t>ha estado creciendo rápidamente en el mismo periodo. 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94D0B9C-C3B7-4138-B666-6C742BABFC95}"/>
              </a:ext>
            </a:extLst>
          </p:cNvPr>
          <p:cNvGrpSpPr/>
          <p:nvPr/>
        </p:nvGrpSpPr>
        <p:grpSpPr>
          <a:xfrm>
            <a:off x="906472" y="2252032"/>
            <a:ext cx="4930099" cy="2877310"/>
            <a:chOff x="574211" y="2845987"/>
            <a:chExt cx="4930099" cy="2744594"/>
          </a:xfrm>
        </p:grpSpPr>
        <p:pic>
          <p:nvPicPr>
            <p:cNvPr id="1028" name="Picture 4" descr="Resultado de imagen para estadistica descenso">
              <a:extLst>
                <a:ext uri="{FF2B5EF4-FFF2-40B4-BE49-F238E27FC236}">
                  <a16:creationId xmlns:a16="http://schemas.microsoft.com/office/drawing/2014/main" id="{AB0BB725-8E30-447D-9E4A-DB40623EC3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94" b="16949"/>
            <a:stretch/>
          </p:blipFill>
          <p:spPr bwMode="auto">
            <a:xfrm>
              <a:off x="2352736" y="2845987"/>
              <a:ext cx="3151574" cy="2441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D016D88-190B-41C0-A579-93624DB6ACCF}"/>
                </a:ext>
              </a:extLst>
            </p:cNvPr>
            <p:cNvSpPr/>
            <p:nvPr/>
          </p:nvSpPr>
          <p:spPr>
            <a:xfrm>
              <a:off x="574211" y="3215855"/>
              <a:ext cx="2120068" cy="352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>
                  <a:solidFill>
                    <a:srgbClr val="0000FF"/>
                  </a:solidFill>
                </a:rPr>
                <a:t>Inteligencia artificial</a:t>
              </a:r>
              <a:endParaRPr lang="es-CO" b="1" dirty="0">
                <a:solidFill>
                  <a:srgbClr val="0000FF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92D9538-604F-4C4C-86EE-9D6766DCE69A}"/>
                </a:ext>
              </a:extLst>
            </p:cNvPr>
            <p:cNvSpPr/>
            <p:nvPr/>
          </p:nvSpPr>
          <p:spPr>
            <a:xfrm>
              <a:off x="1131928" y="4918015"/>
              <a:ext cx="1516762" cy="352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Deep learning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C4BA504-343F-460C-960E-0B536106BC88}"/>
                </a:ext>
              </a:extLst>
            </p:cNvPr>
            <p:cNvSpPr txBox="1"/>
            <p:nvPr/>
          </p:nvSpPr>
          <p:spPr>
            <a:xfrm>
              <a:off x="2317072" y="5297000"/>
              <a:ext cx="2492990" cy="293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2013    2014   2015  2016   2017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527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6F0B074-89AB-41D7-9440-53A82A9C0068}"/>
              </a:ext>
            </a:extLst>
          </p:cNvPr>
          <p:cNvSpPr/>
          <p:nvPr/>
        </p:nvSpPr>
        <p:spPr>
          <a:xfrm>
            <a:off x="0" y="37476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hlinkClick r:id="rId2"/>
              </a:rPr>
              <a:t>https://www.coursera.org/learn/sesenta-anos-inteligencia-artificial/lecture/HkxV8/inteligencia-mente-cuerpo-y-alma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hlinkClick r:id="rId3"/>
              </a:rPr>
              <a:t>https://www.learnopencv.com/deep-learning-based-text-detection-using-opencv-c-python/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hlinkClick r:id="rId4"/>
              </a:rPr>
              <a:t>http://www.dccia.ua.es/dccia/inf/asignaturas/Vision/vision-tema3.pdf</a:t>
            </a:r>
            <a:r>
              <a:rPr lang="es-CO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2058611" y="241719"/>
            <a:ext cx="8254184" cy="37702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39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¡Final!</a:t>
            </a:r>
          </a:p>
        </p:txBody>
      </p:sp>
    </p:spTree>
    <p:extLst>
      <p:ext uri="{BB962C8B-B14F-4D97-AF65-F5344CB8AC3E}">
        <p14:creationId xmlns:p14="http://schemas.microsoft.com/office/powerpoint/2010/main" val="386049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F6FDB62-5C36-4E5E-A0EA-DA1F56B76EF7}"/>
              </a:ext>
            </a:extLst>
          </p:cNvPr>
          <p:cNvSpPr/>
          <p:nvPr/>
        </p:nvSpPr>
        <p:spPr>
          <a:xfrm>
            <a:off x="4333177" y="137682"/>
            <a:ext cx="3525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6603178-ADED-4616-9268-579D25E7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82521"/>
              </p:ext>
            </p:extLst>
          </p:nvPr>
        </p:nvGraphicFramePr>
        <p:xfrm>
          <a:off x="63374" y="662215"/>
          <a:ext cx="12128626" cy="52361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5508">
                  <a:extLst>
                    <a:ext uri="{9D8B030D-6E8A-4147-A177-3AD203B41FA5}">
                      <a16:colId xmlns:a16="http://schemas.microsoft.com/office/drawing/2014/main" val="485681803"/>
                    </a:ext>
                  </a:extLst>
                </a:gridCol>
                <a:gridCol w="2513140">
                  <a:extLst>
                    <a:ext uri="{9D8B030D-6E8A-4147-A177-3AD203B41FA5}">
                      <a16:colId xmlns:a16="http://schemas.microsoft.com/office/drawing/2014/main" val="2955619072"/>
                    </a:ext>
                  </a:extLst>
                </a:gridCol>
                <a:gridCol w="2374734">
                  <a:extLst>
                    <a:ext uri="{9D8B030D-6E8A-4147-A177-3AD203B41FA5}">
                      <a16:colId xmlns:a16="http://schemas.microsoft.com/office/drawing/2014/main" val="3009853980"/>
                    </a:ext>
                  </a:extLst>
                </a:gridCol>
                <a:gridCol w="2152056">
                  <a:extLst>
                    <a:ext uri="{9D8B030D-6E8A-4147-A177-3AD203B41FA5}">
                      <a16:colId xmlns:a16="http://schemas.microsoft.com/office/drawing/2014/main" val="755565015"/>
                    </a:ext>
                  </a:extLst>
                </a:gridCol>
                <a:gridCol w="2233188">
                  <a:extLst>
                    <a:ext uri="{9D8B030D-6E8A-4147-A177-3AD203B41FA5}">
                      <a16:colId xmlns:a16="http://schemas.microsoft.com/office/drawing/2014/main" val="2343273598"/>
                    </a:ext>
                  </a:extLst>
                </a:gridCol>
              </a:tblGrid>
              <a:tr h="768230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b="1" u="none" strike="noStrike" dirty="0">
                          <a:effectLst/>
                        </a:rPr>
                        <a:t>                                                                              VALORACIÓN                                  </a:t>
                      </a:r>
                      <a:br>
                        <a:rPr lang="es-CO" sz="900" b="1" u="none" strike="noStrike" dirty="0">
                          <a:effectLst/>
                        </a:rPr>
                      </a:br>
                      <a:r>
                        <a:rPr lang="es-CO" sz="900" b="1" u="none" strike="noStrike" dirty="0">
                          <a:effectLst/>
                        </a:rPr>
                        <a:t>            CRITERIO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>
                          <a:effectLst/>
                        </a:rPr>
                        <a:t>SUPERA LOS APRENDIZAJES REQUERIDOS (4.6 - 5.0)</a:t>
                      </a:r>
                      <a:br>
                        <a:rPr lang="es-ES" sz="1000" b="1" u="none" strike="noStrike">
                          <a:effectLst/>
                        </a:rPr>
                      </a:br>
                      <a:r>
                        <a:rPr lang="es-ES" sz="1000" b="1" u="none" strike="noStrike">
                          <a:effectLst/>
                        </a:rPr>
                        <a:t>(Ver comentario)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>
                          <a:effectLst/>
                        </a:rPr>
                        <a:t>DOMINA LOS APRENDIZAJES ADQUIRIDOS (4.0 - 4.5)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>
                          <a:effectLst/>
                        </a:rPr>
                        <a:t>ESTA PRÓXIMO A ALCANZAR LOS APRENDIZAJES (3.0 - 3.9)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effectLst/>
                        </a:rPr>
                        <a:t>NO ALCANZA LOS APRENDIZAJES (1.0 - 2.9)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712528"/>
                  </a:ext>
                </a:extLst>
              </a:tr>
              <a:tr h="71236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effectLst/>
                        </a:rPr>
                        <a:t>Diseño  del diagrama de flujo como base para el desarrollo del </a:t>
                      </a:r>
                      <a:r>
                        <a:rPr lang="es-ES" sz="1000" b="1" u="none" strike="noStrike" dirty="0" err="1">
                          <a:effectLst/>
                        </a:rPr>
                        <a:t>algortimo</a:t>
                      </a:r>
                      <a:r>
                        <a:rPr lang="es-ES" sz="1000" b="1" u="none" strike="noStrike" dirty="0">
                          <a:effectLst/>
                        </a:rPr>
                        <a:t> (software)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Construyó el diagrama aplicando el paso a paso de la solución a la situación problema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Construyo el diagrama aplicando el paso a paso sin indicar la situación problema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Construyo el diagrama aplicando el paso a paso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No hizo la Actividad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648033"/>
                  </a:ext>
                </a:extLst>
              </a:tr>
              <a:tr h="7769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effectLst/>
                        </a:rPr>
                        <a:t>Explicación de los pasos presentados en el diagrama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Explicó muy bien el paso a paso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Explicó el paso a paso sin indicar la situación problema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Explica el paso a paso omitiendo estructuras condicionales como el IF, CICLOS y visualización de resultados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No hizo la Actividad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832188"/>
                  </a:ext>
                </a:extLst>
              </a:tr>
              <a:tr h="71236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effectLst/>
                        </a:rPr>
                        <a:t>Utilización de </a:t>
                      </a:r>
                      <a:r>
                        <a:rPr lang="es-ES" sz="1000" b="1" u="none" strike="noStrike" dirty="0" err="1">
                          <a:effectLst/>
                        </a:rPr>
                        <a:t>estandares</a:t>
                      </a:r>
                      <a:r>
                        <a:rPr lang="es-ES" sz="1000" b="1" u="none" strike="noStrike" dirty="0">
                          <a:effectLst/>
                        </a:rPr>
                        <a:t> de programación recomendados en clase o usados en la industria.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Aplicó en su totalidad los estandares de prorgamación.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Aplicó de forma regular los estandares de programación.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Aplicó minimamente los estandares de programación.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No aplicó estandares en la programación.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296779"/>
                  </a:ext>
                </a:extLst>
              </a:tr>
              <a:tr h="7769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>
                          <a:effectLst/>
                        </a:rPr>
                        <a:t>Presentación la documentación requerida para el desarrollo de software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Presentó una documentación completa (autor, fecha, descripción general, explicación breve del uso de esctructuras condicionales y uso de variables)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Presentó una documentación regular (autor, fecha, descripción general, explicación breve del uso de esctructuras condicionales)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Presentó una documentación minima (autor, fecha, descripción general)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No presentó documentación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589858"/>
                  </a:ext>
                </a:extLst>
              </a:tr>
              <a:tr h="71236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u="none" strike="noStrike">
                          <a:effectLst/>
                        </a:rPr>
                        <a:t>Efectividad del software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El software cumple plenamente el objetivo de la solución requerida.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El software cumple regularmente el objetivo de la solución requerida.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El software cumple minimamente el objetivo de la solución requerida.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El software No cumple la solución requerida.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584447"/>
                  </a:ext>
                </a:extLst>
              </a:tr>
              <a:tr h="7769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effectLst/>
                        </a:rPr>
                        <a:t>Eficiencia del software en el uso de recursos de hardware (RAM, Disco duro, Procesador, Red, entre otros).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El software utiliza eficientemente recursos de hardware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El software utiliza de forma regular los recursos de hardware (exceso de RAM o Procesador) 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El software usa los recursos de hardware (RAM, Disco duro y procesador) de forma poco eficiente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effectLst/>
                        </a:rPr>
                        <a:t>El software </a:t>
                      </a:r>
                      <a:r>
                        <a:rPr lang="es-ES" sz="1000" u="none" strike="noStrike" dirty="0" err="1">
                          <a:effectLst/>
                        </a:rPr>
                        <a:t>bloqueda</a:t>
                      </a:r>
                      <a:r>
                        <a:rPr lang="es-ES" sz="1000" u="none" strike="noStrike" dirty="0">
                          <a:effectLst/>
                        </a:rPr>
                        <a:t> los procesos del sistema Operativo (consumo excesivo de memoria RAM o uso del procesador)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892563"/>
                  </a:ext>
                </a:extLst>
              </a:tr>
            </a:tbl>
          </a:graphicData>
        </a:graphic>
      </p:graphicFrame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42FE0E7-9BBE-45CA-872E-EF6928555F8A}"/>
              </a:ext>
            </a:extLst>
          </p:cNvPr>
          <p:cNvCxnSpPr>
            <a:cxnSpLocks/>
          </p:cNvCxnSpPr>
          <p:nvPr/>
        </p:nvCxnSpPr>
        <p:spPr>
          <a:xfrm>
            <a:off x="63374" y="660902"/>
            <a:ext cx="2869949" cy="74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0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3;p5">
            <a:extLst>
              <a:ext uri="{FF2B5EF4-FFF2-40B4-BE49-F238E27FC236}">
                <a16:creationId xmlns:a16="http://schemas.microsoft.com/office/drawing/2014/main" id="{FFDB1C6A-E4C0-4A5C-8F2C-4C2FFC48CF82}"/>
              </a:ext>
            </a:extLst>
          </p:cNvPr>
          <p:cNvSpPr/>
          <p:nvPr/>
        </p:nvSpPr>
        <p:spPr>
          <a:xfrm>
            <a:off x="89858" y="218122"/>
            <a:ext cx="7016335" cy="523220"/>
          </a:xfrm>
          <a:custGeom>
            <a:avLst/>
            <a:gdLst/>
            <a:ahLst/>
            <a:cxnLst/>
            <a:rect l="l" t="t" r="r" b="b"/>
            <a:pathLst>
              <a:path w="4897377" h="527983" extrusionOk="0">
                <a:moveTo>
                  <a:pt x="0" y="4763"/>
                </a:moveTo>
                <a:lnTo>
                  <a:pt x="4897377" y="0"/>
                </a:lnTo>
                <a:lnTo>
                  <a:pt x="4478277" y="527983"/>
                </a:lnTo>
                <a:lnTo>
                  <a:pt x="0" y="527983"/>
                </a:lnTo>
                <a:lnTo>
                  <a:pt x="0" y="4763"/>
                </a:lnTo>
                <a:close/>
              </a:path>
            </a:pathLst>
          </a:cu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O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score </a:t>
            </a:r>
            <a:r>
              <a:rPr lang="es-CO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calculated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oogle Shape;54;p5">
            <a:extLst>
              <a:ext uri="{FF2B5EF4-FFF2-40B4-BE49-F238E27FC236}">
                <a16:creationId xmlns:a16="http://schemas.microsoft.com/office/drawing/2014/main" id="{95526AAA-8555-4011-808D-9F01509A2240}"/>
              </a:ext>
            </a:extLst>
          </p:cNvPr>
          <p:cNvGrpSpPr/>
          <p:nvPr/>
        </p:nvGrpSpPr>
        <p:grpSpPr>
          <a:xfrm>
            <a:off x="344443" y="962149"/>
            <a:ext cx="9397085" cy="4933701"/>
            <a:chOff x="1089" y="0"/>
            <a:chExt cx="8921334" cy="4689566"/>
          </a:xfrm>
        </p:grpSpPr>
        <p:sp>
          <p:nvSpPr>
            <p:cNvPr id="8" name="Google Shape;55;p5">
              <a:extLst>
                <a:ext uri="{FF2B5EF4-FFF2-40B4-BE49-F238E27FC236}">
                  <a16:creationId xmlns:a16="http://schemas.microsoft.com/office/drawing/2014/main" id="{DB1F8AB2-8DF5-4E07-983C-7F257722CC75}"/>
                </a:ext>
              </a:extLst>
            </p:cNvPr>
            <p:cNvSpPr/>
            <p:nvPr/>
          </p:nvSpPr>
          <p:spPr>
            <a:xfrm>
              <a:off x="1089" y="0"/>
              <a:ext cx="2832169" cy="4689566"/>
            </a:xfrm>
            <a:prstGeom prst="roundRect">
              <a:avLst>
                <a:gd name="adj" fmla="val 10000"/>
              </a:avLst>
            </a:prstGeom>
            <a:solidFill>
              <a:srgbClr val="CFD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6;p5">
              <a:extLst>
                <a:ext uri="{FF2B5EF4-FFF2-40B4-BE49-F238E27FC236}">
                  <a16:creationId xmlns:a16="http://schemas.microsoft.com/office/drawing/2014/main" id="{B36F76C8-6E21-44D5-83A7-ECD7BEAD247B}"/>
                </a:ext>
              </a:extLst>
            </p:cNvPr>
            <p:cNvSpPr txBox="1"/>
            <p:nvPr/>
          </p:nvSpPr>
          <p:spPr>
            <a:xfrm>
              <a:off x="1089" y="0"/>
              <a:ext cx="2832169" cy="1406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es-CO" sz="3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Primer corte (XX XXX)</a:t>
              </a:r>
              <a:endParaRPr sz="3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7;p5">
              <a:extLst>
                <a:ext uri="{FF2B5EF4-FFF2-40B4-BE49-F238E27FC236}">
                  <a16:creationId xmlns:a16="http://schemas.microsoft.com/office/drawing/2014/main" id="{1ACEAC9F-4008-43C2-8FEF-A72225995BF3}"/>
                </a:ext>
              </a:extLst>
            </p:cNvPr>
            <p:cNvSpPr/>
            <p:nvPr/>
          </p:nvSpPr>
          <p:spPr>
            <a:xfrm>
              <a:off x="284306" y="1406984"/>
              <a:ext cx="2265735" cy="68316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8;p5">
              <a:extLst>
                <a:ext uri="{FF2B5EF4-FFF2-40B4-BE49-F238E27FC236}">
                  <a16:creationId xmlns:a16="http://schemas.microsoft.com/office/drawing/2014/main" id="{C32E52DD-8875-462B-88F6-42F0C6CE5491}"/>
                </a:ext>
              </a:extLst>
            </p:cNvPr>
            <p:cNvSpPr txBox="1"/>
            <p:nvPr/>
          </p:nvSpPr>
          <p:spPr>
            <a:xfrm>
              <a:off x="304315" y="1426993"/>
              <a:ext cx="2225717" cy="643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38100" rIns="508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CO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60% Parcial/ trabajo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9;p5">
              <a:extLst>
                <a:ext uri="{FF2B5EF4-FFF2-40B4-BE49-F238E27FC236}">
                  <a16:creationId xmlns:a16="http://schemas.microsoft.com/office/drawing/2014/main" id="{39330CA2-553A-48F4-B3C5-B177D4D9A9E7}"/>
                </a:ext>
              </a:extLst>
            </p:cNvPr>
            <p:cNvSpPr/>
            <p:nvPr/>
          </p:nvSpPr>
          <p:spPr>
            <a:xfrm>
              <a:off x="284306" y="2195257"/>
              <a:ext cx="2265735" cy="68316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0;p5">
              <a:extLst>
                <a:ext uri="{FF2B5EF4-FFF2-40B4-BE49-F238E27FC236}">
                  <a16:creationId xmlns:a16="http://schemas.microsoft.com/office/drawing/2014/main" id="{76C4525C-E26F-431A-9874-F5500799C8F0}"/>
                </a:ext>
              </a:extLst>
            </p:cNvPr>
            <p:cNvSpPr txBox="1"/>
            <p:nvPr/>
          </p:nvSpPr>
          <p:spPr>
            <a:xfrm>
              <a:off x="304315" y="2215266"/>
              <a:ext cx="2225717" cy="6431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50800" tIns="38100" rIns="508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CO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20% Trabajos en clase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1;p5">
              <a:extLst>
                <a:ext uri="{FF2B5EF4-FFF2-40B4-BE49-F238E27FC236}">
                  <a16:creationId xmlns:a16="http://schemas.microsoft.com/office/drawing/2014/main" id="{FE5FE7D3-18D5-4469-98FA-E01AD37FD19A}"/>
                </a:ext>
              </a:extLst>
            </p:cNvPr>
            <p:cNvSpPr/>
            <p:nvPr/>
          </p:nvSpPr>
          <p:spPr>
            <a:xfrm>
              <a:off x="284306" y="2983530"/>
              <a:ext cx="2265735" cy="68316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2;p5">
              <a:extLst>
                <a:ext uri="{FF2B5EF4-FFF2-40B4-BE49-F238E27FC236}">
                  <a16:creationId xmlns:a16="http://schemas.microsoft.com/office/drawing/2014/main" id="{79676759-3FC4-4139-9211-847A246C9F0F}"/>
                </a:ext>
              </a:extLst>
            </p:cNvPr>
            <p:cNvSpPr txBox="1"/>
            <p:nvPr/>
          </p:nvSpPr>
          <p:spPr>
            <a:xfrm>
              <a:off x="304315" y="3003539"/>
              <a:ext cx="2225717" cy="643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38100" rIns="508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CO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10% Asistencia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3;p5">
              <a:extLst>
                <a:ext uri="{FF2B5EF4-FFF2-40B4-BE49-F238E27FC236}">
                  <a16:creationId xmlns:a16="http://schemas.microsoft.com/office/drawing/2014/main" id="{4402495E-BA21-4F75-8609-67305067582A}"/>
                </a:ext>
              </a:extLst>
            </p:cNvPr>
            <p:cNvSpPr/>
            <p:nvPr/>
          </p:nvSpPr>
          <p:spPr>
            <a:xfrm>
              <a:off x="284306" y="3771803"/>
              <a:ext cx="2265735" cy="68316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4;p5">
              <a:extLst>
                <a:ext uri="{FF2B5EF4-FFF2-40B4-BE49-F238E27FC236}">
                  <a16:creationId xmlns:a16="http://schemas.microsoft.com/office/drawing/2014/main" id="{A8521DB8-1680-4020-9026-718AA890DDEA}"/>
                </a:ext>
              </a:extLst>
            </p:cNvPr>
            <p:cNvSpPr txBox="1"/>
            <p:nvPr/>
          </p:nvSpPr>
          <p:spPr>
            <a:xfrm>
              <a:off x="304315" y="3791812"/>
              <a:ext cx="2225717" cy="643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38100" rIns="508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CO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10% Ortografía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5;p5">
              <a:extLst>
                <a:ext uri="{FF2B5EF4-FFF2-40B4-BE49-F238E27FC236}">
                  <a16:creationId xmlns:a16="http://schemas.microsoft.com/office/drawing/2014/main" id="{7854407E-21AC-404B-80E2-FEA937579E51}"/>
                </a:ext>
              </a:extLst>
            </p:cNvPr>
            <p:cNvSpPr/>
            <p:nvPr/>
          </p:nvSpPr>
          <p:spPr>
            <a:xfrm>
              <a:off x="3045671" y="0"/>
              <a:ext cx="2832169" cy="4689566"/>
            </a:xfrm>
            <a:prstGeom prst="roundRect">
              <a:avLst>
                <a:gd name="adj" fmla="val 10000"/>
              </a:avLst>
            </a:prstGeom>
            <a:solidFill>
              <a:srgbClr val="CFD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6;p5">
              <a:extLst>
                <a:ext uri="{FF2B5EF4-FFF2-40B4-BE49-F238E27FC236}">
                  <a16:creationId xmlns:a16="http://schemas.microsoft.com/office/drawing/2014/main" id="{6854AB6C-F358-471D-93A8-CB7C09560CC2}"/>
                </a:ext>
              </a:extLst>
            </p:cNvPr>
            <p:cNvSpPr txBox="1"/>
            <p:nvPr/>
          </p:nvSpPr>
          <p:spPr>
            <a:xfrm>
              <a:off x="3045671" y="0"/>
              <a:ext cx="2832169" cy="1406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es-CO" sz="3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Segundo Corte (XX XXX)</a:t>
              </a:r>
              <a:endParaRPr sz="3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7;p5">
              <a:extLst>
                <a:ext uri="{FF2B5EF4-FFF2-40B4-BE49-F238E27FC236}">
                  <a16:creationId xmlns:a16="http://schemas.microsoft.com/office/drawing/2014/main" id="{047864AD-20D4-4DC3-8FFD-875FFA435620}"/>
                </a:ext>
              </a:extLst>
            </p:cNvPr>
            <p:cNvSpPr/>
            <p:nvPr/>
          </p:nvSpPr>
          <p:spPr>
            <a:xfrm>
              <a:off x="3328888" y="1406984"/>
              <a:ext cx="2265735" cy="68316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8;p5">
              <a:extLst>
                <a:ext uri="{FF2B5EF4-FFF2-40B4-BE49-F238E27FC236}">
                  <a16:creationId xmlns:a16="http://schemas.microsoft.com/office/drawing/2014/main" id="{C2D4A64B-8118-466E-AFE8-D4361683C307}"/>
                </a:ext>
              </a:extLst>
            </p:cNvPr>
            <p:cNvSpPr txBox="1"/>
            <p:nvPr/>
          </p:nvSpPr>
          <p:spPr>
            <a:xfrm>
              <a:off x="3348897" y="1426993"/>
              <a:ext cx="2225717" cy="643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38100" rIns="508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CO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60% Parcial/ trabajo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9;p5">
              <a:extLst>
                <a:ext uri="{FF2B5EF4-FFF2-40B4-BE49-F238E27FC236}">
                  <a16:creationId xmlns:a16="http://schemas.microsoft.com/office/drawing/2014/main" id="{2FED561A-3C49-439F-AD42-F6AAF91D5B23}"/>
                </a:ext>
              </a:extLst>
            </p:cNvPr>
            <p:cNvSpPr/>
            <p:nvPr/>
          </p:nvSpPr>
          <p:spPr>
            <a:xfrm>
              <a:off x="3328888" y="2195257"/>
              <a:ext cx="2265735" cy="68316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0;p5">
              <a:extLst>
                <a:ext uri="{FF2B5EF4-FFF2-40B4-BE49-F238E27FC236}">
                  <a16:creationId xmlns:a16="http://schemas.microsoft.com/office/drawing/2014/main" id="{D96C480E-528C-4548-9518-8EFB496B97E5}"/>
                </a:ext>
              </a:extLst>
            </p:cNvPr>
            <p:cNvSpPr txBox="1"/>
            <p:nvPr/>
          </p:nvSpPr>
          <p:spPr>
            <a:xfrm>
              <a:off x="3348897" y="2215266"/>
              <a:ext cx="2225717" cy="6431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50800" tIns="38100" rIns="508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CO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20% Trabajos en clase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1;p5">
              <a:extLst>
                <a:ext uri="{FF2B5EF4-FFF2-40B4-BE49-F238E27FC236}">
                  <a16:creationId xmlns:a16="http://schemas.microsoft.com/office/drawing/2014/main" id="{7241CDB1-0B9C-4191-9DE7-677B331E6E40}"/>
                </a:ext>
              </a:extLst>
            </p:cNvPr>
            <p:cNvSpPr/>
            <p:nvPr/>
          </p:nvSpPr>
          <p:spPr>
            <a:xfrm>
              <a:off x="3328888" y="2983530"/>
              <a:ext cx="2265735" cy="68316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2;p5">
              <a:extLst>
                <a:ext uri="{FF2B5EF4-FFF2-40B4-BE49-F238E27FC236}">
                  <a16:creationId xmlns:a16="http://schemas.microsoft.com/office/drawing/2014/main" id="{E80E28FF-F7CA-42ED-96A7-88DD8B2295A5}"/>
                </a:ext>
              </a:extLst>
            </p:cNvPr>
            <p:cNvSpPr txBox="1"/>
            <p:nvPr/>
          </p:nvSpPr>
          <p:spPr>
            <a:xfrm>
              <a:off x="3348897" y="3003539"/>
              <a:ext cx="2225717" cy="643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38100" rIns="508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CO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10% Asistencia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3;p5">
              <a:extLst>
                <a:ext uri="{FF2B5EF4-FFF2-40B4-BE49-F238E27FC236}">
                  <a16:creationId xmlns:a16="http://schemas.microsoft.com/office/drawing/2014/main" id="{B1A6DA59-4368-4D31-B413-C9E70EEC4E1F}"/>
                </a:ext>
              </a:extLst>
            </p:cNvPr>
            <p:cNvSpPr/>
            <p:nvPr/>
          </p:nvSpPr>
          <p:spPr>
            <a:xfrm>
              <a:off x="3328888" y="3771803"/>
              <a:ext cx="2265735" cy="68316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4;p5">
              <a:extLst>
                <a:ext uri="{FF2B5EF4-FFF2-40B4-BE49-F238E27FC236}">
                  <a16:creationId xmlns:a16="http://schemas.microsoft.com/office/drawing/2014/main" id="{3E7229C4-9DBD-4AD1-8B00-1C312DD09BEC}"/>
                </a:ext>
              </a:extLst>
            </p:cNvPr>
            <p:cNvSpPr txBox="1"/>
            <p:nvPr/>
          </p:nvSpPr>
          <p:spPr>
            <a:xfrm>
              <a:off x="3348897" y="3791812"/>
              <a:ext cx="2225717" cy="643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38100" rIns="508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CO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10% Ortografía 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5;p5">
              <a:extLst>
                <a:ext uri="{FF2B5EF4-FFF2-40B4-BE49-F238E27FC236}">
                  <a16:creationId xmlns:a16="http://schemas.microsoft.com/office/drawing/2014/main" id="{7CB20523-FB74-432C-B264-72D5BC10E8F8}"/>
                </a:ext>
              </a:extLst>
            </p:cNvPr>
            <p:cNvSpPr/>
            <p:nvPr/>
          </p:nvSpPr>
          <p:spPr>
            <a:xfrm>
              <a:off x="6090254" y="0"/>
              <a:ext cx="2832169" cy="4689566"/>
            </a:xfrm>
            <a:prstGeom prst="roundRect">
              <a:avLst>
                <a:gd name="adj" fmla="val 10000"/>
              </a:avLst>
            </a:prstGeom>
            <a:solidFill>
              <a:srgbClr val="CFD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6;p5">
              <a:extLst>
                <a:ext uri="{FF2B5EF4-FFF2-40B4-BE49-F238E27FC236}">
                  <a16:creationId xmlns:a16="http://schemas.microsoft.com/office/drawing/2014/main" id="{B5BD3042-9505-4024-AE1D-D4B0CB489E32}"/>
                </a:ext>
              </a:extLst>
            </p:cNvPr>
            <p:cNvSpPr txBox="1"/>
            <p:nvPr/>
          </p:nvSpPr>
          <p:spPr>
            <a:xfrm>
              <a:off x="6090254" y="0"/>
              <a:ext cx="2832169" cy="1406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es-CO" sz="3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Tercer Corte (XX XXX)</a:t>
              </a:r>
              <a:endParaRPr sz="3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7;p5">
              <a:extLst>
                <a:ext uri="{FF2B5EF4-FFF2-40B4-BE49-F238E27FC236}">
                  <a16:creationId xmlns:a16="http://schemas.microsoft.com/office/drawing/2014/main" id="{A35B4B13-136B-42E3-ADF2-302F0A81FA3A}"/>
                </a:ext>
              </a:extLst>
            </p:cNvPr>
            <p:cNvSpPr/>
            <p:nvPr/>
          </p:nvSpPr>
          <p:spPr>
            <a:xfrm>
              <a:off x="6373471" y="1408243"/>
              <a:ext cx="2265735" cy="141396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;p5">
              <a:extLst>
                <a:ext uri="{FF2B5EF4-FFF2-40B4-BE49-F238E27FC236}">
                  <a16:creationId xmlns:a16="http://schemas.microsoft.com/office/drawing/2014/main" id="{568C5EEC-08EF-4487-B53F-511F6FAD8D59}"/>
                </a:ext>
              </a:extLst>
            </p:cNvPr>
            <p:cNvSpPr txBox="1"/>
            <p:nvPr/>
          </p:nvSpPr>
          <p:spPr>
            <a:xfrm>
              <a:off x="6414885" y="1449657"/>
              <a:ext cx="2182907" cy="13311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50800" tIns="38100" rIns="508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CO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60% trabajo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9;p5">
              <a:extLst>
                <a:ext uri="{FF2B5EF4-FFF2-40B4-BE49-F238E27FC236}">
                  <a16:creationId xmlns:a16="http://schemas.microsoft.com/office/drawing/2014/main" id="{AFDBB3BE-B5A6-4421-AD1A-F86F601C06D7}"/>
                </a:ext>
              </a:extLst>
            </p:cNvPr>
            <p:cNvSpPr/>
            <p:nvPr/>
          </p:nvSpPr>
          <p:spPr>
            <a:xfrm>
              <a:off x="6373471" y="3039745"/>
              <a:ext cx="2265735" cy="141396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0;p5">
              <a:extLst>
                <a:ext uri="{FF2B5EF4-FFF2-40B4-BE49-F238E27FC236}">
                  <a16:creationId xmlns:a16="http://schemas.microsoft.com/office/drawing/2014/main" id="{EF336E5B-C8D4-437C-B34E-007475A4F38A}"/>
                </a:ext>
              </a:extLst>
            </p:cNvPr>
            <p:cNvSpPr txBox="1"/>
            <p:nvPr/>
          </p:nvSpPr>
          <p:spPr>
            <a:xfrm>
              <a:off x="6414885" y="3081159"/>
              <a:ext cx="2182907" cy="1331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38100" rIns="508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CO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40% Socialización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B8579A4-9535-4976-BE77-3BB4401248FE}"/>
              </a:ext>
            </a:extLst>
          </p:cNvPr>
          <p:cNvCxnSpPr>
            <a:stCxn id="12" idx="3"/>
            <a:endCxn id="23" idx="1"/>
          </p:cNvCxnSpPr>
          <p:nvPr/>
        </p:nvCxnSpPr>
        <p:spPr>
          <a:xfrm>
            <a:off x="3029324" y="3631056"/>
            <a:ext cx="84145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4DC7C771-F7CE-425E-8893-9E607FDF0C17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flipV="1">
            <a:off x="6215190" y="3187493"/>
            <a:ext cx="885080" cy="443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Google Shape;70;p5">
            <a:extLst>
              <a:ext uri="{FF2B5EF4-FFF2-40B4-BE49-F238E27FC236}">
                <a16:creationId xmlns:a16="http://schemas.microsoft.com/office/drawing/2014/main" id="{601C4CD7-B8CB-46FD-BC2E-7332E49A0C39}"/>
              </a:ext>
            </a:extLst>
          </p:cNvPr>
          <p:cNvSpPr txBox="1"/>
          <p:nvPr/>
        </p:nvSpPr>
        <p:spPr>
          <a:xfrm>
            <a:off x="9965270" y="2849176"/>
            <a:ext cx="1846073" cy="676633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wrap="square" lIns="50800" tIns="38100" rIns="50800" bIns="381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s-CO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s-CO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CO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Gitlab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12711CC-07C4-4ACC-9C33-9382B5ADD241}"/>
              </a:ext>
            </a:extLst>
          </p:cNvPr>
          <p:cNvCxnSpPr>
            <a:stCxn id="30" idx="3"/>
            <a:endCxn id="39" idx="1"/>
          </p:cNvCxnSpPr>
          <p:nvPr/>
        </p:nvCxnSpPr>
        <p:spPr>
          <a:xfrm>
            <a:off x="9443208" y="3187493"/>
            <a:ext cx="5220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31E067F-3D36-46CA-B50C-EEB9185B4857}"/>
              </a:ext>
            </a:extLst>
          </p:cNvPr>
          <p:cNvSpPr txBox="1"/>
          <p:nvPr/>
        </p:nvSpPr>
        <p:spPr>
          <a:xfrm>
            <a:off x="9850170" y="3990423"/>
            <a:ext cx="2236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“</a:t>
            </a:r>
            <a:r>
              <a:rPr lang="es-CO" i="1" dirty="0"/>
              <a:t>No solo debemos consumir, también debemos aportar a la comunidad de software del mundo</a:t>
            </a:r>
            <a:r>
              <a:rPr lang="es-CO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92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91437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0B12D40-459B-4B7C-9CDB-1140F055FECD}"/>
              </a:ext>
            </a:extLst>
          </p:cNvPr>
          <p:cNvSpPr txBox="1"/>
          <p:nvPr/>
        </p:nvSpPr>
        <p:spPr>
          <a:xfrm>
            <a:off x="198366" y="2767541"/>
            <a:ext cx="9316826" cy="1042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60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PollEv.com/luiscastella384</a:t>
            </a:r>
          </a:p>
        </p:txBody>
      </p:sp>
      <p:sp>
        <p:nvSpPr>
          <p:cNvPr id="6" name="AutoShape 4" descr="Resultado de imagen para juan pablo II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27A09BE-9132-49AA-8D54-CA452ECAE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411" y="1902217"/>
            <a:ext cx="2674628" cy="26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43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40000">
        <p15:prstTrans prst="wind"/>
      </p:transition>
    </mc:Choice>
    <mc:Fallback xmlns="">
      <p:transition spd="slow" advClick="0" advTm="24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91437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0B12D40-459B-4B7C-9CDB-1140F055FECD}"/>
              </a:ext>
            </a:extLst>
          </p:cNvPr>
          <p:cNvSpPr txBox="1"/>
          <p:nvPr/>
        </p:nvSpPr>
        <p:spPr>
          <a:xfrm>
            <a:off x="334168" y="1343329"/>
            <a:ext cx="6428772" cy="28484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60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¿Es importante la </a:t>
            </a:r>
            <a:r>
              <a:rPr lang="es-ES" sz="6000" b="1" dirty="0"/>
              <a:t>Inteligencia artificial (IA) </a:t>
            </a:r>
            <a:r>
              <a:rPr lang="es-CO" sz="60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en la sociedad?</a:t>
            </a:r>
          </a:p>
        </p:txBody>
      </p:sp>
      <p:sp>
        <p:nvSpPr>
          <p:cNvPr id="6" name="AutoShape 4" descr="Resultado de imagen para juan pablo II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2" name="Picture 4" descr="Vivimos con nuestros demonios | Imagenes de bart, Imágenes de los simpson,  Imagenes para presentaciones">
            <a:extLst>
              <a:ext uri="{FF2B5EF4-FFF2-40B4-BE49-F238E27FC236}">
                <a16:creationId xmlns:a16="http://schemas.microsoft.com/office/drawing/2014/main" id="{21699A2E-A5C9-423B-B0C1-99331F22B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62" y="312739"/>
            <a:ext cx="5290137" cy="490205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27A09BE-9132-49AA-8D54-CA452ECAE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17" y="5815415"/>
            <a:ext cx="1042585" cy="10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1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40000">
        <p15:prstTrans prst="wind"/>
      </p:transition>
    </mc:Choice>
    <mc:Fallback xmlns="">
      <p:transition spd="slow" advClick="0" advTm="24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91437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0B12D40-459B-4B7C-9CDB-1140F055FECD}"/>
              </a:ext>
            </a:extLst>
          </p:cNvPr>
          <p:cNvSpPr txBox="1"/>
          <p:nvPr/>
        </p:nvSpPr>
        <p:spPr>
          <a:xfrm>
            <a:off x="334167" y="1343329"/>
            <a:ext cx="7288851" cy="28484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60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¿Conoce algún software que use </a:t>
            </a:r>
            <a:r>
              <a:rPr lang="es-ES" sz="6000" b="1" dirty="0"/>
              <a:t>Inteligencia artificial (IA)</a:t>
            </a:r>
            <a:r>
              <a:rPr lang="es-CO" sz="60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6" name="AutoShape 4" descr="Resultado de imagen para juan pablo II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Picture 2" descr="RUTA DE EVACUACIÓN">
            <a:extLst>
              <a:ext uri="{FF2B5EF4-FFF2-40B4-BE49-F238E27FC236}">
                <a16:creationId xmlns:a16="http://schemas.microsoft.com/office/drawing/2014/main" id="{3793CCB7-254E-4E9A-A963-ECC5536CA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-1358" r="25593" b="1"/>
          <a:stretch/>
        </p:blipFill>
        <p:spPr bwMode="auto">
          <a:xfrm flipH="1">
            <a:off x="8030424" y="4520"/>
            <a:ext cx="4161576" cy="5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F121D79-8696-4412-9B30-BE123FC3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17" y="5815415"/>
            <a:ext cx="1042585" cy="10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75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40000">
        <p15:prstTrans prst="wind"/>
      </p:transition>
    </mc:Choice>
    <mc:Fallback xmlns="">
      <p:transition spd="slow" advClick="0" advTm="24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91437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0B12D40-459B-4B7C-9CDB-1140F055FECD}"/>
              </a:ext>
            </a:extLst>
          </p:cNvPr>
          <p:cNvSpPr txBox="1"/>
          <p:nvPr/>
        </p:nvSpPr>
        <p:spPr>
          <a:xfrm>
            <a:off x="334167" y="1343328"/>
            <a:ext cx="7985968" cy="37718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60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Mencione alguna película o serie de TV donde la </a:t>
            </a:r>
            <a:r>
              <a:rPr lang="es-ES" sz="6000" b="1" dirty="0"/>
              <a:t>Inteligencia artificial (IA)</a:t>
            </a:r>
            <a:r>
              <a:rPr lang="es-CO" sz="60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sea importante</a:t>
            </a:r>
          </a:p>
        </p:txBody>
      </p:sp>
      <p:sp>
        <p:nvSpPr>
          <p:cNvPr id="6" name="AutoShape 4" descr="Resultado de imagen para juan pablo II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100" name="Picture 4" descr="Vota a tus vinos favoritos del Blog Bodega Ateneo en 2012 | Personajes de  los simpsons, Caricaturas viejas, Homero pensando">
            <a:extLst>
              <a:ext uri="{FF2B5EF4-FFF2-40B4-BE49-F238E27FC236}">
                <a16:creationId xmlns:a16="http://schemas.microsoft.com/office/drawing/2014/main" id="{F99251CD-D121-4429-85F3-953A9CCD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740" y="937933"/>
            <a:ext cx="2479093" cy="427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3468E1-798C-4F7D-A120-A80FBDB6B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17" y="5815415"/>
            <a:ext cx="1042585" cy="10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29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40000">
        <p15:prstTrans prst="wind"/>
      </p:transition>
    </mc:Choice>
    <mc:Fallback xmlns="">
      <p:transition spd="slow" advClick="0" advTm="240000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2600</Words>
  <Application>Microsoft Office PowerPoint</Application>
  <PresentationFormat>Panorámica</PresentationFormat>
  <Paragraphs>315</Paragraphs>
  <Slides>36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5" baseType="lpstr">
      <vt:lpstr>Arial</vt:lpstr>
      <vt:lpstr>Calibri</vt:lpstr>
      <vt:lpstr>Helvetica Neue</vt:lpstr>
      <vt:lpstr>Open Sans</vt:lpstr>
      <vt:lpstr>OpenSans</vt:lpstr>
      <vt:lpstr>Tahoma</vt:lpstr>
      <vt:lpstr>Tarzan</vt:lpstr>
      <vt:lpstr>Whimsy TT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Luis Fernando Castellanos Guarin</cp:lastModifiedBy>
  <cp:revision>13</cp:revision>
  <dcterms:modified xsi:type="dcterms:W3CDTF">2020-08-05T20:24:25Z</dcterms:modified>
</cp:coreProperties>
</file>