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96" r:id="rId27"/>
    <p:sldId id="282" r:id="rId28"/>
    <p:sldId id="283" r:id="rId29"/>
    <p:sldId id="284" r:id="rId30"/>
    <p:sldId id="297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Montserrat" panose="020B0604020202020204" charset="0"/>
      <p:regular r:id="rId47"/>
      <p:bold r:id="rId48"/>
      <p:italic r:id="rId49"/>
      <p:boldItalic r:id="rId50"/>
    </p:embeddedFont>
    <p:embeddedFont>
      <p:font typeface="Poppins" panose="020B0604020202020204" charset="0"/>
      <p:regular r:id="rId51"/>
      <p:bold r:id="rId52"/>
      <p:italic r:id="rId53"/>
      <p:boldItalic r:id="rId54"/>
    </p:embeddedFont>
    <p:embeddedFont>
      <p:font typeface="Roboto" panose="020B0604020202020204" charset="0"/>
      <p:regular r:id="rId55"/>
      <p:bold r:id="rId56"/>
      <p:italic r:id="rId57"/>
      <p:boldItalic r:id="rId58"/>
    </p:embeddedFont>
    <p:embeddedFont>
      <p:font typeface="Tahoma" panose="020B0604030504040204" pitchFamily="34" charset="0"/>
      <p:regular r:id="rId59"/>
      <p:bold r:id="rId60"/>
    </p:embeddedFont>
    <p:embeddedFont>
      <p:font typeface="Trebuchet MS" panose="020B0603020202020204" pitchFamily="3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5" roundtripDataSignature="AMtx7miqzeZuKnjX7jIOuQ+PWwVz2J7/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CDBABA-45E3-4E0C-A6D3-1DB2BF2DB406}">
  <a:tblStyle styleId="{60CDBABA-45E3-4E0C-A6D3-1DB2BF2DB40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113E86B-A702-4E52-AC2C-F142EC3A74A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8ECF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8ECF4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21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63" Type="http://schemas.openxmlformats.org/officeDocument/2006/relationships/font" Target="fonts/font21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font" Target="fonts/font22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8.fntdata"/><Relationship Id="rId5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" name="Google Shape;3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617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8643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Google Shape;24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5" name="Google Shape;28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" name="Google Shape;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79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seño personalizado">
  <p:cSld name="2_Diseño personalizad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532"/>
            <a:ext cx="12192000" cy="684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Diseño personalizado">
  <p:cSld name="8_Diseño personalizad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532"/>
            <a:ext cx="12192000" cy="684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Diseño personalizado">
  <p:cSld name="9_Diseño personaliza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532"/>
            <a:ext cx="12192000" cy="684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532"/>
            <a:ext cx="12192000" cy="684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iseño personalizado">
  <p:cSld name="6_Diseño personaliza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532"/>
            <a:ext cx="12192000" cy="684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Diseño personalizado">
  <p:cSld name="7_Diseño personaliza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532"/>
            <a:ext cx="12192000" cy="684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Diseño personalizado">
  <p:cSld name="10_Diseño personalizad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532"/>
            <a:ext cx="12192000" cy="684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welcome.ipynb?hl=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uis.castellanosg@usantoto.edu.c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uis.castellanosg@usantoto.edu.c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/>
        </p:nvSpPr>
        <p:spPr>
          <a:xfrm>
            <a:off x="126749" y="55823"/>
            <a:ext cx="11941520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podemos usar </a:t>
            </a:r>
            <a:endParaRPr dirty="0"/>
          </a:p>
          <a:p>
            <a:pPr algn="ctr">
              <a:buSzPts val="28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6000"/>
            </a:pPr>
            <a:r>
              <a:rPr lang="es-CO" sz="6000" b="1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Google </a:t>
            </a:r>
            <a:r>
              <a:rPr lang="es-CO" sz="6000" b="1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colaboratory</a:t>
            </a:r>
            <a:endParaRPr sz="6000" b="1" dirty="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28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2800"/>
            </a:pP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Donde no tendremos que invertir dinero en hardware  ni tiempo instalando software</a:t>
            </a:r>
            <a:endParaRPr dirty="0"/>
          </a:p>
          <a:p>
            <a:pPr algn="ctr">
              <a:buSzPts val="28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2800"/>
            </a:pPr>
            <a:r>
              <a:rPr lang="es-CO" sz="2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https://colab.research.google.com/notebooks/welcome.ipynb?hl=es</a:t>
            </a: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algn="ctr">
              <a:buSzPts val="28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1800"/>
            </a:pPr>
            <a:r>
              <a:rPr lang="es-CO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Colaboratory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una herramienta de investigación para la educación y la investigación de aprendizaje automático. Es un entorno de notebook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no requiere configuración para usar.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/>
        </p:nvSpPr>
        <p:spPr>
          <a:xfrm>
            <a:off x="120713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310"/>
            </a:pPr>
            <a:r>
              <a:rPr lang="es-CO" sz="231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Segundo ejercicio en Python (P1Tx_PYTHON_BASIC_XXXX)</a:t>
            </a:r>
            <a:endParaRPr dirty="0"/>
          </a:p>
        </p:txBody>
      </p:sp>
      <p:sp>
        <p:nvSpPr>
          <p:cNvPr id="113" name="Google Shape;113;p11"/>
          <p:cNvSpPr txBox="1"/>
          <p:nvPr/>
        </p:nvSpPr>
        <p:spPr>
          <a:xfrm>
            <a:off x="280658" y="982177"/>
            <a:ext cx="11911342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a Google </a:t>
            </a:r>
            <a:r>
              <a:rPr lang="es-CO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colaboratory</a:t>
            </a: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42900" indent="-190500"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 en Archivo-&gt; Nuevo cuaderno de Python 3</a:t>
            </a:r>
            <a:endParaRPr dirty="0"/>
          </a:p>
          <a:p>
            <a:pPr marL="342900" indent="-190500"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Definimos el nombre al archivo así: PIT1_PYTHON_BASIC_XXXX</a:t>
            </a:r>
            <a:endParaRPr dirty="0"/>
          </a:p>
          <a:p>
            <a:pPr marL="800100" lvl="1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Donde </a:t>
            </a:r>
            <a:r>
              <a:rPr lang="es-CO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</a:t>
            </a: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 las iniciales de su nombre</a:t>
            </a:r>
            <a:endParaRPr dirty="0"/>
          </a:p>
          <a:p>
            <a:pPr marL="800100" lvl="1" indent="-190500"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CO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 programa en PYTHON que debe tomar como argumento tres números y devolver el mayor de ellos</a:t>
            </a: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342900" indent="-190500"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realice el programa en la parte superior de la ventana deben darle “compartir” y agregar mi correo electrónico : </a:t>
            </a:r>
            <a:r>
              <a:rPr lang="es-CO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Luis.castellanosg@usantoto.edu.co</a:t>
            </a: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/>
        </p:nvSpPr>
        <p:spPr>
          <a:xfrm>
            <a:off x="0" y="4641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310"/>
            </a:pPr>
            <a:r>
              <a:rPr lang="es-CO" sz="231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Segundo ejercicio en Python (P1Tx_PYTHON_BASIC_XXXX)</a:t>
            </a:r>
            <a:endParaRPr dirty="0"/>
          </a:p>
        </p:txBody>
      </p:sp>
      <p:sp>
        <p:nvSpPr>
          <p:cNvPr id="119" name="Google Shape;119;p12"/>
          <p:cNvSpPr txBox="1"/>
          <p:nvPr/>
        </p:nvSpPr>
        <p:spPr>
          <a:xfrm>
            <a:off x="153909" y="975099"/>
            <a:ext cx="11841933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s-CO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P1T1:</a:t>
            </a:r>
            <a:r>
              <a:rPr lang="es-CO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Realice un programa en Python que determine el mayor de tres  números:</a:t>
            </a:r>
          </a:p>
          <a:p>
            <a:pPr>
              <a:buSzPts val="2000"/>
            </a:pPr>
            <a:endParaRPr lang="es-CO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2000"/>
            </a:pPr>
            <a:r>
              <a:rPr lang="es-CO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clásico</a:t>
            </a:r>
            <a:endParaRPr dirty="0"/>
          </a:p>
          <a:p>
            <a:pPr>
              <a:buSzPts val="1600"/>
            </a:pPr>
            <a:endParaRPr sz="1600" dirty="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1600"/>
            </a:pPr>
            <a:endParaRPr sz="1600" dirty="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B183F68-A4A9-4122-B660-8D0E214C2082}"/>
              </a:ext>
            </a:extLst>
          </p:cNvPr>
          <p:cNvSpPr/>
          <p:nvPr/>
        </p:nvSpPr>
        <p:spPr>
          <a:xfrm>
            <a:off x="1877568" y="2122652"/>
            <a:ext cx="8790432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CO" dirty="0">
                <a:latin typeface="Courier New" panose="02070309020205020404" pitchFamily="49" charset="0"/>
              </a:rPr>
              <a:t>var1=</a:t>
            </a:r>
            <a:r>
              <a:rPr lang="es-CO" dirty="0" err="1">
                <a:latin typeface="Courier New" panose="02070309020205020404" pitchFamily="49" charset="0"/>
              </a:rPr>
              <a:t>int</a:t>
            </a:r>
            <a:r>
              <a:rPr lang="es-CO" dirty="0">
                <a:latin typeface="Courier New" panose="02070309020205020404" pitchFamily="49" charset="0"/>
              </a:rPr>
              <a:t>(input("ingresar el valor de la 1° variable:"))</a:t>
            </a:r>
          </a:p>
          <a:p>
            <a:r>
              <a:rPr lang="es-CO" dirty="0">
                <a:latin typeface="Courier New" panose="02070309020205020404" pitchFamily="49" charset="0"/>
              </a:rPr>
              <a:t>var2=</a:t>
            </a:r>
            <a:r>
              <a:rPr lang="es-CO" dirty="0" err="1">
                <a:latin typeface="Courier New" panose="02070309020205020404" pitchFamily="49" charset="0"/>
              </a:rPr>
              <a:t>int</a:t>
            </a:r>
            <a:r>
              <a:rPr lang="es-CO" dirty="0">
                <a:latin typeface="Courier New" panose="02070309020205020404" pitchFamily="49" charset="0"/>
              </a:rPr>
              <a:t>(input("ingresar el valor de la 2° variable:"))</a:t>
            </a:r>
          </a:p>
          <a:p>
            <a:r>
              <a:rPr lang="es-CO" dirty="0">
                <a:latin typeface="Courier New" panose="02070309020205020404" pitchFamily="49" charset="0"/>
              </a:rPr>
              <a:t>var3=</a:t>
            </a:r>
            <a:r>
              <a:rPr lang="es-CO" dirty="0" err="1">
                <a:latin typeface="Courier New" panose="02070309020205020404" pitchFamily="49" charset="0"/>
              </a:rPr>
              <a:t>int</a:t>
            </a:r>
            <a:r>
              <a:rPr lang="es-CO" dirty="0">
                <a:latin typeface="Courier New" panose="02070309020205020404" pitchFamily="49" charset="0"/>
              </a:rPr>
              <a:t>(input("ingresar el valor de la 3° variable:"))</a:t>
            </a:r>
          </a:p>
          <a:p>
            <a:r>
              <a:rPr lang="es-CO" dirty="0" err="1">
                <a:latin typeface="Courier New" panose="02070309020205020404" pitchFamily="49" charset="0"/>
              </a:rPr>
              <a:t>if</a:t>
            </a:r>
            <a:r>
              <a:rPr lang="es-CO" dirty="0">
                <a:latin typeface="Courier New" panose="02070309020205020404" pitchFamily="49" charset="0"/>
              </a:rPr>
              <a:t> (var1&gt;var2 and var1&gt;var3):</a:t>
            </a:r>
          </a:p>
          <a:p>
            <a:r>
              <a:rPr lang="es-CO" dirty="0">
                <a:latin typeface="Courier New" panose="02070309020205020404" pitchFamily="49" charset="0"/>
              </a:rPr>
              <a:t>  </a:t>
            </a:r>
            <a:r>
              <a:rPr lang="es-CO" dirty="0" err="1">
                <a:latin typeface="Courier New" panose="02070309020205020404" pitchFamily="49" charset="0"/>
              </a:rPr>
              <a:t>print</a:t>
            </a:r>
            <a:r>
              <a:rPr lang="es-CO" dirty="0">
                <a:latin typeface="Courier New" panose="02070309020205020404" pitchFamily="49" charset="0"/>
              </a:rPr>
              <a:t>("el mayor es :"+</a:t>
            </a:r>
            <a:r>
              <a:rPr lang="es-CO" dirty="0" err="1">
                <a:latin typeface="Courier New" panose="02070309020205020404" pitchFamily="49" charset="0"/>
              </a:rPr>
              <a:t>str</a:t>
            </a:r>
            <a:r>
              <a:rPr lang="es-CO" dirty="0">
                <a:latin typeface="Courier New" panose="02070309020205020404" pitchFamily="49" charset="0"/>
              </a:rPr>
              <a:t>(var1))</a:t>
            </a:r>
          </a:p>
          <a:p>
            <a:r>
              <a:rPr lang="es-CO" dirty="0" err="1">
                <a:latin typeface="Courier New" panose="02070309020205020404" pitchFamily="49" charset="0"/>
              </a:rPr>
              <a:t>elif</a:t>
            </a:r>
            <a:r>
              <a:rPr lang="es-CO" dirty="0">
                <a:latin typeface="Courier New" panose="02070309020205020404" pitchFamily="49" charset="0"/>
              </a:rPr>
              <a:t> (var2&gt;var1 and var2&gt;var3):</a:t>
            </a:r>
          </a:p>
          <a:p>
            <a:r>
              <a:rPr lang="es-CO" dirty="0">
                <a:latin typeface="Courier New" panose="02070309020205020404" pitchFamily="49" charset="0"/>
              </a:rPr>
              <a:t>  </a:t>
            </a:r>
            <a:r>
              <a:rPr lang="es-CO" dirty="0" err="1">
                <a:latin typeface="Courier New" panose="02070309020205020404" pitchFamily="49" charset="0"/>
              </a:rPr>
              <a:t>print</a:t>
            </a:r>
            <a:r>
              <a:rPr lang="es-CO" dirty="0">
                <a:latin typeface="Courier New" panose="02070309020205020404" pitchFamily="49" charset="0"/>
              </a:rPr>
              <a:t>("el mayor es :"+</a:t>
            </a:r>
            <a:r>
              <a:rPr lang="es-CO" dirty="0" err="1">
                <a:latin typeface="Courier New" panose="02070309020205020404" pitchFamily="49" charset="0"/>
              </a:rPr>
              <a:t>str</a:t>
            </a:r>
            <a:r>
              <a:rPr lang="es-CO" dirty="0">
                <a:latin typeface="Courier New" panose="02070309020205020404" pitchFamily="49" charset="0"/>
              </a:rPr>
              <a:t>(var2))</a:t>
            </a:r>
          </a:p>
          <a:p>
            <a:r>
              <a:rPr lang="es-CO" dirty="0" err="1">
                <a:latin typeface="Courier New" panose="02070309020205020404" pitchFamily="49" charset="0"/>
              </a:rPr>
              <a:t>else</a:t>
            </a:r>
            <a:r>
              <a:rPr lang="es-CO" dirty="0">
                <a:latin typeface="Courier New" panose="02070309020205020404" pitchFamily="49" charset="0"/>
              </a:rPr>
              <a:t>:</a:t>
            </a:r>
          </a:p>
          <a:p>
            <a:r>
              <a:rPr lang="es-CO" dirty="0">
                <a:latin typeface="Courier New" panose="02070309020205020404" pitchFamily="49" charset="0"/>
              </a:rPr>
              <a:t>  </a:t>
            </a:r>
            <a:r>
              <a:rPr lang="es-CO" dirty="0" err="1">
                <a:latin typeface="Courier New" panose="02070309020205020404" pitchFamily="49" charset="0"/>
              </a:rPr>
              <a:t>print</a:t>
            </a:r>
            <a:r>
              <a:rPr lang="es-CO" dirty="0">
                <a:latin typeface="Courier New" panose="02070309020205020404" pitchFamily="49" charset="0"/>
              </a:rPr>
              <a:t>("el mayor es :"+</a:t>
            </a:r>
            <a:r>
              <a:rPr lang="es-CO" dirty="0" err="1">
                <a:latin typeface="Courier New" panose="02070309020205020404" pitchFamily="49" charset="0"/>
              </a:rPr>
              <a:t>str</a:t>
            </a:r>
            <a:r>
              <a:rPr lang="es-CO" dirty="0">
                <a:latin typeface="Courier New" panose="02070309020205020404" pitchFamily="49" charset="0"/>
              </a:rPr>
              <a:t>(var3))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CA7B1B8-2CCF-44EA-AC30-27F71960C299}"/>
              </a:ext>
            </a:extLst>
          </p:cNvPr>
          <p:cNvSpPr/>
          <p:nvPr/>
        </p:nvSpPr>
        <p:spPr>
          <a:xfrm>
            <a:off x="1524000" y="4813445"/>
            <a:ext cx="91440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>
                <a:latin typeface="Courier New" panose="02070309020205020404" pitchFamily="49" charset="0"/>
              </a:rPr>
              <a:t>var1, var2,var3= </a:t>
            </a:r>
            <a:r>
              <a:rPr lang="es-ES" dirty="0">
                <a:solidFill>
                  <a:srgbClr val="795E26"/>
                </a:solidFill>
                <a:latin typeface="Courier New" panose="02070309020205020404" pitchFamily="49" charset="0"/>
              </a:rPr>
              <a:t>input</a:t>
            </a:r>
            <a:r>
              <a:rPr lang="es-ES" dirty="0">
                <a:latin typeface="Courier New" panose="02070309020205020404" pitchFamily="49" charset="0"/>
              </a:rPr>
              <a:t> (</a:t>
            </a:r>
            <a:r>
              <a:rPr lang="es-ES" dirty="0">
                <a:solidFill>
                  <a:srgbClr val="A31515"/>
                </a:solidFill>
                <a:latin typeface="Courier New" panose="02070309020205020404" pitchFamily="49" charset="0"/>
              </a:rPr>
              <a:t>"Ingrese los tres números separados  por coma:"</a:t>
            </a:r>
            <a:r>
              <a:rPr lang="es-ES" dirty="0">
                <a:latin typeface="Courier New" panose="02070309020205020404" pitchFamily="49" charset="0"/>
              </a:rPr>
              <a:t>).</a:t>
            </a:r>
            <a:r>
              <a:rPr lang="es-ES" dirty="0" err="1">
                <a:latin typeface="Courier New" panose="02070309020205020404" pitchFamily="49" charset="0"/>
              </a:rPr>
              <a:t>split</a:t>
            </a:r>
            <a:r>
              <a:rPr lang="es-ES" dirty="0"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A31515"/>
                </a:solidFill>
                <a:latin typeface="Courier New" panose="02070309020205020404" pitchFamily="49" charset="0"/>
              </a:rPr>
              <a:t>","</a:t>
            </a:r>
            <a:r>
              <a:rPr lang="es-ES" dirty="0">
                <a:latin typeface="Courier New" panose="02070309020205020404" pitchFamily="49" charset="0"/>
              </a:rPr>
              <a:t>)</a:t>
            </a:r>
          </a:p>
          <a:p>
            <a:r>
              <a:rPr lang="es-ES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A31515"/>
                </a:solidFill>
                <a:latin typeface="Courier New" panose="02070309020205020404" pitchFamily="49" charset="0"/>
              </a:rPr>
              <a:t>"El número máximo es: "</a:t>
            </a:r>
            <a:r>
              <a:rPr lang="es-ES" dirty="0">
                <a:latin typeface="Courier New" panose="02070309020205020404" pitchFamily="49" charset="0"/>
              </a:rPr>
              <a:t>+ </a:t>
            </a:r>
            <a:r>
              <a:rPr lang="es-ES" dirty="0" err="1">
                <a:solidFill>
                  <a:srgbClr val="267F99"/>
                </a:solidFill>
                <a:latin typeface="Courier New" panose="02070309020205020404" pitchFamily="49" charset="0"/>
              </a:rPr>
              <a:t>str</a:t>
            </a:r>
            <a:r>
              <a:rPr lang="es-ES" dirty="0"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795E26"/>
                </a:solidFill>
                <a:latin typeface="Courier New" panose="02070309020205020404" pitchFamily="49" charset="0"/>
              </a:rPr>
              <a:t>max</a:t>
            </a:r>
            <a:r>
              <a:rPr lang="es-ES" dirty="0">
                <a:latin typeface="Courier New" panose="02070309020205020404" pitchFamily="49" charset="0"/>
              </a:rPr>
              <a:t>(var1,var2,var3)))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7CD2E6-6466-4706-A975-52D85DDFB9D0}"/>
              </a:ext>
            </a:extLst>
          </p:cNvPr>
          <p:cNvSpPr/>
          <p:nvPr/>
        </p:nvSpPr>
        <p:spPr>
          <a:xfrm>
            <a:off x="5166901" y="4303454"/>
            <a:ext cx="1858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ts val="2000"/>
            </a:pPr>
            <a:r>
              <a:rPr lang="es-CO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Python</a:t>
            </a:r>
            <a:endParaRPr lang="es-CO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/>
        </p:nvSpPr>
        <p:spPr>
          <a:xfrm>
            <a:off x="102606" y="74420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310"/>
            </a:pPr>
            <a:r>
              <a:rPr lang="es-CO" sz="231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Segundo ejercicio en Python (P1Tx_PYTHON_BASIC_XXXX)</a:t>
            </a:r>
            <a:endParaRPr dirty="0"/>
          </a:p>
        </p:txBody>
      </p:sp>
      <p:sp>
        <p:nvSpPr>
          <p:cNvPr id="125" name="Google Shape;125;p13"/>
          <p:cNvSpPr txBox="1"/>
          <p:nvPr/>
        </p:nvSpPr>
        <p:spPr>
          <a:xfrm>
            <a:off x="102606" y="1021331"/>
            <a:ext cx="1193850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 programa en PYTHON donde se ingresen N cantidad de números y me imprima la suma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F0C549-DEE9-4D1B-B1E2-7BE2AB99A2E7}"/>
              </a:ext>
            </a:extLst>
          </p:cNvPr>
          <p:cNvSpPr/>
          <p:nvPr/>
        </p:nvSpPr>
        <p:spPr>
          <a:xfrm>
            <a:off x="381712" y="2030575"/>
            <a:ext cx="11172202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#Método clásico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tot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CDCAA"/>
                </a:solidFill>
                <a:latin typeface="Courier New" panose="02070309020205020404" pitchFamily="49" charset="0"/>
              </a:rPr>
              <a:t>input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"Ingrese la cantidad N de números: "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suma=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i </a:t>
            </a:r>
            <a:r>
              <a:rPr lang="es-CO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range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tot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 suma+=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CDCAA"/>
                </a:solidFill>
                <a:latin typeface="Courier New" panose="02070309020205020404" pitchFamily="49" charset="0"/>
              </a:rPr>
              <a:t>input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"ingrese el valor del </a:t>
            </a:r>
            <a:r>
              <a:rPr lang="es-CO" dirty="0" err="1">
                <a:solidFill>
                  <a:srgbClr val="CE9178"/>
                </a:solidFill>
                <a:latin typeface="Courier New" panose="02070309020205020404" pitchFamily="49" charset="0"/>
              </a:rPr>
              <a:t>num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 "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": "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"El total es: "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suma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86CBBEC-CBE6-4BAC-94F0-B8C56A2DD436}"/>
              </a:ext>
            </a:extLst>
          </p:cNvPr>
          <p:cNvSpPr/>
          <p:nvPr/>
        </p:nvSpPr>
        <p:spPr>
          <a:xfrm>
            <a:off x="381713" y="4132842"/>
            <a:ext cx="11172201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#Método minimalista de Python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suma=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i </a:t>
            </a:r>
            <a:r>
              <a:rPr lang="es-CO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range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CDCAA"/>
                </a:solidFill>
                <a:latin typeface="Courier New" panose="02070309020205020404" pitchFamily="49" charset="0"/>
              </a:rPr>
              <a:t>input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"Ingrese la cantidad N de números: "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))):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 suma+=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CDCAA"/>
                </a:solidFill>
                <a:latin typeface="Courier New" panose="02070309020205020404" pitchFamily="49" charset="0"/>
              </a:rPr>
              <a:t>input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"ingrese el valor del </a:t>
            </a:r>
            <a:r>
              <a:rPr lang="es-CO" dirty="0" err="1">
                <a:solidFill>
                  <a:srgbClr val="CE9178"/>
                </a:solidFill>
                <a:latin typeface="Courier New" panose="02070309020205020404" pitchFamily="49" charset="0"/>
              </a:rPr>
              <a:t>num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 "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": "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"El total es: "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suma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/>
        </p:nvSpPr>
        <p:spPr>
          <a:xfrm>
            <a:off x="1523999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310"/>
            </a:pPr>
            <a:r>
              <a:rPr lang="es-CO" sz="231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Segundo ejercicio en Python (P1Tx_PYTHON_BASIC_XXXX)</a:t>
            </a:r>
            <a:endParaRPr dirty="0"/>
          </a:p>
        </p:txBody>
      </p:sp>
      <p:sp>
        <p:nvSpPr>
          <p:cNvPr id="137" name="Google Shape;137;p15"/>
          <p:cNvSpPr txBox="1"/>
          <p:nvPr/>
        </p:nvSpPr>
        <p:spPr>
          <a:xfrm>
            <a:off x="68366" y="982177"/>
            <a:ext cx="12123634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s-CO" sz="36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Diseñe un programa (máximo 5 líneas) que me visualice únicamente los números pares existentes entre dos números. </a:t>
            </a:r>
          </a:p>
          <a:p>
            <a:pPr>
              <a:buClr>
                <a:schemeClr val="dk1"/>
              </a:buClr>
              <a:buSzPts val="2400"/>
            </a:pPr>
            <a:endParaRPr lang="es-CO" sz="36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>
              <a:buClr>
                <a:schemeClr val="dk1"/>
              </a:buClr>
              <a:buSzPts val="2400"/>
            </a:pPr>
            <a:r>
              <a:rPr lang="es-CO" sz="36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(</a:t>
            </a:r>
            <a:r>
              <a:rPr lang="es-CO" sz="3600" i="1" dirty="0">
                <a:solidFill>
                  <a:srgbClr val="3333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RECUERDE hacerlo en dos partes (como usted cree que se hace…..y como debe hacerse en Python..</a:t>
            </a:r>
            <a:r>
              <a:rPr lang="es-CO" sz="3600" i="1" dirty="0" err="1">
                <a:solidFill>
                  <a:srgbClr val="3333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minimo</a:t>
            </a:r>
            <a:r>
              <a:rPr lang="es-CO" sz="3600" i="1" dirty="0">
                <a:solidFill>
                  <a:srgbClr val="3333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</a:t>
            </a:r>
            <a:r>
              <a:rPr lang="es-CO" sz="3600" i="1" dirty="0" err="1">
                <a:solidFill>
                  <a:srgbClr val="3333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lineas</a:t>
            </a:r>
            <a:r>
              <a:rPr lang="es-CO" sz="36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90500">
              <a:buClr>
                <a:schemeClr val="dk1"/>
              </a:buClr>
              <a:buSzPts val="2400"/>
            </a:pPr>
            <a:endParaRPr sz="36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/>
        </p:nvSpPr>
        <p:spPr>
          <a:xfrm>
            <a:off x="1523999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310"/>
            </a:pPr>
            <a:r>
              <a:rPr lang="es-CO" sz="231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Segundo ejercicio en Python (P1T3_PYTHON_BASIC_XXXX)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68285A1-0D47-409A-84F7-8D8B1B311C58}"/>
              </a:ext>
            </a:extLst>
          </p:cNvPr>
          <p:cNvSpPr/>
          <p:nvPr/>
        </p:nvSpPr>
        <p:spPr>
          <a:xfrm>
            <a:off x="1458481" y="1164076"/>
            <a:ext cx="10078339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#Método clásico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inicio=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CDCAA"/>
                </a:solidFill>
                <a:latin typeface="Courier New" panose="02070309020205020404" pitchFamily="49" charset="0"/>
              </a:rPr>
              <a:t>input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"Número </a:t>
            </a:r>
            <a:r>
              <a:rPr lang="es-CO" dirty="0" err="1">
                <a:solidFill>
                  <a:srgbClr val="CE9178"/>
                </a:solidFill>
                <a:latin typeface="Courier New" panose="02070309020205020404" pitchFamily="49" charset="0"/>
              </a:rPr>
              <a:t>minimo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: "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fin=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CDCAA"/>
                </a:solidFill>
                <a:latin typeface="Courier New" panose="02070309020205020404" pitchFamily="49" charset="0"/>
              </a:rPr>
              <a:t>input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"Número final: "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i </a:t>
            </a:r>
            <a:r>
              <a:rPr lang="es-CO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range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inicio</a:t>
            </a:r>
            <a:r>
              <a:rPr lang="es-CO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fin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if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((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i%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==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"El número par :"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+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EB3A23-5B8F-4207-83A5-7236F8EA0013}"/>
              </a:ext>
            </a:extLst>
          </p:cNvPr>
          <p:cNvSpPr/>
          <p:nvPr/>
        </p:nvSpPr>
        <p:spPr>
          <a:xfrm>
            <a:off x="1491238" y="3419283"/>
            <a:ext cx="10012823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#Método Python minimalista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i </a:t>
            </a:r>
            <a:r>
              <a:rPr lang="es-CO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range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CDCAA"/>
                </a:solidFill>
                <a:latin typeface="Courier New" panose="02070309020205020404" pitchFamily="49" charset="0"/>
              </a:rPr>
              <a:t>input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"Número </a:t>
            </a:r>
            <a:r>
              <a:rPr lang="es-CO" dirty="0" err="1">
                <a:solidFill>
                  <a:srgbClr val="CE9178"/>
                </a:solidFill>
                <a:latin typeface="Courier New" panose="02070309020205020404" pitchFamily="49" charset="0"/>
              </a:rPr>
              <a:t>minimo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: "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)),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CDCAA"/>
                </a:solidFill>
                <a:latin typeface="Courier New" panose="02070309020205020404" pitchFamily="49" charset="0"/>
              </a:rPr>
              <a:t>input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"Número final: "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))):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if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i%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==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"El número par :"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+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3959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Manejo de Listas / vectores </a:t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1524000" y="730124"/>
            <a:ext cx="10668000" cy="575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una lista puedo guardar “</a:t>
            </a:r>
            <a:r>
              <a:rPr lang="es-CO" sz="2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que se me de la </a:t>
            </a:r>
            <a:r>
              <a:rPr lang="es-CO" sz="2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</a:t>
            </a:r>
            <a:r>
              <a:rPr lang="es-CO" sz="2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voluntad</a:t>
            </a: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pero tiene sus desventajas…cuales son?</a:t>
            </a:r>
            <a:endParaRPr dirty="0"/>
          </a:p>
          <a:p>
            <a:pPr>
              <a:buSzPts val="2400"/>
            </a:pP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ejemplo:</a:t>
            </a:r>
            <a:endParaRPr dirty="0"/>
          </a:p>
          <a:p>
            <a:pPr marL="342900" indent="-190500"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3333FF"/>
              </a:buClr>
              <a:buSzPts val="2400"/>
              <a:buFont typeface="Arial"/>
              <a:buChar char="•"/>
            </a:pPr>
            <a:r>
              <a:rPr lang="es-CO" sz="2400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lista1=["</a:t>
            </a:r>
            <a:r>
              <a:rPr lang="es-CO" sz="2400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a","b","c</a:t>
            </a:r>
            <a:r>
              <a:rPr lang="es-CO" sz="2400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"]</a:t>
            </a:r>
            <a:endParaRPr dirty="0"/>
          </a:p>
          <a:p>
            <a:pPr marL="342900" indent="-342900">
              <a:buClr>
                <a:srgbClr val="3333FF"/>
              </a:buClr>
              <a:buSzPts val="2400"/>
              <a:buFont typeface="Arial"/>
              <a:buChar char="•"/>
            </a:pPr>
            <a:r>
              <a:rPr lang="es-CO" sz="2400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lista2=[1, 2, "</a:t>
            </a:r>
            <a:r>
              <a:rPr lang="es-CO" sz="2400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papa","yuca</a:t>
            </a:r>
            <a:r>
              <a:rPr lang="es-CO" sz="2400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"]</a:t>
            </a:r>
            <a:endParaRPr dirty="0"/>
          </a:p>
          <a:p>
            <a:pPr marL="342900" indent="-342900">
              <a:buClr>
                <a:srgbClr val="3333FF"/>
              </a:buClr>
              <a:buSzPts val="2400"/>
              <a:buFont typeface="Arial"/>
              <a:buChar char="•"/>
            </a:pPr>
            <a:r>
              <a:rPr lang="es-CO" sz="2400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lista3=[lista1, lista2]</a:t>
            </a:r>
            <a:endParaRPr dirty="0"/>
          </a:p>
          <a:p>
            <a:pPr marL="342900" indent="-190500"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2400"/>
            </a:pP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imprimir o visualizar la información:</a:t>
            </a:r>
            <a:endParaRPr dirty="0"/>
          </a:p>
          <a:p>
            <a:pPr>
              <a:buSzPts val="2400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3333FF"/>
              </a:buClr>
              <a:buSzPts val="2400"/>
              <a:buFont typeface="Arial"/>
              <a:buChar char="•"/>
            </a:pPr>
            <a:r>
              <a:rPr lang="es-CO" sz="2400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CO" sz="2400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 x in </a:t>
            </a:r>
            <a:r>
              <a:rPr lang="es-CO" sz="2400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s-CO" sz="2400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2400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s-CO" sz="2400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(lista1)): </a:t>
            </a:r>
            <a:r>
              <a:rPr lang="es-CO" sz="2400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s-CO" sz="2400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 (lista1[x])</a:t>
            </a:r>
            <a:endParaRPr dirty="0"/>
          </a:p>
          <a:p>
            <a:pPr marL="342900" indent="-342900">
              <a:buClr>
                <a:srgbClr val="3333FF"/>
              </a:buClr>
              <a:buSzPts val="2400"/>
              <a:buFont typeface="Arial"/>
              <a:buChar char="•"/>
            </a:pPr>
            <a:r>
              <a:rPr lang="es-CO" sz="2400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s-CO" sz="2400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(*lista1) </a:t>
            </a:r>
            <a:endParaRPr dirty="0"/>
          </a:p>
          <a:p>
            <a:pPr marL="342900" indent="-342900">
              <a:buClr>
                <a:srgbClr val="3333FF"/>
              </a:buClr>
              <a:buSzPts val="2400"/>
              <a:buFont typeface="Arial"/>
              <a:buChar char="•"/>
            </a:pPr>
            <a:r>
              <a:rPr lang="es-CO" sz="2400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s-CO" sz="2400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(' '.</a:t>
            </a:r>
            <a:r>
              <a:rPr lang="es-CO" sz="2400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lang="es-CO" sz="2400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(lista1)) </a:t>
            </a:r>
            <a:endParaRPr dirty="0"/>
          </a:p>
          <a:p>
            <a:pPr marL="342900" indent="-342900">
              <a:buClr>
                <a:srgbClr val="3333FF"/>
              </a:buClr>
              <a:buSzPts val="2400"/>
              <a:buFont typeface="Arial"/>
              <a:buChar char="•"/>
            </a:pPr>
            <a:r>
              <a:rPr lang="es-CO" sz="2400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s-CO" sz="2400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('\n'.</a:t>
            </a:r>
            <a:r>
              <a:rPr lang="es-CO" sz="2400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lang="es-CO" sz="2400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2400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lang="es-CO" sz="2400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2400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str</a:t>
            </a:r>
            <a:r>
              <a:rPr lang="es-CO" sz="2400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, lista1))) </a:t>
            </a:r>
            <a:endParaRPr dirty="0"/>
          </a:p>
          <a:p>
            <a:pPr marL="342900" indent="-190500"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310"/>
            </a:pPr>
            <a:r>
              <a:rPr lang="es-CO" sz="231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Tercer ejercicio en Python (P1Tx_PYTHON_BASIC_XXXX)</a:t>
            </a:r>
            <a:endParaRPr dirty="0"/>
          </a:p>
        </p:txBody>
      </p:sp>
      <p:sp>
        <p:nvSpPr>
          <p:cNvPr id="155" name="Google Shape;155;p18"/>
          <p:cNvSpPr txBox="1"/>
          <p:nvPr/>
        </p:nvSpPr>
        <p:spPr>
          <a:xfrm>
            <a:off x="273465" y="982176"/>
            <a:ext cx="11169354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Diseñe un programa que me visualice dos listado concatenados:</a:t>
            </a:r>
            <a:endParaRPr sz="1600" dirty="0"/>
          </a:p>
          <a:p>
            <a:pPr marL="342900" indent="-190500">
              <a:buClr>
                <a:schemeClr val="dk1"/>
              </a:buClr>
              <a:buSzPts val="24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Uno donde los números sean de 1 al 12. </a:t>
            </a:r>
            <a:endParaRPr sz="1600" dirty="0"/>
          </a:p>
          <a:p>
            <a:pPr marL="800100" lvl="1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 listado donde los números sean del 12 al 1</a:t>
            </a:r>
            <a:endParaRPr sz="1600" dirty="0"/>
          </a:p>
          <a:p>
            <a:pPr marL="457200" lvl="1">
              <a:buSzPts val="24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>
              <a:buSzPts val="2400"/>
            </a:pP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[</a:t>
            </a:r>
            <a:r>
              <a:rPr lang="es-CO" sz="2800" i="1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1,2,3,4,5,6,7,8,9,10,11,12], + [12,11,10,9,8,7,6,5,4,3,2,1]</a:t>
            </a:r>
            <a:endParaRPr sz="1600" dirty="0"/>
          </a:p>
          <a:p>
            <a:pPr marL="342900" indent="-190500">
              <a:buClr>
                <a:schemeClr val="dk1"/>
              </a:buClr>
              <a:buSzPts val="24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24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310"/>
            </a:pPr>
            <a:r>
              <a:rPr lang="es-CO" sz="231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Tercer ejercicio en Python (P1Tx_PYTHON_BASIC_XXXX)</a:t>
            </a:r>
            <a:endParaRPr dirty="0"/>
          </a:p>
        </p:txBody>
      </p:sp>
      <p:sp>
        <p:nvSpPr>
          <p:cNvPr id="161" name="Google Shape;161;p19"/>
          <p:cNvSpPr txBox="1"/>
          <p:nvPr/>
        </p:nvSpPr>
        <p:spPr>
          <a:xfrm>
            <a:off x="1726475" y="982177"/>
            <a:ext cx="895458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Diseñe un programa que me visualice dos listado concatenados:</a:t>
            </a:r>
            <a:endParaRPr dirty="0"/>
          </a:p>
          <a:p>
            <a:pPr marL="342900" indent="-190500"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Uno donde los números sean de 1 al 12. </a:t>
            </a:r>
            <a:endParaRPr dirty="0"/>
          </a:p>
          <a:p>
            <a:pPr marL="800100" lvl="1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 listado donde los números sean del 12 al 1</a:t>
            </a:r>
            <a:endParaRPr dirty="0"/>
          </a:p>
          <a:p>
            <a:pPr marL="457200" lvl="1">
              <a:buSzPts val="2400"/>
            </a:pP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[</a:t>
            </a:r>
            <a:r>
              <a:rPr lang="es-CO" sz="2400" i="1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1,2,3,4,5,6,7,8,9,10,11], + [12,11,10,9,8,7,6,5,4,3,2,1]</a:t>
            </a:r>
            <a:endParaRPr dirty="0"/>
          </a:p>
          <a:p>
            <a:pPr marL="342900" indent="-190500">
              <a:buClr>
                <a:schemeClr val="dk1"/>
              </a:buClr>
              <a:buSzPts val="2400"/>
            </a:pPr>
            <a:endParaRPr sz="2400" i="1" dirty="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DFEAB8-0A91-416D-AD95-029999DAFC08}"/>
              </a:ext>
            </a:extLst>
          </p:cNvPr>
          <p:cNvSpPr/>
          <p:nvPr/>
        </p:nvSpPr>
        <p:spPr>
          <a:xfrm>
            <a:off x="2167783" y="2992877"/>
            <a:ext cx="9437406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#Método clásico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rango1=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list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range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13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rango2=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list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range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12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-1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rango1+rango2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52F17B8-212D-41DE-8C6B-FB7311E7909F}"/>
              </a:ext>
            </a:extLst>
          </p:cNvPr>
          <p:cNvSpPr/>
          <p:nvPr/>
        </p:nvSpPr>
        <p:spPr>
          <a:xfrm>
            <a:off x="2167783" y="4375720"/>
            <a:ext cx="9437406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#Método Python minimalista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lista=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list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range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12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lista+lista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[::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-1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310"/>
            </a:pPr>
            <a:r>
              <a:rPr lang="es-CO" sz="231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Cuarto ejercicio en Python (P1Tx_PYTHON_BASIC_XXXX)</a:t>
            </a:r>
            <a:endParaRPr dirty="0"/>
          </a:p>
        </p:txBody>
      </p:sp>
      <p:sp>
        <p:nvSpPr>
          <p:cNvPr id="167" name="Google Shape;167;p20"/>
          <p:cNvSpPr txBox="1"/>
          <p:nvPr/>
        </p:nvSpPr>
        <p:spPr>
          <a:xfrm>
            <a:off x="1713412" y="982177"/>
            <a:ext cx="1047858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r>
              <a:rPr lang="es-CO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P1T5:</a:t>
            </a: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Diseñe un programa que me visualice un listado de 10 números aleatorios entre 1 y 100</a:t>
            </a:r>
            <a:endParaRPr dirty="0"/>
          </a:p>
          <a:p>
            <a:pPr>
              <a:buSzPts val="2400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</a:t>
            </a:r>
            <a:r>
              <a:rPr lang="es-CO" sz="2400" i="1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25,12,80,32,1,7,98,23,56,10</a:t>
            </a:r>
            <a:endParaRPr dirty="0"/>
          </a:p>
          <a:p>
            <a:pPr marL="457200" lvl="1">
              <a:buSzPts val="2400"/>
            </a:pPr>
            <a:endParaRPr sz="2400" i="1" dirty="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2400"/>
            </a:pPr>
            <a:endParaRPr sz="2400" i="1" dirty="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2400"/>
            </a:pPr>
            <a:r>
              <a:rPr lang="es-CO" sz="2400" i="1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Usando librerías: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2629AD3-6A2E-403D-B7B5-E05549167188}"/>
              </a:ext>
            </a:extLst>
          </p:cNvPr>
          <p:cNvSpPr/>
          <p:nvPr/>
        </p:nvSpPr>
        <p:spPr>
          <a:xfrm>
            <a:off x="1713412" y="4059526"/>
            <a:ext cx="6096000" cy="73866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random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Var1=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random.randrange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101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Var1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/>
        </p:nvSpPr>
        <p:spPr>
          <a:xfrm>
            <a:off x="437584" y="1856218"/>
            <a:ext cx="9144000" cy="372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s-CO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Faculty: </a:t>
            </a:r>
            <a:r>
              <a:rPr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engineer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3200"/>
            </a:pPr>
            <a:r>
              <a:rPr lang="es-CO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Course: </a:t>
            </a:r>
            <a:r>
              <a:rPr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3200"/>
            </a:pPr>
            <a:r>
              <a:rPr lang="es-CO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Topic:  </a:t>
            </a:r>
            <a:r>
              <a:rPr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 a la Visión Artificial</a:t>
            </a:r>
            <a:endParaRPr/>
          </a:p>
          <a:p>
            <a:pPr>
              <a:buSzPts val="2800"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2800"/>
            </a:pPr>
            <a:r>
              <a:rPr lang="es-CO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________________________________________________</a:t>
            </a:r>
            <a:endParaRPr/>
          </a:p>
          <a:p>
            <a:pPr>
              <a:buSzPts val="2800"/>
            </a:pPr>
            <a:r>
              <a:rPr lang="es-CO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Professor:</a:t>
            </a: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Luis Fernando Castellanos Guarin</a:t>
            </a:r>
            <a:endParaRPr/>
          </a:p>
          <a:p>
            <a:pPr>
              <a:buSzPts val="2800"/>
            </a:pPr>
            <a:r>
              <a:rPr lang="es-CO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</a:t>
            </a:r>
            <a:r>
              <a:rPr lang="es-CO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Luis.castellanosg@usantoto.edu.co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2800"/>
            </a:pPr>
            <a:r>
              <a:rPr lang="es-CO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Phone: </a:t>
            </a: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3214582098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310"/>
            </a:pPr>
            <a:r>
              <a:rPr lang="es-CO" sz="231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Cuarto ejercicio en Python (P1Tx_PYTHON_BASIC_XXXX)</a:t>
            </a:r>
            <a:endParaRPr dirty="0"/>
          </a:p>
        </p:txBody>
      </p:sp>
      <p:sp>
        <p:nvSpPr>
          <p:cNvPr id="173" name="Google Shape;173;p21"/>
          <p:cNvSpPr txBox="1"/>
          <p:nvPr/>
        </p:nvSpPr>
        <p:spPr>
          <a:xfrm>
            <a:off x="1713412" y="982177"/>
            <a:ext cx="8765177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Diseñe un programa que me visualice un listado de 10 números aleatorios entre 1 y 100:</a:t>
            </a:r>
            <a:endParaRPr dirty="0"/>
          </a:p>
          <a:p>
            <a:pPr>
              <a:buSzPts val="2400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</a:t>
            </a:r>
            <a:r>
              <a:rPr lang="es-CO" sz="2400" i="1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25,12,80,32,1,7,98,23,56,10</a:t>
            </a:r>
            <a:endParaRPr dirty="0"/>
          </a:p>
          <a:p>
            <a:pPr marL="800100" lvl="1" indent="-190500">
              <a:buClr>
                <a:schemeClr val="dk1"/>
              </a:buClr>
              <a:buSzPts val="2400"/>
            </a:pPr>
            <a:endParaRPr sz="2400" i="1" dirty="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BAC6962-FC6F-42B0-8A64-D559351E0C5B}"/>
              </a:ext>
            </a:extLst>
          </p:cNvPr>
          <p:cNvSpPr/>
          <p:nvPr/>
        </p:nvSpPr>
        <p:spPr>
          <a:xfrm>
            <a:off x="1713410" y="2918390"/>
            <a:ext cx="8259531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#Método clásico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random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lista= 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random.randrange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i </a:t>
            </a:r>
            <a:r>
              <a:rPr lang="es-CO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range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)]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lista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DBE4B7B-40D5-4199-8B3B-4C9AE9E6C4EA}"/>
              </a:ext>
            </a:extLst>
          </p:cNvPr>
          <p:cNvSpPr/>
          <p:nvPr/>
        </p:nvSpPr>
        <p:spPr>
          <a:xfrm>
            <a:off x="1713410" y="4534717"/>
            <a:ext cx="8259531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#Método Python minimalista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i </a:t>
            </a:r>
            <a:r>
              <a:rPr lang="es-CO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range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random.randrange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100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310"/>
            </a:pPr>
            <a:r>
              <a:rPr lang="es-CO" sz="231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Cuarto ejercicio en Python (P1T6_PYTHON_BASIC_XXXX)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128187" y="982176"/>
            <a:ext cx="11989749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s-CO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P1Tx:</a:t>
            </a:r>
            <a:r>
              <a:rPr lang="es-CO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Diseñe un programa que me genere un listado con las edades de N habitantes de una ciudad, donde la cantidad de habitantes sea un valor randomico entre 1000 y 50000 y la edad de cada persona también debe ser un randomico entre 1 y 100 años. Al final del el programa me debe indicar cuanto es la población total y el porcentaje de cuantos son mayores de edad (&gt;=18) y cuantos no.</a:t>
            </a:r>
            <a:endParaRPr sz="3200" i="1" dirty="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3200"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310"/>
            </a:pPr>
            <a:r>
              <a:rPr lang="es-CO" sz="231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Cuarto ejercicio en Python (P1T6_PYTHON_BASIC_XXXX)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0" y="982176"/>
            <a:ext cx="12192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Diseñe un programa que me genere un listado con las edades de N habitantes de una ciudad, donde la cantidad de habitantes sea un valor </a:t>
            </a:r>
            <a:r>
              <a:rPr lang="es-CO" sz="24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randomico</a:t>
            </a: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entre 1000 y 50000 y la edad de cada persona también debe ser un </a:t>
            </a:r>
            <a:r>
              <a:rPr lang="es-CO" sz="24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randomico</a:t>
            </a: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entre 1 y 100 años. Al final del el programa me debe indicar cuanto es la población total y el porcentaje de cuantos son mayores de edad y cuantos no.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306095E-5744-416A-A71C-9459B09BA5F3}"/>
              </a:ext>
            </a:extLst>
          </p:cNvPr>
          <p:cNvSpPr/>
          <p:nvPr/>
        </p:nvSpPr>
        <p:spPr>
          <a:xfrm>
            <a:off x="435836" y="3028932"/>
            <a:ext cx="11613734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sz="1200" dirty="0" err="1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random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randint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censo = 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randint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100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es-CO" sz="1200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CDCAA"/>
                </a:solidFill>
                <a:latin typeface="Courier New" panose="02070309020205020404" pitchFamily="49" charset="0"/>
              </a:rPr>
              <a:t>range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randint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10000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70000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))]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Menor18 = 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edad </a:t>
            </a:r>
            <a:r>
              <a:rPr lang="es-CO" sz="1200" dirty="0" err="1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edad </a:t>
            </a:r>
            <a:r>
              <a:rPr lang="es-CO" sz="1200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censo </a:t>
            </a:r>
            <a:r>
              <a:rPr lang="es-CO" sz="12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if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edad &lt;= 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17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CE9178"/>
                </a:solidFill>
                <a:latin typeface="Courier New" panose="02070309020205020404" pitchFamily="49" charset="0"/>
              </a:rPr>
              <a:t>"Ciudad A, Habitantes: "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 err="1">
                <a:solidFill>
                  <a:srgbClr val="DCDCAA"/>
                </a:solidFill>
                <a:latin typeface="Courier New" panose="02070309020205020404" pitchFamily="49" charset="0"/>
              </a:rPr>
              <a:t>len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censo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+ </a:t>
            </a:r>
            <a:r>
              <a:rPr lang="es-CO" sz="1200" dirty="0">
                <a:solidFill>
                  <a:srgbClr val="CE9178"/>
                </a:solidFill>
                <a:latin typeface="Courier New" panose="02070309020205020404" pitchFamily="49" charset="0"/>
              </a:rPr>
              <a:t>", votantes (mayores de 18)-&gt;"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 err="1">
                <a:solidFill>
                  <a:srgbClr val="DCDCAA"/>
                </a:solidFill>
                <a:latin typeface="Courier New" panose="02070309020205020404" pitchFamily="49" charset="0"/>
              </a:rPr>
              <a:t>len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Menor18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+ </a:t>
            </a:r>
            <a:r>
              <a:rPr lang="es-CO" sz="1200" dirty="0">
                <a:solidFill>
                  <a:srgbClr val="CE9178"/>
                </a:solidFill>
                <a:latin typeface="Courier New" panose="02070309020205020404" pitchFamily="49" charset="0"/>
              </a:rPr>
              <a:t>" es el "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+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 err="1">
                <a:solidFill>
                  <a:srgbClr val="DCDCAA"/>
                </a:solidFill>
                <a:latin typeface="Courier New" panose="02070309020205020404" pitchFamily="49" charset="0"/>
              </a:rPr>
              <a:t>len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Menor18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*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100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/</a:t>
            </a:r>
            <a:r>
              <a:rPr lang="es-CO" sz="1200" dirty="0" err="1">
                <a:solidFill>
                  <a:srgbClr val="DCDCAA"/>
                </a:solidFill>
                <a:latin typeface="Courier New" panose="02070309020205020404" pitchFamily="49" charset="0"/>
              </a:rPr>
              <a:t>len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censo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es-CO" sz="1200" dirty="0">
                <a:solidFill>
                  <a:srgbClr val="CE9178"/>
                </a:solidFill>
                <a:latin typeface="Courier New" panose="02070309020205020404" pitchFamily="49" charset="0"/>
              </a:rPr>
              <a:t>"%"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>
            <a:off x="3069370" y="1745734"/>
            <a:ext cx="6053260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400"/>
            </a:pPr>
            <a:r>
              <a:rPr lang="es-CO" sz="4400" b="1">
                <a:solidFill>
                  <a:srgbClr val="20435C"/>
                </a:solidFill>
                <a:latin typeface="Trebuchet MS"/>
                <a:ea typeface="Trebuchet MS"/>
                <a:cs typeface="Trebuchet MS"/>
                <a:sym typeface="Trebuchet MS"/>
              </a:rPr>
              <a:t>El objeto array numpy</a:t>
            </a:r>
            <a:endParaRPr sz="4400" b="1">
              <a:solidFill>
                <a:srgbClr val="20435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>
              <a:buSzPts val="3200"/>
            </a:pPr>
            <a:r>
              <a:rPr lang="es-CO" sz="3200">
                <a:solidFill>
                  <a:srgbClr val="20435C"/>
                </a:solidFill>
                <a:latin typeface="Trebuchet MS"/>
                <a:ea typeface="Trebuchet MS"/>
                <a:cs typeface="Trebuchet MS"/>
                <a:sym typeface="Trebuchet MS"/>
              </a:rPr>
              <a:t>(computación científica)</a:t>
            </a:r>
            <a:endParaRPr sz="3200">
              <a:solidFill>
                <a:srgbClr val="20435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3959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Numpy</a:t>
            </a:r>
            <a:endParaRPr sz="3959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264921" y="688583"/>
            <a:ext cx="11927080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s-CO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:</a:t>
            </a:r>
            <a:endParaRPr dirty="0"/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Uno de los módulos más importantes de Python</a:t>
            </a:r>
            <a:endParaRPr dirty="0"/>
          </a:p>
          <a:p>
            <a:pPr marL="285750" indent="-171450"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Añade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toda la capacidad matemática y vectorial a Python haciendo posible operar con cualquier dato numérico o array (posteriormente veremos qué es un array). </a:t>
            </a:r>
            <a:endParaRPr dirty="0"/>
          </a:p>
          <a:p>
            <a:pPr>
              <a:buSzPts val="1800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operaciones tan básicas como la suma o la multiplicación u otras mucho más complejas como la transformada de Fourier o el álgebra lineal. </a:t>
            </a:r>
            <a:endParaRPr dirty="0"/>
          </a:p>
          <a:p>
            <a:pPr marL="285750" indent="-171450">
              <a:buClr>
                <a:schemeClr val="dk1"/>
              </a:buClr>
              <a:buSzPts val="1800"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herramientas que nos permiten incorporar código fuente de otros lenguajes de programación como C/C++ o Fortran lo que incrementa notablemente su compatibilidad e implementación.</a:t>
            </a:r>
            <a:endParaRPr dirty="0"/>
          </a:p>
          <a:p>
            <a:pPr>
              <a:buSzPts val="1800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1800"/>
            </a:pPr>
            <a:r>
              <a:rPr lang="es-CO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Uso:</a:t>
            </a:r>
            <a:endParaRPr dirty="0"/>
          </a:p>
          <a:p>
            <a:pPr>
              <a:buSzPts val="1800"/>
            </a:pP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numpy as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</a:t>
            </a:r>
            <a:endParaRPr dirty="0"/>
          </a:p>
          <a:p>
            <a:pPr>
              <a:buSzPts val="1800"/>
            </a:pP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randint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1800"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=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np.array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([[i+1,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randint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(10000,70000)]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in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(10)])</a:t>
            </a:r>
            <a:endParaRPr dirty="0"/>
          </a:p>
          <a:p>
            <a:pPr>
              <a:buSzPts val="1800"/>
            </a:pP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(matriz)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8551333" y="3827903"/>
            <a:ext cx="17526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200"/>
            </a:pPr>
            <a:r>
              <a:rPr lang="es-CO" sz="12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[[ 1 51360] </a:t>
            </a:r>
            <a:endParaRPr/>
          </a:p>
          <a:p>
            <a:pPr>
              <a:buSzPts val="1200"/>
            </a:pPr>
            <a:r>
              <a:rPr lang="es-CO" sz="12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[ 2 12247] </a:t>
            </a:r>
            <a:endParaRPr/>
          </a:p>
          <a:p>
            <a:pPr>
              <a:buSzPts val="1200"/>
            </a:pPr>
            <a:r>
              <a:rPr lang="es-CO" sz="12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[ 3 11167] </a:t>
            </a:r>
            <a:endParaRPr/>
          </a:p>
          <a:p>
            <a:pPr>
              <a:buSzPts val="1200"/>
            </a:pPr>
            <a:r>
              <a:rPr lang="es-CO" sz="12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[ 4 50145] </a:t>
            </a:r>
            <a:endParaRPr/>
          </a:p>
          <a:p>
            <a:pPr>
              <a:buSzPts val="1200"/>
            </a:pPr>
            <a:r>
              <a:rPr lang="es-CO" sz="12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[ 5 60036] </a:t>
            </a:r>
            <a:endParaRPr/>
          </a:p>
          <a:p>
            <a:pPr>
              <a:buSzPts val="1200"/>
            </a:pPr>
            <a:r>
              <a:rPr lang="es-CO" sz="12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[ 6 26505] </a:t>
            </a:r>
            <a:endParaRPr/>
          </a:p>
          <a:p>
            <a:pPr>
              <a:buSzPts val="1200"/>
            </a:pPr>
            <a:r>
              <a:rPr lang="es-CO" sz="12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[ 7 40667] </a:t>
            </a:r>
            <a:endParaRPr/>
          </a:p>
          <a:p>
            <a:pPr>
              <a:buSzPts val="1200"/>
            </a:pPr>
            <a:r>
              <a:rPr lang="es-CO" sz="12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[ 8 19105] </a:t>
            </a:r>
            <a:endParaRPr/>
          </a:p>
          <a:p>
            <a:pPr>
              <a:buSzPts val="1200"/>
            </a:pPr>
            <a:r>
              <a:rPr lang="es-CO" sz="12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[ 9 62079] </a:t>
            </a:r>
            <a:endParaRPr/>
          </a:p>
          <a:p>
            <a:pPr>
              <a:buSzPts val="1200"/>
            </a:pPr>
            <a:r>
              <a:rPr lang="es-CO" sz="12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[ 10 45023]]</a:t>
            </a:r>
            <a:endParaRPr sz="12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/>
          <p:nvPr/>
        </p:nvSpPr>
        <p:spPr>
          <a:xfrm rot="-1486828">
            <a:off x="7380939" y="4555083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310"/>
            </a:pPr>
            <a:r>
              <a:rPr lang="es-CO" sz="231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Cuarto ejercicio en Python (P1T7_PYTHON_BASIC_XXXX)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334851" y="1293201"/>
            <a:ext cx="11745532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s-E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P1Tx: 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Diseñe un programa (máximo 5 líneas) donde 6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candidat@s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disputan la alcaldía (ayuntamiento municipal), los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candidat@s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los siguientes partidos:</a:t>
            </a:r>
          </a:p>
          <a:p>
            <a:pPr>
              <a:buSzPts val="2000"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2000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socio-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democratico</a:t>
            </a: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2000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Ultra-derechista</a:t>
            </a: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2000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– primero los ricos</a:t>
            </a:r>
          </a:p>
          <a:p>
            <a:pPr>
              <a:buSzPts val="2000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– Centro demoniaco</a:t>
            </a:r>
          </a:p>
          <a:p>
            <a:pPr>
              <a:buSzPts val="2000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– Cambio invertido</a:t>
            </a:r>
          </a:p>
          <a:p>
            <a:pPr>
              <a:buSzPts val="2000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– Alianza queremos más pobres</a:t>
            </a:r>
          </a:p>
          <a:p>
            <a:pPr>
              <a:buSzPts val="2000"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2000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votos de cada candidato son generados de forma aleatoria entre 1 y 25000 votos máximo, el software debe determinar quién fue el ganador. (utilicé la librería numpy)</a:t>
            </a:r>
          </a:p>
          <a:p>
            <a:pPr>
              <a:buSzPts val="1800"/>
            </a:pPr>
            <a:endParaRPr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310"/>
            </a:pPr>
            <a:r>
              <a:rPr lang="es-CO" sz="231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Cuarto ejercicio en Python (P1Tx_PYTHON_BASIC_XXXX)</a:t>
            </a:r>
            <a:endParaRPr dirty="0"/>
          </a:p>
        </p:txBody>
      </p:sp>
      <p:sp>
        <p:nvSpPr>
          <p:cNvPr id="204" name="Google Shape;204;p26"/>
          <p:cNvSpPr txBox="1"/>
          <p:nvPr/>
        </p:nvSpPr>
        <p:spPr>
          <a:xfrm>
            <a:off x="0" y="898247"/>
            <a:ext cx="11881018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Diseñe un programa (máximo 5 líneas) donde 6 </a:t>
            </a:r>
            <a:r>
              <a:rPr lang="es-ES" sz="20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candidat@s</a:t>
            </a:r>
            <a:r>
              <a:rPr lang="es-ES" sz="20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se disputan la alcaldía (ayuntamiento municipal), los </a:t>
            </a:r>
            <a:r>
              <a:rPr lang="es-ES" sz="20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candidat@s</a:t>
            </a:r>
            <a:r>
              <a:rPr lang="es-ES" sz="20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de los siguientes partidos:</a:t>
            </a:r>
          </a:p>
          <a:p>
            <a:pPr>
              <a:buSzPts val="2000"/>
            </a:pPr>
            <a:endParaRPr lang="es-ES" sz="2000" dirty="0">
              <a:solidFill>
                <a:schemeClr val="bg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2000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 – socio-</a:t>
            </a:r>
            <a:r>
              <a:rPr lang="es-ES" sz="20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democratico</a:t>
            </a:r>
            <a:endParaRPr lang="es-ES" sz="2000" dirty="0">
              <a:solidFill>
                <a:schemeClr val="bg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2000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 – </a:t>
            </a:r>
            <a:r>
              <a:rPr lang="es-ES" sz="20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Ultra-derechista</a:t>
            </a:r>
            <a:endParaRPr lang="es-ES" sz="2000" dirty="0">
              <a:solidFill>
                <a:schemeClr val="bg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2000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 – primero los ricos</a:t>
            </a:r>
          </a:p>
          <a:p>
            <a:pPr>
              <a:buSzPts val="2000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4 – Centro demoniaco</a:t>
            </a:r>
          </a:p>
          <a:p>
            <a:pPr>
              <a:buSzPts val="2000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5 – Cambio invertido</a:t>
            </a:r>
          </a:p>
          <a:p>
            <a:pPr>
              <a:buSzPts val="2000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6 – Alianza queremos más pobres</a:t>
            </a:r>
          </a:p>
          <a:p>
            <a:pPr>
              <a:buSzPts val="2000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Los votos de cada candidato son generados de forma aleatoria entre 1 y 25000 votos máximo, el software debe determinar quién fue el ganador. (utilicé la librería numpy)</a:t>
            </a:r>
            <a:endParaRPr sz="1800" i="1" dirty="0">
              <a:solidFill>
                <a:schemeClr val="bg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105FA29-4212-40E5-A9B6-F61364C1DAAE}"/>
              </a:ext>
            </a:extLst>
          </p:cNvPr>
          <p:cNvSpPr/>
          <p:nvPr/>
        </p:nvSpPr>
        <p:spPr>
          <a:xfrm>
            <a:off x="1142287" y="4559227"/>
            <a:ext cx="10633817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numpy </a:t>
            </a:r>
            <a:r>
              <a:rPr lang="es-CO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np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random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randint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matriz =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([[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i+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randint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20000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)]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i </a:t>
            </a:r>
            <a:r>
              <a:rPr lang="es-CO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range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6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)])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ganador =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np.where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matriz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== matriz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max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())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"las votaciones:\n"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matriz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"\n El ganador es: "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matriz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ganador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]]))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88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310"/>
            </a:pPr>
            <a:r>
              <a:rPr lang="es-CO" sz="231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Ejercicio en Python (PYTHON_BASIC_XXXX)</a:t>
            </a:r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90153" y="920641"/>
            <a:ext cx="11513712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s-ES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Diseñe un programa donde 6 </a:t>
            </a:r>
            <a:r>
              <a:rPr lang="es-ES" sz="16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candidat@s</a:t>
            </a:r>
            <a:r>
              <a:rPr lang="es-ES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se presentan a la disputa para la Gobernación del departamento (estado), los </a:t>
            </a:r>
            <a:r>
              <a:rPr lang="es-ES" sz="16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candid@tos</a:t>
            </a:r>
            <a:r>
              <a:rPr lang="es-ES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de los siguientes partidos:</a:t>
            </a:r>
          </a:p>
          <a:p>
            <a:pPr lvl="0">
              <a:buSzPts val="2000"/>
            </a:pPr>
            <a:endParaRPr lang="es-ES" sz="16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ts val="2000"/>
            </a:pPr>
            <a:r>
              <a:rPr lang="es-ES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 – socio-</a:t>
            </a:r>
            <a:r>
              <a:rPr lang="es-ES" sz="16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democratico</a:t>
            </a:r>
            <a:endParaRPr lang="es-ES" sz="16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ts val="2000"/>
            </a:pPr>
            <a:r>
              <a:rPr lang="es-ES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2 – </a:t>
            </a:r>
            <a:r>
              <a:rPr lang="es-ES" sz="16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Ultra-derechista</a:t>
            </a:r>
            <a:endParaRPr lang="es-ES" sz="16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ts val="2000"/>
            </a:pPr>
            <a:r>
              <a:rPr lang="es-ES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3 – primero los ricos</a:t>
            </a:r>
          </a:p>
          <a:p>
            <a:pPr lvl="0">
              <a:buSzPts val="2000"/>
            </a:pPr>
            <a:r>
              <a:rPr lang="es-ES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4 – Centro demoniaco</a:t>
            </a:r>
          </a:p>
          <a:p>
            <a:pPr lvl="0">
              <a:buSzPts val="2000"/>
            </a:pPr>
            <a:r>
              <a:rPr lang="es-ES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5 – Cambio invertido</a:t>
            </a:r>
          </a:p>
          <a:p>
            <a:pPr lvl="0">
              <a:buSzPts val="2000"/>
            </a:pPr>
            <a:r>
              <a:rPr lang="es-ES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6 – Alianza queremos más pobres</a:t>
            </a:r>
          </a:p>
          <a:p>
            <a:pPr lvl="0">
              <a:buSzPts val="2000"/>
            </a:pPr>
            <a:endParaRPr lang="es-ES" sz="16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ts val="2000"/>
            </a:pPr>
            <a:r>
              <a:rPr lang="es-ES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Los votos de cada </a:t>
            </a:r>
            <a:r>
              <a:rPr lang="es-ES" sz="16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candidat@s</a:t>
            </a:r>
            <a:r>
              <a:rPr lang="es-ES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son generados de forma aleatoria entre 1 y 4500 votos máximo para cada uno de los 123 municipios del departamento, el software debe determinar quién fue ganador@.</a:t>
            </a:r>
          </a:p>
          <a:p>
            <a:pPr lvl="0">
              <a:buSzPts val="2000"/>
            </a:pPr>
            <a:endParaRPr lang="es-ES" sz="16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ts val="2000"/>
            </a:pPr>
            <a:r>
              <a:rPr lang="es-ES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Nota: Creamos una matriz llamada votos, compuesta por 123 filas (municipios) y 6 columnas (</a:t>
            </a:r>
            <a:r>
              <a:rPr lang="es-ES" sz="16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candidat@s</a:t>
            </a:r>
            <a:r>
              <a:rPr lang="es-ES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) y cuyo valor de cada celda sea un randomico entre 1 y 3000</a:t>
            </a:r>
            <a:endParaRPr sz="1600" dirty="0"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9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310"/>
            </a:pPr>
            <a:r>
              <a:rPr lang="es-CO" sz="231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Ejercicio en Python (</a:t>
            </a:r>
            <a:r>
              <a:rPr lang="es-CO" sz="2310" b="1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PYTHON_BASIC_XXXX</a:t>
            </a:r>
            <a:r>
              <a:rPr lang="es-CO" sz="231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 dirty="0"/>
          </a:p>
        </p:txBody>
      </p:sp>
      <p:sp>
        <p:nvSpPr>
          <p:cNvPr id="218" name="Google Shape;218;p49"/>
          <p:cNvSpPr/>
          <p:nvPr/>
        </p:nvSpPr>
        <p:spPr>
          <a:xfrm>
            <a:off x="373487" y="843718"/>
            <a:ext cx="10294513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s-CO" sz="18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P1Tx: </a:t>
            </a:r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Votaciones para la Gobernación de departamento en el 20xx:</a:t>
            </a:r>
            <a:endParaRPr lang="es-ES" sz="18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pPr>
              <a:buSzPts val="1800"/>
            </a:pPr>
            <a:endParaRPr lang="es-CO" sz="1800" dirty="0">
              <a:solidFill>
                <a:schemeClr val="bg1">
                  <a:lumMod val="75000"/>
                </a:schemeClr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212121"/>
              </a:buClr>
              <a:buSzPts val="1800"/>
              <a:buFont typeface="Calibri"/>
              <a:buAutoNum type="arabicPeriod"/>
            </a:pPr>
            <a:r>
              <a:rPr lang="es-CO" sz="18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Recorremos las columnas de la matriz: </a:t>
            </a:r>
            <a:r>
              <a:rPr lang="es-CO" sz="1800" i="1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for</a:t>
            </a:r>
            <a:r>
              <a:rPr lang="es-CO" sz="1800" i="1" dirty="0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 candidato in </a:t>
            </a:r>
            <a:r>
              <a:rPr lang="es-CO" sz="1800" i="1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range</a:t>
            </a:r>
            <a:r>
              <a:rPr lang="es-CO" sz="1800" i="1" dirty="0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(</a:t>
            </a:r>
            <a:r>
              <a:rPr lang="es-CO" sz="1800" i="1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len</a:t>
            </a:r>
            <a:r>
              <a:rPr lang="es-CO" sz="1800" i="1" dirty="0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(votos_20xx[0]))</a:t>
            </a:r>
            <a:endParaRPr sz="1800" dirty="0">
              <a:solidFill>
                <a:schemeClr val="bg1">
                  <a:lumMod val="75000"/>
                </a:schemeClr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212121"/>
              </a:buClr>
              <a:buSzPts val="1800"/>
              <a:buFont typeface="Calibri"/>
              <a:buAutoNum type="arabicPeriod"/>
            </a:pPr>
            <a:r>
              <a:rPr lang="es-CO" sz="18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Creamos una nueva matriz llamada </a:t>
            </a:r>
            <a:r>
              <a:rPr lang="es-CO" sz="1800" i="1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tot_votos</a:t>
            </a:r>
            <a:r>
              <a:rPr lang="es-CO" sz="18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 de tipo numpy donde la primera columna sea el </a:t>
            </a:r>
            <a:r>
              <a:rPr lang="es-CO" sz="1800" i="1" dirty="0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candidato+1</a:t>
            </a:r>
            <a:r>
              <a:rPr lang="es-CO" sz="18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 y la segunda columna sea el total de votos obtenidos: </a:t>
            </a:r>
            <a:r>
              <a:rPr lang="es-CO" sz="1800" i="1" dirty="0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votos_20xx[:,candidato].sum()]</a:t>
            </a:r>
            <a:endParaRPr sz="1800" dirty="0">
              <a:solidFill>
                <a:schemeClr val="bg1">
                  <a:lumMod val="75000"/>
                </a:schemeClr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212121"/>
              </a:buClr>
              <a:buSzPts val="1800"/>
              <a:buFont typeface="Calibri"/>
              <a:buAutoNum type="arabicPeriod"/>
            </a:pPr>
            <a:r>
              <a:rPr lang="es-CO" sz="18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Con la nueva matriz </a:t>
            </a:r>
            <a:r>
              <a:rPr lang="es-CO" sz="1800" i="1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tot_votos</a:t>
            </a:r>
            <a:r>
              <a:rPr lang="es-CO" sz="18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 determinamos el valor máximo de la segunda columna: </a:t>
            </a:r>
            <a:r>
              <a:rPr lang="es-CO" sz="1800" i="1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tot_votos</a:t>
            </a:r>
            <a:r>
              <a:rPr lang="es-CO" sz="1800" i="1" dirty="0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[:,1].</a:t>
            </a:r>
            <a:r>
              <a:rPr lang="es-CO" sz="1800" i="1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max</a:t>
            </a:r>
            <a:r>
              <a:rPr lang="es-CO" sz="1800" i="1" dirty="0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()</a:t>
            </a:r>
            <a:endParaRPr sz="1800" dirty="0">
              <a:solidFill>
                <a:schemeClr val="bg1">
                  <a:lumMod val="75000"/>
                </a:schemeClr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212121"/>
              </a:buClr>
              <a:buSzPts val="1800"/>
              <a:buFont typeface="Calibri"/>
              <a:buAutoNum type="arabicPeriod"/>
            </a:pPr>
            <a:r>
              <a:rPr lang="es-CO" sz="18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y por ultimo visualizamos todo el registro donde se encuentra el valor máximo</a:t>
            </a:r>
            <a:endParaRPr sz="1800" dirty="0">
              <a:solidFill>
                <a:schemeClr val="bg1">
                  <a:lumMod val="75000"/>
                </a:schemeClr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264E97-003C-4619-81CB-864501FDC6B3}"/>
              </a:ext>
            </a:extLst>
          </p:cNvPr>
          <p:cNvSpPr/>
          <p:nvPr/>
        </p:nvSpPr>
        <p:spPr>
          <a:xfrm>
            <a:off x="509897" y="3903498"/>
            <a:ext cx="11539671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sz="12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numpy </a:t>
            </a:r>
            <a:r>
              <a:rPr lang="es-CO" sz="12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;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random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randint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votos_20xx =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np.random.randint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3000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size=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123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6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tot_votos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([[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candidato+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votos_20xx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candidato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s-CO" sz="1200" dirty="0">
                <a:solidFill>
                  <a:srgbClr val="DCDCAA"/>
                </a:solidFill>
                <a:latin typeface="Courier New" panose="02070309020205020404" pitchFamily="49" charset="0"/>
              </a:rPr>
              <a:t>sum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()]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candidato </a:t>
            </a:r>
            <a:r>
              <a:rPr lang="es-CO" sz="1200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CDCAA"/>
                </a:solidFill>
                <a:latin typeface="Courier New" panose="02070309020205020404" pitchFamily="49" charset="0"/>
              </a:rPr>
              <a:t>range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 err="1">
                <a:solidFill>
                  <a:srgbClr val="DCDCAA"/>
                </a:solidFill>
                <a:latin typeface="Courier New" panose="02070309020205020404" pitchFamily="49" charset="0"/>
              </a:rPr>
              <a:t>len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votos_20xx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]))])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ganador =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np.where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tot_votos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==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tot_votos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s-CO" sz="1200" dirty="0" err="1">
                <a:solidFill>
                  <a:srgbClr val="DCDCAA"/>
                </a:solidFill>
                <a:latin typeface="Courier New" panose="02070309020205020404" pitchFamily="49" charset="0"/>
              </a:rPr>
              <a:t>max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())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CE9178"/>
                </a:solidFill>
                <a:latin typeface="Courier New" panose="02070309020205020404" pitchFamily="49" charset="0"/>
              </a:rPr>
              <a:t>"El candidato ganador fue el: "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tot_votos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ganador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]])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es-CO" sz="1200" dirty="0">
                <a:solidFill>
                  <a:srgbClr val="CE9178"/>
                </a:solidFill>
                <a:latin typeface="Courier New" panose="02070309020205020404" pitchFamily="49" charset="0"/>
              </a:rPr>
              <a:t>"\n El total de votos por candidato es \n"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tot_votos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310"/>
            </a:pPr>
            <a:r>
              <a:rPr lang="es-CO" sz="231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Ejercicio en Python (</a:t>
            </a:r>
            <a:r>
              <a:rPr lang="es-CO" sz="2310" b="1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PYTHON_BASIC_XXXX</a:t>
            </a:r>
            <a:r>
              <a:rPr lang="es-CO" sz="231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dirty="0"/>
          </a:p>
        </p:txBody>
      </p:sp>
      <p:sp>
        <p:nvSpPr>
          <p:cNvPr id="224" name="Google Shape;224;p28"/>
          <p:cNvSpPr/>
          <p:nvPr/>
        </p:nvSpPr>
        <p:spPr>
          <a:xfrm>
            <a:off x="553792" y="1209478"/>
            <a:ext cx="11449318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s-CO" sz="1800" b="1" dirty="0">
                <a:solidFill>
                  <a:srgbClr val="212121"/>
                </a:solidFill>
                <a:latin typeface="+mn-lt"/>
                <a:ea typeface="Calibri"/>
                <a:cs typeface="Calibri"/>
                <a:sym typeface="Calibri"/>
              </a:rPr>
              <a:t>P1Tx: </a:t>
            </a:r>
            <a:r>
              <a:rPr lang="es-CO" sz="1800" dirty="0">
                <a:solidFill>
                  <a:srgbClr val="212121"/>
                </a:solidFill>
                <a:latin typeface="+mn-lt"/>
                <a:ea typeface="Calibri"/>
                <a:cs typeface="Calibri"/>
                <a:sym typeface="Calibri"/>
              </a:rPr>
              <a:t>Crear un programa en PYTHON para simular una carrera de formula uno, en donde:</a:t>
            </a:r>
            <a:endParaRPr dirty="0">
              <a:latin typeface="+mn-lt"/>
            </a:endParaRPr>
          </a:p>
          <a:p>
            <a:pPr>
              <a:buSzPts val="1800"/>
            </a:pPr>
            <a:r>
              <a:rPr lang="es-CO" sz="1800" dirty="0">
                <a:solidFill>
                  <a:srgbClr val="212121"/>
                </a:solidFill>
                <a:latin typeface="+mn-lt"/>
                <a:ea typeface="Calibri"/>
                <a:cs typeface="Calibri"/>
                <a:sym typeface="Calibri"/>
              </a:rPr>
              <a:t>Existen 5 vehículos </a:t>
            </a:r>
            <a:endParaRPr dirty="0">
              <a:latin typeface="+mn-lt"/>
            </a:endParaRPr>
          </a:p>
          <a:p>
            <a:pPr>
              <a:buSzPts val="1800"/>
            </a:pPr>
            <a:endParaRPr sz="1800" dirty="0">
              <a:solidFill>
                <a:srgbClr val="21212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2900" lvl="8" indent="-342900">
              <a:buClr>
                <a:srgbClr val="212121"/>
              </a:buClr>
              <a:buSzPts val="1800"/>
              <a:buFont typeface="Arial"/>
              <a:buAutoNum type="arabicPeriod"/>
            </a:pPr>
            <a:r>
              <a:rPr lang="es-CO" sz="1800" dirty="0">
                <a:solidFill>
                  <a:srgbClr val="212121"/>
                </a:solidFill>
                <a:latin typeface="+mn-lt"/>
                <a:ea typeface="Calibri"/>
                <a:cs typeface="Calibri"/>
                <a:sym typeface="Calibri"/>
              </a:rPr>
              <a:t>Renault </a:t>
            </a:r>
            <a:endParaRPr dirty="0">
              <a:latin typeface="+mn-lt"/>
            </a:endParaRPr>
          </a:p>
          <a:p>
            <a:pPr marL="342900" lvl="8" indent="-342900">
              <a:buClr>
                <a:srgbClr val="212121"/>
              </a:buClr>
              <a:buSzPts val="1800"/>
              <a:buFont typeface="Arial"/>
              <a:buAutoNum type="arabicPeriod"/>
            </a:pPr>
            <a:r>
              <a:rPr lang="es-CO" sz="1800" dirty="0">
                <a:solidFill>
                  <a:srgbClr val="212121"/>
                </a:solidFill>
                <a:latin typeface="+mn-lt"/>
                <a:ea typeface="Calibri"/>
                <a:cs typeface="Calibri"/>
                <a:sym typeface="Calibri"/>
              </a:rPr>
              <a:t>Ferrari </a:t>
            </a:r>
            <a:endParaRPr dirty="0">
              <a:latin typeface="+mn-lt"/>
            </a:endParaRPr>
          </a:p>
          <a:p>
            <a:pPr marL="342900" lvl="8" indent="-342900">
              <a:buClr>
                <a:srgbClr val="212121"/>
              </a:buClr>
              <a:buSzPts val="1800"/>
              <a:buFont typeface="Arial"/>
              <a:buAutoNum type="arabicPeriod"/>
            </a:pPr>
            <a:r>
              <a:rPr lang="es-CO" sz="1800" dirty="0" err="1">
                <a:solidFill>
                  <a:srgbClr val="212121"/>
                </a:solidFill>
                <a:latin typeface="+mn-lt"/>
                <a:ea typeface="Calibri"/>
                <a:cs typeface="Calibri"/>
                <a:sym typeface="Calibri"/>
              </a:rPr>
              <a:t>Mercedez</a:t>
            </a:r>
            <a:r>
              <a:rPr lang="es-CO" sz="1800" dirty="0">
                <a:solidFill>
                  <a:srgbClr val="212121"/>
                </a:solidFill>
                <a:latin typeface="+mn-lt"/>
                <a:ea typeface="Calibri"/>
                <a:cs typeface="Calibri"/>
                <a:sym typeface="Calibri"/>
              </a:rPr>
              <a:t>, </a:t>
            </a:r>
            <a:endParaRPr dirty="0">
              <a:latin typeface="+mn-lt"/>
            </a:endParaRPr>
          </a:p>
          <a:p>
            <a:pPr marL="342900" lvl="8" indent="-342900">
              <a:buClr>
                <a:srgbClr val="212121"/>
              </a:buClr>
              <a:buSzPts val="1800"/>
              <a:buFont typeface="Arial"/>
              <a:buAutoNum type="arabicPeriod"/>
            </a:pPr>
            <a:r>
              <a:rPr lang="es-CO" sz="1800" dirty="0">
                <a:solidFill>
                  <a:srgbClr val="212121"/>
                </a:solidFill>
                <a:latin typeface="+mn-lt"/>
                <a:ea typeface="Calibri"/>
                <a:cs typeface="Calibri"/>
                <a:sym typeface="Calibri"/>
              </a:rPr>
              <a:t>Ford </a:t>
            </a:r>
            <a:endParaRPr dirty="0">
              <a:latin typeface="+mn-lt"/>
            </a:endParaRPr>
          </a:p>
          <a:p>
            <a:pPr marL="342900" lvl="8" indent="-342900">
              <a:buClr>
                <a:srgbClr val="212121"/>
              </a:buClr>
              <a:buSzPts val="1800"/>
              <a:buFont typeface="Arial"/>
              <a:buAutoNum type="arabicPeriod"/>
            </a:pPr>
            <a:r>
              <a:rPr lang="es-CO" sz="1800" dirty="0">
                <a:solidFill>
                  <a:srgbClr val="212121"/>
                </a:solidFill>
                <a:latin typeface="+mn-lt"/>
                <a:ea typeface="Calibri"/>
                <a:cs typeface="Calibri"/>
                <a:sym typeface="Calibri"/>
              </a:rPr>
              <a:t>Red </a:t>
            </a:r>
            <a:r>
              <a:rPr lang="es-CO" sz="1800" dirty="0" err="1">
                <a:solidFill>
                  <a:srgbClr val="212121"/>
                </a:solidFill>
                <a:latin typeface="+mn-lt"/>
                <a:ea typeface="Calibri"/>
                <a:cs typeface="Calibri"/>
                <a:sym typeface="Calibri"/>
              </a:rPr>
              <a:t>bull</a:t>
            </a:r>
            <a:endParaRPr sz="1800" dirty="0">
              <a:solidFill>
                <a:srgbClr val="21212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2900" lvl="8" indent="-228600">
              <a:buClr>
                <a:srgbClr val="212121"/>
              </a:buClr>
              <a:buSzPts val="1800"/>
            </a:pPr>
            <a:endParaRPr sz="1800" dirty="0">
              <a:solidFill>
                <a:srgbClr val="21212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8">
              <a:buSzPts val="1800"/>
            </a:pPr>
            <a:r>
              <a:rPr lang="es-CO" sz="1800" dirty="0">
                <a:solidFill>
                  <a:srgbClr val="212121"/>
                </a:solidFill>
                <a:latin typeface="+mn-lt"/>
                <a:ea typeface="Calibri"/>
                <a:cs typeface="Calibri"/>
                <a:sym typeface="Calibri"/>
              </a:rPr>
              <a:t>La carrera esta diseñada para 4 vueltas donde el tiempo mínimo es 8.2 segundos y el máximo es 10 segundos.</a:t>
            </a:r>
            <a:endParaRPr dirty="0">
              <a:latin typeface="+mn-lt"/>
            </a:endParaRPr>
          </a:p>
          <a:p>
            <a:pPr lvl="8">
              <a:buSzPts val="1800"/>
            </a:pPr>
            <a:endParaRPr sz="1800" dirty="0">
              <a:solidFill>
                <a:srgbClr val="21212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8">
              <a:buSzPts val="1800"/>
            </a:pPr>
            <a:r>
              <a:rPr lang="es-CO" sz="1800" dirty="0">
                <a:solidFill>
                  <a:srgbClr val="212121"/>
                </a:solidFill>
                <a:latin typeface="+mn-lt"/>
                <a:ea typeface="Calibri"/>
                <a:cs typeface="Calibri"/>
                <a:sym typeface="Calibri"/>
              </a:rPr>
              <a:t>Diseñe la matriz de 5 x 4 donde determine cual es el vehículo ganador donde los tiempos de cada vehículo por vuelta se un randomico.</a:t>
            </a:r>
            <a:endParaRPr sz="1800" dirty="0">
              <a:solidFill>
                <a:srgbClr val="21212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/>
        </p:nvSpPr>
        <p:spPr>
          <a:xfrm>
            <a:off x="73522" y="931620"/>
            <a:ext cx="5512526" cy="400110"/>
          </a:xfrm>
          <a:prstGeom prst="rect">
            <a:avLst/>
          </a:prstGeom>
          <a:solidFill>
            <a:srgbClr val="139BB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s-CO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Requerimientos  de </a:t>
            </a:r>
            <a:r>
              <a:rPr lang="es-CO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</a:t>
            </a:r>
            <a:endParaRPr/>
          </a:p>
        </p:txBody>
      </p:sp>
      <p:sp>
        <p:nvSpPr>
          <p:cNvPr id="54" name="Google Shape;54;p4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3959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Deep learning - requerimientos</a:t>
            </a:r>
            <a:endParaRPr/>
          </a:p>
        </p:txBody>
      </p:sp>
      <p:sp>
        <p:nvSpPr>
          <p:cNvPr id="55" name="Google Shape;55;p4"/>
          <p:cNvSpPr txBox="1"/>
          <p:nvPr/>
        </p:nvSpPr>
        <p:spPr>
          <a:xfrm>
            <a:off x="1462454" y="1493559"/>
            <a:ext cx="920554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3200"/>
            </a:pPr>
            <a:r>
              <a:rPr lang="es-CO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¿Cual es el mejor lenguaje de programación para trabajar “Machine learning”?</a:t>
            </a:r>
            <a:endParaRPr/>
          </a:p>
        </p:txBody>
      </p:sp>
      <p:pic>
        <p:nvPicPr>
          <p:cNvPr id="56" name="Google Shape;56;p4"/>
          <p:cNvPicPr preferRelativeResize="0"/>
          <p:nvPr/>
        </p:nvPicPr>
        <p:blipFill rotWithShape="1">
          <a:blip r:embed="rId3">
            <a:alphaModFix/>
          </a:blip>
          <a:srcRect l="27439" r="24084"/>
          <a:stretch/>
        </p:blipFill>
        <p:spPr>
          <a:xfrm>
            <a:off x="4188071" y="2927838"/>
            <a:ext cx="1397977" cy="2883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" descr="Resultado de imagen para duda mujer"/>
          <p:cNvPicPr preferRelativeResize="0"/>
          <p:nvPr/>
        </p:nvPicPr>
        <p:blipFill rotWithShape="1">
          <a:blip r:embed="rId4">
            <a:alphaModFix/>
          </a:blip>
          <a:srcRect l="36886" t="8393" r="19580" b="11402"/>
          <a:stretch/>
        </p:blipFill>
        <p:spPr>
          <a:xfrm>
            <a:off x="5955323" y="2393776"/>
            <a:ext cx="1784840" cy="328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310"/>
            </a:pPr>
            <a:r>
              <a:rPr lang="es-CO" sz="231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Ejercicio en Python (</a:t>
            </a:r>
            <a:r>
              <a:rPr lang="es-CO" sz="2310" b="1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PYTHON_BASIC_XXXX</a:t>
            </a:r>
            <a:r>
              <a:rPr lang="es-CO" sz="231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dirty="0"/>
          </a:p>
        </p:txBody>
      </p:sp>
      <p:sp>
        <p:nvSpPr>
          <p:cNvPr id="224" name="Google Shape;224;p28"/>
          <p:cNvSpPr/>
          <p:nvPr/>
        </p:nvSpPr>
        <p:spPr>
          <a:xfrm>
            <a:off x="656823" y="877486"/>
            <a:ext cx="11230377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s-CO" sz="1800" b="1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P1Tx: </a:t>
            </a:r>
            <a:r>
              <a:rPr lang="es-CO" sz="18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Crear un programa en PYTHON para simular una carrera de formula uno, en donde existen 5 vehículos 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  <a:p>
            <a:pPr marL="285750" lvl="8" indent="-285750">
              <a:buClr>
                <a:srgbClr val="212121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Renault 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  <a:p>
            <a:pPr marL="285750" lvl="8" indent="-285750">
              <a:buClr>
                <a:srgbClr val="212121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Ferrari 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  <a:p>
            <a:pPr marL="285750" lvl="8" indent="-285750">
              <a:buClr>
                <a:srgbClr val="212121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Mercedez</a:t>
            </a:r>
            <a:r>
              <a:rPr lang="es-CO" sz="18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  <a:p>
            <a:pPr marL="285750" lvl="8" indent="-285750">
              <a:buClr>
                <a:srgbClr val="212121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Ford 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  <a:p>
            <a:pPr marL="285750" lvl="8" indent="-285750">
              <a:buClr>
                <a:srgbClr val="212121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Red </a:t>
            </a:r>
            <a:r>
              <a:rPr lang="es-CO" sz="18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bull</a:t>
            </a:r>
            <a:endParaRPr sz="1800" dirty="0">
              <a:solidFill>
                <a:schemeClr val="bg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8" indent="-228600">
              <a:buClr>
                <a:srgbClr val="212121"/>
              </a:buClr>
              <a:buSzPts val="1800"/>
            </a:pPr>
            <a:endParaRPr sz="1800" dirty="0">
              <a:solidFill>
                <a:schemeClr val="bg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>
              <a:buSzPts val="1800"/>
            </a:pPr>
            <a:r>
              <a:rPr lang="es-CO" sz="18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La carrera esta diseñada para 4 vueltas donde el tiempo mínimo es 8.2 segundos y el máximo es 10 segundos.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  <a:p>
            <a:pPr lvl="8">
              <a:buSzPts val="1800"/>
            </a:pPr>
            <a:r>
              <a:rPr lang="es-CO" sz="18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Diseñe la matriz de 5 x 4 donde determine cual es el vehículo ganador donde los tiempos de cada vehículo por vuelta se un randomico.</a:t>
            </a:r>
            <a:endParaRPr sz="1800" dirty="0">
              <a:solidFill>
                <a:schemeClr val="bg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709A94D-77B8-43C4-8AD8-7830BE6CFD17}"/>
              </a:ext>
            </a:extLst>
          </p:cNvPr>
          <p:cNvSpPr/>
          <p:nvPr/>
        </p:nvSpPr>
        <p:spPr>
          <a:xfrm>
            <a:off x="656823" y="3902152"/>
            <a:ext cx="10862908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sz="12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numpy </a:t>
            </a:r>
            <a:r>
              <a:rPr lang="es-CO" sz="12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matriz =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np.random.uniform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8.2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size=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4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tot_vueltas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([[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corredor+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matriz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corredor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s-CO" sz="1200" dirty="0">
                <a:solidFill>
                  <a:srgbClr val="DCDCAA"/>
                </a:solidFill>
                <a:latin typeface="Courier New" panose="02070309020205020404" pitchFamily="49" charset="0"/>
              </a:rPr>
              <a:t>sum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()]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corredor </a:t>
            </a:r>
            <a:r>
              <a:rPr lang="es-CO" sz="1200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CDCAA"/>
                </a:solidFill>
                <a:latin typeface="Courier New" panose="02070309020205020404" pitchFamily="49" charset="0"/>
              </a:rPr>
              <a:t>range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 err="1">
                <a:solidFill>
                  <a:srgbClr val="DCDCAA"/>
                </a:solidFill>
                <a:latin typeface="Courier New" panose="02070309020205020404" pitchFamily="49" charset="0"/>
              </a:rPr>
              <a:t>len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matriz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]))])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ganador=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np.where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matriz == matriz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s-CO" sz="1200" dirty="0">
                <a:solidFill>
                  <a:srgbClr val="DCDCAA"/>
                </a:solidFill>
                <a:latin typeface="Courier New" panose="02070309020205020404" pitchFamily="49" charset="0"/>
              </a:rPr>
              <a:t>min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())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print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CE9178"/>
                </a:solidFill>
                <a:latin typeface="Courier New" panose="02070309020205020404" pitchFamily="49" charset="0"/>
              </a:rPr>
              <a:t>"Resultados de la carrera:\n"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matriz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es-CO" sz="1200" dirty="0">
                <a:solidFill>
                  <a:srgbClr val="CE9178"/>
                </a:solidFill>
                <a:latin typeface="Courier New" panose="02070309020205020404" pitchFamily="49" charset="0"/>
              </a:rPr>
              <a:t>"\</a:t>
            </a:r>
            <a:r>
              <a:rPr lang="es-CO" sz="1200" dirty="0" err="1">
                <a:solidFill>
                  <a:srgbClr val="CE9178"/>
                </a:solidFill>
                <a:latin typeface="Courier New" panose="02070309020205020404" pitchFamily="49" charset="0"/>
              </a:rPr>
              <a:t>nEl</a:t>
            </a:r>
            <a:r>
              <a:rPr lang="es-CO" sz="1200" dirty="0">
                <a:solidFill>
                  <a:srgbClr val="CE9178"/>
                </a:solidFill>
                <a:latin typeface="Courier New" panose="02070309020205020404" pitchFamily="49" charset="0"/>
              </a:rPr>
              <a:t> Piloto ganador fue el: "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tot_vueltas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ganador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]]))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22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/>
          <p:nvPr/>
        </p:nvSpPr>
        <p:spPr>
          <a:xfrm>
            <a:off x="1981200" y="1223220"/>
            <a:ext cx="8079456" cy="190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5400"/>
            </a:pPr>
            <a:r>
              <a:rPr lang="es-CO" sz="5400" b="1" dirty="0" err="1">
                <a:solidFill>
                  <a:srgbClr val="20435C"/>
                </a:solidFill>
                <a:latin typeface="Trebuchet MS"/>
                <a:ea typeface="Trebuchet MS"/>
                <a:cs typeface="Trebuchet MS"/>
                <a:sym typeface="Trebuchet MS"/>
              </a:rPr>
              <a:t>Scipy</a:t>
            </a:r>
            <a:endParaRPr sz="4400" b="1" dirty="0">
              <a:solidFill>
                <a:srgbClr val="20435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>
              <a:buSzPts val="3200"/>
            </a:pPr>
            <a:r>
              <a:rPr lang="es-CO" sz="3200" dirty="0">
                <a:solidFill>
                  <a:srgbClr val="20435C"/>
                </a:solidFill>
                <a:latin typeface="Trebuchet MS"/>
                <a:ea typeface="Trebuchet MS"/>
                <a:cs typeface="Trebuchet MS"/>
                <a:sym typeface="Trebuchet MS"/>
              </a:rPr>
              <a:t>open-</a:t>
            </a:r>
            <a:r>
              <a:rPr lang="es-CO" sz="3200" dirty="0" err="1">
                <a:solidFill>
                  <a:srgbClr val="20435C"/>
                </a:solidFill>
                <a:latin typeface="Trebuchet MS"/>
                <a:ea typeface="Trebuchet MS"/>
                <a:cs typeface="Trebuchet MS"/>
                <a:sym typeface="Trebuchet MS"/>
              </a:rPr>
              <a:t>source</a:t>
            </a:r>
            <a:r>
              <a:rPr lang="es-CO" sz="3200" dirty="0">
                <a:solidFill>
                  <a:srgbClr val="20435C"/>
                </a:solidFill>
                <a:latin typeface="Trebuchet MS"/>
                <a:ea typeface="Trebuchet MS"/>
                <a:cs typeface="Trebuchet MS"/>
                <a:sym typeface="Trebuchet MS"/>
              </a:rPr>
              <a:t> software </a:t>
            </a:r>
            <a:endParaRPr dirty="0"/>
          </a:p>
          <a:p>
            <a:pPr algn="ctr">
              <a:buSzPts val="3200"/>
            </a:pPr>
            <a:r>
              <a:rPr lang="es-CO" sz="3200" dirty="0" err="1">
                <a:solidFill>
                  <a:srgbClr val="20435C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s-CO" sz="3200" dirty="0">
                <a:solidFill>
                  <a:srgbClr val="20435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CO" sz="3200" dirty="0" err="1">
                <a:solidFill>
                  <a:srgbClr val="20435C"/>
                </a:solidFill>
                <a:latin typeface="Trebuchet MS"/>
                <a:ea typeface="Trebuchet MS"/>
                <a:cs typeface="Trebuchet MS"/>
                <a:sym typeface="Trebuchet MS"/>
              </a:rPr>
              <a:t>mathematics</a:t>
            </a:r>
            <a:r>
              <a:rPr lang="es-CO" sz="3200" dirty="0">
                <a:solidFill>
                  <a:srgbClr val="20435C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s-CO" sz="3200" dirty="0" err="1">
                <a:solidFill>
                  <a:srgbClr val="20435C"/>
                </a:solidFill>
                <a:latin typeface="Trebuchet MS"/>
                <a:ea typeface="Trebuchet MS"/>
                <a:cs typeface="Trebuchet MS"/>
                <a:sym typeface="Trebuchet MS"/>
              </a:rPr>
              <a:t>science</a:t>
            </a:r>
            <a:r>
              <a:rPr lang="es-CO" sz="3200" dirty="0">
                <a:solidFill>
                  <a:srgbClr val="20435C"/>
                </a:solidFill>
                <a:latin typeface="Trebuchet MS"/>
                <a:ea typeface="Trebuchet MS"/>
                <a:cs typeface="Trebuchet MS"/>
                <a:sym typeface="Trebuchet MS"/>
              </a:rPr>
              <a:t>, and </a:t>
            </a:r>
            <a:r>
              <a:rPr lang="es-CO" sz="3200" dirty="0" err="1">
                <a:solidFill>
                  <a:srgbClr val="20435C"/>
                </a:solidFill>
                <a:latin typeface="Trebuchet MS"/>
                <a:ea typeface="Trebuchet MS"/>
                <a:cs typeface="Trebuchet MS"/>
                <a:sym typeface="Trebuchet MS"/>
              </a:rPr>
              <a:t>engineering</a:t>
            </a:r>
            <a:endParaRPr sz="3200" dirty="0">
              <a:solidFill>
                <a:srgbClr val="20435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31" name="Google Shape;231;p29"/>
          <p:cNvGraphicFramePr/>
          <p:nvPr/>
        </p:nvGraphicFramePr>
        <p:xfrm>
          <a:off x="1981200" y="3547813"/>
          <a:ext cx="8229600" cy="586740"/>
        </p:xfrm>
        <a:graphic>
          <a:graphicData uri="http://schemas.openxmlformats.org/drawingml/2006/table">
            <a:tbl>
              <a:tblPr>
                <a:noFill/>
                <a:tableStyleId>{60CDBABA-45E3-4E0C-A6D3-1DB2BF2DB406}</a:tableStyleId>
              </a:tblPr>
              <a:tblGrid>
                <a:gridCol w="219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strike="noStrike" cap="none"/>
                        <a:t>Release:</a:t>
                      </a:r>
                      <a:endParaRPr sz="1400" u="none" strike="noStrike" cap="none"/>
                    </a:p>
                  </a:txBody>
                  <a:tcPr marL="47625" marR="76200" marT="9525" marB="95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strike="noStrike" cap="none"/>
                        <a:t>1.2.1</a:t>
                      </a:r>
                      <a:endParaRPr sz="1400" u="none" strike="noStrike" cap="none"/>
                    </a:p>
                  </a:txBody>
                  <a:tcPr marL="47625" marR="76200" marT="9525" marB="95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strike="noStrike" cap="none"/>
                        <a:t>Date:</a:t>
                      </a:r>
                      <a:endParaRPr sz="1400" u="none" strike="noStrike" cap="none"/>
                    </a:p>
                  </a:txBody>
                  <a:tcPr marL="47625" marR="76200" marT="9525" marB="95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strike="noStrike" cap="none"/>
                        <a:t>February 10, 2019</a:t>
                      </a:r>
                      <a:endParaRPr sz="1400" u="none" strike="noStrike" cap="none"/>
                    </a:p>
                  </a:txBody>
                  <a:tcPr marL="47625" marR="76200" marT="9525" marB="95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2" name="Google Shape;232;p29"/>
          <p:cNvSpPr/>
          <p:nvPr/>
        </p:nvSpPr>
        <p:spPr>
          <a:xfrm>
            <a:off x="1981200" y="3225145"/>
            <a:ext cx="9144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br>
              <a:rPr lang="es-CO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/>
          <p:nvPr/>
        </p:nvSpPr>
        <p:spPr>
          <a:xfrm>
            <a:off x="662772" y="1517095"/>
            <a:ext cx="10953972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s-CO" sz="2000" b="1" dirty="0" err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SciPy</a:t>
            </a:r>
            <a:r>
              <a:rPr lang="es-CO" sz="2000" b="1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es:</a:t>
            </a:r>
            <a:endParaRPr dirty="0"/>
          </a:p>
          <a:p>
            <a:pPr>
              <a:buSzPts val="2000"/>
            </a:pPr>
            <a:endParaRPr sz="2000" dirty="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rgbClr val="333333"/>
              </a:buClr>
              <a:buSzPts val="2000"/>
              <a:buFont typeface="Arial"/>
              <a:buChar char="•"/>
            </a:pPr>
            <a:r>
              <a:rPr lang="es-CO" sz="2000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una colección de algoritmos matemáticos y funciones de conveniencia construidas en la extensión Numpy de Python. </a:t>
            </a:r>
            <a:endParaRPr dirty="0"/>
          </a:p>
          <a:p>
            <a:pPr marL="285750" indent="-158750">
              <a:buClr>
                <a:schemeClr val="dk1"/>
              </a:buClr>
              <a:buSzPts val="2000"/>
            </a:pPr>
            <a:endParaRPr sz="2000" dirty="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rgbClr val="333333"/>
              </a:buClr>
              <a:buSzPts val="2000"/>
              <a:buFont typeface="Arial"/>
              <a:buChar char="•"/>
            </a:pPr>
            <a:r>
              <a:rPr lang="es-CO" sz="2000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Agrega un poder significativo a la sesión interactiva de Python al proporcionarle al usuario comandos y clases de alto nivel para manipular y visualizar datos. </a:t>
            </a:r>
            <a:endParaRPr dirty="0"/>
          </a:p>
          <a:p>
            <a:pPr marL="285750" indent="-158750">
              <a:buClr>
                <a:schemeClr val="dk1"/>
              </a:buClr>
              <a:buSzPts val="2000"/>
            </a:pPr>
            <a:endParaRPr sz="2000" dirty="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rgbClr val="333333"/>
              </a:buClr>
              <a:buSzPts val="2000"/>
              <a:buFont typeface="Arial"/>
              <a:buChar char="•"/>
            </a:pPr>
            <a:r>
              <a:rPr lang="es-CO" sz="2000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Un entorno de procesamiento de datos y prototipos de sistemas en Python que compite con sistemas como MATLAB, </a:t>
            </a:r>
            <a:r>
              <a:rPr lang="es-CO" sz="2000" dirty="0" err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IDL</a:t>
            </a:r>
            <a:r>
              <a:rPr lang="es-CO" sz="2000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 Octave, R-</a:t>
            </a:r>
            <a:r>
              <a:rPr lang="es-CO" sz="2000" dirty="0" err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r>
              <a:rPr lang="es-CO" sz="2000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CO" sz="2000" dirty="0" err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SciLab</a:t>
            </a:r>
            <a:r>
              <a:rPr lang="es-CO" sz="2000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3959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SciPy</a:t>
            </a:r>
            <a:endParaRPr sz="3959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3959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SciPy</a:t>
            </a:r>
            <a:endParaRPr sz="3959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44" name="Google Shape;244;p31"/>
          <p:cNvGraphicFramePr/>
          <p:nvPr/>
        </p:nvGraphicFramePr>
        <p:xfrm>
          <a:off x="1762675" y="1335834"/>
          <a:ext cx="8670200" cy="4526000"/>
        </p:xfrm>
        <a:graphic>
          <a:graphicData uri="http://schemas.openxmlformats.org/drawingml/2006/table">
            <a:tbl>
              <a:tblPr firstRow="1">
                <a:noFill/>
                <a:tableStyleId>{A113E86B-A702-4E52-AC2C-F142EC3A74A9}</a:tableStyleId>
              </a:tblPr>
              <a:tblGrid>
                <a:gridCol w="21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Subpaquete</a:t>
                      </a:r>
                      <a:endParaRPr sz="17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Descripción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cluster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Algoritmos de agrupamiento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constants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Constantes físicas y matemáticas.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fftpack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Rutinas de transformada rápida de Fourier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integrate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Integración y resolución de ecuaciones diferenciales ordinarias.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interpolate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Interpolación y alisado de splines.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io</a:t>
                      </a:r>
                      <a:endParaRPr sz="17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Entrada y salida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linalg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Álgebra lineal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ndimage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Procesamiento de imágenes en N dimensiones.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odr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Regresión ortogonal a distancia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optimize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Optimización y rutinas de búsqueda de raíces.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signal</a:t>
                      </a:r>
                      <a:endParaRPr sz="17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Procesamiento de la señal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sparse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Matrices dispersas y rutinas asociadas.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spatial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Estructuras de datos espaciales y algoritmos.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special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Funciones especiales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stats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CO" sz="1700" u="none" strike="noStrike" cap="none"/>
                        <a:t>Distribuciones estadísticas y funciones.</a:t>
                      </a:r>
                      <a:endParaRPr sz="1400" u="none" strike="noStrike" cap="none"/>
                    </a:p>
                  </a:txBody>
                  <a:tcPr marL="45925" marR="73475" marT="9175" marB="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45" name="Google Shape;245;p31"/>
          <p:cNvSpPr/>
          <p:nvPr/>
        </p:nvSpPr>
        <p:spPr>
          <a:xfrm>
            <a:off x="193183" y="709299"/>
            <a:ext cx="117584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s-CO" sz="1800" b="1" dirty="0" err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SciPy</a:t>
            </a:r>
            <a:r>
              <a:rPr lang="es-CO" sz="1800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está organizado en </a:t>
            </a:r>
            <a:r>
              <a:rPr lang="es-CO" sz="1800" dirty="0" err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subpaquetes</a:t>
            </a:r>
            <a:r>
              <a:rPr lang="es-CO" sz="1800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que cubren diferentes dominios de computación científica. Estos se resumen en la siguiente tabla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/>
          <p:nvPr/>
        </p:nvSpPr>
        <p:spPr>
          <a:xfrm>
            <a:off x="1759974" y="838875"/>
            <a:ext cx="8908026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5400"/>
            </a:pPr>
            <a:r>
              <a:rPr lang="es-CO" sz="5400" b="1">
                <a:solidFill>
                  <a:srgbClr val="20435C"/>
                </a:solidFill>
                <a:latin typeface="Trebuchet MS"/>
                <a:ea typeface="Trebuchet MS"/>
                <a:cs typeface="Trebuchet MS"/>
                <a:sym typeface="Trebuchet MS"/>
              </a:rPr>
              <a:t> matplotlib</a:t>
            </a:r>
            <a:endParaRPr sz="4400" b="1">
              <a:solidFill>
                <a:srgbClr val="20435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>
              <a:buSzPts val="3200"/>
            </a:pPr>
            <a:r>
              <a:rPr lang="es-CO" sz="3200">
                <a:solidFill>
                  <a:srgbClr val="20435C"/>
                </a:solidFill>
                <a:latin typeface="Trebuchet MS"/>
                <a:ea typeface="Trebuchet MS"/>
                <a:cs typeface="Trebuchet MS"/>
                <a:sym typeface="Trebuchet MS"/>
              </a:rPr>
              <a:t>biblioteca de graficos 2D de Python</a:t>
            </a:r>
            <a:endParaRPr/>
          </a:p>
          <a:p>
            <a:pPr algn="ctr">
              <a:buSzPts val="3200"/>
            </a:pPr>
            <a:endParaRPr sz="3200">
              <a:solidFill>
                <a:srgbClr val="20435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ts val="2000"/>
            </a:pPr>
            <a:r>
              <a:rPr lang="es-CO" sz="2000">
                <a:solidFill>
                  <a:srgbClr val="20435C"/>
                </a:solidFill>
                <a:latin typeface="Trebuchet MS"/>
                <a:ea typeface="Trebuchet MS"/>
                <a:cs typeface="Trebuchet MS"/>
                <a:sym typeface="Trebuchet MS"/>
              </a:rPr>
              <a:t>Puede generar gráficos:</a:t>
            </a:r>
            <a:endParaRPr/>
          </a:p>
          <a:p>
            <a:pPr marL="342900" indent="-342900">
              <a:buClr>
                <a:srgbClr val="20435C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rgbClr val="20435C"/>
                </a:solidFill>
                <a:latin typeface="Trebuchet MS"/>
                <a:ea typeface="Trebuchet MS"/>
                <a:cs typeface="Trebuchet MS"/>
                <a:sym typeface="Trebuchet MS"/>
              </a:rPr>
              <a:t> histogramas, </a:t>
            </a:r>
            <a:endParaRPr/>
          </a:p>
          <a:p>
            <a:pPr marL="342900" indent="-342900">
              <a:buClr>
                <a:srgbClr val="20435C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rgbClr val="20435C"/>
                </a:solidFill>
                <a:latin typeface="Trebuchet MS"/>
                <a:ea typeface="Trebuchet MS"/>
                <a:cs typeface="Trebuchet MS"/>
                <a:sym typeface="Trebuchet MS"/>
              </a:rPr>
              <a:t>espectros de potencia, </a:t>
            </a:r>
            <a:endParaRPr/>
          </a:p>
          <a:p>
            <a:pPr marL="342900" indent="-342900">
              <a:buClr>
                <a:srgbClr val="20435C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rgbClr val="20435C"/>
                </a:solidFill>
                <a:latin typeface="Trebuchet MS"/>
                <a:ea typeface="Trebuchet MS"/>
                <a:cs typeface="Trebuchet MS"/>
                <a:sym typeface="Trebuchet MS"/>
              </a:rPr>
              <a:t>de barras, </a:t>
            </a:r>
            <a:endParaRPr/>
          </a:p>
          <a:p>
            <a:pPr marL="342900" indent="-342900">
              <a:buClr>
                <a:srgbClr val="20435C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rgbClr val="20435C"/>
                </a:solidFill>
                <a:latin typeface="Trebuchet MS"/>
                <a:ea typeface="Trebuchet MS"/>
                <a:cs typeface="Trebuchet MS"/>
                <a:sym typeface="Trebuchet MS"/>
              </a:rPr>
              <a:t>de error, </a:t>
            </a:r>
            <a:endParaRPr/>
          </a:p>
          <a:p>
            <a:pPr marL="342900" indent="-342900">
              <a:buClr>
                <a:srgbClr val="20435C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rgbClr val="20435C"/>
                </a:solidFill>
                <a:latin typeface="Trebuchet MS"/>
                <a:ea typeface="Trebuchet MS"/>
                <a:cs typeface="Trebuchet MS"/>
                <a:sym typeface="Trebuchet MS"/>
              </a:rPr>
              <a:t>de dispersión, etc., </a:t>
            </a:r>
            <a:endParaRPr/>
          </a:p>
          <a:p>
            <a:pPr>
              <a:buSzPts val="2000"/>
            </a:pPr>
            <a:r>
              <a:rPr lang="es-CO" sz="2000">
                <a:solidFill>
                  <a:srgbClr val="20435C"/>
                </a:solidFill>
                <a:latin typeface="Trebuchet MS"/>
                <a:ea typeface="Trebuchet MS"/>
                <a:cs typeface="Trebuchet MS"/>
                <a:sym typeface="Trebuchet MS"/>
              </a:rPr>
              <a:t>Con solo unas pocas líneas de código</a:t>
            </a:r>
            <a:endParaRPr sz="2000">
              <a:solidFill>
                <a:srgbClr val="20435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1981200" y="3225145"/>
            <a:ext cx="9144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br>
              <a:rPr lang="es-CO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3959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Matplotlib.pyplot</a:t>
            </a:r>
            <a:endParaRPr sz="3959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321972" y="905362"/>
            <a:ext cx="11870028" cy="243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un trazado simple, el módulo  </a:t>
            </a:r>
            <a:r>
              <a:rPr lang="es-CO" sz="3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pyplot</a:t>
            </a: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proporciona una interfaz similar a </a:t>
            </a:r>
            <a:r>
              <a:rPr lang="es-CO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MATLAB</a:t>
            </a: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particularmente cuando se combina con </a:t>
            </a:r>
            <a:r>
              <a:rPr lang="es-CO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</a:t>
            </a: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>
              <a:buSzPts val="2400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2400"/>
            </a:pP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un usuario avanzado, el tiene el control total de los estilos de línea, las propiedades de fuente, las propiedades de los ejes, etc., a través de una interfaz orientada a objetos o mediante un conjunto de funciones familiares para los usuarios de MATLAB.</a:t>
            </a:r>
            <a:endParaRPr dirty="0"/>
          </a:p>
        </p:txBody>
      </p:sp>
      <p:pic>
        <p:nvPicPr>
          <p:cNvPr id="258" name="Google Shape;258;p33" descr="../../_images/sphx_glr_pyplot_00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0" y="4299586"/>
            <a:ext cx="20066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3" descr="../../_images/sphx_glr_pyplot_006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21100" y="4299587"/>
            <a:ext cx="4413250" cy="1471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3" descr="../../_images/sphx_glr_pyplot_008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20050" y="4265719"/>
            <a:ext cx="20066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3959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Matplotlib.pyplot</a:t>
            </a:r>
            <a:endParaRPr sz="3959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1524000" y="1012737"/>
            <a:ext cx="4902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s-CO" sz="18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matplotlib.pyplot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1800"/>
            </a:pP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plt.plot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([</a:t>
            </a:r>
            <a:r>
              <a:rPr lang="es-CO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10, 20, 40, 20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])</a:t>
            </a:r>
            <a:endParaRPr dirty="0"/>
          </a:p>
          <a:p>
            <a:pPr>
              <a:buSzPts val="1800"/>
            </a:pP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plt.ylabel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</a:t>
            </a:r>
            <a:r>
              <a:rPr lang="es-CO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graficos</a:t>
            </a:r>
            <a:r>
              <a:rPr lang="es-CO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basico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")</a:t>
            </a:r>
            <a:endParaRPr dirty="0"/>
          </a:p>
          <a:p>
            <a:pPr>
              <a:buSzPts val="1800"/>
            </a:pP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plt.show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dirty="0"/>
          </a:p>
        </p:txBody>
      </p:sp>
      <p:pic>
        <p:nvPicPr>
          <p:cNvPr id="267" name="Google Shape;26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6200" y="821222"/>
            <a:ext cx="3554412" cy="237922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4"/>
          <p:cNvSpPr/>
          <p:nvPr/>
        </p:nvSpPr>
        <p:spPr>
          <a:xfrm>
            <a:off x="1612900" y="3822127"/>
            <a:ext cx="49656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matplotlib.pyplot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1800"/>
            </a:pP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1800"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lista= [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random.randrange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(10)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in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(10)]</a:t>
            </a:r>
            <a:endParaRPr dirty="0"/>
          </a:p>
          <a:p>
            <a:pPr>
              <a:buSzPts val="1800"/>
            </a:pP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plt.plot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lista,'ro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')</a:t>
            </a:r>
            <a:endParaRPr dirty="0"/>
          </a:p>
          <a:p>
            <a:pPr>
              <a:buSzPts val="1800"/>
            </a:pP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plt.ylabel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("números randomicos de 0 a 10")</a:t>
            </a:r>
            <a:endParaRPr dirty="0"/>
          </a:p>
          <a:p>
            <a:pPr>
              <a:buSzPts val="1800"/>
            </a:pP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plt.show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dirty="0"/>
          </a:p>
        </p:txBody>
      </p:sp>
      <p:cxnSp>
        <p:nvCxnSpPr>
          <p:cNvPr id="269" name="Google Shape;269;p34"/>
          <p:cNvCxnSpPr/>
          <p:nvPr/>
        </p:nvCxnSpPr>
        <p:spPr>
          <a:xfrm>
            <a:off x="1524000" y="3429000"/>
            <a:ext cx="89281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pic>
        <p:nvPicPr>
          <p:cNvPr id="270" name="Google Shape;270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78600" y="3484267"/>
            <a:ext cx="3586166" cy="243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SzPts val="3959"/>
            </a:pPr>
            <a:r>
              <a:rPr lang="es-CO" sz="3959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P1Tx  </a:t>
            </a:r>
            <a:r>
              <a:rPr lang="es-CO" sz="3959" b="1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Matplotlib.pyplot</a:t>
            </a:r>
            <a:endParaRPr sz="3959" b="1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502275" y="1221499"/>
            <a:ext cx="11397803" cy="372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endParaRPr sz="2800" b="1" dirty="0">
              <a:solidFill>
                <a:srgbClr val="212121"/>
              </a:solidFill>
              <a:latin typeface="+mn-lt"/>
              <a:ea typeface="Roboto"/>
              <a:cs typeface="Roboto"/>
              <a:sym typeface="Roboto"/>
            </a:endParaRPr>
          </a:p>
          <a:p>
            <a:pPr>
              <a:buSzPts val="2800"/>
            </a:pPr>
            <a:r>
              <a:rPr lang="es-CO" sz="28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P1Tx: </a:t>
            </a:r>
            <a:r>
              <a:rPr lang="es-CO" sz="2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visualice en gráficos de dispersión [</a:t>
            </a:r>
            <a:r>
              <a:rPr lang="es-CO" sz="28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pyplot</a:t>
            </a:r>
            <a:r>
              <a:rPr lang="es-CO" sz="2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(</a:t>
            </a:r>
            <a:r>
              <a:rPr lang="es-CO" sz="28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scatter</a:t>
            </a:r>
            <a:r>
              <a:rPr lang="es-CO" sz="2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)] o de barras tomando los valores obtenidos de los ejercicios:</a:t>
            </a:r>
            <a:endParaRPr dirty="0">
              <a:latin typeface="+mn-lt"/>
            </a:endParaRPr>
          </a:p>
          <a:p>
            <a:pPr>
              <a:buSzPts val="2800"/>
            </a:pPr>
            <a:endParaRPr sz="2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r>
              <a:rPr lang="es-CO" sz="2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P1Tx </a:t>
            </a:r>
            <a:r>
              <a:rPr lang="es-CO" sz="28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candidat@s</a:t>
            </a:r>
            <a:r>
              <a:rPr lang="es-CO" sz="2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a la alcaldía (ayuntamiento)  - barras</a:t>
            </a:r>
            <a:endParaRPr dirty="0">
              <a:latin typeface="+mn-lt"/>
            </a:endParaRPr>
          </a:p>
          <a:p>
            <a:pPr marL="342900" indent="-342900">
              <a:buSzPts val="2000"/>
              <a:buFont typeface="Arial"/>
              <a:buChar char="•"/>
            </a:pPr>
            <a:r>
              <a:rPr lang="es-CO" sz="2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P1Tx (carrera de formular 1) – dispersión (colores por cada vehículo)</a:t>
            </a:r>
            <a:endParaRPr sz="2800" dirty="0">
              <a:solidFill>
                <a:srgbClr val="212121"/>
              </a:solidFill>
              <a:latin typeface="+mn-lt"/>
              <a:ea typeface="Roboto"/>
              <a:cs typeface="Roboto"/>
              <a:sym typeface="Roboto"/>
            </a:endParaRPr>
          </a:p>
          <a:p>
            <a:pPr>
              <a:buSzPts val="2000"/>
            </a:pPr>
            <a:endParaRPr sz="2000" dirty="0">
              <a:solidFill>
                <a:srgbClr val="212121"/>
              </a:solidFill>
              <a:latin typeface="+mn-lt"/>
              <a:ea typeface="Roboto"/>
              <a:cs typeface="Roboto"/>
              <a:sym typeface="Roboto"/>
            </a:endParaRPr>
          </a:p>
          <a:p>
            <a:pPr>
              <a:buSzPts val="2000"/>
            </a:pPr>
            <a:endParaRPr sz="2000" dirty="0">
              <a:solidFill>
                <a:srgbClr val="21212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SzPts val="3959"/>
            </a:pPr>
            <a:r>
              <a:rPr lang="es-CO" sz="3959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P1Tx  </a:t>
            </a:r>
            <a:r>
              <a:rPr lang="es-CO" sz="3959" b="1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Matplotlib.pyplot</a:t>
            </a:r>
            <a:endParaRPr sz="3959" b="1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" name="Google Shape;282;p50"/>
          <p:cNvSpPr/>
          <p:nvPr/>
        </p:nvSpPr>
        <p:spPr>
          <a:xfrm>
            <a:off x="605307" y="809375"/>
            <a:ext cx="11140225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800"/>
            </a:pPr>
            <a:r>
              <a:rPr lang="es-CO" sz="2800" b="1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P1Tx: </a:t>
            </a:r>
            <a:r>
              <a:rPr lang="es-CO" sz="28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visualice en gráficos de dispersión [</a:t>
            </a:r>
            <a:r>
              <a:rPr lang="es-CO" sz="28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pyplot</a:t>
            </a:r>
            <a:r>
              <a:rPr lang="es-CO" sz="28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CO" sz="28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scatter</a:t>
            </a:r>
            <a:r>
              <a:rPr lang="es-CO" sz="28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)] o de barras tomando los valores obtenidos de los ejercicios: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SzPts val="2800"/>
            </a:pPr>
            <a:endParaRPr sz="2800" dirty="0">
              <a:solidFill>
                <a:schemeClr val="bg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r>
              <a:rPr lang="es-CO" sz="28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P1Tx (</a:t>
            </a:r>
            <a:r>
              <a:rPr lang="es-CO" sz="28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candidat@s</a:t>
            </a:r>
            <a:r>
              <a:rPr lang="es-CO" sz="28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a la alcaldía del ayuntamiento  - barras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33578A8-63D2-49CA-AAB4-72494CBFAD3C}"/>
              </a:ext>
            </a:extLst>
          </p:cNvPr>
          <p:cNvSpPr/>
          <p:nvPr/>
        </p:nvSpPr>
        <p:spPr>
          <a:xfrm>
            <a:off x="236432" y="2747763"/>
            <a:ext cx="8745197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sz="11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numpy </a:t>
            </a:r>
            <a:r>
              <a:rPr lang="es-CO" sz="11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;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random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randint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;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matplotlib.pyplot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matriz =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([[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i+</a:t>
            </a:r>
            <a:r>
              <a:rPr lang="es-CO" sz="11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randint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B5CEA8"/>
                </a:solidFill>
                <a:latin typeface="Courier New" panose="02070309020205020404" pitchFamily="49" charset="0"/>
              </a:rPr>
              <a:t>20000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)]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i </a:t>
            </a:r>
            <a:r>
              <a:rPr lang="es-CO" sz="1100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DCDCAA"/>
                </a:solidFill>
                <a:latin typeface="Courier New" panose="02070309020205020404" pitchFamily="49" charset="0"/>
              </a:rPr>
              <a:t>range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B5CEA8"/>
                </a:solidFill>
                <a:latin typeface="Courier New" panose="02070309020205020404" pitchFamily="49" charset="0"/>
              </a:rPr>
              <a:t>6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)])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ganador=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np.where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matriz == matriz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s-CO" sz="11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s-CO" sz="1100" dirty="0" err="1">
                <a:solidFill>
                  <a:srgbClr val="DCDCAA"/>
                </a:solidFill>
                <a:latin typeface="Courier New" panose="02070309020205020404" pitchFamily="49" charset="0"/>
              </a:rPr>
              <a:t>max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())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#Diagrama de Barras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fig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plt.figure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'Gráfica de barras'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#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Generacion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 de ventana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fig.add_subplot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#Un eje coordenado 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nombres = 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'1 – socio-democratico'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'2 – Ultra-derechista'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'3 – primero los ricos'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'4 – Centro demoniaco'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'5 – Cambio invertido'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'6 – Alianza queremos más pobres'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#Arreglo con los partidos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ax.bar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DCDCAA"/>
                </a:solidFill>
                <a:latin typeface="Courier New" panose="02070309020205020404" pitchFamily="49" charset="0"/>
              </a:rPr>
              <a:t>range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DCDCAA"/>
                </a:solidFill>
                <a:latin typeface="Courier New" panose="02070309020205020404" pitchFamily="49" charset="0"/>
              </a:rPr>
              <a:t>len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matriz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)),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matriz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s-CO" sz="11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#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Funcion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var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 para diagramar, con </a:t>
            </a:r>
            <a:r>
              <a:rPr lang="es-CO" sz="1100" dirty="0" err="1">
                <a:solidFill>
                  <a:srgbClr val="6AA94F"/>
                </a:solidFill>
                <a:latin typeface="Courier New" panose="02070309020205020404" pitchFamily="49" charset="0"/>
              </a:rPr>
              <a:t>parametros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 de votos y puntos a ubicar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ax.set_xticks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DCDCAA"/>
                </a:solidFill>
                <a:latin typeface="Courier New" panose="02070309020205020404" pitchFamily="49" charset="0"/>
              </a:rPr>
              <a:t>range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DCDCAA"/>
                </a:solidFill>
                <a:latin typeface="Courier New" panose="02070309020205020404" pitchFamily="49" charset="0"/>
              </a:rPr>
              <a:t>len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matriz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s-CO" sz="11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])))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#Numero de puntos a ubicar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ax.set_xticklabels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nombres</a:t>
            </a:r>
            <a:r>
              <a:rPr lang="es-CO" sz="11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rotation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'vertical'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s-CO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100" dirty="0">
                <a:solidFill>
                  <a:srgbClr val="6AA94F"/>
                </a:solidFill>
                <a:latin typeface="Courier New" panose="02070309020205020404" pitchFamily="49" charset="0"/>
              </a:rPr>
              <a:t>#Agregar etiquetas a cada punto ubicado en el eje x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plt.ylabel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"Total votos"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);</a:t>
            </a:r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plt.xlabel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100" dirty="0">
                <a:solidFill>
                  <a:srgbClr val="CE9178"/>
                </a:solidFill>
                <a:latin typeface="Courier New" panose="02070309020205020404" pitchFamily="49" charset="0"/>
              </a:rPr>
              <a:t>"Candidatos"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plt.show</a:t>
            </a:r>
            <a:r>
              <a:rPr lang="es-CO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s-CO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D9027F-8E68-40B6-A059-BFDCB7D53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463" y="2625216"/>
            <a:ext cx="2855073" cy="26668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SzPts val="3959"/>
            </a:pPr>
            <a:r>
              <a:rPr lang="es-CO" sz="3959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P1T9  Matplotlib.pyplot</a:t>
            </a:r>
            <a:endParaRPr sz="3959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" name="Google Shape;288;p51"/>
          <p:cNvSpPr/>
          <p:nvPr/>
        </p:nvSpPr>
        <p:spPr>
          <a:xfrm>
            <a:off x="167425" y="989678"/>
            <a:ext cx="11874321" cy="1600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800"/>
            </a:pPr>
            <a:r>
              <a:rPr lang="es-CO" sz="2800" b="1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P1Tx: </a:t>
            </a:r>
            <a:r>
              <a:rPr lang="es-CO" sz="28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visualice en gráficos de dispersión [</a:t>
            </a:r>
            <a:r>
              <a:rPr lang="es-CO" sz="28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pyplot</a:t>
            </a:r>
            <a:r>
              <a:rPr lang="es-CO" sz="28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CO" sz="28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scatter</a:t>
            </a:r>
            <a:r>
              <a:rPr lang="es-CO" sz="28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)] o de barras tomando los valores obtenidos de los ejercicios: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  <a:p>
            <a:endParaRPr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SzPts val="2000"/>
              <a:buFont typeface="Arial"/>
              <a:buChar char="•"/>
            </a:pPr>
            <a:r>
              <a:rPr lang="es-CO" sz="28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P1Tx (carrera de formular 1) – dispersión (colores por cada vehículo)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8864D7F-FFE3-4456-9BC6-46B6D0F8F198}"/>
              </a:ext>
            </a:extLst>
          </p:cNvPr>
          <p:cNvSpPr/>
          <p:nvPr/>
        </p:nvSpPr>
        <p:spPr>
          <a:xfrm>
            <a:off x="518445" y="2864652"/>
            <a:ext cx="11009831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sz="12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numpy </a:t>
            </a:r>
            <a:r>
              <a:rPr lang="es-CO" sz="12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matriz =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np.random.uniform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8.2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size=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4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tot_vueltas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([[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corredor+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matriz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corredor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s-CO" sz="1200" dirty="0">
                <a:solidFill>
                  <a:srgbClr val="DCDCAA"/>
                </a:solidFill>
                <a:latin typeface="Courier New" panose="02070309020205020404" pitchFamily="49" charset="0"/>
              </a:rPr>
              <a:t>sum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()]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corredor </a:t>
            </a:r>
            <a:r>
              <a:rPr lang="es-CO" sz="1200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CDCAA"/>
                </a:solidFill>
                <a:latin typeface="Courier New" panose="02070309020205020404" pitchFamily="49" charset="0"/>
              </a:rPr>
              <a:t>range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 err="1">
                <a:solidFill>
                  <a:srgbClr val="DCDCAA"/>
                </a:solidFill>
                <a:latin typeface="Courier New" panose="02070309020205020404" pitchFamily="49" charset="0"/>
              </a:rPr>
              <a:t>len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matriz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]))])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ganador =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np.where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matriz == matriz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s-CO" sz="1200" dirty="0">
                <a:solidFill>
                  <a:srgbClr val="DCDCAA"/>
                </a:solidFill>
                <a:latin typeface="Courier New" panose="02070309020205020404" pitchFamily="49" charset="0"/>
              </a:rPr>
              <a:t>min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())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CE9178"/>
                </a:solidFill>
                <a:latin typeface="Courier New" panose="02070309020205020404" pitchFamily="49" charset="0"/>
              </a:rPr>
              <a:t>" El tiempo total por cada corredor fue: "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+ </a:t>
            </a:r>
            <a:r>
              <a:rPr lang="es-CO" sz="1200" dirty="0">
                <a:solidFill>
                  <a:srgbClr val="CE9178"/>
                </a:solidFill>
                <a:latin typeface="Courier New" panose="02070309020205020404" pitchFamily="49" charset="0"/>
              </a:rPr>
              <a:t>"\n"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+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tot_vueltas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+ </a:t>
            </a:r>
            <a:r>
              <a:rPr lang="es-CO" sz="1200" dirty="0">
                <a:solidFill>
                  <a:srgbClr val="CE9178"/>
                </a:solidFill>
                <a:latin typeface="Courier New" panose="02070309020205020404" pitchFamily="49" charset="0"/>
              </a:rPr>
              <a:t>"\n"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+ </a:t>
            </a:r>
            <a:r>
              <a:rPr lang="es-CO" sz="1200" dirty="0">
                <a:solidFill>
                  <a:srgbClr val="CE9178"/>
                </a:solidFill>
                <a:latin typeface="Courier New" panose="02070309020205020404" pitchFamily="49" charset="0"/>
              </a:rPr>
              <a:t>" El </a:t>
            </a:r>
            <a:r>
              <a:rPr lang="es-CO" sz="1200" dirty="0" err="1">
                <a:solidFill>
                  <a:srgbClr val="CE9178"/>
                </a:solidFill>
                <a:latin typeface="Courier New" panose="02070309020205020404" pitchFamily="49" charset="0"/>
              </a:rPr>
              <a:t>corrdor</a:t>
            </a:r>
            <a:r>
              <a:rPr lang="es-CO" sz="1200" dirty="0">
                <a:solidFill>
                  <a:srgbClr val="CE9178"/>
                </a:solidFill>
                <a:latin typeface="Courier New" panose="02070309020205020404" pitchFamily="49" charset="0"/>
              </a:rPr>
              <a:t> ganador fue el numero: "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+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tot_vueltas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ganador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]]))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>
                <a:solidFill>
                  <a:srgbClr val="6AA94F"/>
                </a:solidFill>
                <a:latin typeface="Courier New" panose="02070309020205020404" pitchFamily="49" charset="0"/>
              </a:rPr>
              <a:t>#Diagrama de </a:t>
            </a:r>
            <a:r>
              <a:rPr lang="es-CO" sz="1200" dirty="0" err="1">
                <a:solidFill>
                  <a:srgbClr val="6AA94F"/>
                </a:solidFill>
                <a:latin typeface="Courier New" panose="02070309020205020404" pitchFamily="49" charset="0"/>
              </a:rPr>
              <a:t>dispersion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x =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tot_vueltas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y =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tot_vueltas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fig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plt.figure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fig.add_subplot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B5CEA8"/>
                </a:solidFill>
                <a:latin typeface="Courier New" panose="02070309020205020404" pitchFamily="49" charset="0"/>
              </a:rPr>
              <a:t>111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plt.xlabel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CE9178"/>
                </a:solidFill>
                <a:latin typeface="Courier New" panose="02070309020205020404" pitchFamily="49" charset="0"/>
              </a:rPr>
              <a:t>'Corredores'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plt.ylabel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CE9178"/>
                </a:solidFill>
                <a:latin typeface="Courier New" panose="02070309020205020404" pitchFamily="49" charset="0"/>
              </a:rPr>
              <a:t>'Total tiempo'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plt.scatter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c=x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plt.show</a:t>
            </a:r>
            <a:r>
              <a:rPr lang="es-CO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/>
        </p:nvSpPr>
        <p:spPr>
          <a:xfrm>
            <a:off x="111659" y="949727"/>
            <a:ext cx="5512526" cy="400110"/>
          </a:xfrm>
          <a:prstGeom prst="rect">
            <a:avLst/>
          </a:prstGeom>
          <a:solidFill>
            <a:srgbClr val="139BB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s-CO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Requerimientos  de </a:t>
            </a:r>
            <a:r>
              <a:rPr lang="es-CO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</a:t>
            </a:r>
            <a:endParaRPr/>
          </a:p>
        </p:txBody>
      </p:sp>
      <p:sp>
        <p:nvSpPr>
          <p:cNvPr id="63" name="Google Shape;63;p5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3959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Deep learning - requerimientos</a:t>
            </a:r>
            <a:endParaRPr/>
          </a:p>
        </p:txBody>
      </p:sp>
      <p:sp>
        <p:nvSpPr>
          <p:cNvPr id="64" name="Google Shape;64;p5"/>
          <p:cNvSpPr txBox="1"/>
          <p:nvPr/>
        </p:nvSpPr>
        <p:spPr>
          <a:xfrm>
            <a:off x="1462454" y="1493559"/>
            <a:ext cx="920554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3200"/>
            </a:pPr>
            <a:r>
              <a:rPr lang="es-CO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¿Cual es el mejor lenguaje de programación para trabajar “Machine learning”?</a:t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1768451" y="2655250"/>
            <a:ext cx="7237802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rgbClr val="3333FF"/>
              </a:buClr>
              <a:buSzPts val="2400"/>
              <a:buFont typeface="Arial"/>
              <a:buChar char="•"/>
            </a:pPr>
            <a:r>
              <a:rPr lang="es-CO" sz="2400" b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  <a:p>
            <a:pPr marL="285750" indent="-285750">
              <a:buClr>
                <a:srgbClr val="3333FF"/>
              </a:buClr>
              <a:buSzPts val="2400"/>
              <a:buFont typeface="Arial"/>
              <a:buChar char="•"/>
            </a:pPr>
            <a:r>
              <a:rPr lang="es-CO" sz="2400" b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LISP</a:t>
            </a:r>
            <a:endParaRPr/>
          </a:p>
          <a:p>
            <a:pPr marL="285750" indent="-285750">
              <a:buClr>
                <a:srgbClr val="3333FF"/>
              </a:buClr>
              <a:buSzPts val="2400"/>
              <a:buFont typeface="Arial"/>
              <a:buChar char="•"/>
            </a:pPr>
            <a:r>
              <a:rPr lang="es-CO" sz="2400" b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PROLOG</a:t>
            </a:r>
            <a:endParaRPr/>
          </a:p>
          <a:p>
            <a:pPr marL="285750" indent="-285750">
              <a:buClr>
                <a:srgbClr val="3333FF"/>
              </a:buClr>
              <a:buSzPts val="2400"/>
              <a:buFont typeface="Arial"/>
              <a:buChar char="•"/>
            </a:pPr>
            <a:r>
              <a:rPr lang="es-CO" sz="2400" b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marL="285750" indent="-285750">
              <a:buClr>
                <a:srgbClr val="3333FF"/>
              </a:buClr>
              <a:buSzPts val="2400"/>
              <a:buFont typeface="Arial"/>
              <a:buChar char="•"/>
            </a:pPr>
            <a:r>
              <a:rPr lang="es-CO" sz="2400" b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/>
          </a:p>
          <a:p>
            <a:pPr marL="285750" indent="-285750">
              <a:buClr>
                <a:srgbClr val="3333FF"/>
              </a:buClr>
              <a:buSzPts val="2400"/>
              <a:buFont typeface="Arial"/>
              <a:buChar char="•"/>
            </a:pPr>
            <a:r>
              <a:rPr lang="es-CO" sz="2400" b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  <a:p>
            <a:pPr marL="285750" indent="-285750">
              <a:buClr>
                <a:srgbClr val="3333FF"/>
              </a:buClr>
              <a:buSzPts val="2400"/>
              <a:buFont typeface="Arial"/>
              <a:buChar char="•"/>
            </a:pPr>
            <a:r>
              <a:rPr lang="es-CO" sz="2400" b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MATLAB</a:t>
            </a:r>
            <a:endParaRPr sz="2400" b="1">
              <a:solidFill>
                <a:srgbClr val="3333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/>
          <p:nvPr/>
        </p:nvSpPr>
        <p:spPr>
          <a:xfrm>
            <a:off x="3642920" y="1947428"/>
            <a:ext cx="5152373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16600" b="1">
                <a:solidFill>
                  <a:srgbClr val="205867"/>
                </a:solidFill>
              </a:rPr>
              <a:t>Final</a:t>
            </a:r>
            <a:endParaRPr sz="16600" b="1">
              <a:solidFill>
                <a:srgbClr val="20586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/>
        </p:nvSpPr>
        <p:spPr>
          <a:xfrm>
            <a:off x="66392" y="1008975"/>
            <a:ext cx="5512526" cy="400110"/>
          </a:xfrm>
          <a:prstGeom prst="rect">
            <a:avLst/>
          </a:prstGeom>
          <a:solidFill>
            <a:srgbClr val="139BB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s-CO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Requerimientos  de </a:t>
            </a:r>
            <a:r>
              <a:rPr lang="es-CO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</a:t>
            </a:r>
            <a:endParaRPr/>
          </a:p>
        </p:txBody>
      </p:sp>
      <p:sp>
        <p:nvSpPr>
          <p:cNvPr id="71" name="Google Shape;71;p6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3959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Deep learning - requerimientos</a:t>
            </a:r>
            <a:endParaRPr/>
          </a:p>
        </p:txBody>
      </p:sp>
      <p:sp>
        <p:nvSpPr>
          <p:cNvPr id="72" name="Google Shape;72;p6"/>
          <p:cNvSpPr txBox="1"/>
          <p:nvPr/>
        </p:nvSpPr>
        <p:spPr>
          <a:xfrm>
            <a:off x="153909" y="1493559"/>
            <a:ext cx="12038091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3200"/>
            </a:pPr>
            <a:r>
              <a:rPr lang="es-CO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¿Cual es el mejor lenguaje de programación para trabajar “Machine learning”?</a:t>
            </a:r>
            <a:endParaRPr dirty="0"/>
          </a:p>
        </p:txBody>
      </p:sp>
      <p:sp>
        <p:nvSpPr>
          <p:cNvPr id="73" name="Google Shape;73;p6"/>
          <p:cNvSpPr/>
          <p:nvPr/>
        </p:nvSpPr>
        <p:spPr>
          <a:xfrm>
            <a:off x="280657" y="2655251"/>
            <a:ext cx="11911343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rgbClr val="3333FF"/>
              </a:buClr>
              <a:buSzPts val="2400"/>
              <a:buFont typeface="Arial"/>
              <a:buChar char="•"/>
            </a:pPr>
            <a:r>
              <a:rPr lang="es-CO" sz="2400" b="1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R: 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 diseñado para análisis estadísticos y visualizaciones, se usa con frecuencia para desbloquear los patrones en grandes bloques de datos</a:t>
            </a:r>
            <a:endParaRPr dirty="0"/>
          </a:p>
          <a:p>
            <a:pPr marL="285750" indent="-285750">
              <a:buClr>
                <a:srgbClr val="3333FF"/>
              </a:buClr>
              <a:buSzPts val="2400"/>
              <a:buFont typeface="Arial"/>
              <a:buChar char="•"/>
            </a:pPr>
            <a:r>
              <a:rPr lang="es-CO" sz="2400" b="1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LISP: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trabaja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expresiones simbólicas y prototipado, herramientas útiles en el campo del Machine Learning. Además, se utiliza en proyectos cuyo objetivo es permitir a las aplicaciones basadas en IA ejecutar razonamientos similares a los humanos.</a:t>
            </a:r>
            <a:endParaRPr sz="2400" b="1" dirty="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rgbClr val="3333FF"/>
              </a:buClr>
              <a:buSzPts val="2400"/>
              <a:buFont typeface="Arial"/>
              <a:buChar char="•"/>
            </a:pPr>
            <a:r>
              <a:rPr lang="es-CO" sz="2400" b="1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PROLOG</a:t>
            </a:r>
            <a:r>
              <a:rPr lang="es-CO" sz="2400" b="1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basa en estructuras de datos arbóreas que facilitan la búsqueda de patrones. Todas estas características combinadas convierten este lenguaje en uno de los más flexible</a:t>
            </a:r>
            <a:endParaRPr sz="2400" b="1" dirty="0">
              <a:solidFill>
                <a:srgbClr val="3333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/>
        </p:nvSpPr>
        <p:spPr>
          <a:xfrm>
            <a:off x="220301" y="1008976"/>
            <a:ext cx="5512526" cy="400110"/>
          </a:xfrm>
          <a:prstGeom prst="rect">
            <a:avLst/>
          </a:prstGeom>
          <a:solidFill>
            <a:srgbClr val="139BB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s-CO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Requerimientos  de </a:t>
            </a:r>
            <a:r>
              <a:rPr lang="es-CO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</a:t>
            </a:r>
            <a:endParaRPr/>
          </a:p>
        </p:txBody>
      </p:sp>
      <p:sp>
        <p:nvSpPr>
          <p:cNvPr id="79" name="Google Shape;79;p7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3959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Deep learning - requerimientos</a:t>
            </a:r>
            <a:endParaRPr/>
          </a:p>
        </p:txBody>
      </p:sp>
      <p:sp>
        <p:nvSpPr>
          <p:cNvPr id="80" name="Google Shape;80;p7"/>
          <p:cNvSpPr txBox="1"/>
          <p:nvPr/>
        </p:nvSpPr>
        <p:spPr>
          <a:xfrm>
            <a:off x="1462454" y="1493559"/>
            <a:ext cx="920554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3200"/>
            </a:pPr>
            <a:r>
              <a:rPr lang="es-CO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¿Cual es el mejor lenguaje de programación para trabajar “Machine learning”?</a:t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88063" y="2655250"/>
            <a:ext cx="11503937" cy="29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rgbClr val="3333FF"/>
              </a:buClr>
              <a:buSzPts val="2400"/>
              <a:buFont typeface="Arial"/>
              <a:buChar char="•"/>
            </a:pPr>
            <a:r>
              <a:rPr lang="es-CO" sz="2400" b="1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JAVA: 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Además, dispone de interfaces de datos muy atractivas para mejorar la experiencia del usuario. Si tenemos alguna duda, dispone de una nutrida comunidad de usuarios que pueden ayudarnos</a:t>
            </a:r>
            <a:endParaRPr sz="2400" b="1" dirty="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rgbClr val="3333FF"/>
              </a:buClr>
              <a:buSzPts val="2400"/>
              <a:buFont typeface="Arial"/>
              <a:buChar char="•"/>
            </a:pPr>
            <a:r>
              <a:rPr lang="es-CO" sz="2400" b="1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C++: 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el lenguaje de programación más rápido del mundo y en IA eso es vital.</a:t>
            </a:r>
            <a:endParaRPr sz="2400" b="1" dirty="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rgbClr val="3333FF"/>
              </a:buClr>
              <a:buSzPts val="2400"/>
              <a:buFont typeface="Arial"/>
              <a:buChar char="•"/>
            </a:pPr>
            <a:r>
              <a:rPr lang="es-CO" sz="2400" b="1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PYTHON: 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éxito entre los principiantes que son nuevos en Machine Learning. Python viene con librerías específicas como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SciPy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contiene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Pandas, que permiten a la computadora aprender álgebra lineal y métodos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(respaldo por Google)</a:t>
            </a:r>
            <a:endParaRPr sz="2400" b="1" dirty="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rgbClr val="3333FF"/>
              </a:buClr>
              <a:buSzPts val="2400"/>
              <a:buFont typeface="Arial"/>
              <a:buChar char="•"/>
            </a:pPr>
            <a:r>
              <a:rPr lang="es-CO" sz="2400" b="1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MATLAB: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algoritmo rápido, estable y seguro que asegura la matemática compleja. Considerado como un lenguaje de núcleo duro para matemáticos y científicos que se ocupan de sistemas complejos, encuentra un camino en muchas aplicaciones</a:t>
            </a:r>
            <a:endParaRPr sz="2400" b="1" dirty="0">
              <a:solidFill>
                <a:srgbClr val="3333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/>
        </p:nvSpPr>
        <p:spPr>
          <a:xfrm>
            <a:off x="0" y="913937"/>
            <a:ext cx="5512526" cy="400110"/>
          </a:xfrm>
          <a:prstGeom prst="rect">
            <a:avLst/>
          </a:prstGeom>
          <a:solidFill>
            <a:srgbClr val="139BB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s-CO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Requerimientos  de </a:t>
            </a:r>
            <a:r>
              <a:rPr lang="es-CO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</a:t>
            </a:r>
            <a:endParaRPr/>
          </a:p>
        </p:txBody>
      </p:sp>
      <p:sp>
        <p:nvSpPr>
          <p:cNvPr id="87" name="Google Shape;87;p8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3959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Deep learning - requerimientos</a:t>
            </a:r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0" y="1493559"/>
            <a:ext cx="121920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3200"/>
            </a:pPr>
            <a:r>
              <a:rPr lang="es-CO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¿Cual es el mejor lenguaje de programación para trabajar “Machine learning”?</a:t>
            </a:r>
            <a:endParaRPr dirty="0"/>
          </a:p>
        </p:txBody>
      </p:sp>
      <p:pic>
        <p:nvPicPr>
          <p:cNvPr id="89" name="Google Shape;89;p8" descr="https://i.imgur.com/I9U86B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34" y="2841934"/>
            <a:ext cx="2112840" cy="210461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8"/>
          <p:cNvSpPr/>
          <p:nvPr/>
        </p:nvSpPr>
        <p:spPr>
          <a:xfrm>
            <a:off x="2880695" y="2604727"/>
            <a:ext cx="8311662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s-CO" sz="1800" dirty="0">
                <a:latin typeface="Poppins"/>
                <a:ea typeface="Poppins"/>
                <a:cs typeface="Poppins"/>
                <a:sym typeface="Poppins"/>
              </a:rPr>
              <a:t>Instagram, </a:t>
            </a:r>
            <a:r>
              <a:rPr lang="es-CO" sz="1800" dirty="0" err="1">
                <a:latin typeface="Poppins"/>
                <a:ea typeface="Poppins"/>
                <a:cs typeface="Poppins"/>
                <a:sym typeface="Poppins"/>
              </a:rPr>
              <a:t>Youtube</a:t>
            </a:r>
            <a:r>
              <a:rPr lang="es-CO" sz="1800" dirty="0">
                <a:latin typeface="Poppins"/>
                <a:ea typeface="Poppins"/>
                <a:cs typeface="Poppins"/>
                <a:sym typeface="Poppins"/>
              </a:rPr>
              <a:t>, Google, Facebook, Netflix, vaya hasta la misma Nasa utiliza </a:t>
            </a:r>
            <a:r>
              <a:rPr lang="es-CO" sz="1800" i="1" dirty="0">
                <a:latin typeface="Poppins"/>
                <a:ea typeface="Poppins"/>
                <a:cs typeface="Poppins"/>
                <a:sym typeface="Poppins"/>
              </a:rPr>
              <a:t>Python</a:t>
            </a:r>
            <a:r>
              <a:rPr lang="es-CO" sz="1800" dirty="0">
                <a:latin typeface="Poppins"/>
                <a:ea typeface="Poppins"/>
                <a:cs typeface="Poppins"/>
                <a:sym typeface="Poppins"/>
              </a:rPr>
              <a:t>. </a:t>
            </a:r>
            <a:endParaRPr dirty="0"/>
          </a:p>
          <a:p>
            <a:pPr>
              <a:buSzPts val="1800"/>
            </a:pPr>
            <a:r>
              <a:rPr lang="es-CO" sz="1800" dirty="0">
                <a:latin typeface="Poppins"/>
                <a:ea typeface="Poppins"/>
                <a:cs typeface="Poppins"/>
                <a:sym typeface="Poppins"/>
              </a:rPr>
              <a:t>El potencial del lenguaje es sin duda increíble, con él, podemos desarrollar prácticamente lo que deseemos. </a:t>
            </a:r>
            <a:endParaRPr dirty="0"/>
          </a:p>
          <a:p>
            <a:pPr>
              <a:buSzPts val="1800"/>
            </a:pPr>
            <a:r>
              <a:rPr lang="es-CO" sz="1800" i="1" dirty="0">
                <a:latin typeface="Poppins"/>
                <a:ea typeface="Poppins"/>
                <a:cs typeface="Poppins"/>
                <a:sym typeface="Poppins"/>
              </a:rPr>
              <a:t>Python</a:t>
            </a:r>
            <a:r>
              <a:rPr lang="es-CO" sz="1800" dirty="0">
                <a:latin typeface="Poppins"/>
                <a:ea typeface="Poppins"/>
                <a:cs typeface="Poppins"/>
                <a:sym typeface="Poppins"/>
              </a:rPr>
              <a:t> es utilizado en muchas áreas:</a:t>
            </a:r>
            <a:endParaRPr dirty="0"/>
          </a:p>
          <a:p>
            <a:pPr marL="285750" indent="-285750">
              <a:buSzPts val="1800"/>
              <a:buFont typeface="Arial"/>
              <a:buChar char="•"/>
            </a:pPr>
            <a:r>
              <a:rPr lang="es-CO" sz="1800" dirty="0">
                <a:latin typeface="Poppins"/>
                <a:ea typeface="Poppins"/>
                <a:cs typeface="Poppins"/>
                <a:sym typeface="Poppins"/>
              </a:rPr>
              <a:t>videojuego, </a:t>
            </a:r>
            <a:endParaRPr dirty="0"/>
          </a:p>
          <a:p>
            <a:pPr marL="285750" indent="-285750">
              <a:buSzPts val="1800"/>
              <a:buFont typeface="Arial"/>
              <a:buChar char="•"/>
            </a:pPr>
            <a:r>
              <a:rPr lang="es-CO" sz="1800" dirty="0">
                <a:latin typeface="Poppins"/>
                <a:ea typeface="Poppins"/>
                <a:cs typeface="Poppins"/>
                <a:sym typeface="Poppins"/>
              </a:rPr>
              <a:t>páginas web, </a:t>
            </a:r>
            <a:endParaRPr dirty="0"/>
          </a:p>
          <a:p>
            <a:pPr marL="285750" indent="-285750">
              <a:buSzPts val="1800"/>
              <a:buFont typeface="Arial"/>
              <a:buChar char="•"/>
            </a:pPr>
            <a:r>
              <a:rPr lang="es-CO" sz="1800" dirty="0">
                <a:latin typeface="Poppins"/>
                <a:ea typeface="Poppins"/>
                <a:cs typeface="Poppins"/>
                <a:sym typeface="Poppins"/>
              </a:rPr>
              <a:t>la ciencia de datos, </a:t>
            </a:r>
            <a:endParaRPr dirty="0"/>
          </a:p>
          <a:p>
            <a:pPr marL="285750" indent="-285750">
              <a:buSzPts val="1800"/>
              <a:buFont typeface="Arial"/>
              <a:buChar char="•"/>
            </a:pPr>
            <a:r>
              <a:rPr lang="es-CO" sz="1800" dirty="0">
                <a:latin typeface="Poppins"/>
                <a:ea typeface="Poppins"/>
                <a:cs typeface="Poppins"/>
                <a:sym typeface="Poppins"/>
              </a:rPr>
              <a:t>machine learning, </a:t>
            </a:r>
            <a:endParaRPr dirty="0"/>
          </a:p>
          <a:p>
            <a:pPr marL="285750" indent="-285750">
              <a:buSzPts val="1800"/>
              <a:buFont typeface="Arial"/>
              <a:buChar char="•"/>
            </a:pPr>
            <a:r>
              <a:rPr lang="es-CO" sz="1800" dirty="0" err="1">
                <a:latin typeface="Poppins"/>
                <a:ea typeface="Poppins"/>
                <a:cs typeface="Poppins"/>
                <a:sym typeface="Poppins"/>
              </a:rPr>
              <a:t>Blockchain</a:t>
            </a:r>
            <a:endParaRPr sz="1800" dirty="0">
              <a:latin typeface="Poppins"/>
              <a:ea typeface="Poppins"/>
              <a:cs typeface="Poppins"/>
              <a:sym typeface="Poppins"/>
            </a:endParaRPr>
          </a:p>
          <a:p>
            <a:pPr>
              <a:buSzPts val="1800"/>
            </a:pPr>
            <a:r>
              <a:rPr lang="es-CO" sz="1800" dirty="0">
                <a:latin typeface="Poppins"/>
                <a:ea typeface="Poppins"/>
                <a:cs typeface="Poppins"/>
                <a:sym typeface="Poppins"/>
              </a:rPr>
              <a:t>En todas estas áreas, y muchas más, es posible utilizar Python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 descr="Resultado de imagen para juan pablo II"/>
          <p:cNvSpPr/>
          <p:nvPr/>
        </p:nvSpPr>
        <p:spPr>
          <a:xfrm>
            <a:off x="1831975" y="79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9"/>
          <p:cNvSpPr txBox="1"/>
          <p:nvPr/>
        </p:nvSpPr>
        <p:spPr>
          <a:xfrm>
            <a:off x="472241" y="1502095"/>
            <a:ext cx="8424936" cy="4274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/>
          <a:p>
            <a:pPr>
              <a:buClr>
                <a:srgbClr val="3F3F3F"/>
              </a:buClr>
              <a:buSzPts val="2400"/>
            </a:pPr>
            <a:r>
              <a:rPr lang="es-CO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Necesitaremos un computador con software como:</a:t>
            </a:r>
            <a:endParaRPr dirty="0"/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059" indent="-382059">
              <a:spcBef>
                <a:spcPts val="480"/>
              </a:spcBef>
              <a:buClr>
                <a:srgbClr val="3F3F3F"/>
              </a:buClr>
              <a:buSzPts val="2400"/>
              <a:buFont typeface="Arial"/>
              <a:buChar char="•"/>
            </a:pPr>
            <a:r>
              <a:rPr lang="es-CO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Python 3</a:t>
            </a:r>
            <a:endParaRPr dirty="0"/>
          </a:p>
          <a:p>
            <a:pPr marL="382059" indent="-229659">
              <a:spcBef>
                <a:spcPts val="480"/>
              </a:spcBef>
              <a:buClr>
                <a:schemeClr val="dk1"/>
              </a:buClr>
              <a:buSzPts val="2400"/>
            </a:pP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059" indent="-382059">
              <a:spcBef>
                <a:spcPts val="480"/>
              </a:spcBef>
              <a:buClr>
                <a:srgbClr val="3F3F3F"/>
              </a:buClr>
              <a:buSzPts val="2400"/>
              <a:buFont typeface="Arial"/>
              <a:buChar char="•"/>
            </a:pPr>
            <a:r>
              <a:rPr lang="es-CO" sz="24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scikit</a:t>
            </a:r>
            <a:r>
              <a:rPr lang="es-CO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4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learn</a:t>
            </a:r>
            <a:endParaRPr lang="es-CO"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059" indent="-382059">
              <a:spcBef>
                <a:spcPts val="480"/>
              </a:spcBef>
              <a:buClr>
                <a:srgbClr val="3F3F3F"/>
              </a:buClr>
              <a:buSzPts val="2400"/>
              <a:buFont typeface="Arial"/>
              <a:buChar char="•"/>
            </a:pPr>
            <a:endParaRPr lang="es-CO"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059" indent="-382059">
              <a:spcBef>
                <a:spcPts val="480"/>
              </a:spcBef>
              <a:buClr>
                <a:srgbClr val="3F3F3F"/>
              </a:buClr>
              <a:buSzPts val="2400"/>
              <a:buFont typeface="Arial"/>
              <a:buChar char="•"/>
            </a:pPr>
            <a:r>
              <a:rPr lang="es-CO" sz="24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Tensorflow</a:t>
            </a:r>
            <a:r>
              <a:rPr lang="es-CO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s-CO" sz="24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pytorch</a:t>
            </a:r>
            <a:r>
              <a:rPr lang="es-CO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s-CO" sz="24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059" indent="-229659">
              <a:spcBef>
                <a:spcPts val="480"/>
              </a:spcBef>
              <a:buClr>
                <a:schemeClr val="dk1"/>
              </a:buClr>
              <a:buSzPts val="2400"/>
            </a:pP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059" indent="-382059">
              <a:spcBef>
                <a:spcPts val="480"/>
              </a:spcBef>
              <a:buClr>
                <a:srgbClr val="3F3F3F"/>
              </a:buClr>
              <a:buSzPts val="2400"/>
              <a:buFont typeface="Arial"/>
              <a:buChar char="•"/>
            </a:pPr>
            <a:r>
              <a:rPr lang="es-CO" sz="24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0" y="909058"/>
            <a:ext cx="5512526" cy="400110"/>
          </a:xfrm>
          <a:prstGeom prst="rect">
            <a:avLst/>
          </a:prstGeom>
          <a:solidFill>
            <a:srgbClr val="139BB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s-CO" sz="2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Requerimientos  de </a:t>
            </a:r>
            <a:r>
              <a:rPr lang="es-CO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</a:t>
            </a:r>
            <a:endParaRPr dirty="0"/>
          </a:p>
        </p:txBody>
      </p:sp>
      <p:pic>
        <p:nvPicPr>
          <p:cNvPr id="99" name="Google Shape;99;p9" descr="Resultado de imagen para Python 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1945" y="1331044"/>
            <a:ext cx="1801041" cy="180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 descr="Resultado de imagen para tensorflo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8250" y="2557464"/>
            <a:ext cx="20955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 descr="Resultado de imagen para OpenCv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47445" y="3662455"/>
            <a:ext cx="171450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9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3959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Deep learning - requerimientos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 descr="Resultado de imagen para juan pablo II"/>
          <p:cNvSpPr/>
          <p:nvPr/>
        </p:nvSpPr>
        <p:spPr>
          <a:xfrm>
            <a:off x="1831975" y="79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1524000" y="74378"/>
            <a:ext cx="9144000" cy="640724"/>
          </a:xfrm>
          <a:prstGeom prst="rect">
            <a:avLst/>
          </a:prstGeom>
          <a:solidFill>
            <a:srgbClr val="094E76"/>
          </a:solidFill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3959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Deep learning - requerimientos</a:t>
            </a:r>
            <a:endParaRPr/>
          </a:p>
        </p:txBody>
      </p:sp>
      <p:sp>
        <p:nvSpPr>
          <p:cNvPr id="43" name="Google Shape;43;p3"/>
          <p:cNvSpPr txBox="1"/>
          <p:nvPr/>
        </p:nvSpPr>
        <p:spPr>
          <a:xfrm>
            <a:off x="417920" y="1552161"/>
            <a:ext cx="8424936" cy="4274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/>
          <a:p>
            <a:pPr>
              <a:buClr>
                <a:srgbClr val="3F3F3F"/>
              </a:buClr>
              <a:buSzPts val="2400"/>
            </a:pPr>
            <a:r>
              <a:rPr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Necesitaremos un computador con:</a:t>
            </a:r>
            <a:endParaRPr/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059" indent="-382059">
              <a:spcBef>
                <a:spcPts val="480"/>
              </a:spcBef>
              <a:buClr>
                <a:srgbClr val="3F3F3F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Una buena CPU: mínimo I5 séptima generación</a:t>
            </a:r>
            <a:endParaRPr/>
          </a:p>
          <a:p>
            <a:pPr marL="382059" indent="-229659">
              <a:spcBef>
                <a:spcPts val="480"/>
              </a:spcBef>
              <a:buClr>
                <a:schemeClr val="dk1"/>
              </a:buClr>
              <a:buSzPts val="2400"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059" indent="-229659">
              <a:spcBef>
                <a:spcPts val="480"/>
              </a:spcBef>
              <a:buClr>
                <a:schemeClr val="dk1"/>
              </a:buClr>
              <a:buSzPts val="2400"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059" indent="-382059">
              <a:spcBef>
                <a:spcPts val="480"/>
              </a:spcBef>
              <a:buClr>
                <a:srgbClr val="3F3F3F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GPU</a:t>
            </a:r>
            <a:endParaRPr/>
          </a:p>
          <a:p>
            <a:pPr marL="382059" indent="-229659">
              <a:spcBef>
                <a:spcPts val="480"/>
              </a:spcBef>
              <a:buClr>
                <a:schemeClr val="dk1"/>
              </a:buClr>
              <a:buSzPts val="2400"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059" indent="-229659">
              <a:spcBef>
                <a:spcPts val="480"/>
              </a:spcBef>
              <a:buClr>
                <a:schemeClr val="dk1"/>
              </a:buClr>
              <a:buSzPts val="2400"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059" indent="-382059">
              <a:spcBef>
                <a:spcPts val="480"/>
              </a:spcBef>
              <a:buClr>
                <a:srgbClr val="3F3F3F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TPU (Tensor Processing Unit)</a:t>
            </a:r>
            <a:endParaRPr/>
          </a:p>
        </p:txBody>
      </p:sp>
      <p:sp>
        <p:nvSpPr>
          <p:cNvPr id="44" name="Google Shape;44;p3"/>
          <p:cNvSpPr txBox="1"/>
          <p:nvPr/>
        </p:nvSpPr>
        <p:spPr>
          <a:xfrm>
            <a:off x="0" y="960738"/>
            <a:ext cx="5512526" cy="400110"/>
          </a:xfrm>
          <a:prstGeom prst="rect">
            <a:avLst/>
          </a:prstGeom>
          <a:solidFill>
            <a:srgbClr val="139BB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s-CO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de hardware</a:t>
            </a:r>
            <a:endParaRPr dirty="0"/>
          </a:p>
        </p:txBody>
      </p:sp>
      <p:sp>
        <p:nvSpPr>
          <p:cNvPr id="45" name="Google Shape;45;p3"/>
          <p:cNvSpPr txBox="1"/>
          <p:nvPr/>
        </p:nvSpPr>
        <p:spPr>
          <a:xfrm>
            <a:off x="1524001" y="6609807"/>
            <a:ext cx="91439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400"/>
            </a:pPr>
            <a:r>
              <a:rPr lang="es-CO" i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Espacio para referencias </a:t>
            </a:r>
            <a:endParaRPr/>
          </a:p>
        </p:txBody>
      </p:sp>
      <p:pic>
        <p:nvPicPr>
          <p:cNvPr id="46" name="Google Shape;46;p3" descr="https://qph.fs.quoracdn.net/main-qimg-489f66a725879c1fde96d90865b34dfd"/>
          <p:cNvPicPr preferRelativeResize="0"/>
          <p:nvPr/>
        </p:nvPicPr>
        <p:blipFill rotWithShape="1">
          <a:blip r:embed="rId3">
            <a:alphaModFix/>
          </a:blip>
          <a:srcRect l="19928" t="9568" r="14688" b="11047"/>
          <a:stretch/>
        </p:blipFill>
        <p:spPr>
          <a:xfrm>
            <a:off x="5554991" y="3936370"/>
            <a:ext cx="2024743" cy="189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" descr="https://qph.fs.quoracdn.net/main-qimg-4629ef4b3ec067c527513026f4fa0ef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3527" y="1299223"/>
            <a:ext cx="2122443" cy="1593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3" descr="https://qph.fs.quoracdn.net/main-qimg-d8449dc481097a1f63c77c370e80cf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4375" y="3155504"/>
            <a:ext cx="2406122" cy="1748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4198</Words>
  <Application>Microsoft Office PowerPoint</Application>
  <PresentationFormat>Panorámica</PresentationFormat>
  <Paragraphs>418</Paragraphs>
  <Slides>40</Slides>
  <Notes>40</Notes>
  <HiddenSlides>1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50" baseType="lpstr">
      <vt:lpstr>Roboto</vt:lpstr>
      <vt:lpstr>Calibri</vt:lpstr>
      <vt:lpstr>Trebuchet MS</vt:lpstr>
      <vt:lpstr>Courier New</vt:lpstr>
      <vt:lpstr>Times New Roman</vt:lpstr>
      <vt:lpstr>Arial</vt:lpstr>
      <vt:lpstr>Tahoma</vt:lpstr>
      <vt:lpstr>Montserrat</vt:lpstr>
      <vt:lpstr>Poppins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Comunicaciones</dc:creator>
  <cp:lastModifiedBy>Luis Fernando Castellanos Guarin</cp:lastModifiedBy>
  <cp:revision>33</cp:revision>
  <dcterms:created xsi:type="dcterms:W3CDTF">2016-03-28T17:24:36Z</dcterms:created>
  <dcterms:modified xsi:type="dcterms:W3CDTF">2020-08-18T20:51:11Z</dcterms:modified>
</cp:coreProperties>
</file>