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  <p:sldMasterId id="2147483669" r:id="rId2"/>
  </p:sldMasterIdLst>
  <p:notesMasterIdLst>
    <p:notesMasterId r:id="rId36"/>
  </p:notesMasterIdLst>
  <p:sldIdLst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40" r:id="rId12"/>
    <p:sldId id="339" r:id="rId13"/>
    <p:sldId id="341" r:id="rId14"/>
    <p:sldId id="342" r:id="rId15"/>
    <p:sldId id="343" r:id="rId16"/>
    <p:sldId id="344" r:id="rId17"/>
    <p:sldId id="345" r:id="rId18"/>
    <p:sldId id="346" r:id="rId19"/>
    <p:sldId id="349" r:id="rId20"/>
    <p:sldId id="347" r:id="rId21"/>
    <p:sldId id="348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Tahoma" panose="020B0604030504040204" pitchFamily="3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87" roundtripDataSignature="AMtx7mgJowjYvhm2hPVNk54dZiPg/Nxh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2DB32E-330F-4F60-AB8B-8B4815C41736}">
  <a:tblStyle styleId="{412DB32E-330F-4F60-AB8B-8B4815C4173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EAF0"/>
          </a:solidFill>
        </a:fill>
      </a:tcStyle>
    </a:wholeTbl>
    <a:band1H>
      <a:tcTxStyle b="off" i="off"/>
      <a:tcStyle>
        <a:tcBdr/>
        <a:fill>
          <a:solidFill>
            <a:srgbClr val="D7D2D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7D2D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6764" autoAdjust="0"/>
  </p:normalViewPr>
  <p:slideViewPr>
    <p:cSldViewPr snapToGrid="0">
      <p:cViewPr varScale="1">
        <p:scale>
          <a:sx n="125" d="100"/>
          <a:sy n="125" d="100"/>
        </p:scale>
        <p:origin x="5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89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87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90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018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9244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4524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163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432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0642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371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06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3356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404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9117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3669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690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1197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01679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95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2501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9484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5052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7152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95839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231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239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4756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951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59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45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5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6"/>
          <p:cNvSpPr txBox="1">
            <a:spLocks noGrp="1"/>
          </p:cNvSpPr>
          <p:nvPr>
            <p:ph type="title"/>
          </p:nvPr>
        </p:nvSpPr>
        <p:spPr>
          <a:xfrm rot="5400000">
            <a:off x="7133432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6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3838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491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5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674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69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5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0030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5791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5028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5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66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653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5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756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5526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162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8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22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9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67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0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0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50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5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41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17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96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3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238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0287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1714500" lvl="4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057400" lvl="5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5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5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78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4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5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5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03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4396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11438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luisFernandoCastellanosG/Machine_learning/tree/master/Databaset_para_trabajar_sklear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uis.castellanosg@usantoto.edu.c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archive.ics.uci.edu/ml/index.php" TargetMode="External"/><Relationship Id="rId4" Type="http://schemas.openxmlformats.org/officeDocument/2006/relationships/hyperlink" Target="https://github.com/luisFernandoCastellanosG/Machine_learning/tree/master/Databaset_para_trabajar_sklear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9;p10">
            <a:extLst>
              <a:ext uri="{FF2B5EF4-FFF2-40B4-BE49-F238E27FC236}">
                <a16:creationId xmlns:a16="http://schemas.microsoft.com/office/drawing/2014/main" id="{6928070B-DC43-4C23-BF00-66FB8A573FD3}"/>
              </a:ext>
            </a:extLst>
          </p:cNvPr>
          <p:cNvSpPr txBox="1"/>
          <p:nvPr/>
        </p:nvSpPr>
        <p:spPr>
          <a:xfrm>
            <a:off x="1755820" y="1524488"/>
            <a:ext cx="8912180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6600"/>
            </a:pPr>
            <a:r>
              <a:rPr lang="es-CO" sz="6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Clasificadores (algoritmos) de aprendizaje automático con SCIKIT-LEARN</a:t>
            </a:r>
            <a:endParaRPr sz="6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1563397" y="619795"/>
            <a:ext cx="68486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20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Clasificadores de SCIKIT-LEARN</a:t>
            </a:r>
          </a:p>
        </p:txBody>
      </p:sp>
      <p:sp>
        <p:nvSpPr>
          <p:cNvPr id="4" name="Google Shape;115;p11">
            <a:extLst>
              <a:ext uri="{FF2B5EF4-FFF2-40B4-BE49-F238E27FC236}">
                <a16:creationId xmlns:a16="http://schemas.microsoft.com/office/drawing/2014/main" id="{B5C6ABD9-4D69-4560-963E-B15B37DDA568}"/>
              </a:ext>
            </a:extLst>
          </p:cNvPr>
          <p:cNvSpPr/>
          <p:nvPr/>
        </p:nvSpPr>
        <p:spPr>
          <a:xfrm>
            <a:off x="1595846" y="1479103"/>
            <a:ext cx="10596154" cy="3970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s-CO"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Los  Algoritmos más populares para clasificación, como regresión logística, maquinas de vectores de soporte y arboles de decisión.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139700">
              <a:buClr>
                <a:schemeClr val="dk1"/>
              </a:buClr>
              <a:buSzPts val="3200"/>
            </a:pPr>
            <a:endParaRPr sz="3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indent="-3429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s-CO"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Ejemplos de SCIKIT-LEARN</a:t>
            </a:r>
            <a:endParaRPr sz="3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indent="-139700">
              <a:buClr>
                <a:schemeClr val="dk1"/>
              </a:buClr>
              <a:buSzPts val="3200"/>
            </a:pPr>
            <a:endParaRPr sz="3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indent="-3429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s-CO"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Fortalezas y debilidades de los clasificadores.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1563397" y="619795"/>
            <a:ext cx="68486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20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Clasificadores de SCIKIT-LEARN</a:t>
            </a:r>
          </a:p>
        </p:txBody>
      </p:sp>
      <p:sp>
        <p:nvSpPr>
          <p:cNvPr id="5" name="Google Shape;121;p12">
            <a:extLst>
              <a:ext uri="{FF2B5EF4-FFF2-40B4-BE49-F238E27FC236}">
                <a16:creationId xmlns:a16="http://schemas.microsoft.com/office/drawing/2014/main" id="{8F763EB0-3199-4E75-8FFE-EF4F777653C7}"/>
              </a:ext>
            </a:extLst>
          </p:cNvPr>
          <p:cNvSpPr/>
          <p:nvPr/>
        </p:nvSpPr>
        <p:spPr>
          <a:xfrm>
            <a:off x="1898800" y="1305341"/>
            <a:ext cx="914400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5400"/>
            </a:pPr>
            <a:r>
              <a:rPr lang="es-CO" sz="5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machine learning un algoritmo de clasificación solo es apropiado </a:t>
            </a:r>
            <a:r>
              <a:rPr lang="es-CO" sz="5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una tarea </a:t>
            </a:r>
            <a:r>
              <a:rPr lang="es-CO" sz="5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problemática…difícilmente para dos o más.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711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1563397" y="619795"/>
            <a:ext cx="68486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20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Clasificadores de SCIKIT-LEARN</a:t>
            </a:r>
          </a:p>
        </p:txBody>
      </p:sp>
      <p:pic>
        <p:nvPicPr>
          <p:cNvPr id="4" name="Google Shape;127;p13" descr="Resultado de imagen para old man cartoon">
            <a:extLst>
              <a:ext uri="{FF2B5EF4-FFF2-40B4-BE49-F238E27FC236}">
                <a16:creationId xmlns:a16="http://schemas.microsoft.com/office/drawing/2014/main" id="{DEE44063-B06A-45FA-A416-C04F8822F17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8592"/>
          <a:stretch/>
        </p:blipFill>
        <p:spPr>
          <a:xfrm>
            <a:off x="1974538" y="2070640"/>
            <a:ext cx="2295525" cy="24378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128;p13">
            <a:extLst>
              <a:ext uri="{FF2B5EF4-FFF2-40B4-BE49-F238E27FC236}">
                <a16:creationId xmlns:a16="http://schemas.microsoft.com/office/drawing/2014/main" id="{0571A649-73DE-4C16-A9DA-5ED0BD538D42}"/>
              </a:ext>
            </a:extLst>
          </p:cNvPr>
          <p:cNvCxnSpPr/>
          <p:nvPr/>
        </p:nvCxnSpPr>
        <p:spPr>
          <a:xfrm flipH="1">
            <a:off x="4270062" y="1434207"/>
            <a:ext cx="2833352" cy="503563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7" name="Google Shape;129;p13">
            <a:extLst>
              <a:ext uri="{FF2B5EF4-FFF2-40B4-BE49-F238E27FC236}">
                <a16:creationId xmlns:a16="http://schemas.microsoft.com/office/drawing/2014/main" id="{9B6C4DC9-516F-40FA-92EA-0D0A52F952D2}"/>
              </a:ext>
            </a:extLst>
          </p:cNvPr>
          <p:cNvCxnSpPr/>
          <p:nvPr/>
        </p:nvCxnSpPr>
        <p:spPr>
          <a:xfrm flipH="1">
            <a:off x="4270062" y="1569111"/>
            <a:ext cx="2833352" cy="503563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" name="Google Shape;130;p13">
            <a:extLst>
              <a:ext uri="{FF2B5EF4-FFF2-40B4-BE49-F238E27FC236}">
                <a16:creationId xmlns:a16="http://schemas.microsoft.com/office/drawing/2014/main" id="{A8FBF972-E576-4634-992C-D13E93F66960}"/>
              </a:ext>
            </a:extLst>
          </p:cNvPr>
          <p:cNvSpPr txBox="1"/>
          <p:nvPr/>
        </p:nvSpPr>
        <p:spPr>
          <a:xfrm>
            <a:off x="2119290" y="5001655"/>
            <a:ext cx="252891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Perceptrón</a:t>
            </a:r>
            <a:endParaRPr/>
          </a:p>
          <a:p>
            <a:pPr algn="ctr">
              <a:buSzPts val="2800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ADALINE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31;p13">
            <a:extLst>
              <a:ext uri="{FF2B5EF4-FFF2-40B4-BE49-F238E27FC236}">
                <a16:creationId xmlns:a16="http://schemas.microsoft.com/office/drawing/2014/main" id="{898A22B5-0E21-41B2-8CD3-1B2B1F267928}"/>
              </a:ext>
            </a:extLst>
          </p:cNvPr>
          <p:cNvSpPr txBox="1"/>
          <p:nvPr/>
        </p:nvSpPr>
        <p:spPr>
          <a:xfrm>
            <a:off x="1467039" y="1500304"/>
            <a:ext cx="33105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s-CO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Viejos métodos y poco prácticos.</a:t>
            </a:r>
            <a:endParaRPr/>
          </a:p>
        </p:txBody>
      </p:sp>
      <p:sp>
        <p:nvSpPr>
          <p:cNvPr id="10" name="Google Shape;132;p13">
            <a:extLst>
              <a:ext uri="{FF2B5EF4-FFF2-40B4-BE49-F238E27FC236}">
                <a16:creationId xmlns:a16="http://schemas.microsoft.com/office/drawing/2014/main" id="{168FDD56-48E4-4B8A-8779-215ECE5CABF0}"/>
              </a:ext>
            </a:extLst>
          </p:cNvPr>
          <p:cNvSpPr txBox="1"/>
          <p:nvPr/>
        </p:nvSpPr>
        <p:spPr>
          <a:xfrm>
            <a:off x="7154278" y="1500304"/>
            <a:ext cx="33949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s-CO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Nuevos métodos y muy prácticos.</a:t>
            </a:r>
            <a:endParaRPr/>
          </a:p>
        </p:txBody>
      </p:sp>
      <p:pic>
        <p:nvPicPr>
          <p:cNvPr id="11" name="Google Shape;133;p13" descr="Resultado de imagen para sport man cartoon">
            <a:extLst>
              <a:ext uri="{FF2B5EF4-FFF2-40B4-BE49-F238E27FC236}">
                <a16:creationId xmlns:a16="http://schemas.microsoft.com/office/drawing/2014/main" id="{7E94A6D8-8486-43B2-8A12-2C82680A056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6941" t="5" r="26939" b="10362"/>
          <a:stretch/>
        </p:blipFill>
        <p:spPr>
          <a:xfrm>
            <a:off x="7457477" y="2286083"/>
            <a:ext cx="1883903" cy="25222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34;p13">
            <a:extLst>
              <a:ext uri="{FF2B5EF4-FFF2-40B4-BE49-F238E27FC236}">
                <a16:creationId xmlns:a16="http://schemas.microsoft.com/office/drawing/2014/main" id="{5D470E04-C35B-4A02-9C2B-FFD863DB2E64}"/>
              </a:ext>
            </a:extLst>
          </p:cNvPr>
          <p:cNvSpPr txBox="1"/>
          <p:nvPr/>
        </p:nvSpPr>
        <p:spPr>
          <a:xfrm>
            <a:off x="7249633" y="5217097"/>
            <a:ext cx="21493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SCIKIT-LEARN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591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1563397" y="619795"/>
            <a:ext cx="68486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20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Clasificadores de SCIKIT-LEARN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A16C7A4-1DDB-4929-8FE7-3C0872E7B5AA}"/>
              </a:ext>
            </a:extLst>
          </p:cNvPr>
          <p:cNvSpPr/>
          <p:nvPr/>
        </p:nvSpPr>
        <p:spPr>
          <a:xfrm>
            <a:off x="2806233" y="1090712"/>
            <a:ext cx="8090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b="1" dirty="0">
                <a:latin typeface="Calibri" panose="020F0502020204030204" pitchFamily="34" charset="0"/>
                <a:cs typeface="Calibri" panose="020F0502020204030204" pitchFamily="34" charset="0"/>
              </a:rPr>
              <a:t>Resumen (paso a paso para hacer una IA)</a:t>
            </a:r>
          </a:p>
        </p:txBody>
      </p:sp>
      <p:sp>
        <p:nvSpPr>
          <p:cNvPr id="13" name="Google Shape;140;p21">
            <a:extLst>
              <a:ext uri="{FF2B5EF4-FFF2-40B4-BE49-F238E27FC236}">
                <a16:creationId xmlns:a16="http://schemas.microsoft.com/office/drawing/2014/main" id="{FC36E77C-DAA9-45A5-829B-9D7DA07D3B2F}"/>
              </a:ext>
            </a:extLst>
          </p:cNvPr>
          <p:cNvSpPr txBox="1"/>
          <p:nvPr/>
        </p:nvSpPr>
        <p:spPr>
          <a:xfrm>
            <a:off x="1524000" y="1595021"/>
            <a:ext cx="9144000" cy="52629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Conocer el </a:t>
            </a:r>
            <a:r>
              <a:rPr lang="es-CO" sz="3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dataset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Dividir los datos (entrenamiento / testeo)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Escalado y normalización de valores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Entrenar modelo.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Realizar predicciones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Valorar el modelo.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3200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Visualizar resultados (opcional)</a:t>
            </a:r>
            <a:endParaRPr sz="3200" i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3455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/>
        </p:nvSpPr>
        <p:spPr>
          <a:xfrm>
            <a:off x="1574715" y="511856"/>
            <a:ext cx="5136502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/>
            <a:r>
              <a:rPr lang="es-ES" sz="2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Que otros modelo existen?</a:t>
            </a:r>
          </a:p>
        </p:txBody>
      </p:sp>
      <p:sp>
        <p:nvSpPr>
          <p:cNvPr id="6" name="Google Shape;146;p22">
            <a:extLst>
              <a:ext uri="{FF2B5EF4-FFF2-40B4-BE49-F238E27FC236}">
                <a16:creationId xmlns:a16="http://schemas.microsoft.com/office/drawing/2014/main" id="{4031EB8C-91B0-4C0D-A084-EF3BDB18D1DB}"/>
              </a:ext>
            </a:extLst>
          </p:cNvPr>
          <p:cNvSpPr txBox="1"/>
          <p:nvPr/>
        </p:nvSpPr>
        <p:spPr>
          <a:xfrm>
            <a:off x="1224817" y="1422717"/>
            <a:ext cx="10972800" cy="46166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3200"/>
            </a:pPr>
            <a:r>
              <a:rPr lang="es-CO" sz="2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TALLER PARA CASA: ver videos sobre: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Regresión lineal (simple/múltiple)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Regresión logística y probabilidades condicionales.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Vectores de soporte.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Árboles de clasificación y regresión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K-vecinos (k-</a:t>
            </a:r>
            <a:r>
              <a:rPr lang="es-CO" sz="28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means</a:t>
            </a:r>
            <a:r>
              <a:rPr lang="es-CO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).</a:t>
            </a:r>
            <a:endParaRPr sz="2800" i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algn="ctr">
              <a:lnSpc>
                <a:spcPct val="150000"/>
              </a:lnSpc>
              <a:buSzPts val="3200"/>
            </a:pPr>
            <a:r>
              <a:rPr lang="es-CO" sz="2800" b="1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Para conocer de forma genérica la funcionalidad de esos modelos </a:t>
            </a:r>
            <a:endParaRPr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06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1478731" y="628261"/>
            <a:ext cx="7462069" cy="38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¿Pero qué tipos de modelos de IA Existen?</a:t>
            </a:r>
          </a:p>
        </p:txBody>
      </p:sp>
      <p:sp>
        <p:nvSpPr>
          <p:cNvPr id="9" name="Google Shape;391;p67">
            <a:extLst>
              <a:ext uri="{FF2B5EF4-FFF2-40B4-BE49-F238E27FC236}">
                <a16:creationId xmlns:a16="http://schemas.microsoft.com/office/drawing/2014/main" id="{EDA6C45F-B93D-425B-96C3-031B43C30661}"/>
              </a:ext>
            </a:extLst>
          </p:cNvPr>
          <p:cNvSpPr txBox="1"/>
          <p:nvPr/>
        </p:nvSpPr>
        <p:spPr>
          <a:xfrm>
            <a:off x="1195057" y="1346186"/>
            <a:ext cx="10996943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800"/>
            </a:pPr>
            <a:endParaRPr sz="2400" b="1" i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09550" indent="-209550">
              <a:lnSpc>
                <a:spcPct val="150000"/>
              </a:lnSpc>
              <a:buSzPts val="2800"/>
              <a:buFont typeface="Arial" panose="020B0604020202020204" pitchFamily="34" charset="0"/>
              <a:buChar char="•"/>
            </a:pPr>
            <a:r>
              <a:rPr lang="es-CO" sz="24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Regresión lineal (</a:t>
            </a:r>
            <a:r>
              <a:rPr lang="es-ES" sz="24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 método para encontrar el patrón con una "Mejor Línea de Ajuste"</a:t>
            </a:r>
            <a:r>
              <a:rPr lang="es-CO" sz="24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</a:t>
            </a:r>
            <a:endParaRPr sz="2400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09550" indent="-209550">
              <a:lnSpc>
                <a:spcPct val="150000"/>
              </a:lnSpc>
              <a:buSzPts val="2800"/>
              <a:buFont typeface="Arial" panose="020B0604020202020204" pitchFamily="34" charset="0"/>
              <a:buChar char="•"/>
            </a:pPr>
            <a:r>
              <a:rPr lang="es-CO" sz="2400" i="1" dirty="0">
                <a:solidFill>
                  <a:srgbClr val="00B0F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Regresión logística.</a:t>
            </a:r>
            <a:endParaRPr sz="2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550" indent="-209550">
              <a:lnSpc>
                <a:spcPct val="150000"/>
              </a:lnSpc>
              <a:buSzPts val="2800"/>
              <a:buFont typeface="Arial" panose="020B0604020202020204" pitchFamily="34" charset="0"/>
              <a:buChar char="•"/>
            </a:pPr>
            <a:r>
              <a:rPr lang="es-CO" sz="2400" i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Árboles de clasificación y regresión.</a:t>
            </a:r>
          </a:p>
          <a:p>
            <a:pPr marL="209550" indent="-209550">
              <a:lnSpc>
                <a:spcPct val="150000"/>
              </a:lnSpc>
              <a:buSzPts val="2800"/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Vectores de soporte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550" indent="-209550">
              <a:lnSpc>
                <a:spcPct val="150000"/>
              </a:lnSpc>
              <a:buSzPts val="2800"/>
              <a:buFont typeface="Arial" panose="020B0604020202020204" pitchFamily="34" charset="0"/>
              <a:buChar char="•"/>
            </a:pPr>
            <a:r>
              <a:rPr lang="es-CO" sz="2400" i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K-</a:t>
            </a:r>
            <a:r>
              <a:rPr lang="es-CO" sz="2400" i="1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means</a:t>
            </a:r>
            <a:endParaRPr sz="2400" i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09550" indent="-209550">
              <a:lnSpc>
                <a:spcPct val="150000"/>
              </a:lnSpc>
              <a:buSzPts val="2800"/>
              <a:buFont typeface="Arial" panose="020B0604020202020204" pitchFamily="34" charset="0"/>
              <a:buChar char="•"/>
            </a:pPr>
            <a:r>
              <a:rPr lang="es-CO" sz="2400" i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Redes bayesianas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550" indent="-209550">
              <a:lnSpc>
                <a:spcPct val="150000"/>
              </a:lnSpc>
              <a:buSzPts val="2800"/>
              <a:buFont typeface="Arial" panose="020B0604020202020204" pitchFamily="34" charset="0"/>
              <a:buChar char="•"/>
            </a:pPr>
            <a:r>
              <a:rPr lang="es-CO" sz="2400" b="1" i="1" dirty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Deep learning</a:t>
            </a:r>
            <a:endParaRPr sz="2400" b="1" i="1" dirty="0">
              <a:solidFill>
                <a:srgbClr val="FF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2342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1478731" y="628261"/>
            <a:ext cx="7462069" cy="38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</a:t>
            </a:r>
          </a:p>
        </p:txBody>
      </p:sp>
      <p:sp>
        <p:nvSpPr>
          <p:cNvPr id="9" name="Google Shape;391;p67">
            <a:extLst>
              <a:ext uri="{FF2B5EF4-FFF2-40B4-BE49-F238E27FC236}">
                <a16:creationId xmlns:a16="http://schemas.microsoft.com/office/drawing/2014/main" id="{EDA6C45F-B93D-425B-96C3-031B43C30661}"/>
              </a:ext>
            </a:extLst>
          </p:cNvPr>
          <p:cNvSpPr txBox="1"/>
          <p:nvPr/>
        </p:nvSpPr>
        <p:spPr>
          <a:xfrm>
            <a:off x="1276539" y="1344965"/>
            <a:ext cx="1099694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800"/>
            </a:pPr>
            <a:r>
              <a:rPr lang="es-CO" sz="2400" b="1" i="1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Regresión logística: </a:t>
            </a:r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 una técnica de aprendizaje supervisado para clasificación. Es muy usada en muchas industrias debido a su escalabilidad y </a:t>
            </a:r>
            <a:r>
              <a:rPr lang="es-ES" sz="2400" dirty="0" err="1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explicabilidad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  <a:endParaRPr sz="2400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BC52AC8-177C-464E-9824-9F6D0759F3B1}"/>
              </a:ext>
            </a:extLst>
          </p:cNvPr>
          <p:cNvSpPr/>
          <p:nvPr/>
        </p:nvSpPr>
        <p:spPr>
          <a:xfrm>
            <a:off x="5893806" y="2466088"/>
            <a:ext cx="6298195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800" dirty="0"/>
              <a:t>Podemos diferenciar tres tipos de regresiones logísticas:</a:t>
            </a:r>
          </a:p>
          <a:p>
            <a:endParaRPr lang="es-E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b="1" dirty="0"/>
              <a:t>Regresión Logística Binaria: </a:t>
            </a:r>
            <a:r>
              <a:rPr lang="es-ES" sz="1800" dirty="0"/>
              <a:t>es la Regresión Logística clásica, en la que hay dos clases a predecir.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/>
              <a:t>Regresión Logística Multinomial: </a:t>
            </a:r>
            <a:r>
              <a:rPr lang="es-ES" sz="1800" dirty="0"/>
              <a:t>hay más de dos categorías a predecir, pero las clases no guardan ningún orden entre ellas (determinar el texto de un artículo del periódico es de: Entretenimiento, Deportes, Política)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b="1" dirty="0"/>
              <a:t>Regresión Logística Ordinal: </a:t>
            </a:r>
            <a:r>
              <a:rPr lang="es-ES" sz="1800" dirty="0"/>
              <a:t>hay más de dos categorías a predecir y existe un orden entre las categorías (por ejemplo predecir en que posición va a quedar cada equipo al final de la liga de futbol)</a:t>
            </a:r>
            <a:endParaRPr lang="es-CO" sz="1800" dirty="0"/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91C775FC-2600-48C1-805E-5D11202EA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235" y="3103358"/>
            <a:ext cx="4557571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85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1478731" y="628261"/>
            <a:ext cx="7462069" cy="38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BC52AC8-177C-464E-9824-9F6D0759F3B1}"/>
              </a:ext>
            </a:extLst>
          </p:cNvPr>
          <p:cNvSpPr/>
          <p:nvPr/>
        </p:nvSpPr>
        <p:spPr>
          <a:xfrm>
            <a:off x="1478731" y="1977201"/>
            <a:ext cx="10471843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s-ES" sz="2000" dirty="0"/>
          </a:p>
          <a:p>
            <a:r>
              <a:rPr lang="es-ES" sz="2000" dirty="0"/>
              <a:t>Iniciaremos con la </a:t>
            </a:r>
            <a:r>
              <a:rPr lang="es-ES" sz="2000" b="1" dirty="0"/>
              <a:t>Regresión Logística Binaria:</a:t>
            </a:r>
          </a:p>
          <a:p>
            <a:endParaRPr lang="es-ES" sz="2000" dirty="0"/>
          </a:p>
          <a:p>
            <a:r>
              <a:rPr lang="es-ES" sz="2000" dirty="0"/>
              <a:t>La usaremos para clasificar situaciones con dos posibles estados binarios (1 </a:t>
            </a:r>
            <a:r>
              <a:rPr lang="es-ES" sz="2000" dirty="0" err="1"/>
              <a:t>ó</a:t>
            </a:r>
            <a:r>
              <a:rPr lang="es-ES" sz="2000" dirty="0"/>
              <a:t> 0)_ “SI/NO” o en un número finito de “etiquetas” o “clases” múltiple. </a:t>
            </a:r>
          </a:p>
          <a:p>
            <a:endParaRPr lang="es-ES" sz="2000" dirty="0"/>
          </a:p>
          <a:p>
            <a:r>
              <a:rPr lang="es-ES" sz="2000" dirty="0"/>
              <a:t>Algunos Ejemplos de Regresión Logística 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Clasificar si el email que llega es Spam o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un tumor clasificado como “Benigno” o “Maligno”.</a:t>
            </a:r>
          </a:p>
        </p:txBody>
      </p:sp>
    </p:spTree>
    <p:extLst>
      <p:ext uri="{BB962C8B-B14F-4D97-AF65-F5344CB8AC3E}">
        <p14:creationId xmlns:p14="http://schemas.microsoft.com/office/powerpoint/2010/main" val="1197656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91;p67">
            <a:extLst>
              <a:ext uri="{FF2B5EF4-FFF2-40B4-BE49-F238E27FC236}">
                <a16:creationId xmlns:a16="http://schemas.microsoft.com/office/drawing/2014/main" id="{EDA6C45F-B93D-425B-96C3-031B43C30661}"/>
              </a:ext>
            </a:extLst>
          </p:cNvPr>
          <p:cNvSpPr txBox="1"/>
          <p:nvPr/>
        </p:nvSpPr>
        <p:spPr>
          <a:xfrm>
            <a:off x="1276539" y="1344965"/>
            <a:ext cx="10915461" cy="5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800"/>
            </a:pPr>
            <a:r>
              <a:rPr lang="es-ES" dirty="0"/>
              <a:t>Conociendo el </a:t>
            </a:r>
            <a:r>
              <a:rPr lang="es-ES" dirty="0" err="1"/>
              <a:t>dataset</a:t>
            </a:r>
            <a:r>
              <a:rPr lang="es-ES" dirty="0"/>
              <a:t> (datos):</a:t>
            </a:r>
          </a:p>
          <a:p>
            <a:pPr>
              <a:buSzPts val="2800"/>
            </a:pPr>
            <a:endParaRPr lang="es-ES" dirty="0"/>
          </a:p>
          <a:p>
            <a:pPr>
              <a:buSzPts val="2800"/>
            </a:pPr>
            <a:r>
              <a:rPr lang="es-ES" dirty="0"/>
              <a:t>El profesor “</a:t>
            </a:r>
            <a:r>
              <a:rPr lang="es-CO" b="1" dirty="0"/>
              <a:t>Freddy Michael </a:t>
            </a:r>
            <a:r>
              <a:rPr lang="es-CO" b="1" dirty="0" err="1"/>
              <a:t>Kruege</a:t>
            </a:r>
            <a:r>
              <a:rPr lang="es-CO" b="1" dirty="0"/>
              <a:t> </a:t>
            </a:r>
            <a:r>
              <a:rPr lang="es-CO" b="1" dirty="0" err="1"/>
              <a:t>Myres</a:t>
            </a:r>
            <a:r>
              <a:rPr lang="es-CO" b="1" dirty="0"/>
              <a:t>”</a:t>
            </a:r>
            <a:r>
              <a:rPr lang="es-CO" dirty="0"/>
              <a:t>,</a:t>
            </a:r>
            <a:r>
              <a:rPr lang="es-CO" b="1" dirty="0"/>
              <a:t> </a:t>
            </a:r>
            <a:r>
              <a:rPr lang="es-CO" dirty="0"/>
              <a:t>no</a:t>
            </a:r>
            <a:r>
              <a:rPr lang="es-CO" b="1" dirty="0"/>
              <a:t> </a:t>
            </a:r>
            <a:r>
              <a:rPr lang="es-CO" dirty="0"/>
              <a:t>tiene claro que tiempo recomendarle a los estudiantes para que estudien para el examen</a:t>
            </a:r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s-CO" dirty="0">
                <a:sym typeface="Calibri"/>
              </a:rPr>
              <a:t>y con ello garantizar las mejores notas de los estudiantes.</a:t>
            </a:r>
          </a:p>
          <a:p>
            <a:pPr>
              <a:buSzPts val="2800"/>
            </a:pPr>
            <a:r>
              <a:rPr lang="es-CO" dirty="0">
                <a:sym typeface="Calibri"/>
              </a:rPr>
              <a:t> </a:t>
            </a:r>
          </a:p>
          <a:p>
            <a:pPr>
              <a:buSzPts val="2800"/>
            </a:pPr>
            <a:r>
              <a:rPr lang="es-ES" dirty="0"/>
              <a:t>Por lo tanto recolecta la base de datos de los últimos 2000 exámenes donde están las horas que estudiaron y si aprobó o reprobó.</a:t>
            </a:r>
          </a:p>
          <a:p>
            <a:pPr>
              <a:buSzPts val="2800"/>
            </a:pPr>
            <a:endParaRPr lang="es-ES" dirty="0"/>
          </a:p>
          <a:p>
            <a:pPr>
              <a:buSzPts val="2800"/>
            </a:pPr>
            <a:r>
              <a:rPr lang="es-ES" dirty="0"/>
              <a:t>La base de datos esta disponible en:</a:t>
            </a:r>
          </a:p>
          <a:p>
            <a:pPr>
              <a:buSzPts val="2800"/>
            </a:pPr>
            <a:endParaRPr lang="es-ES" dirty="0"/>
          </a:p>
          <a:p>
            <a:pPr>
              <a:buSzPts val="2800"/>
            </a:pPr>
            <a:endParaRPr lang="es-ES" dirty="0"/>
          </a:p>
          <a:p>
            <a:pPr>
              <a:buSzPts val="2800"/>
            </a:pPr>
            <a:r>
              <a:rPr lang="es-ES" dirty="0">
                <a:hlinkClick r:id="rId4"/>
              </a:rPr>
              <a:t>https://github.com/luisFernandoCastellanosG/Machine_learning/tree/master/Databaset_para_trabajar_sklearn</a:t>
            </a:r>
            <a:r>
              <a:rPr lang="es-ES" dirty="0"/>
              <a:t> </a:t>
            </a:r>
          </a:p>
          <a:p>
            <a:pPr>
              <a:buSzPts val="2800"/>
            </a:pPr>
            <a:endParaRPr lang="es-ES" dirty="0"/>
          </a:p>
          <a:p>
            <a:pPr>
              <a:buSzPts val="2800"/>
            </a:pPr>
            <a:r>
              <a:rPr lang="es-ES" dirty="0"/>
              <a:t>Denominada: </a:t>
            </a:r>
            <a:r>
              <a:rPr lang="es-CO" b="1" dirty="0"/>
              <a:t>horas_estudio_vs_aprobacion.csv</a:t>
            </a:r>
            <a:r>
              <a:rPr lang="es-ES" b="1" dirty="0"/>
              <a:t> </a:t>
            </a:r>
          </a:p>
          <a:p>
            <a:pPr>
              <a:buSzPts val="2800"/>
            </a:pPr>
            <a:endParaRPr lang="es-ES" b="1" dirty="0"/>
          </a:p>
          <a:p>
            <a:pPr>
              <a:buSzPts val="2800"/>
            </a:pPr>
            <a:r>
              <a:rPr lang="es-ES" b="1" dirty="0"/>
              <a:t>Pasos: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s-CO" dirty="0"/>
              <a:t>Importar la librerías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s-CO" dirty="0"/>
              <a:t>Cargar el </a:t>
            </a:r>
            <a:r>
              <a:rPr lang="es-CO" b="1" dirty="0" err="1"/>
              <a:t>dataset</a:t>
            </a:r>
            <a:r>
              <a:rPr lang="es-CO" dirty="0"/>
              <a:t> al entorno de trabajo usando </a:t>
            </a:r>
            <a:r>
              <a:rPr lang="es-CO" b="1" dirty="0"/>
              <a:t>Google drive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s-CO" dirty="0"/>
              <a:t>Conociendo los datos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s-ES" dirty="0"/>
              <a:t>Prepara los datos de entrenamiento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s-ES" dirty="0"/>
              <a:t>Importa el módulo </a:t>
            </a:r>
            <a:r>
              <a:rPr lang="es-ES" b="1" dirty="0" err="1"/>
              <a:t>LogisticRegression</a:t>
            </a:r>
            <a:r>
              <a:rPr lang="es-ES" dirty="0"/>
              <a:t> de la librería </a:t>
            </a:r>
            <a:r>
              <a:rPr lang="es-ES" b="1" dirty="0" err="1"/>
              <a:t>scikit-learn</a:t>
            </a:r>
            <a:endParaRPr lang="es-ES" b="1" dirty="0"/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s-ES" b="1" dirty="0"/>
              <a:t>Entrenar</a:t>
            </a:r>
            <a:r>
              <a:rPr lang="es-ES" dirty="0"/>
              <a:t> la regresión logística con los datos de entrenamiento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s-ES" dirty="0"/>
              <a:t>Usar el modelo entrenado para obtener las </a:t>
            </a:r>
            <a:r>
              <a:rPr lang="es-ES" b="1" dirty="0"/>
              <a:t>predicciones</a:t>
            </a:r>
            <a:r>
              <a:rPr lang="es-ES" dirty="0"/>
              <a:t> con datos nuevos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s-ES" dirty="0"/>
              <a:t>Obtener las </a:t>
            </a:r>
            <a:r>
              <a:rPr lang="es-ES" b="1" dirty="0"/>
              <a:t>probabilidades</a:t>
            </a:r>
            <a:r>
              <a:rPr lang="es-ES" dirty="0"/>
              <a:t> de la predicción</a:t>
            </a:r>
            <a:endParaRPr lang="es-CO" dirty="0"/>
          </a:p>
          <a:p>
            <a:pPr>
              <a:buSzPts val="2800"/>
            </a:pPr>
            <a:endParaRPr lang="es-ES" b="1" dirty="0"/>
          </a:p>
        </p:txBody>
      </p:sp>
      <p:sp>
        <p:nvSpPr>
          <p:cNvPr id="6" name="Google Shape;115;p6">
            <a:extLst>
              <a:ext uri="{FF2B5EF4-FFF2-40B4-BE49-F238E27FC236}">
                <a16:creationId xmlns:a16="http://schemas.microsoft.com/office/drawing/2014/main" id="{F99DA8DD-6CD8-4D6A-A15D-FA122DE2FDFD}"/>
              </a:ext>
            </a:extLst>
          </p:cNvPr>
          <p:cNvSpPr txBox="1"/>
          <p:nvPr/>
        </p:nvSpPr>
        <p:spPr>
          <a:xfrm>
            <a:off x="1505891" y="474352"/>
            <a:ext cx="7462069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 – ejercicio 1: aprobar examen vs horas de estudio</a:t>
            </a:r>
          </a:p>
        </p:txBody>
      </p:sp>
    </p:spTree>
    <p:extLst>
      <p:ext uri="{BB962C8B-B14F-4D97-AF65-F5344CB8AC3E}">
        <p14:creationId xmlns:p14="http://schemas.microsoft.com/office/powerpoint/2010/main" val="212888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222422" y="3136164"/>
            <a:ext cx="10008973" cy="2839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>
              <a:buSzPts val="3200"/>
            </a:pPr>
            <a:r>
              <a:rPr lang="es-ES" sz="2800" b="1" dirty="0" err="1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Faculty</a:t>
            </a:r>
            <a:r>
              <a:rPr lang="es-ES" sz="2800" b="1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: 	</a:t>
            </a:r>
            <a:r>
              <a:rPr lang="es-ES" sz="2800" b="1" dirty="0" err="1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S</a:t>
            </a:r>
            <a:r>
              <a:rPr lang="es-ES" sz="2800" dirty="0" err="1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ystems</a:t>
            </a:r>
            <a:r>
              <a:rPr lang="es-ES" sz="2800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2800" dirty="0" err="1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engineer</a:t>
            </a:r>
            <a:endParaRPr sz="2800" dirty="0">
              <a:solidFill>
                <a:srgbClr val="FFC00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defTabSz="685800">
              <a:buSzPts val="3200"/>
            </a:pPr>
            <a:r>
              <a:rPr lang="es-ES" sz="2800" b="1" dirty="0" err="1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Course</a:t>
            </a:r>
            <a:r>
              <a:rPr lang="es-ES" sz="2800" b="1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: 	</a:t>
            </a:r>
            <a:r>
              <a:rPr lang="es-ES" sz="2800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Deep Learning</a:t>
            </a:r>
            <a:endParaRPr sz="2800" b="1" dirty="0">
              <a:solidFill>
                <a:srgbClr val="FFC00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defTabSz="685800">
              <a:buSzPts val="3200"/>
            </a:pPr>
            <a:r>
              <a:rPr lang="es-ES" sz="2800" b="1" dirty="0" err="1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Topic</a:t>
            </a:r>
            <a:r>
              <a:rPr lang="es-ES" sz="2800" b="1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:  		</a:t>
            </a:r>
            <a:r>
              <a:rPr lang="es-CO" sz="2800" b="1" dirty="0" err="1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Sklearn</a:t>
            </a:r>
            <a:r>
              <a:rPr lang="es-CO" sz="2800" b="1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 – regresión logística </a:t>
            </a:r>
            <a:endParaRPr sz="1100" dirty="0">
              <a:solidFill>
                <a:srgbClr val="FFC000"/>
              </a:solidFill>
              <a:latin typeface="+mn-lt"/>
            </a:endParaRPr>
          </a:p>
          <a:p>
            <a:pPr defTabSz="685800">
              <a:buSzPts val="2800"/>
            </a:pPr>
            <a:r>
              <a:rPr lang="es-ES" sz="2400" b="1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________________________________________________</a:t>
            </a:r>
            <a:endParaRPr sz="1100" dirty="0">
              <a:solidFill>
                <a:srgbClr val="FFC000"/>
              </a:solidFill>
              <a:latin typeface="+mn-lt"/>
            </a:endParaRPr>
          </a:p>
          <a:p>
            <a:pPr defTabSz="685800">
              <a:buSzPts val="2800"/>
            </a:pPr>
            <a:r>
              <a:rPr lang="es-ES" sz="2400" b="1" dirty="0" err="1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Professor</a:t>
            </a:r>
            <a:r>
              <a:rPr lang="es-ES" sz="2400" b="1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  <a:r>
              <a:rPr lang="es-ES" sz="2400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 	Luis Fernando Castellanos Guarin</a:t>
            </a:r>
            <a:endParaRPr sz="1100" dirty="0">
              <a:solidFill>
                <a:srgbClr val="FFC000"/>
              </a:solidFill>
              <a:latin typeface="+mn-lt"/>
            </a:endParaRPr>
          </a:p>
          <a:p>
            <a:pPr defTabSz="685800">
              <a:buSzPts val="2800"/>
            </a:pPr>
            <a:r>
              <a:rPr lang="es-ES" sz="2400" b="1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Email:</a:t>
            </a:r>
            <a:r>
              <a:rPr lang="es-ES" sz="2400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 		</a:t>
            </a:r>
            <a:r>
              <a:rPr lang="es-ES" sz="2400" dirty="0">
                <a:solidFill>
                  <a:srgbClr val="FFC000"/>
                </a:solidFill>
                <a:latin typeface="+mn-lt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Luis.castellanosg@usantoto.edu.co</a:t>
            </a:r>
            <a:endParaRPr sz="2400" dirty="0">
              <a:solidFill>
                <a:srgbClr val="FFC000"/>
              </a:solidFill>
              <a:latin typeface="+mn-lt"/>
              <a:cs typeface="Calibri"/>
              <a:sym typeface="Calibri"/>
            </a:endParaRPr>
          </a:p>
          <a:p>
            <a:pPr defTabSz="685800">
              <a:buSzPts val="2800"/>
            </a:pPr>
            <a:r>
              <a:rPr lang="es-ES" sz="2400" b="1" dirty="0" err="1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Phone</a:t>
            </a:r>
            <a:r>
              <a:rPr lang="es-ES" sz="2400" b="1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  <a:r>
              <a:rPr lang="es-ES" sz="2400" dirty="0">
                <a:solidFill>
                  <a:srgbClr val="FFC000"/>
                </a:solidFill>
                <a:latin typeface="+mn-lt"/>
                <a:ea typeface="Calibri"/>
                <a:cs typeface="Calibri"/>
                <a:sym typeface="Calibri"/>
              </a:rPr>
              <a:t>         	3214582098</a:t>
            </a:r>
            <a:endParaRPr sz="2800" dirty="0">
              <a:solidFill>
                <a:srgbClr val="FFC00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91;p67">
            <a:extLst>
              <a:ext uri="{FF2B5EF4-FFF2-40B4-BE49-F238E27FC236}">
                <a16:creationId xmlns:a16="http://schemas.microsoft.com/office/drawing/2014/main" id="{EDA6C45F-B93D-425B-96C3-031B43C30661}"/>
              </a:ext>
            </a:extLst>
          </p:cNvPr>
          <p:cNvSpPr txBox="1"/>
          <p:nvPr/>
        </p:nvSpPr>
        <p:spPr>
          <a:xfrm>
            <a:off x="1276539" y="1344965"/>
            <a:ext cx="109154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800"/>
            </a:pPr>
            <a:r>
              <a:rPr lang="es-ES" b="1" dirty="0"/>
              <a:t>Pasos: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s-CO" dirty="0"/>
              <a:t>Importar la librerías</a:t>
            </a:r>
            <a:endParaRPr lang="es-ES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EB48A9-3915-48DA-BF2B-0FA9232761D8}"/>
              </a:ext>
            </a:extLst>
          </p:cNvPr>
          <p:cNvSpPr/>
          <p:nvPr/>
        </p:nvSpPr>
        <p:spPr>
          <a:xfrm>
            <a:off x="1276539" y="3275111"/>
            <a:ext cx="5312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s-CO" dirty="0"/>
              <a:t>2.   Cargar el </a:t>
            </a:r>
            <a:r>
              <a:rPr lang="es-CO" b="1" dirty="0" err="1"/>
              <a:t>dataset</a:t>
            </a:r>
            <a:r>
              <a:rPr lang="es-CO" dirty="0"/>
              <a:t> al entorno de trabajo usando </a:t>
            </a:r>
            <a:r>
              <a:rPr lang="es-CO" b="1" dirty="0"/>
              <a:t>Google drive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211B6F3-0BCE-4C94-A6A0-575732987CA7}"/>
              </a:ext>
            </a:extLst>
          </p:cNvPr>
          <p:cNvSpPr/>
          <p:nvPr/>
        </p:nvSpPr>
        <p:spPr>
          <a:xfrm>
            <a:off x="1505889" y="3712581"/>
            <a:ext cx="9928637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google.colab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drive</a:t>
            </a:r>
          </a:p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drive.mount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'/content/</a:t>
            </a:r>
            <a:r>
              <a:rPr lang="en-US" dirty="0" err="1">
                <a:solidFill>
                  <a:srgbClr val="CE9178"/>
                </a:solidFill>
                <a:latin typeface="Courier New" panose="02070309020205020404" pitchFamily="49" charset="0"/>
              </a:rPr>
              <a:t>gdrive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BE0B4D6-896D-4A94-A17A-707ED435FD4E}"/>
              </a:ext>
            </a:extLst>
          </p:cNvPr>
          <p:cNvSpPr/>
          <p:nvPr/>
        </p:nvSpPr>
        <p:spPr>
          <a:xfrm>
            <a:off x="1276539" y="4796381"/>
            <a:ext cx="4190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2.1.  Cargar el </a:t>
            </a:r>
            <a:r>
              <a:rPr lang="es-ES" dirty="0" err="1"/>
              <a:t>dataset</a:t>
            </a:r>
            <a:r>
              <a:rPr lang="es-ES" dirty="0"/>
              <a:t> en un </a:t>
            </a:r>
            <a:r>
              <a:rPr lang="es-ES" dirty="0" err="1"/>
              <a:t>dataframe</a:t>
            </a:r>
            <a:r>
              <a:rPr lang="es-ES" dirty="0"/>
              <a:t> de pandas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2AFEC6-1108-4AEA-AE00-3DEECE5C0578}"/>
              </a:ext>
            </a:extLst>
          </p:cNvPr>
          <p:cNvSpPr/>
          <p:nvPr/>
        </p:nvSpPr>
        <p:spPr>
          <a:xfrm>
            <a:off x="1505889" y="5214097"/>
            <a:ext cx="9928636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pd.DataFrame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pd.read_csv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'…/horas_estudio_vs_aprobacion.csv'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encoding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'utf-8'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57DB288-5B48-4313-B337-2B46C1ABAC8B}"/>
              </a:ext>
            </a:extLst>
          </p:cNvPr>
          <p:cNvSpPr/>
          <p:nvPr/>
        </p:nvSpPr>
        <p:spPr>
          <a:xfrm>
            <a:off x="1505888" y="1843949"/>
            <a:ext cx="10686112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sz="12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numpy </a:t>
            </a:r>
            <a:r>
              <a:rPr lang="es-CO" sz="12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</a:t>
            </a:r>
            <a:r>
              <a:rPr lang="es-CO" sz="1200" dirty="0">
                <a:solidFill>
                  <a:srgbClr val="6AA94F"/>
                </a:solidFill>
                <a:latin typeface="Courier New" panose="02070309020205020404" pitchFamily="49" charset="0"/>
              </a:rPr>
              <a:t>#Mejora el soporte para vectores y matrices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pandas </a:t>
            </a:r>
            <a:r>
              <a:rPr lang="es-CO" sz="12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pd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</a:t>
            </a:r>
            <a:r>
              <a:rPr lang="es-CO" sz="1200" dirty="0">
                <a:solidFill>
                  <a:srgbClr val="6AA94F"/>
                </a:solidFill>
                <a:latin typeface="Courier New" panose="02070309020205020404" pitchFamily="49" charset="0"/>
              </a:rPr>
              <a:t>#Estructura de datos (Ciencia de datos)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b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s-CO" sz="12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matplotlib.pyplot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>
                <a:solidFill>
                  <a:srgbClr val="6AA94F"/>
                </a:solidFill>
                <a:latin typeface="Courier New" panose="02070309020205020404" pitchFamily="49" charset="0"/>
              </a:rPr>
              <a:t>#Para graficar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seaborn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sns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</a:t>
            </a:r>
            <a:r>
              <a:rPr lang="es-CO" sz="1200" dirty="0">
                <a:solidFill>
                  <a:srgbClr val="6AA94F"/>
                </a:solidFill>
                <a:latin typeface="Courier New" panose="02070309020205020404" pitchFamily="49" charset="0"/>
              </a:rPr>
              <a:t>#interfaz de alto nivel para dibujar gráficos estadísticos (basada en </a:t>
            </a:r>
            <a:r>
              <a:rPr lang="es-CO" sz="1200" dirty="0" err="1">
                <a:solidFill>
                  <a:srgbClr val="6AA94F"/>
                </a:solidFill>
                <a:latin typeface="Courier New" panose="02070309020205020404" pitchFamily="49" charset="0"/>
              </a:rPr>
              <a:t>matplotlib</a:t>
            </a:r>
            <a:r>
              <a:rPr lang="es-CO" sz="1200" dirty="0">
                <a:solidFill>
                  <a:srgbClr val="6AA94F"/>
                </a:solidFill>
                <a:latin typeface="Courier New" panose="02070309020205020404" pitchFamily="49" charset="0"/>
              </a:rPr>
              <a:t>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Google Shape;115;p6">
            <a:extLst>
              <a:ext uri="{FF2B5EF4-FFF2-40B4-BE49-F238E27FC236}">
                <a16:creationId xmlns:a16="http://schemas.microsoft.com/office/drawing/2014/main" id="{50760317-E729-423B-992B-5049506E9864}"/>
              </a:ext>
            </a:extLst>
          </p:cNvPr>
          <p:cNvSpPr txBox="1"/>
          <p:nvPr/>
        </p:nvSpPr>
        <p:spPr>
          <a:xfrm>
            <a:off x="1505891" y="474352"/>
            <a:ext cx="7462069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 – ejercicio 1: aprobar examen vs horas de estudio</a:t>
            </a:r>
          </a:p>
        </p:txBody>
      </p:sp>
    </p:spTree>
    <p:extLst>
      <p:ext uri="{BB962C8B-B14F-4D97-AF65-F5344CB8AC3E}">
        <p14:creationId xmlns:p14="http://schemas.microsoft.com/office/powerpoint/2010/main" val="798969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91;p67">
            <a:extLst>
              <a:ext uri="{FF2B5EF4-FFF2-40B4-BE49-F238E27FC236}">
                <a16:creationId xmlns:a16="http://schemas.microsoft.com/office/drawing/2014/main" id="{EDA6C45F-B93D-425B-96C3-031B43C30661}"/>
              </a:ext>
            </a:extLst>
          </p:cNvPr>
          <p:cNvSpPr txBox="1"/>
          <p:nvPr/>
        </p:nvSpPr>
        <p:spPr>
          <a:xfrm>
            <a:off x="1276539" y="1344965"/>
            <a:ext cx="1091546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ct val="100000"/>
            </a:pPr>
            <a:r>
              <a:rPr lang="es-CO" dirty="0"/>
              <a:t>3. Conociendo los datos</a:t>
            </a:r>
            <a:endParaRPr lang="es-ES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EB48A9-3915-48DA-BF2B-0FA9232761D8}"/>
              </a:ext>
            </a:extLst>
          </p:cNvPr>
          <p:cNvSpPr/>
          <p:nvPr/>
        </p:nvSpPr>
        <p:spPr>
          <a:xfrm>
            <a:off x="1276538" y="2965118"/>
            <a:ext cx="3677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s-CO" dirty="0"/>
              <a:t>3.1 visualizando la distribución de los datos.</a:t>
            </a:r>
            <a:endParaRPr lang="es-CO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95F52B5-1405-49DF-BB0D-79E97EA02692}"/>
              </a:ext>
            </a:extLst>
          </p:cNvPr>
          <p:cNvSpPr/>
          <p:nvPr/>
        </p:nvSpPr>
        <p:spPr>
          <a:xfrm>
            <a:off x="1409321" y="1831856"/>
            <a:ext cx="8730559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#primeros 5 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regirstros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 del 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dataframe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df.head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#dimensiones del 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dataframe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df.shape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43AC8AA-DF3C-4C68-983C-FD658590C525}"/>
              </a:ext>
            </a:extLst>
          </p:cNvPr>
          <p:cNvSpPr/>
          <p:nvPr/>
        </p:nvSpPr>
        <p:spPr>
          <a:xfrm>
            <a:off x="1409321" y="3272895"/>
            <a:ext cx="8730558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sns.set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rc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dirty="0" err="1">
                <a:solidFill>
                  <a:srgbClr val="CE9178"/>
                </a:solidFill>
                <a:latin typeface="Courier New" panose="02070309020205020404" pitchFamily="49" charset="0"/>
              </a:rPr>
              <a:t>figure.figsize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:(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11.7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8.27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)})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#tamaño del grafico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sns.distplot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'horas'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</a:t>
            </a:r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#agregamos los datos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plt.show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DED033A-835C-4778-836D-135B24D35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868" y="4011559"/>
            <a:ext cx="3947310" cy="2822688"/>
          </a:xfrm>
          <a:prstGeom prst="rect">
            <a:avLst/>
          </a:prstGeom>
        </p:spPr>
      </p:pic>
      <p:sp>
        <p:nvSpPr>
          <p:cNvPr id="12" name="Google Shape;115;p6">
            <a:extLst>
              <a:ext uri="{FF2B5EF4-FFF2-40B4-BE49-F238E27FC236}">
                <a16:creationId xmlns:a16="http://schemas.microsoft.com/office/drawing/2014/main" id="{565F6B30-19B3-43DA-A6F5-AEED959B6DE6}"/>
              </a:ext>
            </a:extLst>
          </p:cNvPr>
          <p:cNvSpPr txBox="1"/>
          <p:nvPr/>
        </p:nvSpPr>
        <p:spPr>
          <a:xfrm>
            <a:off x="1505891" y="474352"/>
            <a:ext cx="7462069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 – ejercicio 1: aprobar examen vs horas de estudio</a:t>
            </a:r>
          </a:p>
        </p:txBody>
      </p:sp>
    </p:spTree>
    <p:extLst>
      <p:ext uri="{BB962C8B-B14F-4D97-AF65-F5344CB8AC3E}">
        <p14:creationId xmlns:p14="http://schemas.microsoft.com/office/powerpoint/2010/main" val="2660231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91;p67">
            <a:extLst>
              <a:ext uri="{FF2B5EF4-FFF2-40B4-BE49-F238E27FC236}">
                <a16:creationId xmlns:a16="http://schemas.microsoft.com/office/drawing/2014/main" id="{EDA6C45F-B93D-425B-96C3-031B43C30661}"/>
              </a:ext>
            </a:extLst>
          </p:cNvPr>
          <p:cNvSpPr txBox="1"/>
          <p:nvPr/>
        </p:nvSpPr>
        <p:spPr>
          <a:xfrm>
            <a:off x="1276539" y="1344965"/>
            <a:ext cx="1091546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dirty="0"/>
              <a:t>4.Separando los datos para el entrenamiento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EB48A9-3915-48DA-BF2B-0FA9232761D8}"/>
              </a:ext>
            </a:extLst>
          </p:cNvPr>
          <p:cNvSpPr/>
          <p:nvPr/>
        </p:nvSpPr>
        <p:spPr>
          <a:xfrm>
            <a:off x="1276538" y="3906678"/>
            <a:ext cx="4652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s-ES" dirty="0"/>
              <a:t>5. importamos la clase </a:t>
            </a:r>
            <a:r>
              <a:rPr lang="es-ES" dirty="0" err="1"/>
              <a:t>LogisticRegresion</a:t>
            </a:r>
            <a:r>
              <a:rPr lang="es-ES" dirty="0"/>
              <a:t> de </a:t>
            </a:r>
            <a:r>
              <a:rPr lang="es-ES" dirty="0" err="1"/>
              <a:t>scikit-learn</a:t>
            </a:r>
            <a:r>
              <a:rPr lang="es-CO" dirty="0"/>
              <a:t>.</a:t>
            </a:r>
            <a:endParaRPr lang="es-CO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BAC093D-3411-4D62-9989-EA4BCD3A9997}"/>
              </a:ext>
            </a:extLst>
          </p:cNvPr>
          <p:cNvSpPr/>
          <p:nvPr/>
        </p:nvSpPr>
        <p:spPr>
          <a:xfrm>
            <a:off x="1276538" y="1652701"/>
            <a:ext cx="1091546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#En X colocaremos el tiempo de estudio que tomaron los estudiantes antes del examen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#apilamos los datos que vienen en 1d a 2d  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opcion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 1: usamos 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np.c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_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X 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pd.DataFrame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np.c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ES" dirty="0">
                <a:solidFill>
                  <a:srgbClr val="CE9178"/>
                </a:solidFill>
                <a:latin typeface="Courier New" panose="02070309020205020404" pitchFamily="49" charset="0"/>
              </a:rPr>
              <a:t>'horas'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]],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columns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ES" dirty="0">
                <a:solidFill>
                  <a:srgbClr val="CE9178"/>
                </a:solidFill>
                <a:latin typeface="Courier New" panose="02070309020205020404" pitchFamily="49" charset="0"/>
              </a:rPr>
              <a:t>'horas'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#opcion2: usamos .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reshape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(-1, 1)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X 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ES" dirty="0">
                <a:solidFill>
                  <a:srgbClr val="CE9178"/>
                </a:solidFill>
                <a:latin typeface="Courier New" panose="02070309020205020404" pitchFamily="49" charset="0"/>
              </a:rPr>
              <a:t>'horas'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reshape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-1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#En Y colocaremos el resultado del examen (1 / 0 ) (aprobado / reprobado)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y=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ES" dirty="0">
                <a:solidFill>
                  <a:srgbClr val="CE9178"/>
                </a:solidFill>
                <a:latin typeface="Courier New" panose="02070309020205020404" pitchFamily="49" charset="0"/>
              </a:rPr>
              <a:t>'aprueba'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7EE551F-8485-4AE7-8A36-FF0DD81E10DE}"/>
              </a:ext>
            </a:extLst>
          </p:cNvPr>
          <p:cNvSpPr/>
          <p:nvPr/>
        </p:nvSpPr>
        <p:spPr>
          <a:xfrm>
            <a:off x="1276537" y="4446053"/>
            <a:ext cx="8799969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#clase de regresión 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logistica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disponsible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 en 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sklearn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sklearn.linear_model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LogisticRegression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#Creamos una instancia de la Regresión Logística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regresion_logistica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LogisticRegression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Google Shape;115;p6">
            <a:extLst>
              <a:ext uri="{FF2B5EF4-FFF2-40B4-BE49-F238E27FC236}">
                <a16:creationId xmlns:a16="http://schemas.microsoft.com/office/drawing/2014/main" id="{6C3E4CC7-2E4A-4D4D-8541-F0163CFDDC55}"/>
              </a:ext>
            </a:extLst>
          </p:cNvPr>
          <p:cNvSpPr txBox="1"/>
          <p:nvPr/>
        </p:nvSpPr>
        <p:spPr>
          <a:xfrm>
            <a:off x="1505891" y="474352"/>
            <a:ext cx="7462069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 – ejercicio 1: aprobar examen vs horas de estudio</a:t>
            </a:r>
          </a:p>
        </p:txBody>
      </p:sp>
    </p:spTree>
    <p:extLst>
      <p:ext uri="{BB962C8B-B14F-4D97-AF65-F5344CB8AC3E}">
        <p14:creationId xmlns:p14="http://schemas.microsoft.com/office/powerpoint/2010/main" val="1557212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91;p67">
            <a:extLst>
              <a:ext uri="{FF2B5EF4-FFF2-40B4-BE49-F238E27FC236}">
                <a16:creationId xmlns:a16="http://schemas.microsoft.com/office/drawing/2014/main" id="{EDA6C45F-B93D-425B-96C3-031B43C30661}"/>
              </a:ext>
            </a:extLst>
          </p:cNvPr>
          <p:cNvSpPr txBox="1"/>
          <p:nvPr/>
        </p:nvSpPr>
        <p:spPr>
          <a:xfrm>
            <a:off x="1276539" y="1344965"/>
            <a:ext cx="1091546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dirty="0"/>
              <a:t>6. Entrena la regresión logística con los datos de entrenamiento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EB48A9-3915-48DA-BF2B-0FA9232761D8}"/>
              </a:ext>
            </a:extLst>
          </p:cNvPr>
          <p:cNvSpPr/>
          <p:nvPr/>
        </p:nvSpPr>
        <p:spPr>
          <a:xfrm>
            <a:off x="1367073" y="3121223"/>
            <a:ext cx="7500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s-CO" dirty="0"/>
              <a:t>7. Haciendo predicciones.</a:t>
            </a:r>
          </a:p>
          <a:p>
            <a:pPr>
              <a:buSzPct val="100000"/>
            </a:pPr>
            <a:r>
              <a:rPr lang="es-ES" dirty="0"/>
              <a:t>Tomaremos una grupo de horas y miraremos que probabilidad de pasar el examen tenemos</a:t>
            </a:r>
            <a:endParaRPr lang="es-CO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A92308-756F-4658-BEEB-F9644D3A5753}"/>
              </a:ext>
            </a:extLst>
          </p:cNvPr>
          <p:cNvSpPr/>
          <p:nvPr/>
        </p:nvSpPr>
        <p:spPr>
          <a:xfrm>
            <a:off x="1505891" y="1840090"/>
            <a:ext cx="7837285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#entrenando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regresion_logistica.fit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s-ES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E357CFF-C9B2-4901-86D0-A16F3B2A426A}"/>
              </a:ext>
            </a:extLst>
          </p:cNvPr>
          <p:cNvSpPr/>
          <p:nvPr/>
        </p:nvSpPr>
        <p:spPr>
          <a:xfrm>
            <a:off x="1505890" y="3831832"/>
            <a:ext cx="7837285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#definimos que pasa si el estudiante estudia entre 1 a 6 horas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X_nuevo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3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4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6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reshape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-1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#ejecutamos la predicción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prediccion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regresion_logistica.predict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X_nuevo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prediccion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E9235A-6870-47A2-A7E9-7D73826C14F0}"/>
              </a:ext>
            </a:extLst>
          </p:cNvPr>
          <p:cNvSpPr txBox="1"/>
          <p:nvPr/>
        </p:nvSpPr>
        <p:spPr>
          <a:xfrm>
            <a:off x="1617851" y="5332491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/>
              <a:t>¿Que predicción que nos dio es buena?</a:t>
            </a:r>
          </a:p>
        </p:txBody>
      </p:sp>
      <p:sp>
        <p:nvSpPr>
          <p:cNvPr id="10" name="Google Shape;115;p6">
            <a:extLst>
              <a:ext uri="{FF2B5EF4-FFF2-40B4-BE49-F238E27FC236}">
                <a16:creationId xmlns:a16="http://schemas.microsoft.com/office/drawing/2014/main" id="{BC012E11-E45E-4B02-B3D1-6803D3B42686}"/>
              </a:ext>
            </a:extLst>
          </p:cNvPr>
          <p:cNvSpPr txBox="1"/>
          <p:nvPr/>
        </p:nvSpPr>
        <p:spPr>
          <a:xfrm>
            <a:off x="1505891" y="474352"/>
            <a:ext cx="7462069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 – ejercicio 1: aprobar examen vs horas de estudio</a:t>
            </a:r>
          </a:p>
        </p:txBody>
      </p:sp>
    </p:spTree>
    <p:extLst>
      <p:ext uri="{BB962C8B-B14F-4D97-AF65-F5344CB8AC3E}">
        <p14:creationId xmlns:p14="http://schemas.microsoft.com/office/powerpoint/2010/main" val="3692117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1505891" y="474352"/>
            <a:ext cx="7462069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 – ejercicio 1: aprobar examen vs horas de estudio</a:t>
            </a:r>
          </a:p>
        </p:txBody>
      </p:sp>
      <p:sp>
        <p:nvSpPr>
          <p:cNvPr id="9" name="Google Shape;391;p67">
            <a:extLst>
              <a:ext uri="{FF2B5EF4-FFF2-40B4-BE49-F238E27FC236}">
                <a16:creationId xmlns:a16="http://schemas.microsoft.com/office/drawing/2014/main" id="{EDA6C45F-B93D-425B-96C3-031B43C30661}"/>
              </a:ext>
            </a:extLst>
          </p:cNvPr>
          <p:cNvSpPr txBox="1"/>
          <p:nvPr/>
        </p:nvSpPr>
        <p:spPr>
          <a:xfrm>
            <a:off x="1276539" y="1344965"/>
            <a:ext cx="1091546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dirty="0"/>
              <a:t>8. Generando probabilidades de la predicción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2C18505-2275-481F-8839-30E9AAC7A773}"/>
              </a:ext>
            </a:extLst>
          </p:cNvPr>
          <p:cNvSpPr/>
          <p:nvPr/>
        </p:nvSpPr>
        <p:spPr>
          <a:xfrm>
            <a:off x="1505891" y="1828562"/>
            <a:ext cx="10336042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probabilidades_prediccion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regresion_logistica.predict_proba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X_nuevo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#la primera columna es la probabilidad de reprobar 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#la segunda columna es  la probabilidad de aprobar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probabilidades_prediccion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#si solo nos interesa la probabilidad de aprobar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probabilidades_prediccion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47135C5-3ADC-4671-AC9B-BA4A196DC953}"/>
              </a:ext>
            </a:extLst>
          </p:cNvPr>
          <p:cNvSpPr txBox="1"/>
          <p:nvPr/>
        </p:nvSpPr>
        <p:spPr>
          <a:xfrm>
            <a:off x="2100404" y="3644444"/>
            <a:ext cx="890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/>
              <a:t>¿Es buena la inferencia de aprobación?</a:t>
            </a:r>
          </a:p>
        </p:txBody>
      </p:sp>
    </p:spTree>
    <p:extLst>
      <p:ext uri="{BB962C8B-B14F-4D97-AF65-F5344CB8AC3E}">
        <p14:creationId xmlns:p14="http://schemas.microsoft.com/office/powerpoint/2010/main" val="60930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/>
        </p:nvSpPr>
        <p:spPr>
          <a:xfrm>
            <a:off x="1574714" y="511856"/>
            <a:ext cx="7026077" cy="6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 – ejercicio 2: aprobar examen (estudio y tutorías)</a:t>
            </a:r>
          </a:p>
        </p:txBody>
      </p:sp>
      <p:sp>
        <p:nvSpPr>
          <p:cNvPr id="6" name="Google Shape;146;p22">
            <a:extLst>
              <a:ext uri="{FF2B5EF4-FFF2-40B4-BE49-F238E27FC236}">
                <a16:creationId xmlns:a16="http://schemas.microsoft.com/office/drawing/2014/main" id="{4031EB8C-91B0-4C0D-A084-EF3BDB18D1DB}"/>
              </a:ext>
            </a:extLst>
          </p:cNvPr>
          <p:cNvSpPr txBox="1"/>
          <p:nvPr/>
        </p:nvSpPr>
        <p:spPr>
          <a:xfrm>
            <a:off x="1224817" y="1422717"/>
            <a:ext cx="10972800" cy="20312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3200"/>
            </a:pPr>
            <a:r>
              <a:rPr lang="es-CO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 los mismos pasos pero ahora con una variable nueva:</a:t>
            </a:r>
          </a:p>
          <a:p>
            <a:pPr>
              <a:lnSpc>
                <a:spcPct val="150000"/>
              </a:lnSpc>
              <a:buSzPts val="3200"/>
            </a:pPr>
            <a:r>
              <a:rPr lang="es-CO" sz="2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Horas de estudio  + </a:t>
            </a:r>
            <a:r>
              <a:rPr lang="es-CO" sz="2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Horas de tutoría </a:t>
            </a:r>
            <a:r>
              <a:rPr lang="es-CO" sz="2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vs  (aprobó / reprobó)</a:t>
            </a:r>
          </a:p>
          <a:p>
            <a:pPr>
              <a:lnSpc>
                <a:spcPct val="150000"/>
              </a:lnSpc>
              <a:buSzPts val="3200"/>
            </a:pPr>
            <a:r>
              <a:rPr lang="es-CO" dirty="0"/>
              <a:t>Pasos:</a:t>
            </a:r>
          </a:p>
          <a:p>
            <a:pPr>
              <a:lnSpc>
                <a:spcPct val="150000"/>
              </a:lnSpc>
              <a:buSzPts val="3200"/>
            </a:pPr>
            <a:r>
              <a:rPr lang="es-CO" dirty="0"/>
              <a:t>1.Cargando Librerías necesarias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651A174-4137-4374-84F3-B5B376859DEB}"/>
              </a:ext>
            </a:extLst>
          </p:cNvPr>
          <p:cNvSpPr/>
          <p:nvPr/>
        </p:nvSpPr>
        <p:spPr>
          <a:xfrm>
            <a:off x="1224817" y="5317588"/>
            <a:ext cx="4190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2.  Cargar el </a:t>
            </a:r>
            <a:r>
              <a:rPr lang="es-ES" dirty="0" err="1"/>
              <a:t>dataset</a:t>
            </a:r>
            <a:r>
              <a:rPr lang="es-ES" dirty="0"/>
              <a:t> en un </a:t>
            </a:r>
            <a:r>
              <a:rPr lang="es-ES" dirty="0" err="1"/>
              <a:t>dataframe</a:t>
            </a:r>
            <a:r>
              <a:rPr lang="es-ES" dirty="0"/>
              <a:t> de pandas</a:t>
            </a:r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6037C87-658D-460A-9F40-ADF9B131213A}"/>
              </a:ext>
            </a:extLst>
          </p:cNvPr>
          <p:cNvSpPr/>
          <p:nvPr/>
        </p:nvSpPr>
        <p:spPr>
          <a:xfrm>
            <a:off x="1351564" y="5755574"/>
            <a:ext cx="9349631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pd.DataFrame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pd.read_csv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'....../horas_estudio_tutorias_vs_aprobacion.csv'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encoding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'utf-8'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3D1F222-D319-4B34-9530-46AAC763D12B}"/>
              </a:ext>
            </a:extLst>
          </p:cNvPr>
          <p:cNvSpPr/>
          <p:nvPr/>
        </p:nvSpPr>
        <p:spPr>
          <a:xfrm>
            <a:off x="1351564" y="3429000"/>
            <a:ext cx="9349630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pandas </a:t>
            </a:r>
            <a:r>
              <a:rPr lang="es-CO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pd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numpy </a:t>
            </a:r>
            <a:r>
              <a:rPr lang="es-CO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np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b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seaborn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sns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matplotlib.pyplot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metrics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sklearn.linear_model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LogisticRegression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train_test_split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29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/>
        </p:nvSpPr>
        <p:spPr>
          <a:xfrm>
            <a:off x="1574714" y="511856"/>
            <a:ext cx="7026077" cy="6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 – ejercicio 2: aprobar examen (estudio y tutorías)</a:t>
            </a:r>
          </a:p>
        </p:txBody>
      </p:sp>
      <p:sp>
        <p:nvSpPr>
          <p:cNvPr id="7" name="Google Shape;391;p67">
            <a:extLst>
              <a:ext uri="{FF2B5EF4-FFF2-40B4-BE49-F238E27FC236}">
                <a16:creationId xmlns:a16="http://schemas.microsoft.com/office/drawing/2014/main" id="{64E19CF2-2726-4EB3-AE95-E0A8B30ACF3E}"/>
              </a:ext>
            </a:extLst>
          </p:cNvPr>
          <p:cNvSpPr txBox="1"/>
          <p:nvPr/>
        </p:nvSpPr>
        <p:spPr>
          <a:xfrm>
            <a:off x="1276539" y="1344965"/>
            <a:ext cx="1091546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ct val="100000"/>
            </a:pPr>
            <a:r>
              <a:rPr lang="es-CO" dirty="0"/>
              <a:t>3. Conociendo los datos</a:t>
            </a:r>
            <a:endParaRPr lang="es-ES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E09D89F-03FA-4CD6-BC4C-E7832CE173B8}"/>
              </a:ext>
            </a:extLst>
          </p:cNvPr>
          <p:cNvSpPr/>
          <p:nvPr/>
        </p:nvSpPr>
        <p:spPr>
          <a:xfrm>
            <a:off x="1186003" y="4370016"/>
            <a:ext cx="3677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s-CO" dirty="0"/>
              <a:t>3.2 visualizando la distribución de los datos.</a:t>
            </a:r>
            <a:endParaRPr lang="es-CO" b="1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5CB78CA-4B85-4EEC-9B99-5C20793B1CA3}"/>
              </a:ext>
            </a:extLst>
          </p:cNvPr>
          <p:cNvSpPr/>
          <p:nvPr/>
        </p:nvSpPr>
        <p:spPr>
          <a:xfrm>
            <a:off x="1409321" y="1831856"/>
            <a:ext cx="8730559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#primeros 5 registros del 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dataframe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df.head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7D6F36C-DA83-4777-9300-C8EE888D82B8}"/>
              </a:ext>
            </a:extLst>
          </p:cNvPr>
          <p:cNvSpPr/>
          <p:nvPr/>
        </p:nvSpPr>
        <p:spPr>
          <a:xfrm>
            <a:off x="1186003" y="2543868"/>
            <a:ext cx="3368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s-CO" dirty="0"/>
              <a:t>3.1 visualizando el tamaño de los datos.</a:t>
            </a:r>
            <a:endParaRPr lang="es-CO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3AF7D68-01A1-4DC9-9898-AD2576867ECB}"/>
              </a:ext>
            </a:extLst>
          </p:cNvPr>
          <p:cNvSpPr/>
          <p:nvPr/>
        </p:nvSpPr>
        <p:spPr>
          <a:xfrm>
            <a:off x="1409321" y="3026055"/>
            <a:ext cx="8730558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#dimensiones del </a:t>
            </a:r>
            <a:r>
              <a:rPr lang="es-CO" dirty="0" err="1">
                <a:solidFill>
                  <a:srgbClr val="6AA94F"/>
                </a:solidFill>
                <a:latin typeface="Courier New" panose="02070309020205020404" pitchFamily="49" charset="0"/>
              </a:rPr>
              <a:t>dataframe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s-CO" dirty="0" err="1">
                <a:solidFill>
                  <a:srgbClr val="CE9178"/>
                </a:solidFill>
                <a:latin typeface="Courier New" panose="02070309020205020404" pitchFamily="49" charset="0"/>
              </a:rPr>
              <a:t>matrix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CE9178"/>
                </a:solidFill>
                <a:latin typeface="Courier New" panose="02070309020205020404" pitchFamily="49" charset="0"/>
              </a:rPr>
              <a:t>df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 [</a:t>
            </a:r>
            <a:r>
              <a:rPr lang="es-CO" dirty="0" err="1">
                <a:solidFill>
                  <a:srgbClr val="CE9178"/>
                </a:solidFill>
                <a:latin typeface="Courier New" panose="02070309020205020404" pitchFamily="49" charset="0"/>
              </a:rPr>
              <a:t>MxN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] -&gt;"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df.shape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#verificamos que no hayan nulos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"---Columnas con valores nulos--"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df.isnull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s-CO" dirty="0">
                <a:solidFill>
                  <a:srgbClr val="DCDCAA"/>
                </a:solidFill>
                <a:latin typeface="Courier New" panose="02070309020205020404" pitchFamily="49" charset="0"/>
              </a:rPr>
              <a:t>sum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())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3C1B4E2-8DC9-4D96-804D-65E20D676F8E}"/>
              </a:ext>
            </a:extLst>
          </p:cNvPr>
          <p:cNvSpPr/>
          <p:nvPr/>
        </p:nvSpPr>
        <p:spPr>
          <a:xfrm>
            <a:off x="1409320" y="4866585"/>
            <a:ext cx="8730559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sns.set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rc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dirty="0" err="1">
                <a:solidFill>
                  <a:srgbClr val="CE9178"/>
                </a:solidFill>
                <a:latin typeface="Courier New" panose="02070309020205020404" pitchFamily="49" charset="0"/>
              </a:rPr>
              <a:t>figure.figsize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:(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11.7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8.27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)})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#tamaño del grafico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sns.distplot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dirty="0" err="1">
                <a:solidFill>
                  <a:srgbClr val="CE9178"/>
                </a:solidFill>
                <a:latin typeface="Courier New" panose="02070309020205020404" pitchFamily="49" charset="0"/>
              </a:rPr>
              <a:t>tutorias_mes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</a:t>
            </a:r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#agregamos los datos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plt.show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1792035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/>
        </p:nvSpPr>
        <p:spPr>
          <a:xfrm>
            <a:off x="1574714" y="511856"/>
            <a:ext cx="7026077" cy="6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 – ejercicio 2: aprobar examen (estudio y tutorías)</a:t>
            </a:r>
          </a:p>
        </p:txBody>
      </p:sp>
      <p:sp>
        <p:nvSpPr>
          <p:cNvPr id="7" name="Google Shape;391;p67">
            <a:extLst>
              <a:ext uri="{FF2B5EF4-FFF2-40B4-BE49-F238E27FC236}">
                <a16:creationId xmlns:a16="http://schemas.microsoft.com/office/drawing/2014/main" id="{64E19CF2-2726-4EB3-AE95-E0A8B30ACF3E}"/>
              </a:ext>
            </a:extLst>
          </p:cNvPr>
          <p:cNvSpPr txBox="1"/>
          <p:nvPr/>
        </p:nvSpPr>
        <p:spPr>
          <a:xfrm>
            <a:off x="1276539" y="1344965"/>
            <a:ext cx="10915461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AutoNum type="arabicPeriod" startAt="4"/>
            </a:pPr>
            <a:r>
              <a:rPr lang="es-ES" dirty="0"/>
              <a:t>Separando los datos para el entrenamiento</a:t>
            </a:r>
          </a:p>
          <a:p>
            <a:r>
              <a:rPr lang="es-ES" i="1" dirty="0"/>
              <a:t>      </a:t>
            </a:r>
            <a:r>
              <a:rPr lang="es-ES" sz="1200" i="1" dirty="0"/>
              <a:t>Separaremos las características y etiquetamos como </a:t>
            </a:r>
            <a:r>
              <a:rPr lang="es-ES" sz="1200" b="1" i="1" dirty="0"/>
              <a:t>X</a:t>
            </a:r>
            <a:r>
              <a:rPr lang="es-ES" sz="1200" i="1" dirty="0"/>
              <a:t> e </a:t>
            </a:r>
            <a:r>
              <a:rPr lang="es-ES" sz="1200" b="1" i="1" dirty="0"/>
              <a:t>Y</a:t>
            </a:r>
            <a:r>
              <a:rPr lang="es-ES" sz="1200" i="1" dirty="0"/>
              <a:t> respectivamente.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i="1" dirty="0"/>
              <a:t>la variable X (</a:t>
            </a:r>
            <a:r>
              <a:rPr lang="es-ES" sz="1200" i="1" dirty="0" err="1"/>
              <a:t>horas_autoestudio_diario</a:t>
            </a:r>
            <a:r>
              <a:rPr lang="es-ES" sz="1200" i="1" dirty="0"/>
              <a:t> + </a:t>
            </a:r>
            <a:r>
              <a:rPr lang="es-ES" sz="1200" i="1" dirty="0" err="1"/>
              <a:t>tutorias_mes</a:t>
            </a:r>
            <a:r>
              <a:rPr lang="es-ES" sz="1200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i="1" dirty="0"/>
              <a:t>la </a:t>
            </a:r>
            <a:r>
              <a:rPr lang="es-ES" sz="1200" i="1" dirty="0" err="1"/>
              <a:t>varible</a:t>
            </a:r>
            <a:r>
              <a:rPr lang="es-ES" sz="1200" i="1" dirty="0"/>
              <a:t> Y (</a:t>
            </a:r>
            <a:r>
              <a:rPr lang="es-ES" sz="1200" i="1" dirty="0" err="1"/>
              <a:t>aprobo_perdio</a:t>
            </a:r>
            <a:r>
              <a:rPr lang="es-ES" sz="1200" i="1" dirty="0"/>
              <a:t>)</a:t>
            </a:r>
          </a:p>
          <a:p>
            <a:endParaRPr lang="es-ES" sz="1200" i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25ED476-114A-4245-B16A-359957E76F4B}"/>
              </a:ext>
            </a:extLst>
          </p:cNvPr>
          <p:cNvSpPr/>
          <p:nvPr/>
        </p:nvSpPr>
        <p:spPr>
          <a:xfrm>
            <a:off x="1574714" y="2395047"/>
            <a:ext cx="9642530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x =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df.drop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'aprobo_</a:t>
            </a:r>
            <a:r>
              <a:rPr lang="es-CO" dirty="0" err="1">
                <a:solidFill>
                  <a:srgbClr val="CE9178"/>
                </a:solidFill>
                <a:latin typeface="Courier New" panose="02070309020205020404" pitchFamily="49" charset="0"/>
              </a:rPr>
              <a:t>perdio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axis = 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y =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df.aprobo_perdio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9C6951B-2C98-4AEF-B5AF-2D76075180F9}"/>
              </a:ext>
            </a:extLst>
          </p:cNvPr>
          <p:cNvSpPr/>
          <p:nvPr/>
        </p:nvSpPr>
        <p:spPr>
          <a:xfrm>
            <a:off x="1574713" y="3070039"/>
            <a:ext cx="103939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Dividiremos los datos en conjuntos de </a:t>
            </a:r>
            <a:r>
              <a:rPr lang="es-ES" dirty="0" err="1"/>
              <a:t>train</a:t>
            </a:r>
            <a:r>
              <a:rPr lang="es-ES" dirty="0"/>
              <a:t> y test. Esto separará 25%(! valor predeterminado) de los datos en un subconjunto para la parte de prueba y el 75% restante se usará para nuestro subconjunto de entrenamiento.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1CAB3D9-6324-4033-A60B-CE8AC088A36B}"/>
              </a:ext>
            </a:extLst>
          </p:cNvPr>
          <p:cNvSpPr/>
          <p:nvPr/>
        </p:nvSpPr>
        <p:spPr>
          <a:xfrm>
            <a:off x="1490804" y="3745031"/>
            <a:ext cx="9726440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#separamos los datos 25%(test) y 75%(</a:t>
            </a:r>
            <a:r>
              <a:rPr lang="es-CO" dirty="0" err="1">
                <a:solidFill>
                  <a:srgbClr val="6AA94F"/>
                </a:solidFill>
                <a:latin typeface="Courier New" panose="02070309020205020404" pitchFamily="49" charset="0"/>
              </a:rPr>
              <a:t>train</a:t>
            </a:r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y_train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y_test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train_test_split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random_state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4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#Si deseamos cambiar la proporción solo debemos agregar la variable </a:t>
            </a:r>
            <a:r>
              <a:rPr lang="es-CO" dirty="0" err="1">
                <a:solidFill>
                  <a:srgbClr val="6AA94F"/>
                </a:solidFill>
                <a:latin typeface="Courier New" panose="02070309020205020404" pitchFamily="49" charset="0"/>
              </a:rPr>
              <a:t>test_size</a:t>
            </a:r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=0.x 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y_train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y_test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train_test_split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random_state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4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test_size=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0.2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0B8ECD-FF2A-453A-8C8A-0EB36BFA97FA}"/>
              </a:ext>
            </a:extLst>
          </p:cNvPr>
          <p:cNvSpPr txBox="1"/>
          <p:nvPr/>
        </p:nvSpPr>
        <p:spPr>
          <a:xfrm>
            <a:off x="2079787" y="5638258"/>
            <a:ext cx="776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000" b="1" dirty="0"/>
              <a:t>¿De que depende la proporción de datos para entrenamiento?</a:t>
            </a:r>
          </a:p>
          <a:p>
            <a:pPr algn="ctr"/>
            <a:r>
              <a:rPr lang="es-CO" sz="2000" b="1" dirty="0"/>
              <a:t>¿Que hace que se escoja un 25% o un 20% o un 30%?</a:t>
            </a:r>
          </a:p>
        </p:txBody>
      </p:sp>
    </p:spTree>
    <p:extLst>
      <p:ext uri="{BB962C8B-B14F-4D97-AF65-F5344CB8AC3E}">
        <p14:creationId xmlns:p14="http://schemas.microsoft.com/office/powerpoint/2010/main" val="2976006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/>
        </p:nvSpPr>
        <p:spPr>
          <a:xfrm>
            <a:off x="1574714" y="511856"/>
            <a:ext cx="7026077" cy="6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 – ejercicio 2: aprobar examen (estudio y tutorías)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3C079F-E0FB-4103-833E-B7039477736F}"/>
              </a:ext>
            </a:extLst>
          </p:cNvPr>
          <p:cNvSpPr/>
          <p:nvPr/>
        </p:nvSpPr>
        <p:spPr>
          <a:xfrm>
            <a:off x="1276538" y="1254012"/>
            <a:ext cx="4652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s-ES" dirty="0"/>
              <a:t>5. importamos la clase </a:t>
            </a:r>
            <a:r>
              <a:rPr lang="es-ES" dirty="0" err="1"/>
              <a:t>LogisticRegresion</a:t>
            </a:r>
            <a:r>
              <a:rPr lang="es-ES" dirty="0"/>
              <a:t> de </a:t>
            </a:r>
            <a:r>
              <a:rPr lang="es-ES" dirty="0" err="1"/>
              <a:t>scikit-learn</a:t>
            </a:r>
            <a:r>
              <a:rPr lang="es-CO" dirty="0"/>
              <a:t>.</a:t>
            </a:r>
            <a:endParaRPr lang="es-CO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C9929A-CA4F-4D2B-9661-1D033D2BD17A}"/>
              </a:ext>
            </a:extLst>
          </p:cNvPr>
          <p:cNvSpPr/>
          <p:nvPr/>
        </p:nvSpPr>
        <p:spPr>
          <a:xfrm>
            <a:off x="1574713" y="1643795"/>
            <a:ext cx="9217017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#Creamos una instancia de la Regresión Logística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regresion_logistica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LogisticRegression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824E60E-6129-4669-B60F-B9135EC72825}"/>
              </a:ext>
            </a:extLst>
          </p:cNvPr>
          <p:cNvSpPr/>
          <p:nvPr/>
        </p:nvSpPr>
        <p:spPr>
          <a:xfrm>
            <a:off x="1344759" y="2655077"/>
            <a:ext cx="52469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6.  Entrena la regresión logística con los datos de entrenamiento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7B43DF8-08CD-450D-9DD6-BB595F768286}"/>
              </a:ext>
            </a:extLst>
          </p:cNvPr>
          <p:cNvSpPr/>
          <p:nvPr/>
        </p:nvSpPr>
        <p:spPr>
          <a:xfrm>
            <a:off x="1574713" y="3084075"/>
            <a:ext cx="9217016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#entrenando modelo de regresión 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logistica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regresion_logistica.fit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s-ES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0D7634D-BFFE-46EB-9406-0283E3693DCD}"/>
              </a:ext>
            </a:extLst>
          </p:cNvPr>
          <p:cNvSpPr/>
          <p:nvPr/>
        </p:nvSpPr>
        <p:spPr>
          <a:xfrm>
            <a:off x="1344759" y="4168096"/>
            <a:ext cx="21451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7.Haciendo predicciones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3ACD271-A744-4C78-8062-291524D9CD6A}"/>
              </a:ext>
            </a:extLst>
          </p:cNvPr>
          <p:cNvSpPr/>
          <p:nvPr/>
        </p:nvSpPr>
        <p:spPr>
          <a:xfrm>
            <a:off x="1574713" y="4623746"/>
            <a:ext cx="9217016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#usaremos el 25% de los datos para probar el modelo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#ejecutamos la predicción con datos de prueba (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x_test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y_prediccion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regresion_logistica.predict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63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/>
        </p:nvSpPr>
        <p:spPr>
          <a:xfrm>
            <a:off x="1574714" y="511856"/>
            <a:ext cx="7026077" cy="6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 – ejercicio 2: aprobar examen (estudio y tutorías)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B72A202-84EB-48C7-A985-1C58D2042717}"/>
              </a:ext>
            </a:extLst>
          </p:cNvPr>
          <p:cNvSpPr/>
          <p:nvPr/>
        </p:nvSpPr>
        <p:spPr>
          <a:xfrm>
            <a:off x="1374004" y="1256189"/>
            <a:ext cx="37946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8. Generando probabilidades de la predicción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CF996D9-38A4-42CD-ABC9-9D61CCD39458}"/>
              </a:ext>
            </a:extLst>
          </p:cNvPr>
          <p:cNvSpPr/>
          <p:nvPr/>
        </p:nvSpPr>
        <p:spPr>
          <a:xfrm>
            <a:off x="1374003" y="1563966"/>
            <a:ext cx="10286859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#comparamos los datos de predicción (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y_prediccion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) VS los datos de prueba (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y_test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exactitud 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metrics.accuracy_score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y_test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y_prediccion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s-ES" dirty="0" err="1">
                <a:solidFill>
                  <a:srgbClr val="CE9178"/>
                </a:solidFill>
                <a:latin typeface="Courier New" panose="02070309020205020404" pitchFamily="49" charset="0"/>
              </a:rPr>
              <a:t>exactitud_percentaje</a:t>
            </a:r>
            <a:r>
              <a:rPr lang="es-ES" dirty="0">
                <a:solidFill>
                  <a:srgbClr val="CE9178"/>
                </a:solidFill>
                <a:latin typeface="Courier New" panose="02070309020205020404" pitchFamily="49" charset="0"/>
              </a:rPr>
              <a:t>= "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100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* exactitud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9BBF49E-BC66-411C-ABE9-1A535FB36839}"/>
              </a:ext>
            </a:extLst>
          </p:cNvPr>
          <p:cNvSpPr/>
          <p:nvPr/>
        </p:nvSpPr>
        <p:spPr>
          <a:xfrm>
            <a:off x="1374003" y="2540701"/>
            <a:ext cx="4429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probemos con datos manuales para probar el modelo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891718-715E-44BB-9029-7BE91754B922}"/>
              </a:ext>
            </a:extLst>
          </p:cNvPr>
          <p:cNvSpPr/>
          <p:nvPr/>
        </p:nvSpPr>
        <p:spPr>
          <a:xfrm>
            <a:off x="1374003" y="2993860"/>
            <a:ext cx="1028685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#hagamos 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prediccion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 con datos manuales: 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              [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horas_estudio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 , 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horas_tutoria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]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#1-estudiante: [ 4            , 38 ]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#2-estudiante: [ 8            , 29 ]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#3-estudiante: [ 1            , 1  ]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alumnos=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([[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4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38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8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29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],[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],[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]])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x_nuevo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pd.DataFrame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alumnos</a:t>
            </a:r>
            <a:r>
              <a:rPr lang="es-ES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columns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ES" dirty="0">
                <a:solidFill>
                  <a:srgbClr val="CE9178"/>
                </a:solidFill>
                <a:latin typeface="Courier New" panose="02070309020205020404" pitchFamily="49" charset="0"/>
              </a:rPr>
              <a:t>'horas_autoestudio_diario'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urier New" panose="02070309020205020404" pitchFamily="49" charset="0"/>
              </a:rPr>
              <a:t>tutorias_mes</a:t>
            </a:r>
            <a:r>
              <a:rPr lang="es-E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y_prediccion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regresion_logistica.predict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x_nuevo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y_prediccion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DF2673F-B470-48C7-AD20-3EB839BA44D7}"/>
              </a:ext>
            </a:extLst>
          </p:cNvPr>
          <p:cNvSpPr txBox="1"/>
          <p:nvPr/>
        </p:nvSpPr>
        <p:spPr>
          <a:xfrm>
            <a:off x="1469092" y="5278645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/>
              <a:t>¿Tiene lógica la predicción del modelo?</a:t>
            </a:r>
          </a:p>
        </p:txBody>
      </p:sp>
    </p:spTree>
    <p:extLst>
      <p:ext uri="{BB962C8B-B14F-4D97-AF65-F5344CB8AC3E}">
        <p14:creationId xmlns:p14="http://schemas.microsoft.com/office/powerpoint/2010/main" val="220692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4074701" y="1130171"/>
            <a:ext cx="4042598" cy="992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/>
            <a:r>
              <a:rPr lang="es-ES" sz="6000" b="1" u="sng">
                <a:solidFill>
                  <a:srgbClr val="99151A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sz="6000" b="1" u="sng">
              <a:solidFill>
                <a:srgbClr val="9915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2805601" y="2234960"/>
            <a:ext cx="7862401" cy="26545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457200" indent="-457200"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s-E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Perceptrón</a:t>
            </a:r>
          </a:p>
          <a:p>
            <a:pPr marL="457200" indent="-457200">
              <a:buClr>
                <a:schemeClr val="dk1"/>
              </a:buClr>
              <a:buSzPts val="2400"/>
              <a:buFont typeface="+mj-lt"/>
              <a:buAutoNum type="arabicPeriod"/>
            </a:pPr>
            <a:endParaRPr lang="es-ES" sz="24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indent="-457200"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s-E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Neuronas lineales adaptativas</a:t>
            </a:r>
          </a:p>
          <a:p>
            <a:pPr marL="457200" indent="-457200">
              <a:buClr>
                <a:schemeClr val="dk1"/>
              </a:buClr>
              <a:buSzPts val="2400"/>
              <a:buFont typeface="+mj-lt"/>
              <a:buAutoNum type="arabicPeriod"/>
            </a:pPr>
            <a:endParaRPr lang="es-ES" sz="24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indent="-457200"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Clasificadores de SCIKIT-LEARN</a:t>
            </a:r>
          </a:p>
          <a:p>
            <a:pPr marL="609600" indent="-457200">
              <a:buClr>
                <a:schemeClr val="dk1"/>
              </a:buClr>
              <a:buSzPts val="2400"/>
              <a:buFont typeface="+mj-lt"/>
              <a:buAutoNum type="arabicPeriod"/>
            </a:pPr>
            <a:endParaRPr lang="es-ES" sz="24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indent="-457200"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s-E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Predicción de flores usando un perceptrón.</a:t>
            </a: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1563397" y="619795"/>
            <a:ext cx="68486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20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Tarea de regresión lineal  y logísticas:</a:t>
            </a:r>
          </a:p>
        </p:txBody>
      </p:sp>
      <p:sp>
        <p:nvSpPr>
          <p:cNvPr id="13" name="Google Shape;140;p21">
            <a:extLst>
              <a:ext uri="{FF2B5EF4-FFF2-40B4-BE49-F238E27FC236}">
                <a16:creationId xmlns:a16="http://schemas.microsoft.com/office/drawing/2014/main" id="{FC36E77C-DAA9-45A5-829B-9D7DA07D3B2F}"/>
              </a:ext>
            </a:extLst>
          </p:cNvPr>
          <p:cNvSpPr txBox="1"/>
          <p:nvPr/>
        </p:nvSpPr>
        <p:spPr>
          <a:xfrm>
            <a:off x="1195057" y="1214775"/>
            <a:ext cx="11078424" cy="43857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3200"/>
            </a:pPr>
            <a:r>
              <a:rPr lang="es-CO" sz="24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En la carpeta de </a:t>
            </a:r>
            <a:r>
              <a:rPr lang="es-CO" sz="2400" dirty="0" err="1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github</a:t>
            </a:r>
            <a:r>
              <a:rPr lang="es-CO" sz="24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: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3200"/>
            </a:pPr>
            <a:r>
              <a:rPr lang="es-CO" sz="24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  <a:hlinkClick r:id="rId4"/>
              </a:rPr>
              <a:t>https://github.com/luisFernandoCastellanosG/Machine_learning/tree/master/Databaset_para_trabajar_sklearn</a:t>
            </a:r>
            <a:endParaRPr lang="es-CO" sz="2400" dirty="0">
              <a:solidFill>
                <a:schemeClr val="dk1"/>
              </a:solidFill>
              <a:latin typeface="+mn-lt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3200"/>
            </a:pPr>
            <a:endParaRPr lang="es-CO" sz="2400" dirty="0">
              <a:solidFill>
                <a:schemeClr val="dk1"/>
              </a:solidFill>
              <a:latin typeface="+mn-lt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3200"/>
            </a:pPr>
            <a:r>
              <a:rPr lang="es-CO" sz="24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Descargar el </a:t>
            </a:r>
            <a:r>
              <a:rPr lang="es-CO" sz="2400" dirty="0" err="1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dataset</a:t>
            </a:r>
            <a:r>
              <a:rPr lang="es-CO" sz="24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 denominado: </a:t>
            </a:r>
            <a:r>
              <a:rPr lang="es-CO" sz="2400" b="1" u="sng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mercadeo_bancario.csv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3200"/>
            </a:pPr>
            <a:endParaRPr lang="es-CO" sz="2400" b="1" u="sng" dirty="0">
              <a:solidFill>
                <a:schemeClr val="dk1"/>
              </a:solidFill>
              <a:latin typeface="+mn-lt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3200"/>
            </a:pPr>
            <a:r>
              <a:rPr lang="es-ES" dirty="0">
                <a:latin typeface="+mn-lt"/>
              </a:rPr>
              <a:t>El conjunto de datos proviene del </a:t>
            </a:r>
            <a:r>
              <a:rPr lang="es-ES" dirty="0">
                <a:latin typeface="+mn-lt"/>
                <a:hlinkClick r:id="rId5"/>
              </a:rPr>
              <a:t>repositorio UCI Machine Learning,</a:t>
            </a:r>
            <a:r>
              <a:rPr lang="es-ES" dirty="0">
                <a:latin typeface="+mn-lt"/>
              </a:rPr>
              <a:t> (</a:t>
            </a:r>
            <a:r>
              <a:rPr lang="es-ES" b="1" i="1" dirty="0">
                <a:latin typeface="+mn-lt"/>
              </a:rPr>
              <a:t>con unos cambios que se le realizaron</a:t>
            </a:r>
            <a:r>
              <a:rPr lang="es-ES" dirty="0">
                <a:latin typeface="+mn-lt"/>
              </a:rPr>
              <a:t>) y está relacionado con campañas de marketing directo (llamadas telefónicas) de una institución bancaria portuguesa. 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3200"/>
            </a:pPr>
            <a:r>
              <a:rPr lang="es-ES" dirty="0">
                <a:latin typeface="+mn-lt"/>
              </a:rPr>
              <a:t>El objetivo de clasificación es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predecir si el cliente se suscribirá (1/0) </a:t>
            </a:r>
            <a:r>
              <a:rPr lang="es-ES" dirty="0">
                <a:latin typeface="+mn-lt"/>
              </a:rPr>
              <a:t>a un depósito a plazo (variable y)</a:t>
            </a:r>
            <a:endParaRPr sz="2400" b="1" u="sng" dirty="0">
              <a:solidFill>
                <a:schemeClr val="dk1"/>
              </a:solidFill>
              <a:latin typeface="+mn-lt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8534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1563397" y="619795"/>
            <a:ext cx="68486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20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Tarea de regresión lineal  y logísticas:</a:t>
            </a:r>
          </a:p>
        </p:txBody>
      </p:sp>
      <p:sp>
        <p:nvSpPr>
          <p:cNvPr id="13" name="Google Shape;140;p21">
            <a:extLst>
              <a:ext uri="{FF2B5EF4-FFF2-40B4-BE49-F238E27FC236}">
                <a16:creationId xmlns:a16="http://schemas.microsoft.com/office/drawing/2014/main" id="{FC36E77C-DAA9-45A5-829B-9D7DA07D3B2F}"/>
              </a:ext>
            </a:extLst>
          </p:cNvPr>
          <p:cNvSpPr txBox="1"/>
          <p:nvPr/>
        </p:nvSpPr>
        <p:spPr>
          <a:xfrm>
            <a:off x="1186004" y="1124240"/>
            <a:ext cx="11005996" cy="5678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100" b="1" dirty="0"/>
              <a:t>Variables del </a:t>
            </a:r>
            <a:r>
              <a:rPr lang="es-ES" sz="1100" b="1" dirty="0" err="1"/>
              <a:t>dataset</a:t>
            </a:r>
            <a:endParaRPr lang="es-ES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/>
              <a:t>edad</a:t>
            </a:r>
            <a:r>
              <a:rPr lang="es-ES" sz="1100" dirty="0"/>
              <a:t> (numérica)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/>
              <a:t>trabajo</a:t>
            </a:r>
            <a:r>
              <a:rPr lang="es-ES" sz="1100" dirty="0"/>
              <a:t>: tipo de trabajo (categórico: "</a:t>
            </a:r>
            <a:r>
              <a:rPr lang="es-ES" sz="1100" dirty="0" err="1"/>
              <a:t>admin</a:t>
            </a:r>
            <a:r>
              <a:rPr lang="es-ES" sz="1100" dirty="0"/>
              <a:t>”, "</a:t>
            </a:r>
            <a:r>
              <a:rPr lang="es-ES" sz="1100" dirty="0" err="1"/>
              <a:t>housemaid</a:t>
            </a:r>
            <a:r>
              <a:rPr lang="es-ES" sz="1100" dirty="0"/>
              <a:t>", "</a:t>
            </a:r>
            <a:r>
              <a:rPr lang="es-ES" sz="1100" dirty="0" err="1"/>
              <a:t>management</a:t>
            </a:r>
            <a:r>
              <a:rPr lang="es-ES" sz="1100" dirty="0"/>
              <a:t>", "</a:t>
            </a:r>
            <a:r>
              <a:rPr lang="es-ES" sz="1100" dirty="0" err="1"/>
              <a:t>retired</a:t>
            </a:r>
            <a:r>
              <a:rPr lang="es-ES" sz="1100" dirty="0"/>
              <a:t>", "</a:t>
            </a:r>
            <a:r>
              <a:rPr lang="es-ES" sz="1100" dirty="0" err="1"/>
              <a:t>self-employed</a:t>
            </a:r>
            <a:r>
              <a:rPr lang="es-ES" sz="1100" dirty="0"/>
              <a:t>", "</a:t>
            </a:r>
            <a:r>
              <a:rPr lang="es-ES" sz="1100" dirty="0" err="1"/>
              <a:t>student</a:t>
            </a:r>
            <a:r>
              <a:rPr lang="es-ES" sz="1100" dirty="0"/>
              <a:t>", "</a:t>
            </a:r>
            <a:r>
              <a:rPr lang="es-ES" sz="1100" dirty="0" err="1"/>
              <a:t>technician</a:t>
            </a:r>
            <a:r>
              <a:rPr lang="es-ES" sz="1100" dirty="0"/>
              <a:t>", "</a:t>
            </a:r>
            <a:r>
              <a:rPr lang="es-ES" sz="1100" dirty="0" err="1"/>
              <a:t>unemployed</a:t>
            </a:r>
            <a:r>
              <a:rPr lang="es-ES" sz="1100" dirty="0"/>
              <a:t>", "</a:t>
            </a:r>
            <a:r>
              <a:rPr lang="es-ES" sz="1100" dirty="0" err="1"/>
              <a:t>unknown</a:t>
            </a:r>
            <a:r>
              <a:rPr lang="es-ES" sz="1100" dirty="0"/>
              <a:t>")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/>
              <a:t>conyugal</a:t>
            </a:r>
            <a:r>
              <a:rPr lang="es-ES" sz="1100" dirty="0"/>
              <a:t>: estado civil (categórico: "divorciado", "casado", "único", "desconocido")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/>
              <a:t>educación</a:t>
            </a:r>
            <a:r>
              <a:rPr lang="es-ES" sz="1100" dirty="0"/>
              <a:t> (categórica: “</a:t>
            </a:r>
            <a:r>
              <a:rPr lang="es-ES" sz="1100" dirty="0" err="1"/>
              <a:t>preschool</a:t>
            </a:r>
            <a:r>
              <a:rPr lang="es-ES" sz="1100" dirty="0"/>
              <a:t>", “</a:t>
            </a:r>
            <a:r>
              <a:rPr lang="es-ES" sz="1100" dirty="0" err="1"/>
              <a:t>primary_school</a:t>
            </a:r>
            <a:r>
              <a:rPr lang="es-ES" sz="1100" dirty="0"/>
              <a:t>", “</a:t>
            </a:r>
            <a:r>
              <a:rPr lang="es-ES" sz="1100" dirty="0" err="1"/>
              <a:t>tecnical_school</a:t>
            </a:r>
            <a:r>
              <a:rPr lang="es-ES" sz="1100" dirty="0"/>
              <a:t>", " </a:t>
            </a:r>
            <a:r>
              <a:rPr lang="es-ES" sz="1100" dirty="0" err="1"/>
              <a:t>Technological_school</a:t>
            </a:r>
            <a:r>
              <a:rPr lang="es-ES" sz="1100" dirty="0"/>
              <a:t>", "</a:t>
            </a:r>
            <a:r>
              <a:rPr lang="es-ES" sz="1100" dirty="0" err="1"/>
              <a:t>illiterate</a:t>
            </a:r>
            <a:r>
              <a:rPr lang="es-ES" sz="1100" dirty="0"/>
              <a:t>", "</a:t>
            </a:r>
            <a:r>
              <a:rPr lang="es-ES" sz="1100" dirty="0" err="1"/>
              <a:t>professional.course</a:t>
            </a:r>
            <a:r>
              <a:rPr lang="es-ES" sz="1100" dirty="0"/>
              <a:t>", "</a:t>
            </a:r>
            <a:r>
              <a:rPr lang="es-ES" sz="1100" dirty="0" err="1"/>
              <a:t>university.degree</a:t>
            </a:r>
            <a:r>
              <a:rPr lang="es-ES" sz="1100" dirty="0"/>
              <a:t>", "</a:t>
            </a:r>
            <a:r>
              <a:rPr lang="es-ES" sz="1100" dirty="0" err="1"/>
              <a:t>unknown</a:t>
            </a:r>
            <a:r>
              <a:rPr lang="es-ES" sz="1100" dirty="0"/>
              <a:t>")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Total_hijos</a:t>
            </a:r>
            <a:r>
              <a:rPr lang="es-ES" sz="1100" dirty="0"/>
              <a:t>: número total de hijos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credito_sin_pago</a:t>
            </a:r>
            <a:r>
              <a:rPr lang="es-ES" sz="1100" dirty="0"/>
              <a:t>: ¿tiene crédito en incumplimiento de pago? (categóricamente: "no", "sí", "desconocido")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prestamo_vivienda</a:t>
            </a:r>
            <a:r>
              <a:rPr lang="es-ES" sz="1100" dirty="0"/>
              <a:t>: ¿tiene préstamo de vivienda? (categóricamente: "no", "sí", "desconocido")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prestamo_personal</a:t>
            </a:r>
            <a:r>
              <a:rPr lang="es-ES" sz="1100" dirty="0"/>
              <a:t>: ¿tiene préstamo personal? (categóricamente: "no", "sí", "desconocido")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valor_préstamo</a:t>
            </a:r>
            <a:r>
              <a:rPr lang="es-ES" sz="1100" dirty="0">
                <a:sym typeface="Wingdings" panose="05000000000000000000" pitchFamily="2" charset="2"/>
              </a:rPr>
              <a:t>:(numérico) es el valor total del prestamos que tiene con el banco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tarjetas_credito</a:t>
            </a:r>
            <a:r>
              <a:rPr lang="es-ES" sz="1100" b="1" dirty="0"/>
              <a:t>:</a:t>
            </a:r>
            <a:r>
              <a:rPr lang="es-ES" sz="1100" dirty="0"/>
              <a:t> Número de tarjetas de crédito con otros bancos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/>
              <a:t>contacto</a:t>
            </a:r>
            <a:r>
              <a:rPr lang="es-ES" sz="1100" dirty="0"/>
              <a:t>: tipo de comunicación de contacto (categórico: "celular", "teléfono")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/>
              <a:t>mes</a:t>
            </a:r>
            <a:r>
              <a:rPr lang="es-ES" sz="1100" dirty="0"/>
              <a:t>: último mes de contacto del año (categórico: "</a:t>
            </a:r>
            <a:r>
              <a:rPr lang="es-ES" sz="1100" dirty="0" err="1"/>
              <a:t>jan</a:t>
            </a:r>
            <a:r>
              <a:rPr lang="es-ES" sz="1100" dirty="0"/>
              <a:t>", "feb", "mar", ..., "nov", "</a:t>
            </a:r>
            <a:r>
              <a:rPr lang="es-ES" sz="1100" dirty="0" err="1"/>
              <a:t>dec</a:t>
            </a:r>
            <a:r>
              <a:rPr lang="es-ES" sz="1100" dirty="0"/>
              <a:t>")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dia_semana</a:t>
            </a:r>
            <a:r>
              <a:rPr lang="es-ES" sz="1100" dirty="0"/>
              <a:t>: último día de contacto de la semana (categórico: "</a:t>
            </a:r>
            <a:r>
              <a:rPr lang="es-ES" sz="1100" dirty="0" err="1"/>
              <a:t>mon</a:t>
            </a:r>
            <a:r>
              <a:rPr lang="es-ES" sz="1100" dirty="0"/>
              <a:t>", "</a:t>
            </a:r>
            <a:r>
              <a:rPr lang="es-ES" sz="1100" dirty="0" err="1"/>
              <a:t>tue</a:t>
            </a:r>
            <a:r>
              <a:rPr lang="es-ES" sz="1100" dirty="0"/>
              <a:t>", "</a:t>
            </a:r>
            <a:r>
              <a:rPr lang="es-ES" sz="1100" dirty="0" err="1"/>
              <a:t>wed</a:t>
            </a:r>
            <a:r>
              <a:rPr lang="es-ES" sz="1100" dirty="0"/>
              <a:t>", "</a:t>
            </a:r>
            <a:r>
              <a:rPr lang="es-ES" sz="1100" dirty="0" err="1"/>
              <a:t>thu</a:t>
            </a:r>
            <a:r>
              <a:rPr lang="es-ES" sz="1100" dirty="0"/>
              <a:t>", "</a:t>
            </a:r>
            <a:r>
              <a:rPr lang="es-ES" sz="1100" dirty="0" err="1"/>
              <a:t>fri</a:t>
            </a:r>
            <a:r>
              <a:rPr lang="es-ES" sz="1100" dirty="0"/>
              <a:t>")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duracion_ultimo_contacto</a:t>
            </a:r>
            <a:r>
              <a:rPr lang="es-ES" sz="1100" dirty="0"/>
              <a:t>: duración del último contacto, en segundos (numérico). Nota importante: este atributo afecta en gran medida al destino de salida (p. ej., si duration-0 y 'no').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campanna</a:t>
            </a:r>
            <a:r>
              <a:rPr lang="es-ES" sz="1100" dirty="0"/>
              <a:t>: número de contactos realizados durante esta campaña y para este cliente (numérico, incluye el último contacto)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dias_ultimo_contacto</a:t>
            </a:r>
            <a:r>
              <a:rPr lang="es-ES" sz="1100" dirty="0"/>
              <a:t>: número de días que pasaron después de que el cliente fue contactado por última vez desde una campaña anterior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anterior_contacto</a:t>
            </a:r>
            <a:r>
              <a:rPr lang="es-ES" sz="1100" dirty="0"/>
              <a:t>: número de contactos realizados antes de esta campaña y para este cliente (numérico)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resultado_anterior</a:t>
            </a:r>
            <a:r>
              <a:rPr lang="es-ES" sz="1100" dirty="0"/>
              <a:t>: resultado de la campaña de marketing anterior (categórica: "fracaso", "inexistente", "éxito")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numero_empleados</a:t>
            </a:r>
            <a:r>
              <a:rPr lang="es-ES" sz="1100" dirty="0"/>
              <a:t>: número de empleados que tiene a su cargo — (numérico)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/>
              <a:t>Predecir variable (objetivo deseado): </a:t>
            </a:r>
            <a:r>
              <a:rPr lang="es-ES" sz="1100" dirty="0"/>
              <a:t>(binario: "1", significa "Sí", "0" significa "No")</a:t>
            </a:r>
          </a:p>
        </p:txBody>
      </p:sp>
    </p:spTree>
    <p:extLst>
      <p:ext uri="{BB962C8B-B14F-4D97-AF65-F5344CB8AC3E}">
        <p14:creationId xmlns:p14="http://schemas.microsoft.com/office/powerpoint/2010/main" val="1470441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1563397" y="619795"/>
            <a:ext cx="68486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20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Tarea de regresión lineal  y logísticas:</a:t>
            </a:r>
          </a:p>
        </p:txBody>
      </p:sp>
      <p:sp>
        <p:nvSpPr>
          <p:cNvPr id="13" name="Google Shape;140;p21">
            <a:extLst>
              <a:ext uri="{FF2B5EF4-FFF2-40B4-BE49-F238E27FC236}">
                <a16:creationId xmlns:a16="http://schemas.microsoft.com/office/drawing/2014/main" id="{FC36E77C-DAA9-45A5-829B-9D7DA07D3B2F}"/>
              </a:ext>
            </a:extLst>
          </p:cNvPr>
          <p:cNvSpPr txBox="1"/>
          <p:nvPr/>
        </p:nvSpPr>
        <p:spPr>
          <a:xfrm>
            <a:off x="1186004" y="1124240"/>
            <a:ext cx="11005996" cy="39702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/>
              <a:t>En grupos de tres personas (</a:t>
            </a:r>
            <a:r>
              <a:rPr lang="es-ES" b="1" dirty="0" err="1"/>
              <a:t>A,B,C,D</a:t>
            </a:r>
            <a:r>
              <a:rPr lang="es-ES" b="1" dirty="0"/>
              <a:t>) “</a:t>
            </a:r>
            <a:r>
              <a:rPr lang="es-ES" b="1" i="1" dirty="0"/>
              <a:t>deben darle un nombre al grupo</a:t>
            </a:r>
            <a:r>
              <a:rPr lang="es-ES" b="1" dirty="0"/>
              <a:t>”, van a crear dos modelos de machine learning: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1° modelo, generado con el algoritmo de regresión lineal, donde deben identificar cuales son las variables con mejor correlación y hacer predicción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2° modelo, generado con el algoritmo de Regresión Logística Binaria y hacer predicción. </a:t>
            </a:r>
          </a:p>
          <a:p>
            <a:pPr>
              <a:lnSpc>
                <a:spcPct val="150000"/>
              </a:lnSpc>
            </a:pPr>
            <a:r>
              <a:rPr lang="es-ES" dirty="0"/>
              <a:t>Responder las siguientes preguntas (usando código en Python):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La edad promedio de los clientes que dijeron que SI y los que dijeron que NO (</a:t>
            </a:r>
            <a:r>
              <a:rPr lang="es-ES" dirty="0" err="1"/>
              <a:t>si_no</a:t>
            </a:r>
            <a:r>
              <a:rPr lang="es-ES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Cual fue el porcentaje que tomaron para separar el </a:t>
            </a:r>
            <a:r>
              <a:rPr lang="es-ES" dirty="0" err="1"/>
              <a:t>dataset</a:t>
            </a:r>
            <a:r>
              <a:rPr lang="es-ES" dirty="0"/>
              <a:t> en (</a:t>
            </a:r>
            <a:r>
              <a:rPr lang="es-ES" dirty="0" err="1"/>
              <a:t>train</a:t>
            </a:r>
            <a:r>
              <a:rPr lang="es-ES" dirty="0"/>
              <a:t> y test) y por que?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Cual esa la precisión de cada modelo (lineal y logística)?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En la regresión lineal cuales fueron las variables con mejor correlación y cuales no?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b="1" dirty="0"/>
              <a:t>Nota</a:t>
            </a:r>
            <a:r>
              <a:rPr lang="es-ES" dirty="0"/>
              <a:t>: para realizar predicciones con modelos de machine learning </a:t>
            </a:r>
            <a:r>
              <a:rPr lang="es-ES" b="1" dirty="0"/>
              <a:t>NUNCA</a:t>
            </a:r>
            <a:r>
              <a:rPr lang="es-ES" dirty="0"/>
              <a:t> se debe trabajar con datos en formato </a:t>
            </a:r>
            <a:r>
              <a:rPr lang="es-ES" b="1" dirty="0"/>
              <a:t>texto</a:t>
            </a:r>
            <a:r>
              <a:rPr lang="es-ES" dirty="0"/>
              <a:t>, por lo tanto si los campos están en texto es necesario convertirlos a números, ejemplo el campo “</a:t>
            </a:r>
            <a:r>
              <a:rPr lang="es-ES" b="1" dirty="0" err="1"/>
              <a:t>estado_civil</a:t>
            </a:r>
            <a:r>
              <a:rPr lang="es-ES" dirty="0"/>
              <a:t>”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A0FD5B8-92D9-4608-9827-7FCA86E8B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34554"/>
              </p:ext>
            </p:extLst>
          </p:nvPr>
        </p:nvGraphicFramePr>
        <p:xfrm>
          <a:off x="4213077" y="5212935"/>
          <a:ext cx="4061256" cy="1578550"/>
        </p:xfrm>
        <a:graphic>
          <a:graphicData uri="http://schemas.openxmlformats.org/drawingml/2006/table">
            <a:tbl>
              <a:tblPr firstRow="1" bandRow="1">
                <a:tableStyleId>{412DB32E-330F-4F60-AB8B-8B4815C41736}</a:tableStyleId>
              </a:tblPr>
              <a:tblGrid>
                <a:gridCol w="2030628">
                  <a:extLst>
                    <a:ext uri="{9D8B030D-6E8A-4147-A177-3AD203B41FA5}">
                      <a16:colId xmlns:a16="http://schemas.microsoft.com/office/drawing/2014/main" val="2520407105"/>
                    </a:ext>
                  </a:extLst>
                </a:gridCol>
                <a:gridCol w="2030628">
                  <a:extLst>
                    <a:ext uri="{9D8B030D-6E8A-4147-A177-3AD203B41FA5}">
                      <a16:colId xmlns:a16="http://schemas.microsoft.com/office/drawing/2014/main" val="607319237"/>
                    </a:ext>
                  </a:extLst>
                </a:gridCol>
              </a:tblGrid>
              <a:tr h="31571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Valores categóricos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Valores en números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10262"/>
                  </a:ext>
                </a:extLst>
              </a:tr>
              <a:tr h="31571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err="1"/>
                        <a:t>married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66398"/>
                  </a:ext>
                </a:extLst>
              </a:tr>
              <a:tr h="31571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77349"/>
                  </a:ext>
                </a:extLst>
              </a:tr>
              <a:tr h="31571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err="1"/>
                        <a:t>divorced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0896"/>
                  </a:ext>
                </a:extLst>
              </a:tr>
              <a:tr h="31571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err="1"/>
                        <a:t>unknown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21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81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1563397" y="619795"/>
            <a:ext cx="68486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20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Tarea de regresión lineal  y logísticas:</a:t>
            </a:r>
          </a:p>
        </p:txBody>
      </p:sp>
      <p:sp>
        <p:nvSpPr>
          <p:cNvPr id="13" name="Google Shape;140;p21">
            <a:extLst>
              <a:ext uri="{FF2B5EF4-FFF2-40B4-BE49-F238E27FC236}">
                <a16:creationId xmlns:a16="http://schemas.microsoft.com/office/drawing/2014/main" id="{FC36E77C-DAA9-45A5-829B-9D7DA07D3B2F}"/>
              </a:ext>
            </a:extLst>
          </p:cNvPr>
          <p:cNvSpPr txBox="1"/>
          <p:nvPr/>
        </p:nvSpPr>
        <p:spPr>
          <a:xfrm>
            <a:off x="1809847" y="1595061"/>
            <a:ext cx="2853733" cy="49397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/>
              <a:t>Grupo A: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Edad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Estado_civil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Total_hijos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Contacto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mes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Si_no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b="1" dirty="0"/>
              <a:t>Grupo B: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edad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Trabajo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Credito_sin_pago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Valor_préstamo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dia_semana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Si_no</a:t>
            </a:r>
            <a:endParaRPr lang="es-ES" dirty="0"/>
          </a:p>
        </p:txBody>
      </p:sp>
      <p:sp>
        <p:nvSpPr>
          <p:cNvPr id="5" name="Google Shape;140;p21">
            <a:extLst>
              <a:ext uri="{FF2B5EF4-FFF2-40B4-BE49-F238E27FC236}">
                <a16:creationId xmlns:a16="http://schemas.microsoft.com/office/drawing/2014/main" id="{8D345C7B-E47D-4FCD-871B-4224BEA1E2AE}"/>
              </a:ext>
            </a:extLst>
          </p:cNvPr>
          <p:cNvSpPr txBox="1"/>
          <p:nvPr/>
        </p:nvSpPr>
        <p:spPr>
          <a:xfrm>
            <a:off x="6600920" y="1595061"/>
            <a:ext cx="2853733" cy="5262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/>
              <a:t>Grupo C: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Edad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prestamo_vivienda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dias_utimo_pago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anterior_contacto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duracion_ultimo_contacto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Si_no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b="1" dirty="0"/>
              <a:t>Grupo D: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Edad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Educacion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prestamo_personal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tarjetas_crédito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numero_empleados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Si_no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94DC15D-9864-4EF6-B032-6082C8939A35}"/>
              </a:ext>
            </a:extLst>
          </p:cNvPr>
          <p:cNvSpPr/>
          <p:nvPr/>
        </p:nvSpPr>
        <p:spPr>
          <a:xfrm>
            <a:off x="3369522" y="1088909"/>
            <a:ext cx="229101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/>
              <a:t>Asignación de variables:</a:t>
            </a:r>
          </a:p>
        </p:txBody>
      </p:sp>
    </p:spTree>
    <p:extLst>
      <p:ext uri="{BB962C8B-B14F-4D97-AF65-F5344CB8AC3E}">
        <p14:creationId xmlns:p14="http://schemas.microsoft.com/office/powerpoint/2010/main" val="94452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/>
        </p:nvSpPr>
        <p:spPr>
          <a:xfrm>
            <a:off x="2734648" y="511856"/>
            <a:ext cx="5136502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/>
            <a:r>
              <a:rPr lang="es-ES" sz="2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Como funciona el cerebro biológico?</a:t>
            </a:r>
          </a:p>
        </p:txBody>
      </p:sp>
      <p:sp>
        <p:nvSpPr>
          <p:cNvPr id="8" name="Google Shape;47;p4">
            <a:extLst>
              <a:ext uri="{FF2B5EF4-FFF2-40B4-BE49-F238E27FC236}">
                <a16:creationId xmlns:a16="http://schemas.microsoft.com/office/drawing/2014/main" id="{2D8F6CD5-2B85-4FF1-99E4-4D7751F494C9}"/>
              </a:ext>
            </a:extLst>
          </p:cNvPr>
          <p:cNvSpPr/>
          <p:nvPr/>
        </p:nvSpPr>
        <p:spPr>
          <a:xfrm>
            <a:off x="1525102" y="1460144"/>
            <a:ext cx="900030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1943, Warren </a:t>
            </a:r>
            <a:r>
              <a:rPr lang="es-CO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McCullock</a:t>
            </a: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Walter Pitts publicaron el primer concepto de una célula  cerebral.</a:t>
            </a:r>
            <a:endParaRPr dirty="0"/>
          </a:p>
        </p:txBody>
      </p:sp>
      <p:sp>
        <p:nvSpPr>
          <p:cNvPr id="9" name="Google Shape;48;p4">
            <a:extLst>
              <a:ext uri="{FF2B5EF4-FFF2-40B4-BE49-F238E27FC236}">
                <a16:creationId xmlns:a16="http://schemas.microsoft.com/office/drawing/2014/main" id="{09E6AC5E-D7AE-4D27-89E9-B6939D802817}"/>
              </a:ext>
            </a:extLst>
          </p:cNvPr>
          <p:cNvSpPr txBox="1"/>
          <p:nvPr/>
        </p:nvSpPr>
        <p:spPr>
          <a:xfrm>
            <a:off x="1381410" y="5598076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neuronas son células  nerviosas interconectadas en el cerebro que participan en el </a:t>
            </a: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y la transmisión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señales eléctricas y química.</a:t>
            </a:r>
            <a:endParaRPr/>
          </a:p>
        </p:txBody>
      </p:sp>
      <p:pic>
        <p:nvPicPr>
          <p:cNvPr id="10" name="Google Shape;49;p4">
            <a:extLst>
              <a:ext uri="{FF2B5EF4-FFF2-40B4-BE49-F238E27FC236}">
                <a16:creationId xmlns:a16="http://schemas.microsoft.com/office/drawing/2014/main" id="{A883FC2E-0D92-4B7E-8971-9F210F3C0F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9625" y="2291140"/>
            <a:ext cx="7610842" cy="3249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/>
        </p:nvSpPr>
        <p:spPr>
          <a:xfrm>
            <a:off x="1617048" y="511856"/>
            <a:ext cx="5136502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/>
            <a:r>
              <a:rPr lang="es-ES" sz="2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Como funciona el cerebro biológico?</a:t>
            </a:r>
          </a:p>
        </p:txBody>
      </p:sp>
      <p:sp>
        <p:nvSpPr>
          <p:cNvPr id="6" name="Google Shape;55;p5">
            <a:extLst>
              <a:ext uri="{FF2B5EF4-FFF2-40B4-BE49-F238E27FC236}">
                <a16:creationId xmlns:a16="http://schemas.microsoft.com/office/drawing/2014/main" id="{02CAA2B7-74D1-443B-BC27-590177627D0C}"/>
              </a:ext>
            </a:extLst>
          </p:cNvPr>
          <p:cNvSpPr/>
          <p:nvPr/>
        </p:nvSpPr>
        <p:spPr>
          <a:xfrm>
            <a:off x="1627032" y="2498501"/>
            <a:ext cx="1700011" cy="14166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215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Señal eléctrica</a:t>
            </a:r>
            <a:endParaRPr dirty="0"/>
          </a:p>
        </p:txBody>
      </p:sp>
      <p:sp>
        <p:nvSpPr>
          <p:cNvPr id="7" name="Google Shape;56;p5">
            <a:extLst>
              <a:ext uri="{FF2B5EF4-FFF2-40B4-BE49-F238E27FC236}">
                <a16:creationId xmlns:a16="http://schemas.microsoft.com/office/drawing/2014/main" id="{CECFF0B8-4BA8-4296-9191-A3581A19152C}"/>
              </a:ext>
            </a:extLst>
          </p:cNvPr>
          <p:cNvSpPr/>
          <p:nvPr/>
        </p:nvSpPr>
        <p:spPr>
          <a:xfrm rot="-5400000">
            <a:off x="4091471" y="2313618"/>
            <a:ext cx="1368888" cy="1700011"/>
          </a:xfrm>
          <a:prstGeom prst="flowChartOffpageConnector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9525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57;p5">
            <a:extLst>
              <a:ext uri="{FF2B5EF4-FFF2-40B4-BE49-F238E27FC236}">
                <a16:creationId xmlns:a16="http://schemas.microsoft.com/office/drawing/2014/main" id="{609F9264-646C-4862-94A5-2A07A7C515B6}"/>
              </a:ext>
            </a:extLst>
          </p:cNvPr>
          <p:cNvCxnSpPr/>
          <p:nvPr/>
        </p:nvCxnSpPr>
        <p:spPr>
          <a:xfrm>
            <a:off x="4846750" y="1867438"/>
            <a:ext cx="0" cy="288486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2" name="Google Shape;58;p5">
            <a:extLst>
              <a:ext uri="{FF2B5EF4-FFF2-40B4-BE49-F238E27FC236}">
                <a16:creationId xmlns:a16="http://schemas.microsoft.com/office/drawing/2014/main" id="{49D3A5F8-78F5-417F-9FB4-92EC606E0AE7}"/>
              </a:ext>
            </a:extLst>
          </p:cNvPr>
          <p:cNvSpPr txBox="1"/>
          <p:nvPr/>
        </p:nvSpPr>
        <p:spPr>
          <a:xfrm>
            <a:off x="4188319" y="1203812"/>
            <a:ext cx="12041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800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Umbral de carga</a:t>
            </a:r>
            <a:endParaRPr/>
          </a:p>
        </p:txBody>
      </p:sp>
      <p:sp>
        <p:nvSpPr>
          <p:cNvPr id="13" name="Google Shape;59;p5">
            <a:extLst>
              <a:ext uri="{FF2B5EF4-FFF2-40B4-BE49-F238E27FC236}">
                <a16:creationId xmlns:a16="http://schemas.microsoft.com/office/drawing/2014/main" id="{C8A9E180-36FA-49CA-BAFC-0EF79648F7E3}"/>
              </a:ext>
            </a:extLst>
          </p:cNvPr>
          <p:cNvSpPr/>
          <p:nvPr/>
        </p:nvSpPr>
        <p:spPr>
          <a:xfrm>
            <a:off x="6055003" y="2318194"/>
            <a:ext cx="2114494" cy="1687135"/>
          </a:xfrm>
          <a:prstGeom prst="flowChartDecision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215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¿Carga eléctrica  supera el umbral?</a:t>
            </a:r>
            <a:endParaRPr/>
          </a:p>
        </p:txBody>
      </p:sp>
      <p:sp>
        <p:nvSpPr>
          <p:cNvPr id="14" name="Google Shape;60;p5">
            <a:extLst>
              <a:ext uri="{FF2B5EF4-FFF2-40B4-BE49-F238E27FC236}">
                <a16:creationId xmlns:a16="http://schemas.microsoft.com/office/drawing/2014/main" id="{69FE9538-F6D2-4508-9389-899CA00BD5C5}"/>
              </a:ext>
            </a:extLst>
          </p:cNvPr>
          <p:cNvSpPr/>
          <p:nvPr/>
        </p:nvSpPr>
        <p:spPr>
          <a:xfrm rot="-1697411">
            <a:off x="1960379" y="4043965"/>
            <a:ext cx="1700011" cy="14166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215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Señal eléctrica</a:t>
            </a:r>
            <a:endParaRPr/>
          </a:p>
        </p:txBody>
      </p:sp>
      <p:sp>
        <p:nvSpPr>
          <p:cNvPr id="15" name="Google Shape;62;p5">
            <a:extLst>
              <a:ext uri="{FF2B5EF4-FFF2-40B4-BE49-F238E27FC236}">
                <a16:creationId xmlns:a16="http://schemas.microsoft.com/office/drawing/2014/main" id="{BC5A84F6-CE16-4B57-A6C5-B03585AC8256}"/>
              </a:ext>
            </a:extLst>
          </p:cNvPr>
          <p:cNvSpPr txBox="1"/>
          <p:nvPr/>
        </p:nvSpPr>
        <p:spPr>
          <a:xfrm>
            <a:off x="3925910" y="2967436"/>
            <a:ext cx="10016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Neurona</a:t>
            </a:r>
            <a:endParaRPr/>
          </a:p>
        </p:txBody>
      </p:sp>
      <p:cxnSp>
        <p:nvCxnSpPr>
          <p:cNvPr id="16" name="Google Shape;63;p5">
            <a:extLst>
              <a:ext uri="{FF2B5EF4-FFF2-40B4-BE49-F238E27FC236}">
                <a16:creationId xmlns:a16="http://schemas.microsoft.com/office/drawing/2014/main" id="{BECC71B4-DC1E-41BB-A1EC-841B3B32F37D}"/>
              </a:ext>
            </a:extLst>
          </p:cNvPr>
          <p:cNvCxnSpPr>
            <a:stCxn id="7" idx="2"/>
            <a:endCxn id="13" idx="1"/>
          </p:cNvCxnSpPr>
          <p:nvPr/>
        </p:nvCxnSpPr>
        <p:spPr>
          <a:xfrm rot="10800000" flipH="1">
            <a:off x="5625921" y="3161822"/>
            <a:ext cx="429000" cy="1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7" name="Google Shape;64;p5">
            <a:extLst>
              <a:ext uri="{FF2B5EF4-FFF2-40B4-BE49-F238E27FC236}">
                <a16:creationId xmlns:a16="http://schemas.microsoft.com/office/drawing/2014/main" id="{324A7A14-F4DD-448E-9FBB-D0158AD64E74}"/>
              </a:ext>
            </a:extLst>
          </p:cNvPr>
          <p:cNvCxnSpPr>
            <a:stCxn id="13" idx="3"/>
          </p:cNvCxnSpPr>
          <p:nvPr/>
        </p:nvCxnSpPr>
        <p:spPr>
          <a:xfrm>
            <a:off x="8169497" y="3161760"/>
            <a:ext cx="7959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8" name="Google Shape;65;p5">
            <a:extLst>
              <a:ext uri="{FF2B5EF4-FFF2-40B4-BE49-F238E27FC236}">
                <a16:creationId xmlns:a16="http://schemas.microsoft.com/office/drawing/2014/main" id="{0070F8D5-8EB4-4B84-A9CD-CD0A44D30545}"/>
              </a:ext>
            </a:extLst>
          </p:cNvPr>
          <p:cNvSpPr txBox="1"/>
          <p:nvPr/>
        </p:nvSpPr>
        <p:spPr>
          <a:xfrm>
            <a:off x="8452834" y="2696504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" name="Google Shape;66;p5">
            <a:extLst>
              <a:ext uri="{FF2B5EF4-FFF2-40B4-BE49-F238E27FC236}">
                <a16:creationId xmlns:a16="http://schemas.microsoft.com/office/drawing/2014/main" id="{8F30A45E-B219-48CA-BE10-1E5DFB1ED446}"/>
              </a:ext>
            </a:extLst>
          </p:cNvPr>
          <p:cNvSpPr/>
          <p:nvPr/>
        </p:nvSpPr>
        <p:spPr>
          <a:xfrm>
            <a:off x="8981728" y="2431391"/>
            <a:ext cx="1700011" cy="14166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215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 Señal eléctrica</a:t>
            </a:r>
            <a:endParaRPr/>
          </a:p>
        </p:txBody>
      </p:sp>
      <p:sp>
        <p:nvSpPr>
          <p:cNvPr id="20" name="Google Shape;67;p5">
            <a:extLst>
              <a:ext uri="{FF2B5EF4-FFF2-40B4-BE49-F238E27FC236}">
                <a16:creationId xmlns:a16="http://schemas.microsoft.com/office/drawing/2014/main" id="{74E568C2-19FC-438C-A821-021AD4A73D72}"/>
              </a:ext>
            </a:extLst>
          </p:cNvPr>
          <p:cNvSpPr txBox="1"/>
          <p:nvPr/>
        </p:nvSpPr>
        <p:spPr>
          <a:xfrm>
            <a:off x="3543303" y="4735379"/>
            <a:ext cx="657122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McCullock y Pitts descubrieron que una neurona recibe muchas señales eléctricas mediante las dendritas y si la señal acumulada supera el umbral programado para esa neurona, se generara una señal eletrica de salida.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777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1478731" y="535128"/>
            <a:ext cx="74620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ES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Perceptrón (un autómata de percepción y reconocimiento)</a:t>
            </a:r>
          </a:p>
        </p:txBody>
      </p:sp>
      <p:cxnSp>
        <p:nvCxnSpPr>
          <p:cNvPr id="4" name="Google Shape;74;p6">
            <a:extLst>
              <a:ext uri="{FF2B5EF4-FFF2-40B4-BE49-F238E27FC236}">
                <a16:creationId xmlns:a16="http://schemas.microsoft.com/office/drawing/2014/main" id="{34E16BDF-85F3-4019-A7B2-61C3764E2587}"/>
              </a:ext>
            </a:extLst>
          </p:cNvPr>
          <p:cNvCxnSpPr/>
          <p:nvPr/>
        </p:nvCxnSpPr>
        <p:spPr>
          <a:xfrm rot="10800000">
            <a:off x="1275486" y="4023434"/>
            <a:ext cx="905384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" name="Google Shape;75;p6">
            <a:extLst>
              <a:ext uri="{FF2B5EF4-FFF2-40B4-BE49-F238E27FC236}">
                <a16:creationId xmlns:a16="http://schemas.microsoft.com/office/drawing/2014/main" id="{9AE6D3A2-BF9D-416C-A73C-A31C8213FDFF}"/>
              </a:ext>
            </a:extLst>
          </p:cNvPr>
          <p:cNvSpPr txBox="1"/>
          <p:nvPr/>
        </p:nvSpPr>
        <p:spPr>
          <a:xfrm>
            <a:off x="1397834" y="5072419"/>
            <a:ext cx="148751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r>
              <a:rPr lang="es-CO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Neurona biológica </a:t>
            </a:r>
            <a:endParaRPr/>
          </a:p>
        </p:txBody>
      </p:sp>
      <p:sp>
        <p:nvSpPr>
          <p:cNvPr id="6" name="Google Shape;76;p6">
            <a:extLst>
              <a:ext uri="{FF2B5EF4-FFF2-40B4-BE49-F238E27FC236}">
                <a16:creationId xmlns:a16="http://schemas.microsoft.com/office/drawing/2014/main" id="{A17F24B8-4F83-48D8-BEFF-6957F342A3B1}"/>
              </a:ext>
            </a:extLst>
          </p:cNvPr>
          <p:cNvSpPr txBox="1"/>
          <p:nvPr/>
        </p:nvSpPr>
        <p:spPr>
          <a:xfrm>
            <a:off x="1433251" y="1910979"/>
            <a:ext cx="159376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r>
              <a:rPr lang="es-CO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Neurona Artificial</a:t>
            </a:r>
            <a:endParaRPr/>
          </a:p>
          <a:p>
            <a:pPr>
              <a:buSzPts val="2400"/>
            </a:pPr>
            <a:r>
              <a:rPr lang="es-CO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(software) </a:t>
            </a:r>
            <a:endParaRPr/>
          </a:p>
        </p:txBody>
      </p:sp>
      <p:pic>
        <p:nvPicPr>
          <p:cNvPr id="7" name="Google Shape;77;p6">
            <a:extLst>
              <a:ext uri="{FF2B5EF4-FFF2-40B4-BE49-F238E27FC236}">
                <a16:creationId xmlns:a16="http://schemas.microsoft.com/office/drawing/2014/main" id="{180360D1-E9DE-4D54-AFC1-567645ED5E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5344" y="1128257"/>
            <a:ext cx="7134895" cy="282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6">
            <a:extLst>
              <a:ext uri="{FF2B5EF4-FFF2-40B4-BE49-F238E27FC236}">
                <a16:creationId xmlns:a16="http://schemas.microsoft.com/office/drawing/2014/main" id="{5920FB0A-7A57-4698-80DD-F2DCD53B045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87774" y="4160289"/>
            <a:ext cx="6319355" cy="2697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1478731" y="535128"/>
            <a:ext cx="74620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ES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Perceptrón (un autómata de percepción y reconocimiento)</a:t>
            </a:r>
          </a:p>
        </p:txBody>
      </p:sp>
      <p:pic>
        <p:nvPicPr>
          <p:cNvPr id="9" name="Google Shape;83;p7">
            <a:extLst>
              <a:ext uri="{FF2B5EF4-FFF2-40B4-BE49-F238E27FC236}">
                <a16:creationId xmlns:a16="http://schemas.microsoft.com/office/drawing/2014/main" id="{8A53AC93-E54C-4C90-B31D-730940C2821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465" y="1588440"/>
            <a:ext cx="6583387" cy="36811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5;p7">
            <a:extLst>
              <a:ext uri="{FF2B5EF4-FFF2-40B4-BE49-F238E27FC236}">
                <a16:creationId xmlns:a16="http://schemas.microsoft.com/office/drawing/2014/main" id="{912DD3E0-E616-4596-9E17-D969B7843761}"/>
              </a:ext>
            </a:extLst>
          </p:cNvPr>
          <p:cNvSpPr txBox="1"/>
          <p:nvPr/>
        </p:nvSpPr>
        <p:spPr>
          <a:xfrm>
            <a:off x="1478731" y="5676541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algoritmo que recibe una serie de valores negativos y positivos y si la sumatoria de sus valores pueden  “excitar” o “no”(En caso que lo haga generara un valor a otro algoritmo).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029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1478731" y="535128"/>
            <a:ext cx="74620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ES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Perceptrón (un autómata de percepción y reconocimiento)</a:t>
            </a:r>
          </a:p>
        </p:txBody>
      </p:sp>
      <p:sp>
        <p:nvSpPr>
          <p:cNvPr id="5" name="Google Shape;91;p8">
            <a:extLst>
              <a:ext uri="{FF2B5EF4-FFF2-40B4-BE49-F238E27FC236}">
                <a16:creationId xmlns:a16="http://schemas.microsoft.com/office/drawing/2014/main" id="{B5F08BEE-C03A-41C2-BF01-DF076ED1924D}"/>
              </a:ext>
            </a:extLst>
          </p:cNvPr>
          <p:cNvSpPr txBox="1"/>
          <p:nvPr/>
        </p:nvSpPr>
        <p:spPr>
          <a:xfrm>
            <a:off x="1288962" y="1118430"/>
            <a:ext cx="4475408" cy="56784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SzPts val="1100"/>
            </a:pP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Perceptron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"""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Perceptron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algn="just">
              <a:buSzPts val="1100"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------------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eta :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Learning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0.0 and 1.0)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n_iter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training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random_state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generator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algn="just">
              <a:buSzPts val="1100"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-----------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w_ : 1d-array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fitting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 :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misclassifications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epoch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algn="just">
              <a:buSzPts val="1100"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"""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__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eta=0.01,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n_iter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=50,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random_state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=1):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self.eta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eta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self.n_iter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n_iter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self.random_state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random_state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X, y):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"""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training data.</a:t>
            </a:r>
            <a:endParaRPr dirty="0"/>
          </a:p>
          <a:p>
            <a:pPr algn="just">
              <a:buSzPts val="1100"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dirty="0"/>
          </a:p>
        </p:txBody>
      </p:sp>
      <p:sp>
        <p:nvSpPr>
          <p:cNvPr id="6" name="Google Shape;92;p8">
            <a:extLst>
              <a:ext uri="{FF2B5EF4-FFF2-40B4-BE49-F238E27FC236}">
                <a16:creationId xmlns:a16="http://schemas.microsoft.com/office/drawing/2014/main" id="{089C411A-F979-4C16-9FB4-BA827A932F1E}"/>
              </a:ext>
            </a:extLst>
          </p:cNvPr>
          <p:cNvSpPr/>
          <p:nvPr/>
        </p:nvSpPr>
        <p:spPr>
          <a:xfrm>
            <a:off x="5999408" y="1000291"/>
            <a:ext cx="5832778" cy="5509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SzPts val="1100"/>
            </a:pP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----------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X : {array-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},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n_samples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n_features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Training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n_samples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n_features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y : array-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n_samples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Target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algn="just">
              <a:buSzPts val="1100"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-------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rgen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np.random.RandomState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self.random_state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self.w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 =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rgen.normal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=0.0,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=0.01,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 +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X.shape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[1])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self.errors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 = []</a:t>
            </a:r>
            <a:endParaRPr dirty="0"/>
          </a:p>
          <a:p>
            <a:pPr algn="just">
              <a:buSzPts val="1100"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_ in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self.n_iter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xi, target in zip(X, y):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self.eta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(target -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self.predict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(xi))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self.w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_[1:] +=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xi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self.w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_[0] +=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+=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!= 0.0)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self.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_.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net_input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X):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"""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net input"""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np.dot(X,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self.w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_[1:]) +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self.w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_[0]</a:t>
            </a:r>
            <a:endParaRPr dirty="0"/>
          </a:p>
          <a:p>
            <a:pPr algn="just">
              <a:buSzPts val="1100"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X):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"""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step"""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np.where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self.net_input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(X) &gt;= 0.0, 1, -1)</a:t>
            </a:r>
            <a:endParaRPr dirty="0"/>
          </a:p>
        </p:txBody>
      </p:sp>
      <p:cxnSp>
        <p:nvCxnSpPr>
          <p:cNvPr id="7" name="Google Shape;93;p8">
            <a:extLst>
              <a:ext uri="{FF2B5EF4-FFF2-40B4-BE49-F238E27FC236}">
                <a16:creationId xmlns:a16="http://schemas.microsoft.com/office/drawing/2014/main" id="{BBD4AA8D-55F6-4D0A-A948-6815F3026430}"/>
              </a:ext>
            </a:extLst>
          </p:cNvPr>
          <p:cNvCxnSpPr/>
          <p:nvPr/>
        </p:nvCxnSpPr>
        <p:spPr>
          <a:xfrm>
            <a:off x="5529330" y="961653"/>
            <a:ext cx="0" cy="556793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" name="Google Shape;94;p8">
            <a:extLst>
              <a:ext uri="{FF2B5EF4-FFF2-40B4-BE49-F238E27FC236}">
                <a16:creationId xmlns:a16="http://schemas.microsoft.com/office/drawing/2014/main" id="{E9B03CDD-9951-4ABB-BA1B-CC0E0F6A626E}"/>
              </a:ext>
            </a:extLst>
          </p:cNvPr>
          <p:cNvSpPr txBox="1"/>
          <p:nvPr/>
        </p:nvSpPr>
        <p:spPr>
          <a:xfrm>
            <a:off x="8602133" y="360226"/>
            <a:ext cx="350039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s-CO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 de un perceptrón en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13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1478731" y="628261"/>
            <a:ext cx="74620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0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Neuronas lineales adaptativas - ADALINE</a:t>
            </a:r>
          </a:p>
        </p:txBody>
      </p:sp>
      <p:pic>
        <p:nvPicPr>
          <p:cNvPr id="5" name="Google Shape;100;p9">
            <a:extLst>
              <a:ext uri="{FF2B5EF4-FFF2-40B4-BE49-F238E27FC236}">
                <a16:creationId xmlns:a16="http://schemas.microsoft.com/office/drawing/2014/main" id="{F70DC223-3530-4E03-A143-481AFB571A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221"/>
          <a:stretch/>
        </p:blipFill>
        <p:spPr>
          <a:xfrm>
            <a:off x="1320801" y="1182037"/>
            <a:ext cx="6418557" cy="44939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1;p9">
            <a:extLst>
              <a:ext uri="{FF2B5EF4-FFF2-40B4-BE49-F238E27FC236}">
                <a16:creationId xmlns:a16="http://schemas.microsoft.com/office/drawing/2014/main" id="{25EDE457-35AF-474B-913B-F10EC84D9474}"/>
              </a:ext>
            </a:extLst>
          </p:cNvPr>
          <p:cNvSpPr txBox="1"/>
          <p:nvPr/>
        </p:nvSpPr>
        <p:spPr>
          <a:xfrm>
            <a:off x="1320800" y="5403359"/>
            <a:ext cx="8441267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SzPts val="1800"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ADALINE, Surge como una mejora al perceptrón pues permite definir  y minimizar las funciones de coste continuas. Esto sienta las bases para la compresión de algoritmos de aprendizaje automático como la </a:t>
            </a:r>
            <a:r>
              <a:rPr lang="es-CO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regresión logística, maquina de vectores de soporte y modelos de regresión.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7" name="Google Shape;102;p9">
            <a:extLst>
              <a:ext uri="{FF2B5EF4-FFF2-40B4-BE49-F238E27FC236}">
                <a16:creationId xmlns:a16="http://schemas.microsoft.com/office/drawing/2014/main" id="{799779F5-AC15-49E3-A8C4-02AE235D6A08}"/>
              </a:ext>
            </a:extLst>
          </p:cNvPr>
          <p:cNvSpPr txBox="1"/>
          <p:nvPr/>
        </p:nvSpPr>
        <p:spPr>
          <a:xfrm>
            <a:off x="6717049" y="1288433"/>
            <a:ext cx="547495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SzPts val="1800"/>
            </a:pPr>
            <a:r>
              <a:rPr lang="es-CO" sz="18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Compara las etiquetas de clase verdaderas con  las etiquetas de clase predichas.</a:t>
            </a:r>
            <a:endParaRPr dirty="0"/>
          </a:p>
        </p:txBody>
      </p:sp>
      <p:sp>
        <p:nvSpPr>
          <p:cNvPr id="8" name="Google Shape;103;p9">
            <a:extLst>
              <a:ext uri="{FF2B5EF4-FFF2-40B4-BE49-F238E27FC236}">
                <a16:creationId xmlns:a16="http://schemas.microsoft.com/office/drawing/2014/main" id="{887E8208-DC7E-4E39-929D-F6F6239168CF}"/>
              </a:ext>
            </a:extLst>
          </p:cNvPr>
          <p:cNvSpPr txBox="1"/>
          <p:nvPr/>
        </p:nvSpPr>
        <p:spPr>
          <a:xfrm>
            <a:off x="7694282" y="3053509"/>
            <a:ext cx="449771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s-CO" sz="18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Compara las etiquetas de clase verdaderas con  salida de valores continuos de la función de activación lineal para calcular el error del modelo y actualizar pesos</a:t>
            </a:r>
            <a:endParaRPr dirty="0"/>
          </a:p>
        </p:txBody>
      </p:sp>
      <p:cxnSp>
        <p:nvCxnSpPr>
          <p:cNvPr id="11" name="Google Shape;104;p9">
            <a:extLst>
              <a:ext uri="{FF2B5EF4-FFF2-40B4-BE49-F238E27FC236}">
                <a16:creationId xmlns:a16="http://schemas.microsoft.com/office/drawing/2014/main" id="{E8FE4C68-2208-4051-B4AE-290C835E79A7}"/>
              </a:ext>
            </a:extLst>
          </p:cNvPr>
          <p:cNvCxnSpPr/>
          <p:nvPr/>
        </p:nvCxnSpPr>
        <p:spPr>
          <a:xfrm>
            <a:off x="1320800" y="2881095"/>
            <a:ext cx="9144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4901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09470449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4059</Words>
  <Application>Microsoft Office PowerPoint</Application>
  <PresentationFormat>Panorámica</PresentationFormat>
  <Paragraphs>399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Calibri</vt:lpstr>
      <vt:lpstr>Courier New</vt:lpstr>
      <vt:lpstr>Wingdings</vt:lpstr>
      <vt:lpstr>Tahoma</vt:lpstr>
      <vt:lpstr>Arial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FERNANDO</dc:creator>
  <cp:lastModifiedBy>Luis Fernando Castellanos Guarin</cp:lastModifiedBy>
  <cp:revision>48</cp:revision>
  <dcterms:modified xsi:type="dcterms:W3CDTF">2020-09-09T13:44:48Z</dcterms:modified>
</cp:coreProperties>
</file>