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5" r:id="rId4"/>
    <p:sldId id="262" r:id="rId5"/>
    <p:sldId id="259" r:id="rId6"/>
    <p:sldId id="266" r:id="rId7"/>
    <p:sldId id="270" r:id="rId8"/>
    <p:sldId id="25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69" r:id="rId17"/>
    <p:sldId id="280" r:id="rId18"/>
    <p:sldId id="281" r:id="rId19"/>
    <p:sldId id="277" r:id="rId20"/>
    <p:sldId id="282" r:id="rId21"/>
    <p:sldId id="283" r:id="rId22"/>
    <p:sldId id="284" r:id="rId23"/>
    <p:sldId id="285" r:id="rId24"/>
    <p:sldId id="286" r:id="rId25"/>
    <p:sldId id="287" r:id="rId26"/>
    <p:sldId id="260" r:id="rId27"/>
    <p:sldId id="278" r:id="rId28"/>
    <p:sldId id="279" r:id="rId29"/>
    <p:sldId id="264" r:id="rId30"/>
    <p:sldId id="257" r:id="rId31"/>
  </p:sldIdLst>
  <p:sldSz cx="12192000" cy="6858000"/>
  <p:notesSz cx="7099300" cy="102346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274"/>
    <a:srgbClr val="99151A"/>
    <a:srgbClr val="EAB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DBBA-F6F6-4F10-AAA1-4F7FA74C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9D961-BDF3-4AE6-9F46-C04B97577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93949-2BE2-4A4D-989D-F4352A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25FE3-1444-40E9-BC67-6B16E93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2910C-07E2-4D07-8F2A-4078888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1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A15C-0174-455D-B20B-5E3EFD8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CCB42-93EB-4231-B685-0B28330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73F60-6521-4C22-9CB7-541C3CA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431A2-6068-462B-BE93-DC303E5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494FD-33C5-4069-A0CF-7696604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7F1896-643F-4120-AF97-9FE0B4DF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74602D-1CA6-4DB0-A1A8-F4E7ED4E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CB73A-189D-4B9B-AABC-EE7DA04D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C147F-2203-459B-850F-B6EE78D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8128B-31D3-4FD7-80A2-4DC6F20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72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4286-94BA-4AF8-8602-A17A1EA8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AABDB-FFB5-415E-A7DE-9F47029F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4C73F-379C-48E8-AE0C-4854195F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7BCC7-EA50-4FA1-AB98-CA5DD576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918D9-7243-4608-B3D7-B341188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6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83F63-5B46-4CE2-B2F9-30322A8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F77E81-0B6D-40A6-8A4F-6D6126FA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01E6-2E37-4335-8B1F-1F90FC4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2065F-67B5-4325-A413-94725B2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4BDBE-D751-4C5C-AB03-C23B5CD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1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E014-F0BA-4857-9305-CC3438D5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136F7-8078-4FAA-8F18-4FFBEDEE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D9E27-CC95-4675-892D-4696F699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26B9A-6091-47B7-B20E-D18EC02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23BA3-17A2-42B1-B80D-411292D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901D6-DFB8-4A3F-BE5D-FD41AC5F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5BC4-BF21-4238-B5AF-D0F2E5B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654F8-97C1-4FD8-B74A-899D6D8C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15B24-68B3-468D-9463-B2F17BC7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9F0A85-FAF6-43DE-AD22-E8D739E5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501FB4-88EA-4216-B917-C05CBFF6F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449AAD-38AC-44B1-AF2A-2CA9D2BA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BD9620-26A9-49DD-9416-620FB74E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B1B473-BD99-4420-AD57-B55825BA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5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CC7F4-84E5-4DB0-B553-DCDF78F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CBC34-DBFA-4F1A-A304-BB91082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67AE6-D95E-4C35-B267-F67AAFF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275207-6724-4730-9749-2499C8E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1BDA7D-5EC7-423E-9FF6-D1100A7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3622F9-C629-40E1-A0DE-3D5E364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9624C-6D7C-42DA-AAAA-1DEE2BD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3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253E-F755-4957-B6A7-35503F0D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4136D-12E7-4614-8013-FA027F3A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7FA10-A15C-48AE-8AC9-10892EEC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40958-3D87-4999-B8D8-A16FC3E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46106-2E64-4E2F-A274-9036257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E87F4-B269-4E72-BCF6-13C8C77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90E4-F4AB-4CC3-985D-C362767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5055C-FBD7-4C63-B1ED-27204C40B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32886-789C-4C6A-A21C-E8A7E209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1255A-3086-4F98-9D04-47CDD277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D9D69-5B13-46D6-BCF0-45FDCD7E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4D538-4515-4669-A2B0-9D86536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3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DA4B3C-F908-4314-9F85-66DCA7D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ECD85-3E5B-443D-AABF-B40D8B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67E63-2AC7-4E8F-91FD-B5D8C1FB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8CEE-6DA4-4503-8D0B-A9CD547358A7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F24FF-E8D7-4B33-B2E1-0B573F70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ACB63-69A5-4809-99FA-A143125FB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/titanic/data" TargetMode="External"/><Relationship Id="rId4" Type="http://schemas.openxmlformats.org/officeDocument/2006/relationships/hyperlink" Target="https://github.com/luisFernandoCastellanosG/Machine_learning/blob/master/Databaset_para_trabajar_sklearn/dataset_titanic.csv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is.castellanosg@usantoto.edu.c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59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E0E63B3C-77C6-431C-BEA7-A7C2B2EA194C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12B87A-C457-47EC-B9F1-263FB8DE8F64}"/>
              </a:ext>
            </a:extLst>
          </p:cNvPr>
          <p:cNvSpPr/>
          <p:nvPr/>
        </p:nvSpPr>
        <p:spPr>
          <a:xfrm>
            <a:off x="1268627" y="1191050"/>
            <a:ext cx="6096000" cy="466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Cargar librerías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Cargar </a:t>
            </a:r>
            <a:r>
              <a:rPr lang="es-ES" sz="2000" dirty="0" err="1"/>
              <a:t>dataset</a:t>
            </a: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Explorar datos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Convertir los datos en un </a:t>
            </a:r>
            <a:r>
              <a:rPr lang="es-ES" sz="2000" dirty="0" err="1"/>
              <a:t>Dataframe</a:t>
            </a:r>
            <a:endParaRPr lang="es-ES" sz="20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29FA0A-7F4E-4B2D-8F62-4FE056424842}"/>
              </a:ext>
            </a:extLst>
          </p:cNvPr>
          <p:cNvSpPr/>
          <p:nvPr/>
        </p:nvSpPr>
        <p:spPr>
          <a:xfrm>
            <a:off x="2001794" y="1758423"/>
            <a:ext cx="9564129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sz="11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pandas </a:t>
            </a:r>
            <a:r>
              <a:rPr lang="es-CO" sz="11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sklearn.datasets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load_iris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dataset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sobre la flor iris (uso libre)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#clase para dividir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dataset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(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train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y test)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sklearn.tree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DecisionTreeClassifier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#clase que permite implementar un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arbol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de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desición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matplotlib.pyplot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libreria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para generar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graficos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8C24E23-C5FE-4F7F-9E26-83FC3FC71C45}"/>
              </a:ext>
            </a:extLst>
          </p:cNvPr>
          <p:cNvSpPr/>
          <p:nvPr/>
        </p:nvSpPr>
        <p:spPr>
          <a:xfrm>
            <a:off x="2001794" y="3611255"/>
            <a:ext cx="9564129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db_iris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load_iris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C45D6BC-9443-43A2-813D-B6B23FE56582}"/>
              </a:ext>
            </a:extLst>
          </p:cNvPr>
          <p:cNvSpPr/>
          <p:nvPr/>
        </p:nvSpPr>
        <p:spPr>
          <a:xfrm>
            <a:off x="1919415" y="4542306"/>
            <a:ext cx="9646507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imprimiento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la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descripcion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del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dataset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db_iris.DESCR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imprimiento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datos del target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db_iris.target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701ABB-03FB-49BE-8D43-EC662010C348}"/>
              </a:ext>
            </a:extLst>
          </p:cNvPr>
          <p:cNvSpPr/>
          <p:nvPr/>
        </p:nvSpPr>
        <p:spPr>
          <a:xfrm>
            <a:off x="1919414" y="5852326"/>
            <a:ext cx="9646507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df_iris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db_iris.data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columns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db_iris.feature_names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df_iris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'target'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db_iris.target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df_iris.head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9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E0E63B3C-77C6-431C-BEA7-A7C2B2EA194C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12B87A-C457-47EC-B9F1-263FB8DE8F64}"/>
              </a:ext>
            </a:extLst>
          </p:cNvPr>
          <p:cNvSpPr/>
          <p:nvPr/>
        </p:nvSpPr>
        <p:spPr>
          <a:xfrm>
            <a:off x="1268627" y="1191050"/>
            <a:ext cx="6096000" cy="466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s-ES" sz="2000" dirty="0"/>
              <a:t>Separar los datos (</a:t>
            </a:r>
            <a:r>
              <a:rPr lang="es-ES" sz="2000" dirty="0" err="1"/>
              <a:t>train</a:t>
            </a:r>
            <a:r>
              <a:rPr lang="es-ES" sz="2000" dirty="0"/>
              <a:t> y test)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endParaRPr lang="es-E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s-ES" sz="2000" dirty="0"/>
              <a:t>Crear instancia de algoritmo (árbol de decisión)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endParaRPr lang="es-E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s-ES" sz="2000" dirty="0"/>
              <a:t>Entrenar el algoritmo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endParaRPr lang="es-E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s-ES" sz="2000" dirty="0"/>
              <a:t>Predecir valores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endParaRPr lang="es-E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s-ES" sz="2000" dirty="0"/>
              <a:t>Calcular la exactitud del modelo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endParaRPr lang="es-ES" sz="2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50C1F6-E1B1-45CA-9635-7D74C26F0447}"/>
              </a:ext>
            </a:extLst>
          </p:cNvPr>
          <p:cNvSpPr/>
          <p:nvPr/>
        </p:nvSpPr>
        <p:spPr>
          <a:xfrm>
            <a:off x="1779373" y="1693557"/>
            <a:ext cx="10256108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#dividiremos el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dataset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en  75% (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train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) y 25% (test), estos valores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estan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por defecto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Y_train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df_iris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db_iris.feature_names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df_iris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'target'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random_state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649EFFD-B9D5-478C-994B-1780367829D7}"/>
              </a:ext>
            </a:extLst>
          </p:cNvPr>
          <p:cNvSpPr/>
          <p:nvPr/>
        </p:nvSpPr>
        <p:spPr>
          <a:xfrm>
            <a:off x="1779372" y="2644524"/>
            <a:ext cx="10256107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arbol_clasi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DecisionTreeClassifier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max_depth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random_state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E934A3-97A6-4E22-8DBB-35E67CEDE2CB}"/>
              </a:ext>
            </a:extLst>
          </p:cNvPr>
          <p:cNvSpPr/>
          <p:nvPr/>
        </p:nvSpPr>
        <p:spPr>
          <a:xfrm>
            <a:off x="1779371" y="3594399"/>
            <a:ext cx="10256107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arbol_clasi.fit</a:t>
            </a:r>
            <a:r>
              <a:rPr lang="fr-FR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fr-FR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Y_train</a:t>
            </a:r>
            <a:r>
              <a:rPr lang="fr-FR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5795D4-0A1A-486F-87DC-0EB34AA4E460}"/>
              </a:ext>
            </a:extLst>
          </p:cNvPr>
          <p:cNvSpPr/>
          <p:nvPr/>
        </p:nvSpPr>
        <p:spPr>
          <a:xfrm>
            <a:off x="1779371" y="4484835"/>
            <a:ext cx="1025610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arbol_clasi.predict</a:t>
            </a:r>
            <a:r>
              <a:rPr lang="en-US" sz="1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1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926D22A-C66D-4431-B21C-884AC5129662}"/>
              </a:ext>
            </a:extLst>
          </p:cNvPr>
          <p:cNvSpPr/>
          <p:nvPr/>
        </p:nvSpPr>
        <p:spPr>
          <a:xfrm>
            <a:off x="1779370" y="5343784"/>
            <a:ext cx="10256105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accuary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arbol_clasi.score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accuary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E0E63B3C-77C6-431C-BEA7-A7C2B2EA194C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12B87A-C457-47EC-B9F1-263FB8DE8F64}"/>
              </a:ext>
            </a:extLst>
          </p:cNvPr>
          <p:cNvSpPr/>
          <p:nvPr/>
        </p:nvSpPr>
        <p:spPr>
          <a:xfrm>
            <a:off x="1268627" y="1191050"/>
            <a:ext cx="6096000" cy="5062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9"/>
            </a:pPr>
            <a:r>
              <a:rPr lang="es-ES" sz="2000" dirty="0"/>
              <a:t>Graficar el árbol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E314F1-D810-49D0-8F4F-6AC8E0BABC94}"/>
              </a:ext>
            </a:extLst>
          </p:cNvPr>
          <p:cNvSpPr/>
          <p:nvPr/>
        </p:nvSpPr>
        <p:spPr>
          <a:xfrm>
            <a:off x="1614196" y="1827755"/>
            <a:ext cx="10577803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#para graficar  Iris-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Setosa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(0), - Iris-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Versicolour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(1), - Iris-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Virginica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(2)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class_names_list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list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CE9178"/>
                </a:solidFill>
                <a:latin typeface="Courier New" panose="02070309020205020404" pitchFamily="49" charset="0"/>
              </a:rPr>
              <a:t>setosa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CE9178"/>
                </a:solidFill>
                <a:latin typeface="Courier New" panose="02070309020205020404" pitchFamily="49" charset="0"/>
              </a:rPr>
              <a:t>versicolor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CE9178"/>
                </a:solidFill>
                <a:latin typeface="Courier New" panose="02070309020205020404" pitchFamily="49" charset="0"/>
              </a:rPr>
              <a:t>virginica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sklearn.tree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export_graphviz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pydotplus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graph_from_dot_data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dot_data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export_graphviz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arbol_clasi</a:t>
            </a:r>
            <a:r>
              <a:rPr lang="es-CO" sz="11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feature_names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db_iris.feature_names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class_names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class_names_list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graph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graph_from_dot_data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dot_data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graph.write_png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'tree.png'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FE5508F-1C7A-4BC0-A17D-75AE2CBF5BB5}"/>
              </a:ext>
            </a:extLst>
          </p:cNvPr>
          <p:cNvSpPr/>
          <p:nvPr/>
        </p:nvSpPr>
        <p:spPr>
          <a:xfrm>
            <a:off x="5280453" y="3360689"/>
            <a:ext cx="691154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condición: si es un nodo donde se toma alguna decisión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gini</a:t>
            </a:r>
            <a:r>
              <a:rPr lang="es-ES" dirty="0"/>
              <a:t>: es una medida de impureza (entropía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samples</a:t>
            </a:r>
            <a:r>
              <a:rPr lang="es-ES" dirty="0"/>
              <a:t>: número de muestras que satisfacen las condiciones necesarias para llegar a este nodo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value</a:t>
            </a:r>
            <a:r>
              <a:rPr lang="es-ES" dirty="0"/>
              <a:t>: cuántas muestras de cada clase llegan a este nodo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class</a:t>
            </a:r>
            <a:r>
              <a:rPr lang="es-ES" dirty="0"/>
              <a:t>: qué clase se le asigna a las muestras que llegan a este nodo</a:t>
            </a:r>
            <a:endParaRPr lang="es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3E18B2-11A5-43E9-A2E1-C879DEBF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35" y="3360689"/>
            <a:ext cx="3433818" cy="30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E0E63B3C-77C6-431C-BEA7-A7C2B2EA194C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12B87A-C457-47EC-B9F1-263FB8DE8F64}"/>
              </a:ext>
            </a:extLst>
          </p:cNvPr>
          <p:cNvSpPr/>
          <p:nvPr/>
        </p:nvSpPr>
        <p:spPr>
          <a:xfrm>
            <a:off x="1268626" y="1191050"/>
            <a:ext cx="10420865" cy="277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10"/>
            </a:pPr>
            <a:r>
              <a:rPr lang="es-ES" sz="2000" dirty="0"/>
              <a:t>Optimizar el árbol o no?</a:t>
            </a:r>
          </a:p>
          <a:p>
            <a:pPr marL="457200" indent="-457200">
              <a:lnSpc>
                <a:spcPct val="150000"/>
              </a:lnSpc>
              <a:buAutoNum type="arabicPeriod" startAt="10"/>
            </a:pPr>
            <a:endParaRPr lang="es-ES" sz="2000" dirty="0"/>
          </a:p>
          <a:p>
            <a:pPr algn="ctr">
              <a:lnSpc>
                <a:spcPct val="150000"/>
              </a:lnSpc>
            </a:pPr>
            <a:r>
              <a:rPr lang="es-ES" sz="2000" dirty="0"/>
              <a:t>La profundidad del árbol que definimos fue de 2 y que pasa si aumentamos la profundidad (mejorar o empeorara)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Primero,  </a:t>
            </a:r>
            <a:r>
              <a:rPr lang="es-ES" dirty="0"/>
              <a:t>para crear el árbol el algoritmo encuentra que unas características son más importantes que otras...cuales son?</a:t>
            </a:r>
            <a:endParaRPr lang="es-ES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63838E-DB3C-484E-A80F-07C03386A50C}"/>
              </a:ext>
            </a:extLst>
          </p:cNvPr>
          <p:cNvSpPr/>
          <p:nvPr/>
        </p:nvSpPr>
        <p:spPr>
          <a:xfrm>
            <a:off x="1416907" y="4092863"/>
            <a:ext cx="10527957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#creamos un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dataframe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de panda (mejora la visualización/administración de los datos)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importances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({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CE9178"/>
                </a:solidFill>
                <a:latin typeface="Courier New" panose="02070309020205020404" pitchFamily="49" charset="0"/>
              </a:rPr>
              <a:t>feature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X_train.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columns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CE9178"/>
                </a:solidFill>
                <a:latin typeface="Courier New" panose="02070309020205020404" pitchFamily="49" charset="0"/>
              </a:rPr>
              <a:t>importance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</a:t>
            </a:r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round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arbol_clasi.feature_importances_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3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)})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importances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importances.sort_values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CE9178"/>
                </a:solidFill>
                <a:latin typeface="Courier New" panose="02070309020205020404" pitchFamily="49" charset="0"/>
              </a:rPr>
              <a:t>importance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ascending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importances.head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4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E0E63B3C-77C6-431C-BEA7-A7C2B2EA194C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12B87A-C457-47EC-B9F1-263FB8DE8F64}"/>
              </a:ext>
            </a:extLst>
          </p:cNvPr>
          <p:cNvSpPr/>
          <p:nvPr/>
        </p:nvSpPr>
        <p:spPr>
          <a:xfrm>
            <a:off x="1268626" y="1191050"/>
            <a:ext cx="1042086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Segundo: probemos con diferentes niveles de profundidad y miramos que tan bueno es el modelo resultante de aplicar el algoritmo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5702C42-5D36-4BE2-BA4F-FF6C3D768194}"/>
              </a:ext>
            </a:extLst>
          </p:cNvPr>
          <p:cNvSpPr/>
          <p:nvPr/>
        </p:nvSpPr>
        <p:spPr>
          <a:xfrm>
            <a:off x="1614197" y="2159007"/>
            <a:ext cx="10511900" cy="19543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#la profundad de un árbol la medimos con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max_depth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 creamos una lista con profundidades de 1 a 6 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max_depth_lista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list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6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 creamos un listado de resultados de exactitud 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accuracy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[]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depth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max_depth_lista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arbol_clasi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DecisionTreeClassifier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max_depth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depth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random_state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arbol_clasi.fit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Y_train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score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arbol_clasi.score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accuracy.append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score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CB065E-A692-4D67-A347-6F0AE6F3F23D}"/>
              </a:ext>
            </a:extLst>
          </p:cNvPr>
          <p:cNvSpPr/>
          <p:nvPr/>
        </p:nvSpPr>
        <p:spPr>
          <a:xfrm>
            <a:off x="1268626" y="4232874"/>
            <a:ext cx="413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creamos un grafico para ver los resultados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231F8A-7751-42B9-B90D-D31F75ABA789}"/>
              </a:ext>
            </a:extLst>
          </p:cNvPr>
          <p:cNvSpPr/>
          <p:nvPr/>
        </p:nvSpPr>
        <p:spPr>
          <a:xfrm>
            <a:off x="1614197" y="4602206"/>
            <a:ext cx="3787484" cy="9387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plt.plot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max_depth_lista</a:t>
            </a:r>
            <a:r>
              <a:rPr lang="es-CO" sz="11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accuracy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plt.ylabel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CE9178"/>
                </a:solidFill>
                <a:latin typeface="Courier New" panose="02070309020205020404" pitchFamily="49" charset="0"/>
              </a:rPr>
              <a:t>accuracy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plt.xlabel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CE9178"/>
                </a:solidFill>
                <a:latin typeface="Courier New" panose="02070309020205020404" pitchFamily="49" charset="0"/>
              </a:rPr>
              <a:t>depth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plt.grid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plt.show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4C603E6-394D-48DA-AF26-9833C94E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17" y="4414107"/>
            <a:ext cx="3346437" cy="2073848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8D4CF64-6882-4666-9FC1-9DE8E8078361}"/>
              </a:ext>
            </a:extLst>
          </p:cNvPr>
          <p:cNvSpPr/>
          <p:nvPr/>
        </p:nvSpPr>
        <p:spPr>
          <a:xfrm>
            <a:off x="7690635" y="4445687"/>
            <a:ext cx="156519" cy="1565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544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E0E63B3C-77C6-431C-BEA7-A7C2B2EA194C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12B87A-C457-47EC-B9F1-263FB8DE8F64}"/>
              </a:ext>
            </a:extLst>
          </p:cNvPr>
          <p:cNvSpPr/>
          <p:nvPr/>
        </p:nvSpPr>
        <p:spPr>
          <a:xfrm>
            <a:off x="1268626" y="1191050"/>
            <a:ext cx="10420865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Árbol mejorado: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CE9530-7060-4915-BEAD-97456AE9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008" y="1191050"/>
            <a:ext cx="68961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9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540056" y="475862"/>
            <a:ext cx="824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– </a:t>
            </a:r>
            <a:r>
              <a:rPr lang="es-ES" sz="2800" b="1" dirty="0" err="1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</a:t>
            </a:r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(quien sobrevive)</a:t>
            </a:r>
            <a:endParaRPr lang="es-CO" sz="28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Y si el Titanic no se hundió por culpa de un iceberg? - Quo">
            <a:extLst>
              <a:ext uri="{FF2B5EF4-FFF2-40B4-BE49-F238E27FC236}">
                <a16:creationId xmlns:a16="http://schemas.microsoft.com/office/drawing/2014/main" id="{3748893C-C6E0-4E51-A71E-52057BCC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65" y="1267338"/>
            <a:ext cx="4384043" cy="301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421CC72-3290-4F6F-9928-14D765C2829D}"/>
              </a:ext>
            </a:extLst>
          </p:cNvPr>
          <p:cNvSpPr txBox="1"/>
          <p:nvPr/>
        </p:nvSpPr>
        <p:spPr>
          <a:xfrm>
            <a:off x="1243914" y="1472939"/>
            <a:ext cx="645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Crear un árbol de decisión que permita conocer quien sobrevivió al naufragio del </a:t>
            </a:r>
            <a:r>
              <a:rPr lang="es-CO" dirty="0" err="1"/>
              <a:t>Titanic</a:t>
            </a:r>
            <a:r>
              <a:rPr lang="es-CO" dirty="0"/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B31C05-D71C-4922-AB52-ABBB33C02DF7}"/>
              </a:ext>
            </a:extLst>
          </p:cNvPr>
          <p:cNvSpPr/>
          <p:nvPr/>
        </p:nvSpPr>
        <p:spPr>
          <a:xfrm>
            <a:off x="1178011" y="240716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En el </a:t>
            </a:r>
            <a:r>
              <a:rPr lang="es-CO" dirty="0" err="1"/>
              <a:t>Github</a:t>
            </a:r>
            <a:r>
              <a:rPr lang="es-CO" dirty="0"/>
              <a:t>:</a:t>
            </a:r>
          </a:p>
          <a:p>
            <a:r>
              <a:rPr lang="es-CO" u="sng" dirty="0" err="1">
                <a:solidFill>
                  <a:srgbClr val="0070C0"/>
                </a:solidFill>
              </a:rPr>
              <a:t>luisFernandoCastellanosG</a:t>
            </a:r>
            <a:r>
              <a:rPr lang="es-CO" u="sng" dirty="0">
                <a:solidFill>
                  <a:srgbClr val="0070C0"/>
                </a:solidFill>
              </a:rPr>
              <a:t>/</a:t>
            </a:r>
            <a:r>
              <a:rPr lang="es-CO" u="sng" dirty="0" err="1">
                <a:solidFill>
                  <a:srgbClr val="0070C0"/>
                </a:solidFill>
              </a:rPr>
              <a:t>Machine_learning</a:t>
            </a:r>
            <a:r>
              <a:rPr lang="es-CO" u="sng" dirty="0">
                <a:solidFill>
                  <a:srgbClr val="0070C0"/>
                </a:solidFill>
              </a:rPr>
              <a:t>/</a:t>
            </a:r>
            <a:r>
              <a:rPr lang="es-CO" u="sng" dirty="0" err="1">
                <a:solidFill>
                  <a:srgbClr val="0070C0"/>
                </a:solidFill>
              </a:rPr>
              <a:t>Databaset_para_trabajar_sklearn</a:t>
            </a:r>
            <a:endParaRPr lang="es-CO" u="sng" dirty="0">
              <a:solidFill>
                <a:srgbClr val="0070C0"/>
              </a:solidFill>
            </a:endParaRPr>
          </a:p>
          <a:p>
            <a:endParaRPr lang="es-CO" dirty="0"/>
          </a:p>
          <a:p>
            <a:r>
              <a:rPr lang="es-CO" dirty="0"/>
              <a:t>Esta disponible la base de datos:</a:t>
            </a:r>
          </a:p>
          <a:p>
            <a:r>
              <a:rPr lang="es-CO" dirty="0">
                <a:hlinkClick r:id="rId4" tooltip="dataset_titanic.csv"/>
              </a:rPr>
              <a:t>dataset_titanic.csv</a:t>
            </a:r>
            <a:endParaRPr lang="es-CO" dirty="0"/>
          </a:p>
          <a:p>
            <a:endParaRPr lang="es-CO" dirty="0"/>
          </a:p>
          <a:p>
            <a:r>
              <a:rPr lang="es-CO" dirty="0"/>
              <a:t>El </a:t>
            </a:r>
            <a:r>
              <a:rPr lang="es-CO" dirty="0" err="1"/>
              <a:t>cvs</a:t>
            </a:r>
            <a:r>
              <a:rPr lang="es-CO" dirty="0"/>
              <a:t> fue tomado de:</a:t>
            </a:r>
          </a:p>
          <a:p>
            <a:r>
              <a:rPr lang="es-CO" dirty="0">
                <a:hlinkClick r:id="rId5"/>
              </a:rPr>
              <a:t>https://www.kaggle.com/c/titanic/data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144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540056" y="475862"/>
            <a:ext cx="824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– </a:t>
            </a:r>
            <a:r>
              <a:rPr lang="es-ES" sz="2800" b="1" dirty="0" err="1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</a:t>
            </a:r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(quien sobrevive)</a:t>
            </a:r>
            <a:endParaRPr lang="es-CO" sz="28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CA322B-C141-47D8-AA8C-23D267D94FEF}"/>
              </a:ext>
            </a:extLst>
          </p:cNvPr>
          <p:cNvSpPr/>
          <p:nvPr/>
        </p:nvSpPr>
        <p:spPr>
          <a:xfrm>
            <a:off x="1268626" y="1191050"/>
            <a:ext cx="10923374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pasos: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Cargar librerías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Cargar </a:t>
            </a:r>
            <a:r>
              <a:rPr lang="es-ES" sz="2000" dirty="0" err="1"/>
              <a:t>dataset</a:t>
            </a:r>
            <a:r>
              <a:rPr lang="es-ES" sz="2000" dirty="0"/>
              <a:t> (</a:t>
            </a:r>
            <a:r>
              <a:rPr lang="es-ES" sz="2000" dirty="0" err="1"/>
              <a:t>csv</a:t>
            </a:r>
            <a:r>
              <a:rPr lang="es-ES" sz="2000" dirty="0"/>
              <a:t>) en un data </a:t>
            </a:r>
            <a:r>
              <a:rPr lang="es-ES" sz="2000" dirty="0" err="1"/>
              <a:t>frame</a:t>
            </a: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Explorar datos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Normalizamos el </a:t>
            </a:r>
            <a:r>
              <a:rPr lang="es-ES" sz="2000" dirty="0" err="1"/>
              <a:t>dataset</a:t>
            </a:r>
            <a:r>
              <a:rPr lang="es-ES" sz="2000" dirty="0"/>
              <a:t> (Eliminando datos que no son útiles, texto a números, nulos a ceros)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Separar los datos (</a:t>
            </a:r>
            <a:r>
              <a:rPr lang="es-ES" sz="2000" dirty="0" err="1"/>
              <a:t>train</a:t>
            </a:r>
            <a:r>
              <a:rPr lang="es-ES" sz="2000" dirty="0"/>
              <a:t> y test)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Crear instancia de algoritmo (árbol de decisión)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Entrenar el algoritmo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Predecir valores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Calcular la exactitud del modelo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Graficar el árbol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Optimizar el árbol o no?</a:t>
            </a:r>
          </a:p>
        </p:txBody>
      </p:sp>
    </p:spTree>
    <p:extLst>
      <p:ext uri="{BB962C8B-B14F-4D97-AF65-F5344CB8AC3E}">
        <p14:creationId xmlns:p14="http://schemas.microsoft.com/office/powerpoint/2010/main" val="146930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540056" y="475862"/>
            <a:ext cx="824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– </a:t>
            </a:r>
            <a:r>
              <a:rPr lang="es-ES" sz="2800" b="1" dirty="0" err="1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</a:t>
            </a:r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(quien sobrevive)</a:t>
            </a:r>
            <a:endParaRPr lang="es-CO" sz="28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CA322B-C141-47D8-AA8C-23D267D94FEF}"/>
              </a:ext>
            </a:extLst>
          </p:cNvPr>
          <p:cNvSpPr/>
          <p:nvPr/>
        </p:nvSpPr>
        <p:spPr>
          <a:xfrm>
            <a:off x="1268626" y="1191050"/>
            <a:ext cx="808132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pasos: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Cargar librerías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Cargar </a:t>
            </a:r>
            <a:r>
              <a:rPr lang="es-ES" sz="2000" dirty="0" err="1"/>
              <a:t>dataset</a:t>
            </a:r>
            <a:r>
              <a:rPr lang="es-ES" sz="2000" dirty="0"/>
              <a:t> (</a:t>
            </a:r>
            <a:r>
              <a:rPr lang="es-ES" sz="2000" dirty="0" err="1"/>
              <a:t>csv</a:t>
            </a:r>
            <a:r>
              <a:rPr lang="es-ES" sz="20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Explorar datos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ES" sz="20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0B9725-6558-4116-9886-818A6B67CAD2}"/>
              </a:ext>
            </a:extLst>
          </p:cNvPr>
          <p:cNvSpPr/>
          <p:nvPr/>
        </p:nvSpPr>
        <p:spPr>
          <a:xfrm>
            <a:off x="1691854" y="2151727"/>
            <a:ext cx="10431780" cy="12772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numpy </a:t>
            </a:r>
            <a:r>
              <a:rPr lang="es-CO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s-CO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#clase para dividir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dataset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(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train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y test)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sklearn.tree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DecisionTreeClassifier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#clase que permite implementar un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arbol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de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desición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sklearn.metrics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#clase para generar la exactitud del modelo (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accuracy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libreria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para generar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graficos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6E7D13-5D69-46EE-A3DF-A3D6413F02EE}"/>
              </a:ext>
            </a:extLst>
          </p:cNvPr>
          <p:cNvSpPr/>
          <p:nvPr/>
        </p:nvSpPr>
        <p:spPr>
          <a:xfrm>
            <a:off x="1691854" y="5366453"/>
            <a:ext cx="10431780" cy="1446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#nombres de las columnas</a:t>
            </a:r>
            <a:endParaRPr lang="es-E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df.columns</a:t>
            </a:r>
            <a:endParaRPr lang="es-E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#descripción de información del </a:t>
            </a:r>
            <a:r>
              <a:rPr lang="es-E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df</a:t>
            </a:r>
            <a:endParaRPr lang="es-E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df.describe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s-E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información del tipo de datos que tiene el </a:t>
            </a:r>
            <a:r>
              <a:rPr lang="es-E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df</a:t>
            </a:r>
            <a:endParaRPr lang="es-E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df.info()</a:t>
            </a:r>
          </a:p>
          <a:p>
            <a:r>
              <a:rPr lang="es-E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#valores nulos</a:t>
            </a:r>
            <a:endParaRPr lang="es-E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s-ES" sz="11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E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393F73E-2D4B-4931-A930-996BE68F8593}"/>
              </a:ext>
            </a:extLst>
          </p:cNvPr>
          <p:cNvSpPr/>
          <p:nvPr/>
        </p:nvSpPr>
        <p:spPr>
          <a:xfrm>
            <a:off x="1691854" y="4112285"/>
            <a:ext cx="10366262" cy="769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#podemos cargar el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CSV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directamente desde GITHUB con el raw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pd.read_csv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"https://raw.githubusercontent.com/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luisFernandoCastellanosG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/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Machine_learning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/master/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Databaset_para_trabajar_sklearn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/dataset_titanic.csv"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df.head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5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540056" y="475862"/>
            <a:ext cx="824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– </a:t>
            </a:r>
            <a:r>
              <a:rPr lang="es-ES" sz="2800" b="1" dirty="0" err="1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</a:t>
            </a:r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(quien sobrevive)</a:t>
            </a:r>
            <a:endParaRPr lang="es-CO" sz="28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CA322B-C141-47D8-AA8C-23D267D94FEF}"/>
              </a:ext>
            </a:extLst>
          </p:cNvPr>
          <p:cNvSpPr/>
          <p:nvPr/>
        </p:nvSpPr>
        <p:spPr>
          <a:xfrm>
            <a:off x="1268626" y="1191050"/>
            <a:ext cx="808132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3. Explorar datos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7D01C1-370E-415D-82DC-D051DD94FFEE}"/>
              </a:ext>
            </a:extLst>
          </p:cNvPr>
          <p:cNvSpPr/>
          <p:nvPr/>
        </p:nvSpPr>
        <p:spPr>
          <a:xfrm>
            <a:off x="1540056" y="1697342"/>
            <a:ext cx="10509514" cy="11079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#mostrando datos, con porcentajes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datos=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df.Survived.value_counts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normalize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(datos)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plt.pie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(datos,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No"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"Si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autopct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"%0.1f %%"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"sobrevivieron - cuenta total"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8C9C94F-DB88-4CC0-B2B3-6B3C410DE740}"/>
              </a:ext>
            </a:extLst>
          </p:cNvPr>
          <p:cNvSpPr/>
          <p:nvPr/>
        </p:nvSpPr>
        <p:spPr>
          <a:xfrm>
            <a:off x="1540056" y="3034238"/>
            <a:ext cx="10509514" cy="9387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"sobrevivientes - 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Male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 VS 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female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datos=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df.Sex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df.Survived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value_counts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normalize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(datos)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plt.pie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(datos,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female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men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autopct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"%0.1f %%"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7E1D1D-3B02-427F-BF69-8E5F046641E3}"/>
              </a:ext>
            </a:extLst>
          </p:cNvPr>
          <p:cNvSpPr/>
          <p:nvPr/>
        </p:nvSpPr>
        <p:spPr>
          <a:xfrm>
            <a:off x="1540056" y="4052663"/>
            <a:ext cx="10509514" cy="11079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#sobrevivientes por clase o ticket (barras)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colors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bgrcmykw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df.Pclass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df.Survived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value_counts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normalize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kind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barh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"Sobrevivientes por clase de ticket"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AD44AB-88AF-4EA0-99D0-99AC84776B8E}"/>
              </a:ext>
            </a:extLst>
          </p:cNvPr>
          <p:cNvSpPr/>
          <p:nvPr/>
        </p:nvSpPr>
        <p:spPr>
          <a:xfrm>
            <a:off x="1540056" y="5325288"/>
            <a:ext cx="10509514" cy="1446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#clases vs edad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"Sobrevivientes por clase y edad"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t_class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[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df.Age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df.Pclass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t_class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kind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kde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"primera clase"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"segunda clase"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"tercera clase"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2">
            <a:extLst>
              <a:ext uri="{FF2B5EF4-FFF2-40B4-BE49-F238E27FC236}">
                <a16:creationId xmlns:a16="http://schemas.microsoft.com/office/drawing/2014/main" id="{207BACBA-7937-483D-824A-B4EAA41A413C}"/>
              </a:ext>
            </a:extLst>
          </p:cNvPr>
          <p:cNvSpPr txBox="1"/>
          <p:nvPr/>
        </p:nvSpPr>
        <p:spPr>
          <a:xfrm>
            <a:off x="222422" y="3136164"/>
            <a:ext cx="10008973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SzPts val="3200"/>
            </a:pPr>
            <a:r>
              <a:rPr lang="es-ES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Faculty</a:t>
            </a:r>
            <a:r>
              <a:rPr lang="es-ES" sz="28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 	</a:t>
            </a:r>
            <a:r>
              <a:rPr lang="es-ES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S</a:t>
            </a:r>
            <a:r>
              <a:rPr lang="es-ES" sz="2800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ystems</a:t>
            </a:r>
            <a:r>
              <a:rPr lang="es-ES" sz="28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2800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engineer</a:t>
            </a:r>
            <a:endParaRPr sz="2800" dirty="0">
              <a:solidFill>
                <a:srgbClr val="FFC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defTabSz="685800">
              <a:buSzPts val="3200"/>
            </a:pPr>
            <a:r>
              <a:rPr lang="es-ES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Course</a:t>
            </a:r>
            <a:r>
              <a:rPr lang="es-ES" sz="28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 	</a:t>
            </a:r>
            <a:r>
              <a:rPr lang="es-ES" sz="28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Deep Learning</a:t>
            </a:r>
            <a:endParaRPr sz="2800" b="1" dirty="0">
              <a:solidFill>
                <a:srgbClr val="FFC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defTabSz="685800">
              <a:buSzPts val="3200"/>
            </a:pPr>
            <a:r>
              <a:rPr lang="es-ES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Topic</a:t>
            </a:r>
            <a:r>
              <a:rPr lang="es-ES" sz="28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  	</a:t>
            </a:r>
            <a:r>
              <a:rPr lang="es-CO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Sklearn</a:t>
            </a:r>
            <a:r>
              <a:rPr lang="es-CO" sz="28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– </a:t>
            </a:r>
            <a:r>
              <a:rPr lang="es-CO" sz="2800" b="1" dirty="0">
                <a:solidFill>
                  <a:srgbClr val="FFC000"/>
                </a:solidFill>
                <a:ea typeface="Calibri"/>
                <a:cs typeface="Calibri"/>
                <a:sym typeface="Calibri"/>
              </a:rPr>
              <a:t>Arboles de decisión</a:t>
            </a:r>
            <a:endParaRPr sz="1100" dirty="0">
              <a:solidFill>
                <a:srgbClr val="FFC000"/>
              </a:solidFill>
              <a:latin typeface="+mn-lt"/>
            </a:endParaRPr>
          </a:p>
          <a:p>
            <a:pPr defTabSz="685800">
              <a:buSzPts val="2800"/>
            </a:pPr>
            <a:r>
              <a:rPr lang="es-ES" sz="24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________________________________________________</a:t>
            </a:r>
            <a:endParaRPr sz="1100" dirty="0">
              <a:solidFill>
                <a:srgbClr val="FFC000"/>
              </a:solidFill>
              <a:latin typeface="+mn-lt"/>
            </a:endParaRPr>
          </a:p>
          <a:p>
            <a:pPr defTabSz="685800">
              <a:buSzPts val="2800"/>
            </a:pPr>
            <a:r>
              <a:rPr lang="es-ES" sz="24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Professor</a:t>
            </a:r>
            <a:r>
              <a:rPr lang="es-ES" sz="24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  <a:r>
              <a:rPr lang="es-ES" sz="24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	Luis Fernando Castellanos Guarin</a:t>
            </a:r>
            <a:endParaRPr sz="1100" dirty="0">
              <a:solidFill>
                <a:srgbClr val="FFC000"/>
              </a:solidFill>
              <a:latin typeface="+mn-lt"/>
            </a:endParaRPr>
          </a:p>
          <a:p>
            <a:pPr defTabSz="685800">
              <a:buSzPts val="2800"/>
            </a:pPr>
            <a:r>
              <a:rPr lang="es-ES" sz="24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Email:</a:t>
            </a:r>
            <a:r>
              <a:rPr lang="es-ES" sz="24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	</a:t>
            </a:r>
            <a:r>
              <a:rPr lang="es-ES" sz="2400" dirty="0">
                <a:solidFill>
                  <a:srgbClr val="FFC000"/>
                </a:solidFill>
                <a:latin typeface="+mn-lt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Luis.castellanosg@usantoto.edu.co</a:t>
            </a:r>
            <a:endParaRPr sz="2400" dirty="0">
              <a:solidFill>
                <a:srgbClr val="FFC000"/>
              </a:solidFill>
              <a:latin typeface="+mn-lt"/>
              <a:cs typeface="Calibri"/>
              <a:sym typeface="Calibri"/>
            </a:endParaRPr>
          </a:p>
          <a:p>
            <a:pPr defTabSz="685800">
              <a:buSzPts val="2800"/>
            </a:pPr>
            <a:r>
              <a:rPr lang="es-ES" sz="24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Phone</a:t>
            </a:r>
            <a:r>
              <a:rPr lang="es-ES" sz="24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" sz="24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     	3214582098</a:t>
            </a:r>
            <a:endParaRPr sz="2800" dirty="0">
              <a:solidFill>
                <a:srgbClr val="FFC00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6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540056" y="475862"/>
            <a:ext cx="824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– </a:t>
            </a:r>
            <a:r>
              <a:rPr lang="es-ES" sz="2800" b="1" dirty="0" err="1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</a:t>
            </a:r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(quien sobrevive)</a:t>
            </a:r>
            <a:endParaRPr lang="es-CO" sz="28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CA322B-C141-47D8-AA8C-23D267D94FEF}"/>
              </a:ext>
            </a:extLst>
          </p:cNvPr>
          <p:cNvSpPr/>
          <p:nvPr/>
        </p:nvSpPr>
        <p:spPr>
          <a:xfrm>
            <a:off x="1268626" y="1191050"/>
            <a:ext cx="808132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3. Explorar datos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82B501-7E52-4AC8-B825-E7549EEE6BB1}"/>
              </a:ext>
            </a:extLst>
          </p:cNvPr>
          <p:cNvSpPr/>
          <p:nvPr/>
        </p:nvSpPr>
        <p:spPr>
          <a:xfrm>
            <a:off x="1540056" y="1697342"/>
            <a:ext cx="10441148" cy="4308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 seaborn </a:t>
            </a:r>
            <a:r>
              <a:rPr lang="en-US" sz="110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 sns</a:t>
            </a:r>
          </a:p>
          <a:p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sns.pairplot(df)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F0C68D-CE46-415D-8A13-DC0BACD169F3}"/>
              </a:ext>
            </a:extLst>
          </p:cNvPr>
          <p:cNvSpPr/>
          <p:nvPr/>
        </p:nvSpPr>
        <p:spPr>
          <a:xfrm>
            <a:off x="1540056" y="2226324"/>
            <a:ext cx="10441148" cy="6001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#crear un histograma de 0 a 80 de 5 en 5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sns.distplot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df.Age,bins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80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kde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96802E-AB94-4D20-B7CB-5FBF9CDB6076}"/>
              </a:ext>
            </a:extLst>
          </p:cNvPr>
          <p:cNvSpPr/>
          <p:nvPr/>
        </p:nvSpPr>
        <p:spPr>
          <a:xfrm>
            <a:off x="1540055" y="3033935"/>
            <a:ext cx="10441147" cy="6001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#distribución por clases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sns.countplot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(x=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Pclass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data=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Survived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 == 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A32C2A-235F-4E32-AB8E-14C44A79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04" y="3882173"/>
            <a:ext cx="3876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6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540056" y="475862"/>
            <a:ext cx="824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– </a:t>
            </a:r>
            <a:r>
              <a:rPr lang="es-ES" sz="2800" b="1" dirty="0" err="1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</a:t>
            </a:r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(quien sobrevive)</a:t>
            </a:r>
            <a:endParaRPr lang="es-CO" sz="28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670F8E-2DD6-4454-A8BB-01A0F4A7FC09}"/>
              </a:ext>
            </a:extLst>
          </p:cNvPr>
          <p:cNvSpPr/>
          <p:nvPr/>
        </p:nvSpPr>
        <p:spPr>
          <a:xfrm>
            <a:off x="1390115" y="1174456"/>
            <a:ext cx="10274893" cy="527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s-ES" dirty="0"/>
              <a:t>Normalizamos el </a:t>
            </a:r>
            <a:r>
              <a:rPr lang="es-ES" dirty="0" err="1"/>
              <a:t>dataset</a:t>
            </a:r>
            <a:r>
              <a:rPr lang="es-ES" dirty="0"/>
              <a:t> (Eliminando datos que no son útiles, texto a números, nulos a ceros)</a:t>
            </a:r>
          </a:p>
          <a:p>
            <a:pPr lvl="1"/>
            <a:r>
              <a:rPr lang="es-ES" sz="1600" dirty="0"/>
              <a:t>Las siguientes variables del </a:t>
            </a:r>
            <a:r>
              <a:rPr lang="es-ES" sz="1600" dirty="0" err="1"/>
              <a:t>dataset</a:t>
            </a:r>
            <a:r>
              <a:rPr lang="es-ES" sz="1600" dirty="0"/>
              <a:t> no aportan valor alguno al estudio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Cabin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PassengerId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Name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Ticket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Embarked</a:t>
            </a:r>
            <a:r>
              <a:rPr lang="es-ES" sz="1600" dirty="0"/>
              <a:t> (puerto de embarque)</a:t>
            </a:r>
          </a:p>
          <a:p>
            <a:pPr>
              <a:lnSpc>
                <a:spcPct val="150000"/>
              </a:lnSpc>
            </a:pPr>
            <a:endParaRPr lang="es-ES" sz="1400" dirty="0"/>
          </a:p>
          <a:p>
            <a:pPr>
              <a:lnSpc>
                <a:spcPct val="150000"/>
              </a:lnSpc>
            </a:pPr>
            <a:endParaRPr lang="es-ES" sz="1050" dirty="0"/>
          </a:p>
          <a:p>
            <a:pPr>
              <a:lnSpc>
                <a:spcPct val="150000"/>
              </a:lnSpc>
            </a:pPr>
            <a:r>
              <a:rPr lang="es-CO" dirty="0"/>
              <a:t>reemplazando palabras por letras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s-CO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Convertimos datos de texto a numéricos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s-CO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reemplazando nulos con ceros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D1908F-C89E-4420-89A8-8F37986426A7}"/>
              </a:ext>
            </a:extLst>
          </p:cNvPr>
          <p:cNvSpPr/>
          <p:nvPr/>
        </p:nvSpPr>
        <p:spPr>
          <a:xfrm>
            <a:off x="1540055" y="3128918"/>
            <a:ext cx="10497084" cy="6001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Cabin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PassengerId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Name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'Ticket'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Embarked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axis=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,inplace=</a:t>
            </a:r>
            <a:r>
              <a:rPr lang="es-CO" sz="11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df.dropna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df.head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45A348-1EAD-4600-8930-F72439026923}"/>
              </a:ext>
            </a:extLst>
          </p:cNvPr>
          <p:cNvSpPr/>
          <p:nvPr/>
        </p:nvSpPr>
        <p:spPr>
          <a:xfrm>
            <a:off x="1540055" y="4044593"/>
            <a:ext cx="10497083" cy="769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#creamos un diccionario con los valores originales y los valores de reemplazo</a:t>
            </a:r>
            <a:endParaRPr lang="es-E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 = {</a:t>
            </a:r>
            <a:r>
              <a:rPr lang="es-E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ES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male</a:t>
            </a:r>
            <a:r>
              <a:rPr lang="es-E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: </a:t>
            </a:r>
            <a:r>
              <a:rPr lang="es-E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"M"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ES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female</a:t>
            </a:r>
            <a:r>
              <a:rPr lang="es-E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: </a:t>
            </a:r>
            <a:r>
              <a:rPr lang="es-E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"F"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"Sex"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"Sex"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x:a[x])</a:t>
            </a:r>
          </a:p>
          <a:p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"Sex"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].head()</a:t>
            </a:r>
            <a:endParaRPr lang="es-E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19FF26-8A4E-4680-BD33-92FE5E0E1805}"/>
              </a:ext>
            </a:extLst>
          </p:cNvPr>
          <p:cNvSpPr/>
          <p:nvPr/>
        </p:nvSpPr>
        <p:spPr>
          <a:xfrm>
            <a:off x="1540054" y="5178191"/>
            <a:ext cx="10497083" cy="769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preprocessing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#cambiamos las palabras (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male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female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) por (1, 0)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le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preprocessing.LabelEncoder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le.fit_transform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915B775-DD73-401F-902B-28CF2D55A562}"/>
              </a:ext>
            </a:extLst>
          </p:cNvPr>
          <p:cNvSpPr/>
          <p:nvPr/>
        </p:nvSpPr>
        <p:spPr>
          <a:xfrm>
            <a:off x="1540053" y="6398362"/>
            <a:ext cx="10497083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df[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"Age"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 = df[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"Age"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540056" y="475862"/>
            <a:ext cx="824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– </a:t>
            </a:r>
            <a:r>
              <a:rPr lang="es-ES" sz="2800" b="1" dirty="0" err="1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</a:t>
            </a:r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(quien sobrevive)</a:t>
            </a:r>
            <a:endParaRPr lang="es-CO" sz="28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670F8E-2DD6-4454-A8BB-01A0F4A7FC09}"/>
              </a:ext>
            </a:extLst>
          </p:cNvPr>
          <p:cNvSpPr/>
          <p:nvPr/>
        </p:nvSpPr>
        <p:spPr>
          <a:xfrm>
            <a:off x="1390115" y="1174456"/>
            <a:ext cx="1027489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s-ES" dirty="0"/>
              <a:t>Separamos los datos </a:t>
            </a:r>
            <a:r>
              <a:rPr lang="es-ES" dirty="0" err="1"/>
              <a:t>train</a:t>
            </a:r>
            <a:r>
              <a:rPr lang="es-ES" dirty="0"/>
              <a:t> – test</a:t>
            </a:r>
          </a:p>
          <a:p>
            <a:r>
              <a:rPr lang="es-ES" sz="1600" i="1" dirty="0"/>
              <a:t>      X= (sexo + clase) Y= </a:t>
            </a:r>
            <a:r>
              <a:rPr lang="es-ES" sz="1600" i="1" dirty="0" err="1"/>
              <a:t>sobrevivio</a:t>
            </a:r>
            <a:endParaRPr lang="es-ES" sz="1600" i="1" dirty="0"/>
          </a:p>
          <a:p>
            <a:endParaRPr lang="es-ES" dirty="0"/>
          </a:p>
          <a:p>
            <a:endParaRPr lang="es-ES" sz="1600" dirty="0"/>
          </a:p>
          <a:p>
            <a:endParaRPr lang="es-ES" sz="900" dirty="0"/>
          </a:p>
          <a:p>
            <a:endParaRPr lang="es-ES" sz="1400" dirty="0"/>
          </a:p>
          <a:p>
            <a:r>
              <a:rPr lang="es-ES" dirty="0"/>
              <a:t>6. Instanciar un árbol de decisión</a:t>
            </a:r>
          </a:p>
          <a:p>
            <a:endParaRPr lang="es-ES" sz="1200" dirty="0"/>
          </a:p>
          <a:p>
            <a:endParaRPr lang="es-ES" sz="1200" dirty="0"/>
          </a:p>
          <a:p>
            <a:pPr marL="342900" indent="-342900">
              <a:buAutoNum type="arabicPeriod" startAt="7"/>
            </a:pPr>
            <a:r>
              <a:rPr lang="es-CO" dirty="0"/>
              <a:t>Entrenamos el modelo</a:t>
            </a:r>
          </a:p>
          <a:p>
            <a:pPr marL="342900" indent="-342900">
              <a:buAutoNum type="arabicPeriod" startAt="7"/>
            </a:pPr>
            <a:endParaRPr lang="es-CO" sz="900" dirty="0"/>
          </a:p>
          <a:p>
            <a:pPr marL="342900" indent="-342900">
              <a:buAutoNum type="arabicPeriod" startAt="7"/>
            </a:pPr>
            <a:endParaRPr lang="es-CO" sz="1400" dirty="0"/>
          </a:p>
          <a:p>
            <a:r>
              <a:rPr lang="es-CO" dirty="0"/>
              <a:t>8. Realizamos predicciones 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CDAD13-8DC7-4B7F-886F-EDF49109F128}"/>
              </a:ext>
            </a:extLst>
          </p:cNvPr>
          <p:cNvSpPr/>
          <p:nvPr/>
        </p:nvSpPr>
        <p:spPr>
          <a:xfrm>
            <a:off x="1390115" y="1820787"/>
            <a:ext cx="10608180" cy="769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Pclass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]]</a:t>
            </a:r>
          </a:p>
          <a:p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Survived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#cambiamos la proporción de 70%-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train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y 30%-test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(X, y,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5ED226-F66A-4811-92E3-80B48CE09B3A}"/>
              </a:ext>
            </a:extLst>
          </p:cNvPr>
          <p:cNvSpPr/>
          <p:nvPr/>
        </p:nvSpPr>
        <p:spPr>
          <a:xfrm>
            <a:off x="1390115" y="2918759"/>
            <a:ext cx="1060818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arbol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DecisionTreeClassifier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BFADA6F-EED7-4931-8646-9178EBFEB37A}"/>
              </a:ext>
            </a:extLst>
          </p:cNvPr>
          <p:cNvSpPr/>
          <p:nvPr/>
        </p:nvSpPr>
        <p:spPr>
          <a:xfrm>
            <a:off x="1390115" y="3554569"/>
            <a:ext cx="10608180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arbol.fit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fr-F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5E5F16-60BE-46F5-B10D-06AAE9109B25}"/>
              </a:ext>
            </a:extLst>
          </p:cNvPr>
          <p:cNvSpPr/>
          <p:nvPr/>
        </p:nvSpPr>
        <p:spPr>
          <a:xfrm>
            <a:off x="1390116" y="4236994"/>
            <a:ext cx="10608179" cy="1446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Predecimos sobre nuestro set de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entrenamieto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y_train_pred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arbol.predict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Predecimos sobre nuestro set de test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y_test_pred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arbol.predict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Comaparamos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con las etiquetas reales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Accuracy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 sobre conjunto de Train:'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y_train_pred,y_train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CO" sz="11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Accuracy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 sobre conjunto de Test:'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y_test_pred,y_test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#Cuando el error de entrenamiento es mayor al del test es porque hay 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overfitting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0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540056" y="475862"/>
            <a:ext cx="824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– </a:t>
            </a:r>
            <a:r>
              <a:rPr lang="es-ES" sz="2800" b="1" dirty="0" err="1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</a:t>
            </a:r>
            <a:r>
              <a:rPr lang="es-ES" sz="28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(quien sobrevive)</a:t>
            </a:r>
            <a:endParaRPr lang="es-CO" sz="28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670F8E-2DD6-4454-A8BB-01A0F4A7FC09}"/>
              </a:ext>
            </a:extLst>
          </p:cNvPr>
          <p:cNvSpPr/>
          <p:nvPr/>
        </p:nvSpPr>
        <p:spPr>
          <a:xfrm>
            <a:off x="1390115" y="1174456"/>
            <a:ext cx="10274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9. Graficamos el árbol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0D77E4-1DFD-422D-8F60-3F8AA2724F89}"/>
              </a:ext>
            </a:extLst>
          </p:cNvPr>
          <p:cNvSpPr/>
          <p:nvPr/>
        </p:nvSpPr>
        <p:spPr>
          <a:xfrm>
            <a:off x="1540056" y="1719162"/>
            <a:ext cx="10449694" cy="12772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#para graficar  Iris-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Setosa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(0), - Iris-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Versicolour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(1), - Iris-</a:t>
            </a:r>
            <a:r>
              <a:rPr lang="es-CO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Virginica</a:t>
            </a:r>
            <a:r>
              <a:rPr lang="es-CO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(2)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class_names_list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male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female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sklearn.tree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export_graphviz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pydotplus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graph_from_dot_data</a:t>
            </a:r>
            <a:endParaRPr lang="es-C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dot_data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export_graphviz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arbol,feature_names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Pclass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'Sex'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class_names_list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graph_from_dot_data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dot_data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CO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graph.write_png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'arbol_titanic.png'</a:t>
            </a:r>
            <a:r>
              <a:rPr lang="es-C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s-CO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16581D-FA64-4A25-AE6C-62D609CC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12" y="2996435"/>
            <a:ext cx="5661844" cy="38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6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Regresión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6C0676-572E-4473-8B1E-7FE8FF424D40}"/>
              </a:ext>
            </a:extLst>
          </p:cNvPr>
          <p:cNvSpPr/>
          <p:nvPr/>
        </p:nvSpPr>
        <p:spPr>
          <a:xfrm>
            <a:off x="1296112" y="1225689"/>
            <a:ext cx="10895888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El proceso de resolución de problemas de regresión con árbol de decisión utilizando </a:t>
            </a:r>
            <a:r>
              <a:rPr lang="es-ES" b="1" dirty="0" err="1"/>
              <a:t>Scikit</a:t>
            </a:r>
            <a:r>
              <a:rPr lang="es-ES" b="1" dirty="0"/>
              <a:t> </a:t>
            </a:r>
            <a:r>
              <a:rPr lang="es-ES" b="1" dirty="0" err="1"/>
              <a:t>Learn</a:t>
            </a:r>
            <a:r>
              <a:rPr lang="es-ES" b="1" dirty="0"/>
              <a:t> </a:t>
            </a:r>
            <a:r>
              <a:rPr lang="es-ES" dirty="0"/>
              <a:t>es muy similar al de clasificación. </a:t>
            </a:r>
          </a:p>
          <a:p>
            <a:endParaRPr lang="es-ES" dirty="0"/>
          </a:p>
          <a:p>
            <a:r>
              <a:rPr lang="es-ES" dirty="0"/>
              <a:t>Sin embargo, para la regresión usamos la clase </a:t>
            </a:r>
            <a:r>
              <a:rPr lang="es-ES" b="1" dirty="0" err="1"/>
              <a:t>DecisionTreeRegressor</a:t>
            </a:r>
            <a:r>
              <a:rPr lang="es-ES" dirty="0"/>
              <a:t> de la biblioteca de árboles. </a:t>
            </a:r>
          </a:p>
          <a:p>
            <a:endParaRPr lang="es-ES" dirty="0"/>
          </a:p>
          <a:p>
            <a:r>
              <a:rPr lang="es-ES" dirty="0"/>
              <a:t>Además, las matrices de evaluación para la regresión difieren de las de clasificación. </a:t>
            </a:r>
          </a:p>
          <a:p>
            <a:endParaRPr lang="es-ES" dirty="0"/>
          </a:p>
          <a:p>
            <a:r>
              <a:rPr lang="es-ES" b="1" dirty="0"/>
              <a:t>El resto del proceso es casi el mismo.</a:t>
            </a:r>
          </a:p>
          <a:p>
            <a:endParaRPr lang="es-ES" dirty="0"/>
          </a:p>
          <a:p>
            <a:r>
              <a:rPr lang="es-ES" dirty="0"/>
              <a:t>Para la explicación usaremos un conjunto de datos para intentar predecir el consumo de gasolina (en millones de galones) en 48 estados de EE. UU. En función del impuesto a la gasolina (en centavos), el ingreso per cápita (dólares), las carreteras pavimentadas (en millas) y la proporción de la población con un Licencia de conducir.</a:t>
            </a:r>
          </a:p>
          <a:p>
            <a:endParaRPr lang="es-ES" dirty="0"/>
          </a:p>
          <a:p>
            <a:r>
              <a:rPr lang="es-CO" dirty="0"/>
              <a:t>En el </a:t>
            </a:r>
            <a:r>
              <a:rPr lang="es-CO" dirty="0" err="1"/>
              <a:t>Github</a:t>
            </a:r>
            <a:r>
              <a:rPr lang="es-CO" dirty="0"/>
              <a:t>:</a:t>
            </a:r>
          </a:p>
          <a:p>
            <a:r>
              <a:rPr lang="es-CO" u="sng" dirty="0" err="1">
                <a:solidFill>
                  <a:srgbClr val="0070C0"/>
                </a:solidFill>
              </a:rPr>
              <a:t>luisFernandoCastellanosG</a:t>
            </a:r>
            <a:r>
              <a:rPr lang="es-CO" u="sng" dirty="0">
                <a:solidFill>
                  <a:srgbClr val="0070C0"/>
                </a:solidFill>
              </a:rPr>
              <a:t>/</a:t>
            </a:r>
            <a:r>
              <a:rPr lang="es-CO" u="sng" dirty="0" err="1">
                <a:solidFill>
                  <a:srgbClr val="0070C0"/>
                </a:solidFill>
              </a:rPr>
              <a:t>Machine_learning</a:t>
            </a:r>
            <a:r>
              <a:rPr lang="es-CO" u="sng" dirty="0">
                <a:solidFill>
                  <a:srgbClr val="0070C0"/>
                </a:solidFill>
              </a:rPr>
              <a:t>/</a:t>
            </a:r>
            <a:r>
              <a:rPr lang="es-CO" u="sng" dirty="0" err="1">
                <a:solidFill>
                  <a:srgbClr val="0070C0"/>
                </a:solidFill>
              </a:rPr>
              <a:t>Databaset_para_trabajar_sklearn</a:t>
            </a:r>
            <a:endParaRPr lang="es-CO" u="sng" dirty="0">
              <a:solidFill>
                <a:srgbClr val="0070C0"/>
              </a:solidFill>
            </a:endParaRPr>
          </a:p>
          <a:p>
            <a:endParaRPr lang="es-CO" dirty="0"/>
          </a:p>
          <a:p>
            <a:r>
              <a:rPr lang="es-CO" dirty="0"/>
              <a:t>Esta disponible la base de datos:</a:t>
            </a:r>
          </a:p>
          <a:p>
            <a:r>
              <a:rPr lang="es-CO" u="sng" dirty="0">
                <a:solidFill>
                  <a:srgbClr val="0070C0"/>
                </a:solidFill>
              </a:rPr>
              <a:t>petrol_consumption.csv</a:t>
            </a:r>
          </a:p>
          <a:p>
            <a:endParaRPr lang="es-CO" u="sng" dirty="0">
              <a:solidFill>
                <a:srgbClr val="0070C0"/>
              </a:solidFill>
            </a:endParaRPr>
          </a:p>
          <a:p>
            <a:r>
              <a:rPr lang="es-CO" dirty="0"/>
              <a:t>Para conocer el detalle de los datos: </a:t>
            </a:r>
            <a:r>
              <a:rPr lang="es-CO" u="sng" dirty="0">
                <a:solidFill>
                  <a:srgbClr val="0070C0"/>
                </a:solidFill>
              </a:rPr>
              <a:t>https://people.sc.fsu.edu/~jburkardt/datasets/regression/x16.txt</a:t>
            </a:r>
          </a:p>
        </p:txBody>
      </p:sp>
    </p:spTree>
    <p:extLst>
      <p:ext uri="{BB962C8B-B14F-4D97-AF65-F5344CB8AC3E}">
        <p14:creationId xmlns:p14="http://schemas.microsoft.com/office/powerpoint/2010/main" val="529335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Regresión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743343-3EE5-4B5E-B007-BCC6DD2A28A3}"/>
              </a:ext>
            </a:extLst>
          </p:cNvPr>
          <p:cNvSpPr/>
          <p:nvPr/>
        </p:nvSpPr>
        <p:spPr>
          <a:xfrm>
            <a:off x="1268626" y="1191050"/>
            <a:ext cx="10923374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pasos: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Cargar librerías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Cargar </a:t>
            </a:r>
            <a:r>
              <a:rPr lang="es-ES" sz="2000" dirty="0" err="1"/>
              <a:t>dataset</a:t>
            </a:r>
            <a:r>
              <a:rPr lang="es-ES" sz="2000" dirty="0"/>
              <a:t> (</a:t>
            </a:r>
            <a:r>
              <a:rPr lang="es-ES" sz="2000" dirty="0" err="1"/>
              <a:t>csv</a:t>
            </a:r>
            <a:r>
              <a:rPr lang="es-ES" sz="2000" dirty="0"/>
              <a:t>) en un data </a:t>
            </a:r>
            <a:r>
              <a:rPr lang="es-ES" sz="2000" dirty="0" err="1"/>
              <a:t>frame</a:t>
            </a: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Explorar datos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Normalizamos el </a:t>
            </a:r>
            <a:r>
              <a:rPr lang="es-ES" sz="2000" dirty="0" err="1"/>
              <a:t>dataset</a:t>
            </a:r>
            <a:r>
              <a:rPr lang="es-ES" sz="2000" dirty="0"/>
              <a:t> (Eliminando datos que no son útiles, texto a números, nulos a ceros)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Separar los datos (</a:t>
            </a:r>
            <a:r>
              <a:rPr lang="es-ES" sz="2000" dirty="0" err="1"/>
              <a:t>train</a:t>
            </a:r>
            <a:r>
              <a:rPr lang="es-ES" sz="2000" dirty="0"/>
              <a:t> y test)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Crear instancia de algoritmo (árbol de decisión)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Entrenar el algoritmo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Predecir valores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Calcular la exactitud del modelo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Graficar el árbol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Optimizar el árbol o no?</a:t>
            </a:r>
          </a:p>
        </p:txBody>
      </p:sp>
    </p:spTree>
    <p:extLst>
      <p:ext uri="{BB962C8B-B14F-4D97-AF65-F5344CB8AC3E}">
        <p14:creationId xmlns:p14="http://schemas.microsoft.com/office/powerpoint/2010/main" val="2932742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Underftting</a:t>
            </a: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E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OverFitting</a:t>
            </a:r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 descr="https://i0.wp.com/www.aprendemachinelearning.com/wp-content/uploads/2017/12/overfitting-underfitting-machine-learning.png?resize=800%2C1200">
            <a:extLst>
              <a:ext uri="{FF2B5EF4-FFF2-40B4-BE49-F238E27FC236}">
                <a16:creationId xmlns:a16="http://schemas.microsoft.com/office/drawing/2014/main" id="{A328BCE6-1CC6-4939-A4E1-E71A7E01A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9" b="46722"/>
          <a:stretch/>
        </p:blipFill>
        <p:spPr bwMode="auto">
          <a:xfrm>
            <a:off x="1524000" y="1143603"/>
            <a:ext cx="5379904" cy="28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i0.wp.com/www.aprendemachinelearning.com/wp-content/uploads/2017/12/overfitting-underfitting-machine-learning.png?resize=800%2C1200">
            <a:extLst>
              <a:ext uri="{FF2B5EF4-FFF2-40B4-BE49-F238E27FC236}">
                <a16:creationId xmlns:a16="http://schemas.microsoft.com/office/drawing/2014/main" id="{48606B0F-CF97-4217-B17C-74DF8F8E8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79" b="7263"/>
          <a:stretch/>
        </p:blipFill>
        <p:spPr bwMode="auto">
          <a:xfrm>
            <a:off x="6903904" y="3888259"/>
            <a:ext cx="5017524" cy="29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84D79BA-C8EF-4D8D-8A17-94752D7A8468}"/>
              </a:ext>
            </a:extLst>
          </p:cNvPr>
          <p:cNvSpPr txBox="1"/>
          <p:nvPr/>
        </p:nvSpPr>
        <p:spPr>
          <a:xfrm>
            <a:off x="1450157" y="4293108"/>
            <a:ext cx="43083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Cuando </a:t>
            </a:r>
            <a:r>
              <a:rPr lang="es-ES" dirty="0" err="1"/>
              <a:t>sobre-entrenamos</a:t>
            </a:r>
            <a:r>
              <a:rPr lang="es-ES" dirty="0"/>
              <a:t> nuestro modelo y caemos en el </a:t>
            </a:r>
            <a:r>
              <a:rPr lang="es-ES" dirty="0" err="1"/>
              <a:t>overfitting</a:t>
            </a:r>
            <a:r>
              <a:rPr lang="es-ES" dirty="0"/>
              <a:t>, nuestro algoritmo estará considerando como válidos sólo los datos idénticos a los de nuestro conjunto de entrenamiento y siendo incapaz de distinguir entradas buenas como fiables si se salen un poco de los rangos ya preestablecidos</a:t>
            </a:r>
            <a:endParaRPr lang="es-CO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4177F14-CAD6-455F-861A-9229FFBAFA66}"/>
              </a:ext>
            </a:extLst>
          </p:cNvPr>
          <p:cNvSpPr/>
          <p:nvPr/>
        </p:nvSpPr>
        <p:spPr>
          <a:xfrm>
            <a:off x="7825946" y="1943740"/>
            <a:ext cx="43660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El modelo se ajustara para aprender </a:t>
            </a:r>
            <a:r>
              <a:rPr lang="es-ES" b="1" dirty="0"/>
              <a:t>los casos particulares que le enseñamos</a:t>
            </a:r>
            <a:r>
              <a:rPr lang="es-ES" dirty="0"/>
              <a:t> y será incapaz de reconocer nuevos datos de entrada</a:t>
            </a:r>
            <a:endParaRPr lang="es-CO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065FBD5-FDFC-4A72-A169-3856A8DEB470}"/>
              </a:ext>
            </a:extLst>
          </p:cNvPr>
          <p:cNvSpPr/>
          <p:nvPr/>
        </p:nvSpPr>
        <p:spPr>
          <a:xfrm rot="10800000">
            <a:off x="7191632" y="2196275"/>
            <a:ext cx="634314" cy="7166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3CBEF73-5314-408F-B586-6EFF02C98377}"/>
              </a:ext>
            </a:extLst>
          </p:cNvPr>
          <p:cNvSpPr/>
          <p:nvPr/>
        </p:nvSpPr>
        <p:spPr>
          <a:xfrm>
            <a:off x="5758547" y="5088924"/>
            <a:ext cx="634314" cy="7166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8582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Underftting</a:t>
            </a: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E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OverFitting</a:t>
            </a:r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1.bp.blogspot.com/-2bFA2isg890/XKR6_PjprII/AAAAAAAAPLU/_ytWCHt8yl83rA0FMU2RvJDoSjaHbuGPACEwYBhgL/s1600/main-qimg-ee595f6284ec5da86bdabd68b35f2d10-c.jpg">
            <a:extLst>
              <a:ext uri="{FF2B5EF4-FFF2-40B4-BE49-F238E27FC236}">
                <a16:creationId xmlns:a16="http://schemas.microsoft.com/office/drawing/2014/main" id="{A3193479-A625-4C04-A354-48EE9D77F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51" y="1293807"/>
            <a:ext cx="8468497" cy="25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0.wp.com/www.aprendemachinelearning.com/wp-content/uploads/2017/12/generalizacion-machine-learning.png?resize=525%2C211">
            <a:extLst>
              <a:ext uri="{FF2B5EF4-FFF2-40B4-BE49-F238E27FC236}">
                <a16:creationId xmlns:a16="http://schemas.microsoft.com/office/drawing/2014/main" id="{003145D3-DF3C-458B-867D-B3D66CFC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07" y="3855307"/>
            <a:ext cx="7214943" cy="289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79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Underftting</a:t>
            </a: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E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OverFitting</a:t>
            </a:r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A313BF0-E93D-4A08-9422-BCA661A33B4E}"/>
              </a:ext>
            </a:extLst>
          </p:cNvPr>
          <p:cNvSpPr/>
          <p:nvPr/>
        </p:nvSpPr>
        <p:spPr>
          <a:xfrm>
            <a:off x="1293340" y="1577709"/>
            <a:ext cx="105856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Estos errores (</a:t>
            </a:r>
            <a:r>
              <a:rPr lang="es-ES" dirty="0" err="1"/>
              <a:t>Underfitting</a:t>
            </a:r>
            <a:r>
              <a:rPr lang="es-ES" dirty="0"/>
              <a:t> y </a:t>
            </a:r>
            <a:r>
              <a:rPr lang="es-ES" dirty="0" err="1"/>
              <a:t>OverFitting</a:t>
            </a:r>
            <a:r>
              <a:rPr lang="es-ES" dirty="0"/>
              <a:t>) se pueden prevenir o corregir: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Aumentando el número de muestras de entrenamiento. Esta “</a:t>
            </a:r>
            <a:r>
              <a:rPr lang="es-ES" b="1" i="1" dirty="0"/>
              <a:t>técnica</a:t>
            </a:r>
            <a:r>
              <a:rPr lang="es-ES" dirty="0"/>
              <a:t>” podría parecer el curso de acción más lógico, sin embargo, adquirir mayor cantidad de muestras de entrenamiento no siempre es posible o en algunos casos demanda un capital financiero elevado.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Mejorar la selección de características con alta correlación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Bajar la dimensionalidad del descriptor y en consecuencia del modelo, se puede lograr usando algoritmos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Análisis de componentes principales (</a:t>
            </a:r>
            <a:r>
              <a:rPr lang="es-CO" dirty="0" err="1"/>
              <a:t>PCA</a:t>
            </a:r>
            <a:r>
              <a:rPr lang="es-CO" dirty="0"/>
              <a:t>): seleccionar características con mayor relevancia.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ADABOOST</a:t>
            </a:r>
            <a:r>
              <a:rPr lang="es-ES" dirty="0"/>
              <a:t>: combina los datos clasificados de forma errónea para darle y se vuelve a entrenar para aumentar los pesos.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Selección de otros modelos, hasta encontrar el que mejor exactitud logre usando “</a:t>
            </a:r>
            <a:r>
              <a:rPr lang="es-ES" dirty="0" err="1"/>
              <a:t>cross-validation</a:t>
            </a:r>
            <a:r>
              <a:rPr lang="es-ES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55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1;p67">
            <a:extLst>
              <a:ext uri="{FF2B5EF4-FFF2-40B4-BE49-F238E27FC236}">
                <a16:creationId xmlns:a16="http://schemas.microsoft.com/office/drawing/2014/main" id="{C8C8E217-10CA-4C0E-AE58-6E8442DF9DC6}"/>
              </a:ext>
            </a:extLst>
          </p:cNvPr>
          <p:cNvSpPr txBox="1"/>
          <p:nvPr/>
        </p:nvSpPr>
        <p:spPr>
          <a:xfrm>
            <a:off x="0" y="363955"/>
            <a:ext cx="12192000" cy="64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s-CO" sz="3600" b="1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Tipos de modelos de </a:t>
            </a:r>
            <a:r>
              <a:rPr lang="es-CO" sz="3600" b="1" i="1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I.A</a:t>
            </a:r>
            <a:r>
              <a:rPr lang="es-CO" sz="3600" b="1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Existen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2800"/>
            </a:pPr>
            <a:endParaRPr sz="3200" b="1" i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indent="-457200">
              <a:lnSpc>
                <a:spcPct val="150000"/>
              </a:lnSpc>
              <a:buSzPts val="2800"/>
              <a:buFont typeface="Arial"/>
              <a:buChar char="•"/>
            </a:pPr>
            <a:r>
              <a:rPr lang="es-CO" sz="3200" i="1" strike="sng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Regresión lineal</a:t>
            </a:r>
            <a:endParaRPr sz="3200" i="1" strike="sng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indent="-457200">
              <a:lnSpc>
                <a:spcPct val="150000"/>
              </a:lnSpc>
              <a:buSzPts val="2800"/>
              <a:buFont typeface="Arial"/>
              <a:buChar char="•"/>
            </a:pPr>
            <a:r>
              <a:rPr lang="es-CO" sz="3200" i="1" strike="sng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Regresión logística.</a:t>
            </a:r>
            <a:endParaRPr sz="32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SzPts val="2800"/>
              <a:buFont typeface="Arial"/>
              <a:buChar char="•"/>
            </a:pPr>
            <a:r>
              <a:rPr lang="es-CO" sz="3600" b="1" i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Árboles de decisión (clasificación y regresión).</a:t>
            </a:r>
          </a:p>
          <a:p>
            <a:pPr marL="457200" indent="-457200">
              <a:lnSpc>
                <a:spcPct val="150000"/>
              </a:lnSpc>
              <a:buSzPts val="2800"/>
              <a:buFont typeface="Arial"/>
              <a:buChar char="•"/>
            </a:pPr>
            <a:r>
              <a:rPr lang="es-CO" sz="3200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K-</a:t>
            </a:r>
            <a:r>
              <a:rPr lang="es-CO" sz="3200" i="1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means</a:t>
            </a:r>
            <a:endParaRPr sz="3200" i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indent="-457200">
              <a:lnSpc>
                <a:spcPct val="150000"/>
              </a:lnSpc>
              <a:buSzPts val="2800"/>
              <a:buFont typeface="Arial"/>
              <a:buChar char="•"/>
            </a:pPr>
            <a:r>
              <a:rPr lang="es-CO" sz="3200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Redes bayesianas</a:t>
            </a:r>
          </a:p>
          <a:p>
            <a:pPr marL="457200" indent="-457200">
              <a:lnSpc>
                <a:spcPct val="150000"/>
              </a:lnSpc>
              <a:buSzPts val="2800"/>
              <a:buFont typeface="Arial"/>
              <a:buChar char="•"/>
            </a:pPr>
            <a:r>
              <a:rPr lang="es-CO" sz="3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Máquinas de vectores soporte (</a:t>
            </a:r>
            <a:r>
              <a:rPr lang="es-CO" sz="3200" i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VSM</a:t>
            </a:r>
            <a:r>
              <a:rPr lang="es-CO" sz="3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SzPts val="2800"/>
              <a:buFont typeface="Arial"/>
              <a:buChar char="•"/>
            </a:pPr>
            <a:r>
              <a:rPr lang="es-CO" sz="3200" b="1" i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Deep learning</a:t>
            </a:r>
            <a:endParaRPr sz="3200" b="1" i="1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435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05C87D-E14D-44B8-8BF6-0AE0B9316691}"/>
              </a:ext>
            </a:extLst>
          </p:cNvPr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b="1" u="sng" dirty="0">
                <a:solidFill>
                  <a:srgbClr val="99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CO" sz="8000" b="1" u="sng" dirty="0">
              <a:solidFill>
                <a:srgbClr val="9915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CEA06D-0D15-4A79-8A32-9F811764172A}"/>
              </a:ext>
            </a:extLst>
          </p:cNvPr>
          <p:cNvSpPr txBox="1"/>
          <p:nvPr/>
        </p:nvSpPr>
        <p:spPr>
          <a:xfrm>
            <a:off x="1931437" y="2239348"/>
            <a:ext cx="7828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800" dirty="0"/>
              <a:t>Que son los arboles de decisión.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Clasificación vs predicción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 err="1"/>
              <a:t>Dataset</a:t>
            </a:r>
            <a:r>
              <a:rPr lang="es-ES" sz="2800" dirty="0"/>
              <a:t> de flor de iris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Pasos para árbol de clasificación flor de iris.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 err="1"/>
              <a:t>Dataset</a:t>
            </a:r>
            <a:r>
              <a:rPr lang="es-ES" sz="2800" dirty="0"/>
              <a:t> de </a:t>
            </a:r>
            <a:r>
              <a:rPr lang="es-ES" sz="2800" dirty="0" err="1"/>
              <a:t>titanic</a:t>
            </a:r>
            <a:endParaRPr lang="es-ES" sz="2800" dirty="0"/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Pasos para árbol de clasificación del </a:t>
            </a:r>
            <a:r>
              <a:rPr lang="es-ES" sz="2800" dirty="0" err="1"/>
              <a:t>titanic</a:t>
            </a:r>
            <a:endParaRPr lang="es-ES" sz="2800" dirty="0"/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Arboles de decisión para regresión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92753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Arboles de clasificación vs Regresión</a:t>
            </a:r>
            <a:endParaRPr lang="es-CO" sz="32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D29AEC-D7FD-42EC-BBF3-E56DAA417023}"/>
              </a:ext>
            </a:extLst>
          </p:cNvPr>
          <p:cNvSpPr txBox="1"/>
          <p:nvPr/>
        </p:nvSpPr>
        <p:spPr>
          <a:xfrm>
            <a:off x="9037909" y="1700074"/>
            <a:ext cx="302875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/>
              <a:t>Clasificación</a:t>
            </a:r>
          </a:p>
          <a:p>
            <a:pPr algn="ctr"/>
            <a:r>
              <a:rPr lang="es-CO" b="1" dirty="0"/>
              <a:t>Árboles </a:t>
            </a:r>
            <a:r>
              <a:rPr lang="es-CO" b="1" dirty="0" err="1"/>
              <a:t>QUEST</a:t>
            </a:r>
            <a:r>
              <a:rPr lang="es-CO" dirty="0"/>
              <a:t> (Quick, </a:t>
            </a:r>
            <a:r>
              <a:rPr lang="es-CO" dirty="0" err="1"/>
              <a:t>Unbiased</a:t>
            </a:r>
            <a:r>
              <a:rPr lang="es-CO" dirty="0"/>
              <a:t>, </a:t>
            </a:r>
            <a:r>
              <a:rPr lang="es-CO" dirty="0" err="1"/>
              <a:t>Efficient</a:t>
            </a:r>
            <a:r>
              <a:rPr lang="es-CO" dirty="0"/>
              <a:t>, </a:t>
            </a:r>
            <a:r>
              <a:rPr lang="es-CO" dirty="0" err="1"/>
              <a:t>Statistica</a:t>
            </a:r>
            <a:r>
              <a:rPr lang="es-CO" dirty="0"/>
              <a:t> </a:t>
            </a:r>
            <a:r>
              <a:rPr lang="es-CO" dirty="0" err="1"/>
              <a:t>Tree</a:t>
            </a:r>
            <a:r>
              <a:rPr lang="es-CO" dirty="0"/>
              <a:t>).</a:t>
            </a:r>
            <a:endParaRPr lang="es-CO" b="1" dirty="0"/>
          </a:p>
          <a:p>
            <a:pPr algn="ctr"/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Seleccionar que hacer el fin de semana (ir a cine, restaurante, piscina, plan asado con los amigos)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Definir si un cliente será “buena paga”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Definir si un proveedor entregara la mercancía a tiempo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Determinar si un paciente con principios de diabetes puede o no agravar su enfermedad.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6528AF-7058-4F03-819D-6060FA3B6127}"/>
              </a:ext>
            </a:extLst>
          </p:cNvPr>
          <p:cNvSpPr txBox="1"/>
          <p:nvPr/>
        </p:nvSpPr>
        <p:spPr>
          <a:xfrm>
            <a:off x="5589624" y="1700074"/>
            <a:ext cx="327454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/>
              <a:t>Regresión</a:t>
            </a:r>
          </a:p>
          <a:p>
            <a:pPr algn="ctr"/>
            <a:r>
              <a:rPr lang="es-CO" b="1" dirty="0"/>
              <a:t>Árboles </a:t>
            </a:r>
            <a:r>
              <a:rPr lang="es-CO" b="1" dirty="0" err="1"/>
              <a:t>CART</a:t>
            </a:r>
            <a:r>
              <a:rPr lang="es-CO" dirty="0"/>
              <a:t> (</a:t>
            </a:r>
            <a:r>
              <a:rPr lang="es-CO" dirty="0" err="1"/>
              <a:t>Classification</a:t>
            </a:r>
            <a:r>
              <a:rPr lang="es-CO" dirty="0"/>
              <a:t> and </a:t>
            </a:r>
            <a:r>
              <a:rPr lang="es-CO" dirty="0" err="1"/>
              <a:t>Regression</a:t>
            </a:r>
            <a:r>
              <a:rPr lang="es-CO" dirty="0"/>
              <a:t> </a:t>
            </a:r>
            <a:r>
              <a:rPr lang="es-CO" dirty="0" err="1"/>
              <a:t>Tree</a:t>
            </a:r>
            <a:r>
              <a:rPr lang="es-CO" dirty="0"/>
              <a:t>)</a:t>
            </a:r>
            <a:endParaRPr lang="es-CO" b="1" dirty="0"/>
          </a:p>
          <a:p>
            <a:pPr algn="ctr"/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Predecir los volúmenes de ventas el próximo año.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Definir el mejor precio para un nuevo producto que se lanzara al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Predecir los valores de los arriendos de inmuebles en una ciudad para el próximo año.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5D1108-C9AC-4AA9-9D33-0F08C681DBF8}"/>
              </a:ext>
            </a:extLst>
          </p:cNvPr>
          <p:cNvSpPr txBox="1"/>
          <p:nvPr/>
        </p:nvSpPr>
        <p:spPr>
          <a:xfrm>
            <a:off x="1211501" y="6121475"/>
            <a:ext cx="915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arboles de decisión son algoritmos de aprendizaje supervisado:</a:t>
            </a:r>
          </a:p>
          <a:p>
            <a:r>
              <a:rPr lang="es-CO" b="1" dirty="0"/>
              <a:t>Train vs test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50A0FC-068A-49D0-9237-F3F72F304FF2}"/>
              </a:ext>
            </a:extLst>
          </p:cNvPr>
          <p:cNvSpPr/>
          <p:nvPr/>
        </p:nvSpPr>
        <p:spPr>
          <a:xfrm>
            <a:off x="1416601" y="1700074"/>
            <a:ext cx="3274541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Árboles </a:t>
            </a:r>
            <a:r>
              <a:rPr lang="es-ES" dirty="0" err="1"/>
              <a:t>CHAID</a:t>
            </a:r>
            <a:r>
              <a:rPr lang="es-ES" dirty="0"/>
              <a:t> (Chi-</a:t>
            </a:r>
            <a:r>
              <a:rPr lang="es-ES" dirty="0" err="1"/>
              <a:t>square</a:t>
            </a:r>
            <a:r>
              <a:rPr lang="es-ES" dirty="0"/>
              <a:t> </a:t>
            </a:r>
            <a:r>
              <a:rPr lang="es-ES" dirty="0" err="1"/>
              <a:t>Automatic</a:t>
            </a:r>
            <a:r>
              <a:rPr lang="es-ES" dirty="0"/>
              <a:t> </a:t>
            </a:r>
            <a:r>
              <a:rPr lang="es-ES" dirty="0" err="1"/>
              <a:t>Interaction</a:t>
            </a:r>
            <a:r>
              <a:rPr lang="es-ES" dirty="0"/>
              <a:t> Detector).</a:t>
            </a:r>
          </a:p>
          <a:p>
            <a:endParaRPr lang="es-ES" dirty="0"/>
          </a:p>
          <a:p>
            <a:r>
              <a:rPr lang="es-ES" dirty="0"/>
              <a:t>Es la conclusión de una serie de métodos basados en el detector automático de interacciones (</a:t>
            </a:r>
            <a:r>
              <a:rPr lang="es-ES" dirty="0" err="1"/>
              <a:t>AID</a:t>
            </a:r>
            <a:r>
              <a:rPr lang="es-ES" dirty="0"/>
              <a:t>) de Morgan y </a:t>
            </a:r>
            <a:r>
              <a:rPr lang="es-ES" dirty="0" err="1"/>
              <a:t>Sonquist</a:t>
            </a:r>
            <a:r>
              <a:rPr lang="es-ES" dirty="0"/>
              <a:t>. Es un método exploratorio útil para identificar variables importantes y sus interacciones enfocadas a la segmentación y a los análisis descriptivos.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625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0A19CB9-8A0C-4A79-BEB7-5362E4E4DD7C}"/>
              </a:ext>
            </a:extLst>
          </p:cNvPr>
          <p:cNvSpPr/>
          <p:nvPr/>
        </p:nvSpPr>
        <p:spPr>
          <a:xfrm>
            <a:off x="2965622" y="1342767"/>
            <a:ext cx="1400432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 1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F1B64B-61A9-4708-A451-B0FF8D42FE7D}"/>
              </a:ext>
            </a:extLst>
          </p:cNvPr>
          <p:cNvSpPr/>
          <p:nvPr/>
        </p:nvSpPr>
        <p:spPr>
          <a:xfrm>
            <a:off x="1924566" y="2508421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933BE4C-3BF9-40C1-B693-E7BD0749BE48}"/>
              </a:ext>
            </a:extLst>
          </p:cNvPr>
          <p:cNvSpPr/>
          <p:nvPr/>
        </p:nvSpPr>
        <p:spPr>
          <a:xfrm>
            <a:off x="4514335" y="2508421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FF25191-A952-4126-9419-3EDD15A03AA9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503274" y="1696995"/>
            <a:ext cx="1162564" cy="8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05C0DFE-96A2-4252-A4FB-B11F9E0436ED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3665838" y="1696995"/>
            <a:ext cx="1427205" cy="81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228D9D-28FC-4BF0-9E5F-5666FA72CBB6}"/>
              </a:ext>
            </a:extLst>
          </p:cNvPr>
          <p:cNvSpPr txBox="1"/>
          <p:nvPr/>
        </p:nvSpPr>
        <p:spPr>
          <a:xfrm>
            <a:off x="2759796" y="18209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5C7B8E-B1CC-4777-829A-B98754170ACD}"/>
              </a:ext>
            </a:extLst>
          </p:cNvPr>
          <p:cNvSpPr txBox="1"/>
          <p:nvPr/>
        </p:nvSpPr>
        <p:spPr>
          <a:xfrm>
            <a:off x="4444434" y="18373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33772B6-75EF-4FC5-97E6-2E4F9CF2CBCB}"/>
              </a:ext>
            </a:extLst>
          </p:cNvPr>
          <p:cNvSpPr/>
          <p:nvPr/>
        </p:nvSpPr>
        <p:spPr>
          <a:xfrm>
            <a:off x="1153298" y="3998447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5C1E0DD-2109-4278-AB3E-C48289DFA338}"/>
              </a:ext>
            </a:extLst>
          </p:cNvPr>
          <p:cNvSpPr/>
          <p:nvPr/>
        </p:nvSpPr>
        <p:spPr>
          <a:xfrm>
            <a:off x="2508422" y="3995352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02B2DFF-E775-49A3-A8D4-3A89FD3D9FAF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1732006" y="2862649"/>
            <a:ext cx="771268" cy="1135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9BD9EB7-6E42-424F-AF75-68F8DAC0DF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2503274" y="2862649"/>
            <a:ext cx="583856" cy="113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551CF2-8495-4A01-8E72-737F0F5BD2C9}"/>
              </a:ext>
            </a:extLst>
          </p:cNvPr>
          <p:cNvSpPr txBox="1"/>
          <p:nvPr/>
        </p:nvSpPr>
        <p:spPr>
          <a:xfrm>
            <a:off x="1767039" y="32004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ADAE77D-17C5-4E5A-B265-B069F085C813}"/>
              </a:ext>
            </a:extLst>
          </p:cNvPr>
          <p:cNvSpPr txBox="1"/>
          <p:nvPr/>
        </p:nvSpPr>
        <p:spPr>
          <a:xfrm>
            <a:off x="2751461" y="32237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13812EE-4EFC-499B-A4C1-3A92C33DDC97}"/>
              </a:ext>
            </a:extLst>
          </p:cNvPr>
          <p:cNvSpPr/>
          <p:nvPr/>
        </p:nvSpPr>
        <p:spPr>
          <a:xfrm>
            <a:off x="3787346" y="3995352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6B1C2D9-FE9F-43AF-B694-F80546BE9E96}"/>
              </a:ext>
            </a:extLst>
          </p:cNvPr>
          <p:cNvSpPr/>
          <p:nvPr/>
        </p:nvSpPr>
        <p:spPr>
          <a:xfrm>
            <a:off x="5142470" y="3992257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1A227F2-5189-4973-91EB-81E12D36BA89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366054" y="2862649"/>
            <a:ext cx="726989" cy="113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DCBBCB4-2B5B-4DDC-8B61-412656A8430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5093043" y="2862649"/>
            <a:ext cx="628135" cy="112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B02F980-9865-4FE7-BF8A-4C9AAE8AF90D}"/>
              </a:ext>
            </a:extLst>
          </p:cNvPr>
          <p:cNvSpPr txBox="1"/>
          <p:nvPr/>
        </p:nvSpPr>
        <p:spPr>
          <a:xfrm>
            <a:off x="4401087" y="31973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3BD54B1-E385-4A60-AF60-B68C3631EBD4}"/>
              </a:ext>
            </a:extLst>
          </p:cNvPr>
          <p:cNvSpPr txBox="1"/>
          <p:nvPr/>
        </p:nvSpPr>
        <p:spPr>
          <a:xfrm>
            <a:off x="5385509" y="32206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CCA01A8-0E6D-445B-98FB-F309CAD79857}"/>
              </a:ext>
            </a:extLst>
          </p:cNvPr>
          <p:cNvSpPr/>
          <p:nvPr/>
        </p:nvSpPr>
        <p:spPr>
          <a:xfrm>
            <a:off x="1775353" y="5219312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94F0910-68D6-41BD-9C15-FD0248D31B61}"/>
              </a:ext>
            </a:extLst>
          </p:cNvPr>
          <p:cNvSpPr/>
          <p:nvPr/>
        </p:nvSpPr>
        <p:spPr>
          <a:xfrm>
            <a:off x="3130477" y="5216217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2104385-0755-49CE-B6C1-B8622CDBB20C}"/>
              </a:ext>
            </a:extLst>
          </p:cNvPr>
          <p:cNvCxnSpPr>
            <a:cxnSpLocks/>
            <a:stCxn id="13" idx="2"/>
            <a:endCxn id="35" idx="0"/>
          </p:cNvCxnSpPr>
          <p:nvPr/>
        </p:nvCxnSpPr>
        <p:spPr>
          <a:xfrm flipH="1">
            <a:off x="2354061" y="4349580"/>
            <a:ext cx="733069" cy="86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9DE378E-0681-4921-A1C8-CE1AEE644B8A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087130" y="4349580"/>
            <a:ext cx="622055" cy="866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D820740-5CC2-4F88-B74C-6B7AF57F1FDD}"/>
              </a:ext>
            </a:extLst>
          </p:cNvPr>
          <p:cNvSpPr txBox="1"/>
          <p:nvPr/>
        </p:nvSpPr>
        <p:spPr>
          <a:xfrm>
            <a:off x="2397136" y="45907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53C275D-666F-43BA-96B3-4CABDF843C89}"/>
              </a:ext>
            </a:extLst>
          </p:cNvPr>
          <p:cNvSpPr txBox="1"/>
          <p:nvPr/>
        </p:nvSpPr>
        <p:spPr>
          <a:xfrm>
            <a:off x="3451677" y="46473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FE75DAAA-0BC7-4763-91D0-ADA427AE5878}"/>
              </a:ext>
            </a:extLst>
          </p:cNvPr>
          <p:cNvSpPr/>
          <p:nvPr/>
        </p:nvSpPr>
        <p:spPr>
          <a:xfrm>
            <a:off x="4444434" y="5236458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8E50BBD-95D1-4538-8749-D4E3064D345B}"/>
              </a:ext>
            </a:extLst>
          </p:cNvPr>
          <p:cNvSpPr/>
          <p:nvPr/>
        </p:nvSpPr>
        <p:spPr>
          <a:xfrm>
            <a:off x="5799558" y="5233363"/>
            <a:ext cx="1157416" cy="354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Condición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35663C5-DBEB-43F5-804D-E016ACEFBAF2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flipH="1">
            <a:off x="5023142" y="4346485"/>
            <a:ext cx="698036" cy="889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2B47EB5-40B6-4AF4-9C5E-270FA17EF177}"/>
              </a:ext>
            </a:extLst>
          </p:cNvPr>
          <p:cNvCxnSpPr>
            <a:cxnSpLocks/>
            <a:stCxn id="27" idx="2"/>
            <a:endCxn id="48" idx="0"/>
          </p:cNvCxnSpPr>
          <p:nvPr/>
        </p:nvCxnSpPr>
        <p:spPr>
          <a:xfrm>
            <a:off x="5721178" y="4346485"/>
            <a:ext cx="657088" cy="886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9110B24-A5DE-4474-85E0-B3893D357D67}"/>
              </a:ext>
            </a:extLst>
          </p:cNvPr>
          <p:cNvSpPr txBox="1"/>
          <p:nvPr/>
        </p:nvSpPr>
        <p:spPr>
          <a:xfrm>
            <a:off x="5093043" y="45641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942C195-4889-442E-B333-69BB6BB63F10}"/>
              </a:ext>
            </a:extLst>
          </p:cNvPr>
          <p:cNvSpPr txBox="1"/>
          <p:nvPr/>
        </p:nvSpPr>
        <p:spPr>
          <a:xfrm>
            <a:off x="5990892" y="45589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33DBDAC-DDA3-4877-BC7E-E052DD921103}"/>
              </a:ext>
            </a:extLst>
          </p:cNvPr>
          <p:cNvSpPr/>
          <p:nvPr/>
        </p:nvSpPr>
        <p:spPr>
          <a:xfrm>
            <a:off x="7716792" y="1820910"/>
            <a:ext cx="4532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Los arboles de decisión son representaciones gráficas de posibles soluciones a una decisión basadas en ciertas condiciones, es uno de los algoritmos de aprendizaje supervisado más utilizados en machine learning y pueden realizar tareas de </a:t>
            </a:r>
            <a:r>
              <a:rPr lang="es-ES" b="1" dirty="0"/>
              <a:t>clasificación o regresión </a:t>
            </a:r>
            <a:r>
              <a:rPr lang="es-ES" dirty="0"/>
              <a:t>(acrónimo del inglés </a:t>
            </a:r>
            <a:r>
              <a:rPr lang="es-ES" b="1" dirty="0" err="1"/>
              <a:t>CART</a:t>
            </a:r>
            <a:r>
              <a:rPr lang="es-ES" dirty="0"/>
              <a:t>). La comprensión de su funcionamiento suele ser simple y a la vez muy potente.</a:t>
            </a:r>
            <a:endParaRPr lang="es-CO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9721C87-23A5-4731-9EBC-8D05BB6FDB7B}"/>
              </a:ext>
            </a:extLst>
          </p:cNvPr>
          <p:cNvSpPr/>
          <p:nvPr/>
        </p:nvSpPr>
        <p:spPr>
          <a:xfrm>
            <a:off x="1183161" y="5746580"/>
            <a:ext cx="8534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Llueve? =&gt; lleva paraguas. </a:t>
            </a:r>
          </a:p>
          <a:p>
            <a:r>
              <a:rPr lang="es-ES" dirty="0"/>
              <a:t>¿Soleado? =&gt; lleva gafas de sol. </a:t>
            </a:r>
          </a:p>
          <a:p>
            <a:r>
              <a:rPr lang="es-ES" dirty="0"/>
              <a:t>¿estoy cansado? =&gt; toma café. </a:t>
            </a:r>
          </a:p>
          <a:p>
            <a:pPr algn="ctr"/>
            <a:r>
              <a:rPr lang="es-ES" dirty="0"/>
              <a:t>decisiones del tipo </a:t>
            </a:r>
            <a:r>
              <a:rPr lang="es-ES" dirty="0" err="1"/>
              <a:t>IF</a:t>
            </a:r>
            <a:r>
              <a:rPr lang="es-ES" dirty="0"/>
              <a:t>(?)  </a:t>
            </a:r>
            <a:r>
              <a:rPr lang="es-ES" dirty="0" err="1"/>
              <a:t>THEN</a:t>
            </a:r>
            <a:r>
              <a:rPr lang="es-ES" dirty="0"/>
              <a:t>   </a:t>
            </a:r>
            <a:r>
              <a:rPr lang="es-ES" dirty="0" err="1"/>
              <a:t>ELSE</a:t>
            </a:r>
            <a:endParaRPr lang="es-CO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0366C99-9885-4FCF-827E-FCCA67DE720F}"/>
              </a:ext>
            </a:extLst>
          </p:cNvPr>
          <p:cNvSpPr txBox="1"/>
          <p:nvPr/>
        </p:nvSpPr>
        <p:spPr>
          <a:xfrm>
            <a:off x="1956118" y="1318065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Root</a:t>
            </a:r>
            <a:r>
              <a:rPr lang="es-CO" dirty="0"/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88421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86647A-CBC2-4101-BA5A-088F5A3D54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9763" y="1224807"/>
            <a:ext cx="7257535" cy="440838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6114032-A074-4C95-A032-D54D25AFBBEF}"/>
              </a:ext>
            </a:extLst>
          </p:cNvPr>
          <p:cNvSpPr txBox="1"/>
          <p:nvPr/>
        </p:nvSpPr>
        <p:spPr>
          <a:xfrm>
            <a:off x="9143998" y="1383957"/>
            <a:ext cx="304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Grupo de estudiantes </a:t>
            </a:r>
          </a:p>
          <a:p>
            <a:r>
              <a:rPr lang="es-CO" sz="1600" dirty="0"/>
              <a:t>(hombres </a:t>
            </a:r>
            <a:r>
              <a:rPr lang="es-CO" sz="2000" b="1" dirty="0"/>
              <a:t>y</a:t>
            </a:r>
            <a:r>
              <a:rPr lang="es-CO" sz="1600" dirty="0"/>
              <a:t> mujeres)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3DEAFA6-D45F-453D-8085-611B3258EE33}"/>
              </a:ext>
            </a:extLst>
          </p:cNvPr>
          <p:cNvCxnSpPr>
            <a:cxnSpLocks/>
          </p:cNvCxnSpPr>
          <p:nvPr/>
        </p:nvCxnSpPr>
        <p:spPr>
          <a:xfrm flipH="1">
            <a:off x="7569200" y="1676344"/>
            <a:ext cx="1295400" cy="160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67FA84E-6D1B-42CC-905E-7A5CE6BA5C2E}"/>
              </a:ext>
            </a:extLst>
          </p:cNvPr>
          <p:cNvSpPr txBox="1"/>
          <p:nvPr/>
        </p:nvSpPr>
        <p:spPr>
          <a:xfrm>
            <a:off x="9144000" y="2820425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Separamos en dos grupos por separados (hombres </a:t>
            </a:r>
            <a:r>
              <a:rPr lang="es-CO" sz="2000" b="1" dirty="0"/>
              <a:t>vs</a:t>
            </a:r>
            <a:r>
              <a:rPr lang="es-CO" sz="1600" dirty="0"/>
              <a:t> mujeres)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EC0EAB2-71E7-4265-99F8-07A2AD427D36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874002" y="3143591"/>
            <a:ext cx="1269998" cy="107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DCD16A3-C59B-4858-A585-FB0A4A74166C}"/>
              </a:ext>
            </a:extLst>
          </p:cNvPr>
          <p:cNvSpPr txBox="1"/>
          <p:nvPr/>
        </p:nvSpPr>
        <p:spPr>
          <a:xfrm>
            <a:off x="9144000" y="3933727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Separamos entre </a:t>
            </a:r>
          </a:p>
          <a:p>
            <a:r>
              <a:rPr lang="es-CO" sz="1600" dirty="0"/>
              <a:t>jóvenes vs niños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7EC512-D077-49C0-96AE-1968347E9A2E}"/>
              </a:ext>
            </a:extLst>
          </p:cNvPr>
          <p:cNvCxnSpPr>
            <a:stCxn id="45" idx="1"/>
          </p:cNvCxnSpPr>
          <p:nvPr/>
        </p:nvCxnSpPr>
        <p:spPr>
          <a:xfrm flipH="1">
            <a:off x="8534400" y="4226115"/>
            <a:ext cx="609600" cy="7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210322E-767D-446F-87FA-930122E7F7D6}"/>
              </a:ext>
            </a:extLst>
          </p:cNvPr>
          <p:cNvSpPr txBox="1"/>
          <p:nvPr/>
        </p:nvSpPr>
        <p:spPr>
          <a:xfrm>
            <a:off x="9143998" y="499269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Separamos entre razas</a:t>
            </a:r>
          </a:p>
          <a:p>
            <a:r>
              <a:rPr lang="es-CO" sz="1600" dirty="0"/>
              <a:t>Caucásicos vs de color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6CF0E1A-94E8-4279-9408-C741B8807F95}"/>
              </a:ext>
            </a:extLst>
          </p:cNvPr>
          <p:cNvCxnSpPr>
            <a:cxnSpLocks/>
          </p:cNvCxnSpPr>
          <p:nvPr/>
        </p:nvCxnSpPr>
        <p:spPr>
          <a:xfrm flipH="1" flipV="1">
            <a:off x="8461149" y="5208248"/>
            <a:ext cx="609600" cy="7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8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E0E63B3C-77C6-431C-BEA7-A7C2B2EA194C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37609A-2444-41FA-A588-5D948D1D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698" y="3859300"/>
            <a:ext cx="7000875" cy="28194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BFAF477-95D0-4DB0-92A8-820EE5B07827}"/>
              </a:ext>
            </a:extLst>
          </p:cNvPr>
          <p:cNvSpPr/>
          <p:nvPr/>
        </p:nvSpPr>
        <p:spPr>
          <a:xfrm>
            <a:off x="1161535" y="1410383"/>
            <a:ext cx="110304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Debemos crear un árbol de decisión para clasificar correctamente la variedad de la flor </a:t>
            </a:r>
            <a:r>
              <a:rPr lang="es-ES" i="1" dirty="0"/>
              <a:t>iris</a:t>
            </a:r>
            <a:r>
              <a:rPr lang="es-ES" dirty="0"/>
              <a:t> a partir de 150 muestras donde se tienen la información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Ancho y largo de los pétalos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sépalos. </a:t>
            </a:r>
          </a:p>
          <a:p>
            <a:r>
              <a:rPr lang="es-ES" dirty="0"/>
              <a:t>Hay tres variedades de flor </a:t>
            </a:r>
            <a:r>
              <a:rPr lang="es-ES" i="1" dirty="0"/>
              <a:t>iris</a:t>
            </a:r>
            <a:r>
              <a:rPr lang="es-ES" dirty="0"/>
              <a:t>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50 </a:t>
            </a:r>
            <a:r>
              <a:rPr lang="pt-BR" dirty="0" err="1"/>
              <a:t>iris</a:t>
            </a:r>
            <a:r>
              <a:rPr lang="pt-BR" dirty="0"/>
              <a:t> </a:t>
            </a:r>
            <a:r>
              <a:rPr lang="pt-BR" dirty="0" err="1"/>
              <a:t>setosa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50 </a:t>
            </a:r>
            <a:r>
              <a:rPr lang="pt-BR" dirty="0" err="1"/>
              <a:t>iris</a:t>
            </a:r>
            <a:r>
              <a:rPr lang="pt-BR" dirty="0"/>
              <a:t> versicolor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50 </a:t>
            </a:r>
            <a:r>
              <a:rPr lang="pt-BR" dirty="0" err="1"/>
              <a:t>iris</a:t>
            </a:r>
            <a:r>
              <a:rPr lang="pt-BR" dirty="0"/>
              <a:t> </a:t>
            </a:r>
            <a:r>
              <a:rPr lang="pt-BR" dirty="0" err="1"/>
              <a:t>virginica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2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E0E63B3C-77C6-431C-BEA7-A7C2B2EA194C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 - clasificación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12B87A-C457-47EC-B9F1-263FB8DE8F64}"/>
              </a:ext>
            </a:extLst>
          </p:cNvPr>
          <p:cNvSpPr/>
          <p:nvPr/>
        </p:nvSpPr>
        <p:spPr>
          <a:xfrm>
            <a:off x="1268626" y="1191050"/>
            <a:ext cx="753762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pasos: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Cargar librerías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Cargar </a:t>
            </a:r>
            <a:r>
              <a:rPr lang="es-ES" sz="2000" b="1" dirty="0" err="1"/>
              <a:t>dataset</a:t>
            </a:r>
            <a:endParaRPr lang="es-ES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Explorar datos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Convertir los datos en un </a:t>
            </a:r>
            <a:r>
              <a:rPr lang="es-ES" sz="2000" b="1" dirty="0" err="1"/>
              <a:t>Dataframe</a:t>
            </a:r>
            <a:r>
              <a:rPr lang="es-ES" sz="2000" b="1" dirty="0"/>
              <a:t> </a:t>
            </a:r>
            <a:r>
              <a:rPr lang="es-ES" sz="2000" dirty="0"/>
              <a:t>(facilita la visualización)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Separar los datos </a:t>
            </a:r>
            <a:r>
              <a:rPr lang="es-ES" sz="2000" dirty="0"/>
              <a:t>(</a:t>
            </a:r>
            <a:r>
              <a:rPr lang="es-ES" sz="2000" dirty="0" err="1"/>
              <a:t>train</a:t>
            </a:r>
            <a:r>
              <a:rPr lang="es-ES" sz="2000" dirty="0"/>
              <a:t> y test)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Crear instancia de algoritmo (árbol de decisión)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Entrenar el algoritmo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Predecir valores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/>
              <a:t>Calcular la exactitud del modelo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Graficar el árbol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Optimizar el árbol o no?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76914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3675</Words>
  <Application>Microsoft Office PowerPoint</Application>
  <PresentationFormat>Panorámica</PresentationFormat>
  <Paragraphs>383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Msc Luis Fernando Castellanos Guarín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taller_arboles_de_clasificacion_titanic</dc:title>
  <dc:subject>taller_arboles_de_clasificacion_titanic</dc:subject>
  <dc:creator>MsC Luis Fernando Castellanos Guarin</dc:creator>
  <cp:keywords>taller_arboles_de_clasificacion_titanic</cp:keywords>
  <cp:lastModifiedBy>Luis Fernando Castellanos Guarin</cp:lastModifiedBy>
  <cp:revision>45</cp:revision>
  <cp:lastPrinted>2020-09-03T18:15:44Z</cp:lastPrinted>
  <dcterms:created xsi:type="dcterms:W3CDTF">2020-01-24T20:50:22Z</dcterms:created>
  <dcterms:modified xsi:type="dcterms:W3CDTF">2020-09-09T18:32:34Z</dcterms:modified>
</cp:coreProperties>
</file>