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hhvbht4CHAMMMnUEvLR1MLzOWO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3B20696-4C44-4525-87FF-6AE65424DC2D}">
  <a:tblStyle styleId="{B3B20696-4C44-4525-87FF-6AE65424DC2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9EFF7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  <a:tblStyle styleId="{4047C3C5-BA8C-4673-9448-5245CD5AC0B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  <a:tblStyle styleId="{2859F5F7-0939-43BB-987A-4E8C61EC3B21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p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2" name="Google Shape;45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0" name="Google Shape;46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0" name="Google Shape;47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1" name="Google Shape;48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1" name="Google Shape;51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7" name="Google Shape;51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2" name="Google Shape;53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6" name="Google Shape;55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2" name="Google Shape;56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8" name="Google Shape;56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/>
        </p:txBody>
      </p:sp>
      <p:sp>
        <p:nvSpPr>
          <p:cNvPr id="14" name="Google Shape;14;p10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6"/>
          <p:cNvSpPr txBox="1"/>
          <p:nvPr>
            <p:ph type="title"/>
          </p:nvPr>
        </p:nvSpPr>
        <p:spPr>
          <a:xfrm rot="5400000">
            <a:off x="7133432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6"/>
          <p:cNvSpPr txBox="1"/>
          <p:nvPr>
            <p:ph idx="1" type="body"/>
          </p:nvPr>
        </p:nvSpPr>
        <p:spPr>
          <a:xfrm rot="5400000">
            <a:off x="1799432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0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1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1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1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8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8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0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0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9pPr>
          </a:lstStyle>
          <a:p/>
        </p:txBody>
      </p:sp>
      <p:sp>
        <p:nvSpPr>
          <p:cNvPr id="39" name="Google Shape;39;p110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0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9pPr>
          </a:lstStyle>
          <a:p/>
        </p:txBody>
      </p:sp>
      <p:sp>
        <p:nvSpPr>
          <p:cNvPr id="41" name="Google Shape;41;p110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3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indent="-4064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indent="-3810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indent="-355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indent="-355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indent="-355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indent="-355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indent="-355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indent="-355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/>
        </p:txBody>
      </p:sp>
      <p:sp>
        <p:nvSpPr>
          <p:cNvPr id="57" name="Google Shape;57;p1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/>
        </p:txBody>
      </p:sp>
      <p:sp>
        <p:nvSpPr>
          <p:cNvPr id="58" name="Google Shape;58;p1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4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/>
        </p:txBody>
      </p:sp>
      <p:sp>
        <p:nvSpPr>
          <p:cNvPr id="65" name="Google Shape;65;p11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0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0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hyperlink" Target="https://cran.r-project.org/web/packages/rtweet/vignettes/auth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mailto:Luis.castellanosg@usantoto.edu.c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Relationship Id="rId4" Type="http://schemas.openxmlformats.org/officeDocument/2006/relationships/hyperlink" Target="https://www.monster.com/jobs" TargetMode="External"/><Relationship Id="rId5" Type="http://schemas.openxmlformats.org/officeDocument/2006/relationships/image" Target="../media/image26.png"/><Relationship Id="rId6" Type="http://schemas.openxmlformats.org/officeDocument/2006/relationships/hyperlink" Target="https://www.zoominfo.com/" TargetMode="External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jpg"/><Relationship Id="rId4" Type="http://schemas.openxmlformats.org/officeDocument/2006/relationships/image" Target="../media/image2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jpg"/><Relationship Id="rId4" Type="http://schemas.openxmlformats.org/officeDocument/2006/relationships/hyperlink" Target="https://www.youtube.com/watch?v=949tYJgRvRg" TargetMode="External"/><Relationship Id="rId5" Type="http://schemas.openxmlformats.org/officeDocument/2006/relationships/hyperlink" Target="https://www.youtube.com/watch?v=FpAu0q2eSHo" TargetMode="External"/><Relationship Id="rId6" Type="http://schemas.openxmlformats.org/officeDocument/2006/relationships/hyperlink" Target="https://www.youtube.com/watch?v=gP2X8a3LaTM" TargetMode="External"/><Relationship Id="rId7" Type="http://schemas.openxmlformats.org/officeDocument/2006/relationships/hyperlink" Target="https://www.youtube.com/watch?v=GOaIZqMh5PE" TargetMode="External"/><Relationship Id="rId8" Type="http://schemas.openxmlformats.org/officeDocument/2006/relationships/hyperlink" Target="https://www.youtube.com/watch?v=KN167eUcvr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jp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jpg"/><Relationship Id="rId4" Type="http://schemas.openxmlformats.org/officeDocument/2006/relationships/hyperlink" Target="https://www.ins.gov.co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jpg"/><Relationship Id="rId4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jpg"/><Relationship Id="rId4" Type="http://schemas.openxmlformats.org/officeDocument/2006/relationships/image" Target="../media/image21.png"/><Relationship Id="rId5" Type="http://schemas.openxmlformats.org/officeDocument/2006/relationships/image" Target="../media/image18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0.jpg"/><Relationship Id="rId5" Type="http://schemas.openxmlformats.org/officeDocument/2006/relationships/hyperlink" Target="https://www.earthdatascience.org/courses/earth-analytics-python/using-apis-natural-language-processing-twitter/get-and-use-twitter-data-in-python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jp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jpg"/><Relationship Id="rId4" Type="http://schemas.openxmlformats.org/officeDocument/2006/relationships/hyperlink" Target="https://developer.twitter.com/en/apps" TargetMode="External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Relationship Id="rId4" Type="http://schemas.openxmlformats.org/officeDocument/2006/relationships/image" Target="../media/image8.png"/><Relationship Id="rId5" Type="http://schemas.openxmlformats.org/officeDocument/2006/relationships/hyperlink" Target="https://cran.r-project.org/web/packages/rtweet/vignettes/auth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jpg"/><Relationship Id="rId4" Type="http://schemas.openxmlformats.org/officeDocument/2006/relationships/image" Target="../media/image11.png"/><Relationship Id="rId5" Type="http://schemas.openxmlformats.org/officeDocument/2006/relationships/hyperlink" Target="http://127.0.0.1:1410/" TargetMode="External"/><Relationship Id="rId6" Type="http://schemas.openxmlformats.org/officeDocument/2006/relationships/hyperlink" Target="https://cran.r-project.org/web/packages/rtweet/vignettes/auth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jpg"/><Relationship Id="rId4" Type="http://schemas.openxmlformats.org/officeDocument/2006/relationships/image" Target="../media/image6.png"/><Relationship Id="rId5" Type="http://schemas.openxmlformats.org/officeDocument/2006/relationships/hyperlink" Target="https://cran.r-project.org/web/packages/rtweet/vignettes/auth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jpg"/><Relationship Id="rId4" Type="http://schemas.openxmlformats.org/officeDocument/2006/relationships/image" Target="../media/image23.png"/><Relationship Id="rId5" Type="http://schemas.openxmlformats.org/officeDocument/2006/relationships/hyperlink" Target="https://cran.r-project.org/web/packages/rtweet/vignettes/auth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92"/>
          <p:cNvPicPr preferRelativeResize="0"/>
          <p:nvPr/>
        </p:nvPicPr>
        <p:blipFill rotWithShape="1">
          <a:blip r:embed="rId4">
            <a:alphaModFix/>
          </a:blip>
          <a:srcRect b="0" l="0" r="20212" t="0"/>
          <a:stretch/>
        </p:blipFill>
        <p:spPr>
          <a:xfrm>
            <a:off x="1361934" y="1915758"/>
            <a:ext cx="5363527" cy="451131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92"/>
          <p:cNvSpPr/>
          <p:nvPr/>
        </p:nvSpPr>
        <p:spPr>
          <a:xfrm>
            <a:off x="1614197" y="2973316"/>
            <a:ext cx="879566" cy="45568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92"/>
          <p:cNvSpPr txBox="1"/>
          <p:nvPr/>
        </p:nvSpPr>
        <p:spPr>
          <a:xfrm>
            <a:off x="1236618" y="4381311"/>
            <a:ext cx="137595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Puedes revisar la información  y editarla en caso que sea necesario.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92"/>
          <p:cNvCxnSpPr>
            <a:stCxn id="247" idx="0"/>
            <a:endCxn id="246" idx="2"/>
          </p:cNvCxnSpPr>
          <p:nvPr/>
        </p:nvCxnSpPr>
        <p:spPr>
          <a:xfrm rot="-5400000">
            <a:off x="1513145" y="3840561"/>
            <a:ext cx="952200" cy="1293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9" name="Google Shape;249;p92"/>
          <p:cNvSpPr/>
          <p:nvPr/>
        </p:nvSpPr>
        <p:spPr>
          <a:xfrm>
            <a:off x="2551611" y="2960916"/>
            <a:ext cx="879566" cy="45568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92"/>
          <p:cNvSpPr txBox="1"/>
          <p:nvPr/>
        </p:nvSpPr>
        <p:spPr>
          <a:xfrm>
            <a:off x="4998721" y="1177096"/>
            <a:ext cx="36227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aquí tomaremos las credenciales para autenticarnos desde la api en PYTHON.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92"/>
          <p:cNvCxnSpPr>
            <a:stCxn id="250" idx="1"/>
            <a:endCxn id="249" idx="3"/>
          </p:cNvCxnSpPr>
          <p:nvPr/>
        </p:nvCxnSpPr>
        <p:spPr>
          <a:xfrm flipH="1">
            <a:off x="3431221" y="1438706"/>
            <a:ext cx="1567500" cy="175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52" name="Google Shape;252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7723" y="1915757"/>
            <a:ext cx="5213033" cy="49311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92"/>
          <p:cNvCxnSpPr>
            <a:stCxn id="250" idx="3"/>
            <a:endCxn id="252" idx="0"/>
          </p:cNvCxnSpPr>
          <p:nvPr/>
        </p:nvCxnSpPr>
        <p:spPr>
          <a:xfrm>
            <a:off x="8621487" y="1438706"/>
            <a:ext cx="962700" cy="4770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4" name="Google Shape;254;p92"/>
          <p:cNvSpPr/>
          <p:nvPr/>
        </p:nvSpPr>
        <p:spPr>
          <a:xfrm>
            <a:off x="1153093" y="6594261"/>
            <a:ext cx="391164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https://cran.r-project.org/web/packages/rtweet/vignettes/auth.html</a:t>
            </a:r>
            <a:r>
              <a:rPr b="0" i="0" lang="es-CO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2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1. Configura una cuenta de Twitter 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/>
          <p:nvPr/>
        </p:nvSpPr>
        <p:spPr>
          <a:xfrm>
            <a:off x="1540039" y="0"/>
            <a:ext cx="10651961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vez que hayamos hecho todo lo anterior.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CO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¡estamos listo para comenzar a consumir la API de Twitter y obtener o generar tweets¡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lo siguiente debemos crear un cuaderno jupyter en Google colaboratory denominado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“feelings_on_twitter”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"/>
          <p:cNvSpPr txBox="1"/>
          <p:nvPr/>
        </p:nvSpPr>
        <p:spPr>
          <a:xfrm>
            <a:off x="1478394" y="475862"/>
            <a:ext cx="73668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-CO" sz="31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2. Acceso a la API de Twitter desde Python</a:t>
            </a:r>
            <a:endParaRPr b="1" i="0" sz="31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"/>
          <p:cNvSpPr/>
          <p:nvPr/>
        </p:nvSpPr>
        <p:spPr>
          <a:xfrm flipH="1">
            <a:off x="8539701" y="698325"/>
            <a:ext cx="3315694" cy="429371"/>
          </a:xfrm>
          <a:prstGeom prst="parallelogram">
            <a:avLst>
              <a:gd fmla="val 9537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"/>
          <p:cNvSpPr txBox="1"/>
          <p:nvPr/>
        </p:nvSpPr>
        <p:spPr>
          <a:xfrm>
            <a:off x="8889558" y="698324"/>
            <a:ext cx="2711395" cy="461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Librerías</a:t>
            </a:r>
            <a:endParaRPr b="1" i="0" sz="24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"/>
          <p:cNvSpPr txBox="1"/>
          <p:nvPr/>
        </p:nvSpPr>
        <p:spPr>
          <a:xfrm flipH="1">
            <a:off x="1261450" y="1461038"/>
            <a:ext cx="10930550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Accediendo a la API de Twitter en Python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vez que se haya configurado la aplicación de Twitter, estará listo para acceder a los tweets Python. Comience importando las bibliotecas necesarias de Python.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1478400" y="2415107"/>
            <a:ext cx="8766000" cy="95400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 os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 tweepy as tw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 pandas as pd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 txBox="1"/>
          <p:nvPr/>
        </p:nvSpPr>
        <p:spPr>
          <a:xfrm>
            <a:off x="1261450" y="3554828"/>
            <a:ext cx="109305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acceder a la API de Twitter, necesitará 4 </a:t>
            </a:r>
            <a:r>
              <a:rPr b="1" i="1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la página de su aplicación de Twitter. Estas </a:t>
            </a:r>
            <a:r>
              <a:rPr b="1" i="1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 encuentran en la configuración de la aplicación de Twitter en la </a:t>
            </a:r>
            <a:r>
              <a:rPr b="1" i="1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and Access Tokens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1639450" y="4220319"/>
            <a:ext cx="8766000" cy="2161819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consumer_key= 'yourkeyhere'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consumer_secret= 'yourkeyhere'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access_token= 'yourkeyhere'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access_token_secret= 'yourkeyhere’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 = tw.OAuthHandler(consumer_key, consumer_secret)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auth.set_access_token(access_token, access_token_secret)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= tw.API(auth, wait_on_rate_limit=True)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3"/>
          <p:cNvSpPr txBox="1"/>
          <p:nvPr/>
        </p:nvSpPr>
        <p:spPr>
          <a:xfrm>
            <a:off x="1478394" y="475862"/>
            <a:ext cx="73668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-CO" sz="31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2. Acceso a la API de Twitter desde Python</a:t>
            </a:r>
            <a:endParaRPr b="1" i="0" sz="31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93"/>
          <p:cNvSpPr/>
          <p:nvPr/>
        </p:nvSpPr>
        <p:spPr>
          <a:xfrm flipH="1">
            <a:off x="8539701" y="698325"/>
            <a:ext cx="3315694" cy="429371"/>
          </a:xfrm>
          <a:prstGeom prst="parallelogram">
            <a:avLst>
              <a:gd fmla="val 9537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93"/>
          <p:cNvSpPr txBox="1"/>
          <p:nvPr/>
        </p:nvSpPr>
        <p:spPr>
          <a:xfrm>
            <a:off x="8889558" y="698324"/>
            <a:ext cx="2711395" cy="461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Enviar un tweet</a:t>
            </a:r>
            <a:endParaRPr b="1" i="0" sz="24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93"/>
          <p:cNvSpPr txBox="1"/>
          <p:nvPr/>
        </p:nvSpPr>
        <p:spPr>
          <a:xfrm flipH="1">
            <a:off x="1198075" y="2203422"/>
            <a:ext cx="10930550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Enviando Tweets a la API de Twitter desde Python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Puede enviar tweets mediante el acceso a la API. Ten en cuenta que tu tweet debe tener 280 caracteres o menos.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93"/>
          <p:cNvSpPr/>
          <p:nvPr/>
        </p:nvSpPr>
        <p:spPr>
          <a:xfrm>
            <a:off x="1320350" y="3286191"/>
            <a:ext cx="10428900" cy="147960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Postear un  tweet desde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api.update_status(“#USTATUNJA, subiendo mi primer tweet desde PYTHON")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4"/>
          <p:cNvSpPr txBox="1"/>
          <p:nvPr/>
        </p:nvSpPr>
        <p:spPr>
          <a:xfrm>
            <a:off x="1478394" y="475862"/>
            <a:ext cx="73668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-CO" sz="31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2. Acceso a la API de Twitter desde Python</a:t>
            </a:r>
            <a:endParaRPr b="1" i="0" sz="31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94"/>
          <p:cNvSpPr/>
          <p:nvPr/>
        </p:nvSpPr>
        <p:spPr>
          <a:xfrm flipH="1">
            <a:off x="8539701" y="698325"/>
            <a:ext cx="3315694" cy="429371"/>
          </a:xfrm>
          <a:prstGeom prst="parallelogram">
            <a:avLst>
              <a:gd fmla="val 9537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94"/>
          <p:cNvSpPr txBox="1"/>
          <p:nvPr/>
        </p:nvSpPr>
        <p:spPr>
          <a:xfrm>
            <a:off x="8889558" y="698324"/>
            <a:ext cx="2711395" cy="461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Buscar tweets</a:t>
            </a:r>
            <a:endParaRPr b="1" i="0" sz="24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94"/>
          <p:cNvSpPr txBox="1"/>
          <p:nvPr/>
        </p:nvSpPr>
        <p:spPr>
          <a:xfrm flipH="1">
            <a:off x="1134701" y="1382411"/>
            <a:ext cx="11057299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Buscar Twitter para Tweets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¡Ahora estamos listos para buscar en Twitter tweets recientes! Comience por encontrar tweets recientes que usen el </a:t>
            </a: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#ClimateChange</a:t>
            </a:r>
            <a:r>
              <a:rPr b="1" i="1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hashtag. Utilizará el método .</a:t>
            </a: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Cursor 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obtener un objeto que contenga tweets que contengan el hashtag </a:t>
            </a:r>
            <a:r>
              <a:rPr b="1" i="1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#ClimateChange</a:t>
            </a:r>
            <a:endParaRPr b="1" i="1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94"/>
          <p:cNvSpPr/>
          <p:nvPr/>
        </p:nvSpPr>
        <p:spPr>
          <a:xfrm>
            <a:off x="1418926" y="2558914"/>
            <a:ext cx="8766000" cy="95400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Definir el termino de la busqueda y la fecha de inicio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search_words = “#ClimateChange"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date_since = "2018-01-01"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94"/>
          <p:cNvSpPr txBox="1"/>
          <p:nvPr/>
        </p:nvSpPr>
        <p:spPr>
          <a:xfrm>
            <a:off x="1134701" y="4009707"/>
            <a:ext cx="11057298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Utilizando  </a:t>
            </a:r>
            <a:r>
              <a:rPr b="1" i="1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.Cursor()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buscamos en Twitter tweets que contengan el término de búsqueda #ClimateChange. Puede restringir el número de tweets devueltos especificando un número en el .items()método. </a:t>
            </a:r>
            <a:r>
              <a:rPr b="1" i="1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.items(5)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devolverá 5 de los tweets más recientes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94"/>
          <p:cNvSpPr/>
          <p:nvPr/>
        </p:nvSpPr>
        <p:spPr>
          <a:xfrm>
            <a:off x="1512701" y="4810507"/>
            <a:ext cx="8766000" cy="1576894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Collecional tweets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tweets = tw.Cursor(api.search,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q=search_words,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lang="en",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since=date_since).items(5)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tweets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5"/>
          <p:cNvSpPr txBox="1"/>
          <p:nvPr/>
        </p:nvSpPr>
        <p:spPr>
          <a:xfrm>
            <a:off x="1478394" y="475862"/>
            <a:ext cx="73668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-CO" sz="31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2. Acceso a la API de Twitter desde Python</a:t>
            </a:r>
            <a:endParaRPr b="1" i="0" sz="31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95"/>
          <p:cNvSpPr/>
          <p:nvPr/>
        </p:nvSpPr>
        <p:spPr>
          <a:xfrm flipH="1">
            <a:off x="8539701" y="698325"/>
            <a:ext cx="3315694" cy="429371"/>
          </a:xfrm>
          <a:prstGeom prst="parallelogram">
            <a:avLst>
              <a:gd fmla="val 9537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95"/>
          <p:cNvSpPr txBox="1"/>
          <p:nvPr/>
        </p:nvSpPr>
        <p:spPr>
          <a:xfrm>
            <a:off x="8889558" y="698324"/>
            <a:ext cx="28890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Visualizando  tweets</a:t>
            </a:r>
            <a:endParaRPr b="1" i="0" sz="24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5"/>
          <p:cNvSpPr txBox="1"/>
          <p:nvPr/>
        </p:nvSpPr>
        <p:spPr>
          <a:xfrm flipH="1">
            <a:off x="1189022" y="1301646"/>
            <a:ext cx="9144000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visualizando Tweets recolectados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95"/>
          <p:cNvSpPr/>
          <p:nvPr/>
        </p:nvSpPr>
        <p:spPr>
          <a:xfrm>
            <a:off x="1559122" y="1846546"/>
            <a:ext cx="8766000" cy="40680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[tweet.text for tweet in tweets]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95"/>
          <p:cNvSpPr txBox="1"/>
          <p:nvPr/>
        </p:nvSpPr>
        <p:spPr>
          <a:xfrm>
            <a:off x="1181128" y="3663175"/>
            <a:ext cx="9144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Consulta completa: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95"/>
          <p:cNvSpPr/>
          <p:nvPr/>
        </p:nvSpPr>
        <p:spPr>
          <a:xfrm>
            <a:off x="1559128" y="4003015"/>
            <a:ext cx="8766000" cy="2854985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 Definir el termino de la busqueda y la fecha de inicio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search_words = '#COVID19'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date_since = '2020-01-01'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#para que no tome los tweets que estar retweets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new_search = search_words + " -filter:retweets"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new_search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 Collecional tweets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tweets = tw.Cursor(api.search,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q=new_search,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lang="es",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since=date_since).items(10000)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tweets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5"/>
          <p:cNvSpPr txBox="1"/>
          <p:nvPr/>
        </p:nvSpPr>
        <p:spPr>
          <a:xfrm flipH="1">
            <a:off x="1181128" y="2396423"/>
            <a:ext cx="9144000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Eliminando  reTweets recolectados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retweet es cuando alguien comparte el tweet de otra persona. Es similar a compartir en Facebook.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95"/>
          <p:cNvSpPr/>
          <p:nvPr/>
        </p:nvSpPr>
        <p:spPr>
          <a:xfrm>
            <a:off x="1378022" y="2972189"/>
            <a:ext cx="8766000" cy="63840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new_search = search_words + " -filter:retweets"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new_search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6"/>
          <p:cNvSpPr txBox="1"/>
          <p:nvPr/>
        </p:nvSpPr>
        <p:spPr>
          <a:xfrm>
            <a:off x="1478394" y="475862"/>
            <a:ext cx="73668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-CO" sz="31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2. Acceso a la API de Twitter desde Python</a:t>
            </a:r>
            <a:endParaRPr b="1" i="0" sz="31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96"/>
          <p:cNvSpPr/>
          <p:nvPr/>
        </p:nvSpPr>
        <p:spPr>
          <a:xfrm flipH="1">
            <a:off x="8539701" y="698325"/>
            <a:ext cx="3315694" cy="429371"/>
          </a:xfrm>
          <a:prstGeom prst="parallelogram">
            <a:avLst>
              <a:gd fmla="val 9537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96"/>
          <p:cNvSpPr txBox="1"/>
          <p:nvPr/>
        </p:nvSpPr>
        <p:spPr>
          <a:xfrm>
            <a:off x="8889558" y="698324"/>
            <a:ext cx="28890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tweets a Dataframe</a:t>
            </a:r>
            <a:endParaRPr b="1" i="0" sz="24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96"/>
          <p:cNvSpPr txBox="1"/>
          <p:nvPr/>
        </p:nvSpPr>
        <p:spPr>
          <a:xfrm flipH="1">
            <a:off x="1422468" y="1344536"/>
            <a:ext cx="91440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Convertimos los tweets en una Dataframe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vez que tenga una lista de elementos con los que deseamos trabajar, podemos crear un marco de datos de pandas que contenga esos datos (Dataframe).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96"/>
          <p:cNvSpPr/>
          <p:nvPr/>
        </p:nvSpPr>
        <p:spPr>
          <a:xfrm>
            <a:off x="1478394" y="3005188"/>
            <a:ext cx="8766000" cy="125640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data_frame = [[tweet.user.screen_name, tweet.user.location,tweet.text] for tweet in tweets]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tw_dataframe = pd.DataFrame(data= data_frame , columns=["user","location","text"])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tw_dataframe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96"/>
          <p:cNvSpPr txBox="1"/>
          <p:nvPr/>
        </p:nvSpPr>
        <p:spPr>
          <a:xfrm>
            <a:off x="1109819" y="4487839"/>
            <a:ext cx="9144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Guardamos la data en un csv.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96"/>
          <p:cNvSpPr/>
          <p:nvPr/>
        </p:nvSpPr>
        <p:spPr>
          <a:xfrm>
            <a:off x="1298818" y="4902739"/>
            <a:ext cx="8766000" cy="51900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tw_dataframe.to_csv('twitter_covid19_data.csv', index=False, encoding='utf-8')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llow smile face emoji cartoon character with stop gesture ..." id="320" name="Google Shape;3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13" y="3223533"/>
            <a:ext cx="3390627" cy="339062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"/>
          <p:cNvSpPr/>
          <p:nvPr/>
        </p:nvSpPr>
        <p:spPr>
          <a:xfrm>
            <a:off x="1287490" y="1166949"/>
            <a:ext cx="10651961" cy="19389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CO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Antes de continuar debemos hacer un pequeño paréntesis sobre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CO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¿que es una opinión (tweet) y como analizarla?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Entendiendo una opinión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"/>
          <p:cNvSpPr txBox="1"/>
          <p:nvPr/>
        </p:nvSpPr>
        <p:spPr>
          <a:xfrm>
            <a:off x="1222218" y="1321805"/>
            <a:ext cx="10969782" cy="52937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Opinión de “</a:t>
            </a:r>
            <a:r>
              <a:rPr b="1" i="0" lang="es-CO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Andrea Cifuentes</a:t>
            </a:r>
            <a:r>
              <a:rPr b="0" i="0" lang="es-CO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2018-marzo-17: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“Hace tiempo que estaba pensando en cambiar de televisor </a:t>
            </a: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Me decidí por este televisor Samsung debido a que es muy elegante </a:t>
            </a: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La calidad de la imagen es increíblemente buena </a:t>
            </a: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Además, el sonido es </a:t>
            </a:r>
            <a:r>
              <a:rPr b="0" i="0" lang="es-CO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magnífico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[4]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Un problema es que el sistema de navegación es un </a:t>
            </a:r>
            <a:r>
              <a:rPr b="0" i="0" lang="es-CO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poco lento </a:t>
            </a: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pero viene traducido a diferentes idiomas, entre ellos el español </a:t>
            </a: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[6]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Mis hijos están </a:t>
            </a:r>
            <a:r>
              <a:rPr b="0" i="0" lang="es-CO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encantados con él </a:t>
            </a: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[7]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pero mi marido piensa que es </a:t>
            </a:r>
            <a:r>
              <a:rPr b="0" i="0" lang="es-CO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demasiado grande 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nuestro salón” </a:t>
            </a: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[8]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persona quería cambiar de televisor, pero no expresa ningún tipo de opinión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[2] [7] 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algunas frases que le dan una apreciación al televisor Samsung en sí mismo.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[3][4][5][6][8], 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Generan valores a determinados componentes como la calidad de la imagen, el sonido, el sistema de navegación y el tamaño.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observa que hay opiniones tanto positivas como negativas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También se observa que la opinión no sólo procede de la persona que escribe el comentario si no de sus hijos </a:t>
            </a: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[7]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de su marido </a:t>
            </a: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[8].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7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Entendiendo una opinión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97"/>
          <p:cNvSpPr txBox="1"/>
          <p:nvPr/>
        </p:nvSpPr>
        <p:spPr>
          <a:xfrm>
            <a:off x="1222218" y="1584356"/>
            <a:ext cx="10969782" cy="50167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partir del ejemplo de la diapositiva anterior es posible deducir cuáles serían los componentes que formarían parte de la definición formal de una opinión.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opinión se define como una cuádrupla (</a:t>
            </a: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O, S, H, T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el objeto de opinión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el sentimiento, positivo o negativo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la persona que expresa dicha opinión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el momento en el que lo hace.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Infortunadamente con lo anterior no es posible representar determinados elementos que aparecen en el ejemplo, tales como el sonido, la imagen o el sistema de navegación.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¿Como haríamos si la opinión fuera con analogías, ironía, uso de jerarquías, comparativas o una suma de partes o atributos?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/>
        </p:nvSpPr>
        <p:spPr>
          <a:xfrm>
            <a:off x="329283" y="3212364"/>
            <a:ext cx="9712183" cy="32700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Faculty: 	S</a:t>
            </a:r>
            <a:r>
              <a:rPr b="0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ystems engineer</a:t>
            </a:r>
            <a:endParaRPr b="0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Course: 	</a:t>
            </a:r>
            <a:r>
              <a:rPr b="0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Topic:  	</a:t>
            </a:r>
            <a:r>
              <a:rPr b="0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b="0" i="0" sz="1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________________________________________________</a:t>
            </a:r>
            <a:endParaRPr b="0" i="0" sz="1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Professor:</a:t>
            </a:r>
            <a:r>
              <a:rPr b="0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	Luis Fernando Castellanos Guarin</a:t>
            </a:r>
            <a:endParaRPr b="0" i="0" sz="1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r>
              <a:rPr b="0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b="0" i="0" lang="es-CO" sz="2800" u="sng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Luis.castellanosg@usantoto.edu.co</a:t>
            </a:r>
            <a:endParaRPr b="0" i="0" sz="2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Phone: </a:t>
            </a:r>
            <a:r>
              <a:rPr b="0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      3214582098</a:t>
            </a:r>
            <a:endParaRPr b="0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Entendiendo una opinión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"/>
          <p:cNvSpPr txBox="1"/>
          <p:nvPr/>
        </p:nvSpPr>
        <p:spPr>
          <a:xfrm>
            <a:off x="1195057" y="1313186"/>
            <a:ext cx="10996943" cy="52013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Tareas para analizar sentimientos de una opinión: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Extraer y categorizar entidades: 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Debemos encontrar e identificar todas las entidades que contiene y agruparlas en base a su significado común. Cada uno de estos grupos representará a única entidad e</a:t>
            </a:r>
            <a:r>
              <a:rPr b="0" baseline="-2500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Extraer y categorizar aspectos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en esta tarea se buscarán y capturarán los aspectos del texto teniendo en cuenta que pueden existir distintas formas de expresarlos. Una vez localizados, se deben extraer y agrupar para, a continuación, asociar cada grupo con su entidad correspondiente. Cada uno de estos grupos de la entidad </a:t>
            </a:r>
            <a:r>
              <a:rPr b="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-2500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representa a un único aspecto </a:t>
            </a:r>
            <a:r>
              <a:rPr b="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b="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Tarea 3 - Extraer y categorizar a los autores de la opinión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en este caso, la extracción se hará para cada autor o autores de las opiniones encontradas en todo el texto, tiendo en cuenta de nuevo que un mismo autor </a:t>
            </a:r>
            <a:r>
              <a:rPr b="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baseline="-2500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puede ser representado en el texto de diferentes maneras.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Extraer el momento temporal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se trata de detectar el momento </a:t>
            </a:r>
            <a:r>
              <a:rPr b="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el que la opinión fue emitida.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Clasificar la polaridad a nivel de aspecto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para cada par de entidad </a:t>
            </a:r>
            <a:r>
              <a:rPr b="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ei 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aspecto </a:t>
            </a:r>
            <a:r>
              <a:rPr b="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b="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debe determinar la valoración </a:t>
            </a:r>
            <a:r>
              <a:rPr b="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ijkl</a:t>
            </a:r>
            <a:r>
              <a:rPr b="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emitida por el autor de la opinión.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Generar la quíntupla de opinión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con todos los elementos identificados en los pasos anteriores, se crearán las quíntuplas que representen las distintas opiniones expresadas por sus autores.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Entendiendo una opinión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"/>
          <p:cNvSpPr txBox="1"/>
          <p:nvPr/>
        </p:nvSpPr>
        <p:spPr>
          <a:xfrm>
            <a:off x="1195057" y="1313186"/>
            <a:ext cx="10996943" cy="4616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Tareas para analizar sentimientos de una opinión: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6" name="Google Shape;346;p6"/>
          <p:cNvGraphicFramePr/>
          <p:nvPr/>
        </p:nvGraphicFramePr>
        <p:xfrm>
          <a:off x="1260690" y="19499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{B3B20696-4C44-4525-87FF-6AE65424DC2D}</a:tableStyleId>
              </a:tblPr>
              <a:tblGrid>
                <a:gridCol w="3221225"/>
                <a:gridCol w="4022550"/>
                <a:gridCol w="3621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Tarea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Elemento 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Elemento 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Extraer y categorizar entidades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El televisor Samsung 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el sistema de navegación del televisor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Extraer y categorizar aspectos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la calidad de imagen, el sonido y su tamaño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los idiomas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u="none" cap="none" strike="noStrike"/>
                        <a:t>Extraer y categorizar a los autores de la opinión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Andrea Cifuentes, su marido y sus hijos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Extraer el momento temporal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2018-marzo-17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Clasificar la polaridad a nivel de aspecto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la calidad de imagen, el sonido y los idiomas del sistema de navegación tienen valoraciones positivas.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valoración positiva del televisor en general por parte de los hijos.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el tamaño del televisor y la velocidad del sistema de navegación obtienen valoraciones negativas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Entendiendo una opinión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7"/>
          <p:cNvSpPr txBox="1"/>
          <p:nvPr/>
        </p:nvSpPr>
        <p:spPr>
          <a:xfrm>
            <a:off x="1195057" y="1313186"/>
            <a:ext cx="10996943" cy="4616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Tareas para analizar sentimientos de una opinión: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3" name="Google Shape;353;p7"/>
          <p:cNvGraphicFramePr/>
          <p:nvPr/>
        </p:nvGraphicFramePr>
        <p:xfrm>
          <a:off x="1211655" y="2032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{B3B20696-4C44-4525-87FF-6AE65424DC2D}</a:tableStyleId>
              </a:tblPr>
              <a:tblGrid>
                <a:gridCol w="1929900"/>
                <a:gridCol w="8935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O" sz="2000" u="none" cap="none" strike="noStrike"/>
                        <a:t>Tarea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Elemento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O" sz="2000" u="none" cap="none" strike="noStrike"/>
                        <a:t>Generar la quíntupla de opinión</a:t>
                      </a:r>
                      <a:endParaRPr sz="2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 u="none" cap="none" strike="noStrike"/>
                        <a:t>(Televisor Samsung, calidad imagen, </a:t>
                      </a:r>
                      <a:r>
                        <a:rPr lang="es-CO" sz="1800" u="none" cap="none" strike="noStrike">
                          <a:solidFill>
                            <a:srgbClr val="00B0F0"/>
                          </a:solidFill>
                        </a:rPr>
                        <a:t>positivo</a:t>
                      </a:r>
                      <a:r>
                        <a:rPr lang="es-CO" sz="1800" u="none" cap="none" strike="noStrike"/>
                        <a:t>, Andrea Cifuentes, 17 de marzo de 2018)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 u="none" cap="none" strike="noStrike"/>
                        <a:t>(Televisor Samsung, sonido, </a:t>
                      </a:r>
                      <a:r>
                        <a:rPr lang="es-CO" sz="1800" u="none" cap="none" strike="noStrike">
                          <a:solidFill>
                            <a:srgbClr val="00B0F0"/>
                          </a:solidFill>
                        </a:rPr>
                        <a:t>positivo</a:t>
                      </a:r>
                      <a:r>
                        <a:rPr lang="es-CO" sz="1800" u="none" cap="none" strike="noStrike"/>
                        <a:t>, Andrea Cifuentes, 17 de marzo de 2018)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 u="none" cap="none" strike="noStrike"/>
                        <a:t>(Sistema de navegación, velocidad, </a:t>
                      </a:r>
                      <a:r>
                        <a:rPr lang="es-CO" sz="1800" u="none" cap="none" strike="noStrike">
                          <a:solidFill>
                            <a:srgbClr val="FF0000"/>
                          </a:solidFill>
                        </a:rPr>
                        <a:t>negativo</a:t>
                      </a:r>
                      <a:r>
                        <a:rPr lang="es-CO" sz="1800" u="none" cap="none" strike="noStrike"/>
                        <a:t>, Andrea Cifuentes, 17 de marzo de 2018)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 u="none" cap="none" strike="noStrike"/>
                        <a:t>(Sistema de navegación, idiomas, </a:t>
                      </a:r>
                      <a:r>
                        <a:rPr lang="es-CO" sz="1800" u="none" cap="none" strike="noStrike">
                          <a:solidFill>
                            <a:srgbClr val="00B0F0"/>
                          </a:solidFill>
                        </a:rPr>
                        <a:t>positivo</a:t>
                      </a:r>
                      <a:r>
                        <a:rPr lang="es-CO" sz="1800" u="none" cap="none" strike="noStrike"/>
                        <a:t>, Andrea Cifuentes, 17 de marzo de 2018)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 u="none" cap="none" strike="noStrike"/>
                        <a:t>(Televisor Samsung, GENERAL, </a:t>
                      </a:r>
                      <a:r>
                        <a:rPr lang="es-CO" sz="1800" u="none" cap="none" strike="noStrike">
                          <a:solidFill>
                            <a:srgbClr val="00B0F0"/>
                          </a:solidFill>
                        </a:rPr>
                        <a:t>positivo</a:t>
                      </a:r>
                      <a:r>
                        <a:rPr lang="es-CO" sz="1800" u="none" cap="none" strike="noStrike"/>
                        <a:t>, Hijos de Andrea Cifuentes, 17 de marzo de 2018)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 u="none" cap="none" strike="noStrike"/>
                        <a:t>(Televisor Samsung, tamaño, </a:t>
                      </a:r>
                      <a:r>
                        <a:rPr lang="es-CO" sz="1800" u="none" cap="none" strike="noStrike">
                          <a:solidFill>
                            <a:srgbClr val="FF0000"/>
                          </a:solidFill>
                        </a:rPr>
                        <a:t>negativo</a:t>
                      </a:r>
                      <a:r>
                        <a:rPr lang="es-CO" sz="1800" u="none" cap="none" strike="noStrike"/>
                        <a:t>, Marido de Andrea Cifuentes, 17 de marzo de 2018)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8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Entendiendo una opinión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8"/>
          <p:cNvSpPr txBox="1"/>
          <p:nvPr/>
        </p:nvSpPr>
        <p:spPr>
          <a:xfrm>
            <a:off x="1125389" y="1173981"/>
            <a:ext cx="10996943" cy="4616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Niveles de análisis de sentimientos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8"/>
          <p:cNvSpPr txBox="1"/>
          <p:nvPr/>
        </p:nvSpPr>
        <p:spPr>
          <a:xfrm flipH="1">
            <a:off x="1195057" y="1748949"/>
            <a:ext cx="11021085" cy="51090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análisis de sentimientos de un documento se puede llevar a cabo a tres niveles distintos en base a la granularidad, profundidad y detalle requeridos. Estos niveles son: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Análisis a nivel de documento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en este nivel se analiza el sentimiento global de un documento como un todo indivisible, clasificándolo como positivo, negativo o neutro o usando otro sistema de calificación.</a:t>
            </a:r>
            <a:r>
              <a:rPr b="0" i="1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CO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En estos casos, se asume que dicho documento expresa una valoración sobre una única entidad (por ejemplo, un servicio o producto) por lo que no es aplicable en aquellos que hablen sobre varias entidades simultáneamente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Análisis a nivel de oración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en este caso, se divide el documento en oraciones individuales para extraer posteriormente la opinión que contiene cada una de ellas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CO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 opinión de cada oración puede ser, de nuevo, positiva, negativa o neutra o bien tomar un valor en base a cualquier otro tipo de medida.</a:t>
            </a:r>
            <a:endParaRPr b="0" i="1" sz="1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Análisis a nivel de aspecto y entidad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este es el nivel de análisis con mayor detalle posible, en donde una entidad está formada por distintos elementos o aspectos y sobre cada uno de ellos se expresa una opinión cuya polaridad puede ser distinta en cada caso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CO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Este nivel es el que se corresponde con la quíntupla presentada en el apartado anterior y el que mayor desafío presenta en la actualidad para los investigadores de la materia.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Entendiendo una opinión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"/>
          <p:cNvSpPr txBox="1"/>
          <p:nvPr/>
        </p:nvSpPr>
        <p:spPr>
          <a:xfrm>
            <a:off x="1125389" y="1173981"/>
            <a:ext cx="10996943" cy="4616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Niveles de análisis de sentimientos (dificultades)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"/>
          <p:cNvSpPr/>
          <p:nvPr/>
        </p:nvSpPr>
        <p:spPr>
          <a:xfrm>
            <a:off x="1184366" y="4720046"/>
            <a:ext cx="11007634" cy="21379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0"/>
          <p:cNvSpPr txBox="1"/>
          <p:nvPr/>
        </p:nvSpPr>
        <p:spPr>
          <a:xfrm flipH="1">
            <a:off x="1170915" y="1635605"/>
            <a:ext cx="11021085" cy="646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Algunas de las dificultades son directamente del PLN, pero otros pertenecen de manera exclusiva al campo del análisis de sentimientos, por ejemplo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9" name="Google Shape;369;p10"/>
          <p:cNvGraphicFramePr/>
          <p:nvPr/>
        </p:nvGraphicFramePr>
        <p:xfrm>
          <a:off x="1306285" y="24164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{4047C3C5-BA8C-4673-9448-5245CD5AC0B1}</a:tableStyleId>
              </a:tblPr>
              <a:tblGrid>
                <a:gridCol w="2490400"/>
                <a:gridCol w="3391775"/>
                <a:gridCol w="4559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Palabra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Sentido positivo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Sentido negativo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cabeza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tener la cabeza bien puesta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Perder la cabeza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morir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“Morir de la risa”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Morir por enfermedad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interminable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“Este amor es interminable”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“Que película tan interminable”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hay duda de que es el mejor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película no es buena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Sarcasmo /ironía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“Me muero, estoy enfermo por ti”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“¡Este televisor es genial! ¡Sólo me ha durado dos meses!”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expresiones coloquiales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“Esta como para chuparse los dedos”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“ese celular cuesta un ojo de la cara”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Ambigüedades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CO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“Juan vio un niño con un telescopio en la ventana”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CO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🡪 Quien tenia el telescopio juan o el niño?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Emoticones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 el texto tiene símbolos de carita feliz:  :-)   :-D  ,-)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 el texto tiene símbolos de </a:t>
                      </a:r>
                      <a:r>
                        <a:rPr b="0" i="0" lang="es-CO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carita triste </a:t>
                      </a:r>
                      <a:r>
                        <a:rPr b="1" i="0" lang="es-CO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:-( </a:t>
                      </a:r>
                      <a:r>
                        <a:rPr b="0" i="0" lang="es-CO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de enojo </a:t>
                      </a:r>
                      <a:r>
                        <a:rPr b="1" i="0" lang="es-CO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:-||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 qué nos dejan de seguir en Twitter -" id="374" name="Google Shape;37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865117" y="1395548"/>
            <a:ext cx="5982791" cy="394593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1"/>
          <p:cNvSpPr txBox="1"/>
          <p:nvPr/>
        </p:nvSpPr>
        <p:spPr>
          <a:xfrm>
            <a:off x="7001691" y="1802674"/>
            <a:ext cx="16633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¡Sigamos entonces!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"/>
          <p:cNvSpPr txBox="1"/>
          <p:nvPr/>
        </p:nvSpPr>
        <p:spPr>
          <a:xfrm>
            <a:off x="1478394" y="475862"/>
            <a:ext cx="7366841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-CO" sz="31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4. Clasificación de textos/documentos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2"/>
          <p:cNvSpPr/>
          <p:nvPr/>
        </p:nvSpPr>
        <p:spPr>
          <a:xfrm flipH="1">
            <a:off x="8539701" y="698325"/>
            <a:ext cx="3315694" cy="429371"/>
          </a:xfrm>
          <a:prstGeom prst="parallelogram">
            <a:avLst>
              <a:gd fmla="val 9537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2"/>
          <p:cNvSpPr txBox="1"/>
          <p:nvPr/>
        </p:nvSpPr>
        <p:spPr>
          <a:xfrm>
            <a:off x="8889558" y="698324"/>
            <a:ext cx="2711395" cy="461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endParaRPr b="1" i="0" sz="24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2"/>
          <p:cNvSpPr/>
          <p:nvPr/>
        </p:nvSpPr>
        <p:spPr>
          <a:xfrm>
            <a:off x="2105497" y="1109091"/>
            <a:ext cx="284168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https://www.monster.com/jobs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Extrae ofertas de trabajo de unos 100.000 sitios web de empresas.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7166" y="1847755"/>
            <a:ext cx="4025337" cy="21344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5" name="Google Shape;385;p12"/>
          <p:cNvSpPr/>
          <p:nvPr/>
        </p:nvSpPr>
        <p:spPr>
          <a:xfrm>
            <a:off x="7244819" y="1127696"/>
            <a:ext cx="411044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https://www.zoominfo.com/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Extrae información de personas y empresas de las páginas de todo el mundo (&gt;300 millones).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60139" y="1866361"/>
            <a:ext cx="4531861" cy="212614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7" name="Google Shape;387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97530" y="4928342"/>
            <a:ext cx="3302036" cy="18873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8" name="Google Shape;388;p12"/>
          <p:cNvSpPr/>
          <p:nvPr/>
        </p:nvSpPr>
        <p:spPr>
          <a:xfrm>
            <a:off x="3100251" y="4199966"/>
            <a:ext cx="692331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Citeseerx.psu.edu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Extrae información de citas desde la cabecera de artículos científicos.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identificar los artículos semilla en cada campo o calcular índices de impacto.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3"/>
          <p:cNvSpPr txBox="1"/>
          <p:nvPr/>
        </p:nvSpPr>
        <p:spPr>
          <a:xfrm>
            <a:off x="1478394" y="475862"/>
            <a:ext cx="7366841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-CO" sz="31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4. Clasificación de textos/documentos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1210491" y="1260213"/>
            <a:ext cx="10981509" cy="5632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llevar a cabo la clasificación de un documento en base a su sentimiento existen diversos métodos y técnicas, las dos más populares y con mejor calificación en el mundo científico: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Clasificación usando aprendizaje no supervisado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donde se “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trata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de inferir la polaridad (positiva/negativa) del sentimiento global de un documento a partir de la orientación semántica de las palabras o frases que lo conforman y se divide en dos Métodos: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539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Basados en diccionarios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 lexicones, del inglés </a:t>
            </a:r>
            <a:r>
              <a:rPr b="0" i="1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lexicon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hacen uso de listados de palabras y frases previamente etiquetadas con la polaridad de sentimiento que expresan y, en ocasiones, además con su intensidad o la fuerza de dicho sentimiento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539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539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Basados en relaciones lingüísticas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buscan ciertos patrones en los textos que puedan expresar opiniones y sentimientos con mayor probabilidad, extrayendo las palabras que lo forman para luego ser usadas en la categorización del texto global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539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CO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Clasificación usando aprendizaje supervisado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está basada en el uso de algoritmos de aprendizaje automático, conocidos también como </a:t>
            </a:r>
            <a:r>
              <a:rPr b="0" i="1" lang="es-CO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"/>
          <p:cNvSpPr txBox="1"/>
          <p:nvPr/>
        </p:nvSpPr>
        <p:spPr>
          <a:xfrm>
            <a:off x="1478394" y="475862"/>
            <a:ext cx="7366841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-CO" sz="31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4. Clasificación de textos/documentos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1"/>
          <p:cNvSpPr/>
          <p:nvPr/>
        </p:nvSpPr>
        <p:spPr>
          <a:xfrm>
            <a:off x="1210491" y="1256467"/>
            <a:ext cx="10981509" cy="56015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esta materia se llama “Deep Learning” pues obviamente trabajaremos con el mejor: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Clasificación usando aprendizaje supervisado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usaremos: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librerías específicas para este tipo de desarrollos como: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270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NLTK v3.2.5  o superior: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facilita la realización de múltiples tareas para el procesamiento de lenguajes naturales.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6270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270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Scikit-Learn v0.19.1  o superior: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librería que implementa diversos algoritmos de aprendizaje automático y ofrece recursos para el análisis y la minería de datos.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6270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270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Stanford Part-Of-Speech Tagger v3.8  o superior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utilidad para el análisis sintáctico de textos y que, entre otras cosas, permite clasificar las palabras en base a categoría gramatical.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6270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270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Pandas v0.22 o superior: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conjunto de utilidades para la manipulación y análisis de datos mediante lenguaje  de programación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6270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s-CO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Algoritmos y modelos  para trabajar en lenguaje Python….pero cual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l Robot Está Tratando De Resolver La Duda. Ilustración 3D Fotos ..." id="401" name="Google Shape;401;p21"/>
          <p:cNvPicPr preferRelativeResize="0"/>
          <p:nvPr/>
        </p:nvPicPr>
        <p:blipFill rotWithShape="1">
          <a:blip r:embed="rId4">
            <a:alphaModFix/>
          </a:blip>
          <a:srcRect b="0" l="10127" r="57871" t="52317"/>
          <a:stretch/>
        </p:blipFill>
        <p:spPr>
          <a:xfrm>
            <a:off x="10854660" y="5747657"/>
            <a:ext cx="745157" cy="111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"/>
          <p:cNvSpPr txBox="1"/>
          <p:nvPr/>
        </p:nvSpPr>
        <p:spPr>
          <a:xfrm>
            <a:off x="1478394" y="475862"/>
            <a:ext cx="7366841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-CO" sz="31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4. Clasificación de textos/documentos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2"/>
          <p:cNvSpPr/>
          <p:nvPr/>
        </p:nvSpPr>
        <p:spPr>
          <a:xfrm flipH="1">
            <a:off x="8539700" y="698325"/>
            <a:ext cx="3652299" cy="429371"/>
          </a:xfrm>
          <a:prstGeom prst="parallelogram">
            <a:avLst>
              <a:gd fmla="val 9537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8843358" y="727627"/>
            <a:ext cx="3044982" cy="400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0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Métodos de clasificación</a:t>
            </a:r>
            <a:endParaRPr b="1" i="0" sz="20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1222217" y="1457753"/>
            <a:ext cx="10969782" cy="59400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hacer la clasificación de un documento/texto/tweet en base a su </a:t>
            </a: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sentimiento</a:t>
            </a: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existen diversos métodos y técnicas los mas usados son: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Naive Bayes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https://www.youtube.com/watch?v=949tYJgRvRg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vecinos más cercanos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https://www.youtube.com/watch?v=FpAu0q2eSHo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árboles de decisión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https://www.youtube.com/watch?v=gP2X8a3LaTM</a:t>
            </a:r>
            <a:r>
              <a:rPr b="0" i="0" lang="es-CO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máquinas de vectores de soporte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https://www.youtube.com/watch?v=GOaIZqMh5PE</a:t>
            </a:r>
            <a:endParaRPr b="0" i="0" sz="1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Regresión logística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https://www.youtube.com/watch?v=KN167eUcvrs</a:t>
            </a:r>
            <a:r>
              <a:rPr b="0" i="0" lang="es-CO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7262949" y="2711325"/>
            <a:ext cx="4406536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Para el análisis de sentimientos el mejor método (por ahora) es maquina de vectores de soporte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s-CO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pero muy costoso para entrenar así que usaremos regresión logística que es menos costoso y casi tan efectivo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/>
        </p:nvSpPr>
        <p:spPr>
          <a:xfrm>
            <a:off x="4074701" y="1130171"/>
            <a:ext cx="4042598" cy="9925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sng" cap="none" strike="noStrike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i="0" sz="6000" u="sng" cap="none" strike="noStrike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69669" y="2333685"/>
            <a:ext cx="12122332" cy="50782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una cuenta de Twitter si aún no tienes una: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1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Desde su cuenta de Twitter, solicitar el acceso de desarrollador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1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Crear una aplicación en Twitter que generará las credenciales de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la </a:t>
            </a:r>
            <a:r>
              <a:rPr b="0" i="1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Acceso a la API de Twitter desde Python: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Enviar un tweet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Buscar Tweets en Twitter de forma personalizada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Quitar/mantener retweets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Convertir los Tweets en un dataframe de panda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Entendiendo una opinión: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8" lvl="2" marL="6270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Tareas para analizar sentimientos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8" lvl="2" marL="6270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Niveles de análisis de sentimientos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Clasificación de textos/documentos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Fases de preparación del corpus.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0" y="-407804"/>
            <a:ext cx="184731" cy="815608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0" i="0" lang="es-C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"/>
          <p:cNvSpPr txBox="1"/>
          <p:nvPr/>
        </p:nvSpPr>
        <p:spPr>
          <a:xfrm>
            <a:off x="1478394" y="475862"/>
            <a:ext cx="7366841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-CO" sz="31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4. Clasificación de textos/documentos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1210491" y="1155710"/>
            <a:ext cx="10981509" cy="32932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CORPUS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Obtener los datos del corpus (descargar los tweets) para entrenar los algoritmos.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PREPROCESAMIENTO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Se limpian y normalizan (mayúsculas, errores ortográficos, etc) los mensajes (tweets), con el objetivo de reducir o eliminar aquellos datos que puedan influir de manera negativa en el resultado final.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TOKENIZACIÓN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Donde el mensaje (tweet) se divide en unidades más pequeñas o tokens y que habitualmente son las palabras.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CARACTERIZACIÓN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 partir de los tokens se extraen las características que representen a los mensajes originales y, de manera opcional, se puede aplicar de un método para reducir su número.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finalizar, estas características se ponderan en función de la importancia que se les quiera dar y con ellas se entrenan los clasificadores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1210491" y="6596390"/>
            <a:ext cx="10345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CO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corpus: 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Conjunto de textos debidamente etiquetados con su respectivo sentimiento y que sea representativo, aleatorio y equilibrado según el contexto.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8469" y="4494157"/>
            <a:ext cx="7637431" cy="198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4"/>
          <p:cNvSpPr txBox="1"/>
          <p:nvPr/>
        </p:nvSpPr>
        <p:spPr>
          <a:xfrm>
            <a:off x="1478394" y="475862"/>
            <a:ext cx="7366841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-CO" sz="31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4. Clasificación de textos/documentos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4" name="Google Shape;424;p24"/>
          <p:cNvGrpSpPr/>
          <p:nvPr/>
        </p:nvGrpSpPr>
        <p:grpSpPr>
          <a:xfrm>
            <a:off x="2033366" y="1544022"/>
            <a:ext cx="8125266" cy="1811734"/>
            <a:chOff x="1366" y="650185"/>
            <a:chExt cx="8125266" cy="1811734"/>
          </a:xfrm>
        </p:grpSpPr>
        <p:sp>
          <p:nvSpPr>
            <p:cNvPr id="425" name="Google Shape;425;p24"/>
            <p:cNvSpPr/>
            <p:nvPr/>
          </p:nvSpPr>
          <p:spPr>
            <a:xfrm>
              <a:off x="1366" y="650185"/>
              <a:ext cx="1811734" cy="18117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4"/>
            <p:cNvSpPr txBox="1"/>
            <p:nvPr/>
          </p:nvSpPr>
          <p:spPr>
            <a:xfrm>
              <a:off x="266688" y="915507"/>
              <a:ext cx="1281090" cy="1281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s-CO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Corpus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1960214" y="1030649"/>
              <a:ext cx="1050805" cy="105080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469CE7"/>
                </a:gs>
                <a:gs pos="100000">
                  <a:srgbClr val="8ECD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4"/>
            <p:cNvSpPr txBox="1"/>
            <p:nvPr/>
          </p:nvSpPr>
          <p:spPr>
            <a:xfrm>
              <a:off x="2099498" y="1432477"/>
              <a:ext cx="772237" cy="247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3158132" y="650185"/>
              <a:ext cx="1811734" cy="1811734"/>
            </a:xfrm>
            <a:prstGeom prst="ellipse">
              <a:avLst/>
            </a:prstGeom>
            <a:gradFill>
              <a:gsLst>
                <a:gs pos="0">
                  <a:srgbClr val="3AD48D"/>
                </a:gs>
                <a:gs pos="100000">
                  <a:srgbClr val="94FFC8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4"/>
            <p:cNvSpPr txBox="1"/>
            <p:nvPr/>
          </p:nvSpPr>
          <p:spPr>
            <a:xfrm>
              <a:off x="3423454" y="915507"/>
              <a:ext cx="1281090" cy="1281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s-CO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Algoritmo de machine learning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5116980" y="1030649"/>
              <a:ext cx="1050805" cy="1050805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rgbClr val="6CBA36"/>
                </a:gs>
                <a:gs pos="100000">
                  <a:srgbClr val="B9FB9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4"/>
            <p:cNvSpPr txBox="1"/>
            <p:nvPr/>
          </p:nvSpPr>
          <p:spPr>
            <a:xfrm>
              <a:off x="5256264" y="1247115"/>
              <a:ext cx="772237" cy="617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6314898" y="650185"/>
              <a:ext cx="1811734" cy="18117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4"/>
            <p:cNvSpPr txBox="1"/>
            <p:nvPr/>
          </p:nvSpPr>
          <p:spPr>
            <a:xfrm>
              <a:off x="6580220" y="915507"/>
              <a:ext cx="1281090" cy="1281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s-CO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Clasificador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24"/>
          <p:cNvGrpSpPr/>
          <p:nvPr/>
        </p:nvGrpSpPr>
        <p:grpSpPr>
          <a:xfrm>
            <a:off x="2033366" y="4079185"/>
            <a:ext cx="8125266" cy="1811734"/>
            <a:chOff x="1366" y="650185"/>
            <a:chExt cx="8125266" cy="1811734"/>
          </a:xfrm>
        </p:grpSpPr>
        <p:sp>
          <p:nvSpPr>
            <p:cNvPr id="436" name="Google Shape;436;p24"/>
            <p:cNvSpPr/>
            <p:nvPr/>
          </p:nvSpPr>
          <p:spPr>
            <a:xfrm>
              <a:off x="1366" y="650185"/>
              <a:ext cx="1811734" cy="18117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4"/>
            <p:cNvSpPr txBox="1"/>
            <p:nvPr/>
          </p:nvSpPr>
          <p:spPr>
            <a:xfrm>
              <a:off x="266688" y="915507"/>
              <a:ext cx="1281090" cy="1281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CO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Texto sin clasificar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1960214" y="1030649"/>
              <a:ext cx="1050805" cy="105080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469CE7"/>
                </a:gs>
                <a:gs pos="100000">
                  <a:srgbClr val="8ECD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4"/>
            <p:cNvSpPr txBox="1"/>
            <p:nvPr/>
          </p:nvSpPr>
          <p:spPr>
            <a:xfrm>
              <a:off x="2099498" y="1432477"/>
              <a:ext cx="772237" cy="247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3158132" y="650185"/>
              <a:ext cx="1811734" cy="18117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4"/>
            <p:cNvSpPr txBox="1"/>
            <p:nvPr/>
          </p:nvSpPr>
          <p:spPr>
            <a:xfrm>
              <a:off x="3423454" y="915507"/>
              <a:ext cx="1281090" cy="1281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CO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Clasificador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5116980" y="1030649"/>
              <a:ext cx="1050805" cy="1050805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rgbClr val="6CBA36"/>
                </a:gs>
                <a:gs pos="100000">
                  <a:srgbClr val="B9FB9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4"/>
            <p:cNvSpPr txBox="1"/>
            <p:nvPr/>
          </p:nvSpPr>
          <p:spPr>
            <a:xfrm>
              <a:off x="5256264" y="1247115"/>
              <a:ext cx="772237" cy="617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6314898" y="650185"/>
              <a:ext cx="1811734" cy="1811734"/>
            </a:xfrm>
            <a:prstGeom prst="ellipse">
              <a:avLst/>
            </a:prstGeom>
            <a:gradFill>
              <a:gsLst>
                <a:gs pos="0">
                  <a:srgbClr val="6CBA36"/>
                </a:gs>
                <a:gs pos="100000">
                  <a:srgbClr val="B9FB9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4"/>
            <p:cNvSpPr txBox="1"/>
            <p:nvPr/>
          </p:nvSpPr>
          <p:spPr>
            <a:xfrm>
              <a:off x="6580220" y="915507"/>
              <a:ext cx="1281090" cy="1281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-CO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Texto clasificado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6" name="Google Shape;446;p24"/>
          <p:cNvSpPr txBox="1"/>
          <p:nvPr/>
        </p:nvSpPr>
        <p:spPr>
          <a:xfrm>
            <a:off x="1140801" y="2011680"/>
            <a:ext cx="67518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CO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1206115" y="4750526"/>
            <a:ext cx="67518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CO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 flipH="1">
            <a:off x="8539701" y="698325"/>
            <a:ext cx="3315694" cy="429371"/>
          </a:xfrm>
          <a:prstGeom prst="parallelogram">
            <a:avLst>
              <a:gd fmla="val 9537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8889558" y="698324"/>
            <a:ext cx="2711395" cy="461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Macro proceso</a:t>
            </a:r>
            <a:endParaRPr b="1" i="0" sz="24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/>
        </p:nvSpPr>
        <p:spPr>
          <a:xfrm>
            <a:off x="1478394" y="475862"/>
            <a:ext cx="7366841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-CO" sz="31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4. Clasificación de textos/documentos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5"/>
          <p:cNvSpPr/>
          <p:nvPr/>
        </p:nvSpPr>
        <p:spPr>
          <a:xfrm flipH="1">
            <a:off x="8539701" y="698325"/>
            <a:ext cx="3315694" cy="429371"/>
          </a:xfrm>
          <a:prstGeom prst="parallelogram">
            <a:avLst>
              <a:gd fmla="val 9537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5"/>
          <p:cNvSpPr txBox="1"/>
          <p:nvPr/>
        </p:nvSpPr>
        <p:spPr>
          <a:xfrm>
            <a:off x="8889558" y="698324"/>
            <a:ext cx="2711395" cy="461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Corpus</a:t>
            </a:r>
            <a:endParaRPr b="1" i="0" sz="24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5"/>
          <p:cNvSpPr txBox="1"/>
          <p:nvPr/>
        </p:nvSpPr>
        <p:spPr>
          <a:xfrm>
            <a:off x="1478394" y="1436914"/>
            <a:ext cx="10652646" cy="48936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Uno de los problemas de los métodos supervisados es la necesidad de contar con un juego de pruebas representativo y previamente etiquetado para entrenar los algoritmos de aprendizaje automático, es decir, un corpus: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Desde el Taller de Análisis de Sentimientos (TASS) que pertenece a la Sociedad Española para el Procesamiento del Lenguaje Natural (SEPLN) existen publicadas tres corpus que son los de más uso para nuestro idioma “El español” para analizar tweets: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Corpus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que incluye 68000 tweets escritos en español por 150 personajes y celebridades conocidas dentro del mundo de la política, economía, comunicación y cultura y que fueron obtenidos entre noviembre de 2011 y marzo de 2012.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Politics Corpus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que ofrece 2500 tweets extraídos durante la campaña de Elecciones a las Cortes Generales de España de 2011. Estos mensajes mencionan a los cuatro partidos políticos más relevantes de aquel momento: PP, PSOE, IU y UPyD.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International TASS Corpus (InterTASS):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contiene 3400 mensajes de Twitter escritos en español y sobre cualquier tipo de tema.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mensajes del corpus se encuentran clasificados en cuatro y seis categorías de sentimiento: Muy positivo (P+), Positivo (P), Neutro (NEU), Negativo (N), Muy negativo (N+) y Sin sentimiento (NONE).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Pero para optimizar los análisis de sentimientos reduciremos a cuatro categorías: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Positivo (P), Neutro (NEU), Negativo y Sin sentimiento (NONE).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¿Cual es la diferencia entre un texto Neutro (NEU) y uno Sin sentimiento (NONE)?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"/>
          <p:cNvSpPr/>
          <p:nvPr/>
        </p:nvSpPr>
        <p:spPr>
          <a:xfrm>
            <a:off x="1184366" y="4720046"/>
            <a:ext cx="11007634" cy="21379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6"/>
          <p:cNvSpPr txBox="1"/>
          <p:nvPr/>
        </p:nvSpPr>
        <p:spPr>
          <a:xfrm>
            <a:off x="1478394" y="475862"/>
            <a:ext cx="7366841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-CO" sz="31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4. Clasificación de textos/documentos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6"/>
          <p:cNvSpPr/>
          <p:nvPr/>
        </p:nvSpPr>
        <p:spPr>
          <a:xfrm flipH="1">
            <a:off x="8539701" y="698325"/>
            <a:ext cx="3315694" cy="429371"/>
          </a:xfrm>
          <a:prstGeom prst="parallelogram">
            <a:avLst>
              <a:gd fmla="val 9537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8889558" y="698324"/>
            <a:ext cx="2711395" cy="461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Corpus</a:t>
            </a:r>
            <a:endParaRPr b="1" i="0" sz="24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6" name="Google Shape;466;p26"/>
          <p:cNvGraphicFramePr/>
          <p:nvPr/>
        </p:nvGraphicFramePr>
        <p:xfrm>
          <a:off x="2110282" y="24380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{2859F5F7-0939-43BB-987A-4E8C61EC3B21}</a:tableStyleId>
              </a:tblPr>
              <a:tblGrid>
                <a:gridCol w="4305125"/>
                <a:gridCol w="4850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 sentimiento (NONE) 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mensajes neutros (NEU)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primeros son precisamente eso, tweets en los que no se expresa ninguna idea positiva ni negativa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Poseen un sentimiento “</a:t>
                      </a:r>
                      <a:r>
                        <a:rPr b="0" i="1" lang="es-CO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medio camino</a:t>
                      </a: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” entre lo positivo y lo negativo y éste puede ser debido a dos razones: que las palabras usadas sean realmente neutras (AGREEMENT) o bien que contengan palabras tanto positivas como negativas en el mismo mensaje (DISAGREEMENT)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</a:t>
                      </a:r>
                      <a:r>
                        <a:rPr i="1" lang="es-CO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retos urgentes de las entidades locales frente al coronavirus  </a:t>
                      </a:r>
                      <a:r>
                        <a:rPr i="1" lang="es-CO" sz="14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/>
                        </a:rPr>
                        <a:t>https://www.ins.gov.co/</a:t>
                      </a:r>
                      <a:r>
                        <a:rPr lang="es-CO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”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Ivan Duque: '</a:t>
                      </a:r>
                      <a:r>
                        <a:rPr i="1" lang="es-CO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'Intentaremos repartir de manera equitativa los costos de esta crisis económica. La primera obligación de un gobernante es ser justo</a:t>
                      </a:r>
                      <a:r>
                        <a:rPr lang="es-CO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1" lang="es-CO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“Soy y seré del grupo parlamentario durante la legislatura pero discrepo de la exclusión y el reparto. Por eso seré un senador leal pero trabajador.”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67" name="Google Shape;467;p26"/>
          <p:cNvSpPr/>
          <p:nvPr/>
        </p:nvSpPr>
        <p:spPr>
          <a:xfrm>
            <a:off x="1650630" y="1534860"/>
            <a:ext cx="81772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Diferencia entre mensajes sin sentimiento (NONE) y mensajes neutros (NEU)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/>
          <p:nvPr/>
        </p:nvSpPr>
        <p:spPr>
          <a:xfrm>
            <a:off x="1184366" y="4720046"/>
            <a:ext cx="11007634" cy="21379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 txBox="1"/>
          <p:nvPr/>
        </p:nvSpPr>
        <p:spPr>
          <a:xfrm>
            <a:off x="1478394" y="475862"/>
            <a:ext cx="7366841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-CO" sz="31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4. Clasificación de textos/documentos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/>
          <p:nvPr/>
        </p:nvSpPr>
        <p:spPr>
          <a:xfrm flipH="1">
            <a:off x="8539701" y="698325"/>
            <a:ext cx="3315694" cy="429371"/>
          </a:xfrm>
          <a:prstGeom prst="parallelogram">
            <a:avLst>
              <a:gd fmla="val 9537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7"/>
          <p:cNvSpPr txBox="1"/>
          <p:nvPr/>
        </p:nvSpPr>
        <p:spPr>
          <a:xfrm>
            <a:off x="8889558" y="698324"/>
            <a:ext cx="2711395" cy="461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Corpus</a:t>
            </a:r>
            <a:endParaRPr b="1" i="0" sz="24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6" name="Google Shape;476;p27"/>
          <p:cNvGraphicFramePr/>
          <p:nvPr/>
        </p:nvGraphicFramePr>
        <p:xfrm>
          <a:off x="1323703" y="2623861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{2859F5F7-0939-43BB-987A-4E8C61EC3B21}</a:tableStyleId>
              </a:tblPr>
              <a:tblGrid>
                <a:gridCol w="2495025"/>
                <a:gridCol w="1292475"/>
                <a:gridCol w="1322800"/>
                <a:gridCol w="1394950"/>
                <a:gridCol w="2281700"/>
              </a:tblGrid>
              <a:tr h="70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 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9334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Positivo (P)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94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Negativo (N)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540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Neutro (NEU)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94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Sin sentimiento (NONE)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6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General Corpus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35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25117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413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18026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35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1975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35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22899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6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Politics Corpus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35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613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413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681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35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933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35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221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International TASS Corpus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35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1116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413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1404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35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418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35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475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6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TOTAL (%)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635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26846 (36%)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6413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20111 (27%)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635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3326 (5%)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635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/>
                        <a:t>23595 (32%)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77" name="Google Shape;477;p27"/>
          <p:cNvSpPr/>
          <p:nvPr/>
        </p:nvSpPr>
        <p:spPr>
          <a:xfrm>
            <a:off x="1236049" y="1476406"/>
            <a:ext cx="1061934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siguiente tabla muestra el número de tweets de cada clase y para cada una de las colecciones a las que pertenecen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 txBox="1"/>
          <p:nvPr/>
        </p:nvSpPr>
        <p:spPr>
          <a:xfrm>
            <a:off x="10245254" y="5227705"/>
            <a:ext cx="19467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73.878 tweets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8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5. Fases de preparación del corpus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Google Shape;484;p28"/>
          <p:cNvGrpSpPr/>
          <p:nvPr/>
        </p:nvGrpSpPr>
        <p:grpSpPr>
          <a:xfrm>
            <a:off x="2106497" y="3357340"/>
            <a:ext cx="8118343" cy="2808140"/>
            <a:chOff x="4828" y="1305263"/>
            <a:chExt cx="8118343" cy="2808140"/>
          </a:xfrm>
        </p:grpSpPr>
        <p:sp>
          <p:nvSpPr>
            <p:cNvPr id="485" name="Google Shape;485;p28"/>
            <p:cNvSpPr/>
            <p:nvPr/>
          </p:nvSpPr>
          <p:spPr>
            <a:xfrm rot="5400000">
              <a:off x="252947" y="2757688"/>
              <a:ext cx="747370" cy="1243608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4372C3"/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28192" y="3129259"/>
              <a:ext cx="1122736" cy="984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8"/>
            <p:cNvSpPr txBox="1"/>
            <p:nvPr/>
          </p:nvSpPr>
          <p:spPr>
            <a:xfrm>
              <a:off x="128192" y="3129259"/>
              <a:ext cx="1122736" cy="984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C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Preproceso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039091" y="2666132"/>
              <a:ext cx="211837" cy="211837"/>
            </a:xfrm>
            <a:prstGeom prst="triangle">
              <a:avLst>
                <a:gd fmla="val 100000" name="adj"/>
              </a:avLst>
            </a:prstGeom>
            <a:solidFill>
              <a:srgbClr val="4372C3"/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8"/>
            <p:cNvSpPr/>
            <p:nvPr/>
          </p:nvSpPr>
          <p:spPr>
            <a:xfrm rot="5400000">
              <a:off x="1627395" y="2417579"/>
              <a:ext cx="747370" cy="1243608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4372C3"/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1502640" y="2789150"/>
              <a:ext cx="1122736" cy="984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8"/>
            <p:cNvSpPr txBox="1"/>
            <p:nvPr/>
          </p:nvSpPr>
          <p:spPr>
            <a:xfrm>
              <a:off x="1502640" y="2789150"/>
              <a:ext cx="1122736" cy="984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C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Tokenización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2413540" y="2326023"/>
              <a:ext cx="211837" cy="211837"/>
            </a:xfrm>
            <a:prstGeom prst="triangle">
              <a:avLst>
                <a:gd fmla="val 100000" name="adj"/>
              </a:avLst>
            </a:prstGeom>
            <a:solidFill>
              <a:srgbClr val="4372C3"/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8"/>
            <p:cNvSpPr/>
            <p:nvPr/>
          </p:nvSpPr>
          <p:spPr>
            <a:xfrm rot="5400000">
              <a:off x="3001844" y="2077470"/>
              <a:ext cx="747370" cy="1243608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4372C3"/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2877089" y="2449041"/>
              <a:ext cx="1122736" cy="984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8"/>
            <p:cNvSpPr txBox="1"/>
            <p:nvPr/>
          </p:nvSpPr>
          <p:spPr>
            <a:xfrm>
              <a:off x="2877089" y="2449041"/>
              <a:ext cx="1122736" cy="984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C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Extracción de características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3787988" y="1985915"/>
              <a:ext cx="211837" cy="211837"/>
            </a:xfrm>
            <a:prstGeom prst="triangle">
              <a:avLst>
                <a:gd fmla="val 100000" name="adj"/>
              </a:avLst>
            </a:prstGeom>
            <a:solidFill>
              <a:srgbClr val="4372C3"/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8"/>
            <p:cNvSpPr/>
            <p:nvPr/>
          </p:nvSpPr>
          <p:spPr>
            <a:xfrm rot="5400000">
              <a:off x="4376292" y="1737362"/>
              <a:ext cx="747370" cy="1243608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4372C3"/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4251538" y="2108933"/>
              <a:ext cx="1122736" cy="984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8"/>
            <p:cNvSpPr txBox="1"/>
            <p:nvPr/>
          </p:nvSpPr>
          <p:spPr>
            <a:xfrm>
              <a:off x="4251538" y="2108933"/>
              <a:ext cx="1122736" cy="984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C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Reducción de características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5162437" y="1645806"/>
              <a:ext cx="211837" cy="211837"/>
            </a:xfrm>
            <a:prstGeom prst="triangle">
              <a:avLst>
                <a:gd fmla="val 100000" name="adj"/>
              </a:avLst>
            </a:prstGeom>
            <a:solidFill>
              <a:srgbClr val="4372C3"/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8"/>
            <p:cNvSpPr/>
            <p:nvPr/>
          </p:nvSpPr>
          <p:spPr>
            <a:xfrm rot="5400000">
              <a:off x="5750741" y="1397253"/>
              <a:ext cx="747370" cy="1243608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4372C3"/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5625986" y="1768824"/>
              <a:ext cx="1122736" cy="984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8"/>
            <p:cNvSpPr txBox="1"/>
            <p:nvPr/>
          </p:nvSpPr>
          <p:spPr>
            <a:xfrm>
              <a:off x="5625986" y="1768824"/>
              <a:ext cx="1122736" cy="984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C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Ponderación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6536885" y="1305697"/>
              <a:ext cx="211837" cy="211837"/>
            </a:xfrm>
            <a:prstGeom prst="triangle">
              <a:avLst>
                <a:gd fmla="val 100000" name="adj"/>
              </a:avLst>
            </a:prstGeom>
            <a:solidFill>
              <a:srgbClr val="4372C3"/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8"/>
            <p:cNvSpPr/>
            <p:nvPr/>
          </p:nvSpPr>
          <p:spPr>
            <a:xfrm rot="5400000">
              <a:off x="7125190" y="1057144"/>
              <a:ext cx="747370" cy="1243608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4372C3"/>
            </a:solidFill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000435" y="1428715"/>
              <a:ext cx="1122736" cy="984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8"/>
            <p:cNvSpPr txBox="1"/>
            <p:nvPr/>
          </p:nvSpPr>
          <p:spPr>
            <a:xfrm>
              <a:off x="7000435" y="1428715"/>
              <a:ext cx="1122736" cy="984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C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Creación del clasificador de línea base.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Resultado de imagen para runner winner cartoon" id="508" name="Google Shape;50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2317" y="870856"/>
            <a:ext cx="1755486" cy="2708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5.1. Preprocesamiento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9"/>
          <p:cNvSpPr txBox="1"/>
          <p:nvPr/>
        </p:nvSpPr>
        <p:spPr>
          <a:xfrm>
            <a:off x="1222218" y="1273087"/>
            <a:ext cx="10969782" cy="51090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Estas son las reglas que vamos a utilizar: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Normalización de mayúsculas y minúsculas (todo a minúsculas)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Tratamiento de la duplicidad de caracteres, ejemplo: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“Qué aburrimiento tengo” o “Qué aburrimientooooooo tengoooooooooo”.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Eliminación de tildes: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las redes sociales los usuarios no acostumbran a hacer un buen uso de las tildes.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Eliminación de números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Eliminación de </a:t>
            </a:r>
            <a:r>
              <a:rPr b="1" i="1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retweets</a:t>
            </a:r>
            <a:endParaRPr b="1" i="1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Eliminación de retornos de carro: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algunos mensajes de Twitter contienen saltos de línea y retornos de carro, por lo que el texto aparece escrito en diferentes líneas.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Normalización de la onomatopeya de las risas, ejemplo: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“ajaajajjaj”, “jojjojoj”, “jaaaajjj”, “jajaja”, “jeje”, “jijijiji”, “lol” acrónimo de “</a:t>
            </a:r>
            <a:r>
              <a:rPr b="0" i="1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Laughing out loud” que es “reírse en voz alta”.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Eliminación de menciones, enlaces y hashtags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Normalización de jerga,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las redes sociales se utiliza un lenguaje coloquial y muy informal que hace uso intensivo de abreviaturas y secuencias de caracteres sin aparente sentido. Por ejemplo “q” en lugar de “que”, “tb” en lugar de “también”, “dtb” en lugar de “Dios te Bendiga” o el clásico “tqm” para referirse a “te quiero mucho”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0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5.2. tokenización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0"/>
          <p:cNvSpPr txBox="1"/>
          <p:nvPr/>
        </p:nvSpPr>
        <p:spPr>
          <a:xfrm>
            <a:off x="1384663" y="1640188"/>
            <a:ext cx="1061574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tomara cada uno de los mensajes (tweets) y uno por uno se dividirán en unidades más pequeñas denominadas “tokens”: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0"/>
          <p:cNvSpPr txBox="1"/>
          <p:nvPr/>
        </p:nvSpPr>
        <p:spPr>
          <a:xfrm>
            <a:off x="1614197" y="3925988"/>
            <a:ext cx="364578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#FelizViernes para todos!!  ☺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0"/>
          <p:cNvSpPr/>
          <p:nvPr/>
        </p:nvSpPr>
        <p:spPr>
          <a:xfrm>
            <a:off x="5338354" y="3986706"/>
            <a:ext cx="566057" cy="27867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0"/>
          <p:cNvSpPr txBox="1"/>
          <p:nvPr/>
        </p:nvSpPr>
        <p:spPr>
          <a:xfrm>
            <a:off x="5982788" y="3977998"/>
            <a:ext cx="1654629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#FelizViernes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0"/>
          <p:cNvSpPr txBox="1"/>
          <p:nvPr/>
        </p:nvSpPr>
        <p:spPr>
          <a:xfrm>
            <a:off x="7782355" y="3986706"/>
            <a:ext cx="680511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0"/>
          <p:cNvSpPr txBox="1"/>
          <p:nvPr/>
        </p:nvSpPr>
        <p:spPr>
          <a:xfrm>
            <a:off x="8607804" y="3991060"/>
            <a:ext cx="824203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0"/>
          <p:cNvSpPr txBox="1"/>
          <p:nvPr/>
        </p:nvSpPr>
        <p:spPr>
          <a:xfrm>
            <a:off x="9984383" y="3986706"/>
            <a:ext cx="26250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0"/>
          <p:cNvSpPr txBox="1"/>
          <p:nvPr/>
        </p:nvSpPr>
        <p:spPr>
          <a:xfrm>
            <a:off x="10435364" y="3986706"/>
            <a:ext cx="390331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☺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0"/>
          <p:cNvSpPr txBox="1"/>
          <p:nvPr/>
        </p:nvSpPr>
        <p:spPr>
          <a:xfrm>
            <a:off x="9576945" y="3986706"/>
            <a:ext cx="26250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0"/>
          <p:cNvSpPr txBox="1"/>
          <p:nvPr/>
        </p:nvSpPr>
        <p:spPr>
          <a:xfrm>
            <a:off x="1366305" y="4971216"/>
            <a:ext cx="106157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Preservando los #, emoticones, enlaces, entre otros.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5.3. Extracción de características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1"/>
          <p:cNvSpPr txBox="1"/>
          <p:nvPr/>
        </p:nvSpPr>
        <p:spPr>
          <a:xfrm>
            <a:off x="1384663" y="1640188"/>
            <a:ext cx="1061574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representara cada mensaje (tweet)  por su lista de tokens llamadas “unigramas”.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de Twitter: la historia y el significado del logotipo, la ..." id="536" name="Google Shape;53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9370755" y="2386573"/>
            <a:ext cx="2103120" cy="12937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uches Images, Stock Photos &amp; Vectors | Shutterstock" id="537" name="Google Shape;537;p31"/>
          <p:cNvPicPr preferRelativeResize="0"/>
          <p:nvPr/>
        </p:nvPicPr>
        <p:blipFill rotWithShape="1">
          <a:blip r:embed="rId5">
            <a:alphaModFix/>
          </a:blip>
          <a:srcRect b="18849" l="14132" r="11318" t="9134"/>
          <a:stretch/>
        </p:blipFill>
        <p:spPr>
          <a:xfrm>
            <a:off x="3023505" y="4018868"/>
            <a:ext cx="2516777" cy="261826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1"/>
          <p:cNvSpPr txBox="1"/>
          <p:nvPr/>
        </p:nvSpPr>
        <p:spPr>
          <a:xfrm>
            <a:off x="3537311" y="5828188"/>
            <a:ext cx="1358538" cy="3385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#FelizViernes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1"/>
          <p:cNvSpPr txBox="1"/>
          <p:nvPr/>
        </p:nvSpPr>
        <p:spPr>
          <a:xfrm>
            <a:off x="3965207" y="4448712"/>
            <a:ext cx="558736" cy="3385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1"/>
          <p:cNvSpPr txBox="1"/>
          <p:nvPr/>
        </p:nvSpPr>
        <p:spPr>
          <a:xfrm>
            <a:off x="3626850" y="5047833"/>
            <a:ext cx="676714" cy="3385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1"/>
          <p:cNvSpPr txBox="1"/>
          <p:nvPr/>
        </p:nvSpPr>
        <p:spPr>
          <a:xfrm>
            <a:off x="4559451" y="4918284"/>
            <a:ext cx="215526" cy="3385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1"/>
          <p:cNvSpPr txBox="1"/>
          <p:nvPr/>
        </p:nvSpPr>
        <p:spPr>
          <a:xfrm>
            <a:off x="3804966" y="5438011"/>
            <a:ext cx="320482" cy="3385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☺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1"/>
          <p:cNvSpPr txBox="1"/>
          <p:nvPr/>
        </p:nvSpPr>
        <p:spPr>
          <a:xfrm>
            <a:off x="4598634" y="5386387"/>
            <a:ext cx="215526" cy="3385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ouches Images, Stock Photos &amp; Vectors | Shutterstock" id="544" name="Google Shape;544;p31"/>
          <p:cNvPicPr preferRelativeResize="0"/>
          <p:nvPr/>
        </p:nvPicPr>
        <p:blipFill rotWithShape="1">
          <a:blip r:embed="rId5">
            <a:alphaModFix/>
          </a:blip>
          <a:srcRect b="18849" l="14132" r="11318" t="9134"/>
          <a:stretch/>
        </p:blipFill>
        <p:spPr>
          <a:xfrm>
            <a:off x="7269318" y="3098510"/>
            <a:ext cx="2516777" cy="261826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1"/>
          <p:cNvSpPr txBox="1"/>
          <p:nvPr/>
        </p:nvSpPr>
        <p:spPr>
          <a:xfrm>
            <a:off x="7848437" y="4939225"/>
            <a:ext cx="1358538" cy="338554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#FelizLunes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1"/>
          <p:cNvSpPr txBox="1"/>
          <p:nvPr/>
        </p:nvSpPr>
        <p:spPr>
          <a:xfrm>
            <a:off x="7848437" y="4521014"/>
            <a:ext cx="558736" cy="338554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1"/>
          <p:cNvSpPr txBox="1"/>
          <p:nvPr/>
        </p:nvSpPr>
        <p:spPr>
          <a:xfrm>
            <a:off x="7848437" y="4104710"/>
            <a:ext cx="442123" cy="338554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1"/>
          <p:cNvSpPr txBox="1"/>
          <p:nvPr/>
        </p:nvSpPr>
        <p:spPr>
          <a:xfrm>
            <a:off x="8421227" y="4096456"/>
            <a:ext cx="785748" cy="338554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familia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1"/>
          <p:cNvSpPr txBox="1"/>
          <p:nvPr/>
        </p:nvSpPr>
        <p:spPr>
          <a:xfrm>
            <a:off x="8653860" y="4494105"/>
            <a:ext cx="320482" cy="338554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☺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1"/>
          <p:cNvSpPr txBox="1"/>
          <p:nvPr/>
        </p:nvSpPr>
        <p:spPr>
          <a:xfrm>
            <a:off x="7857363" y="3680314"/>
            <a:ext cx="320482" cy="338554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☺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 de Twitter: la historia y el significado del logotipo, la ..." id="551" name="Google Shape;55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4663" y="3173846"/>
            <a:ext cx="2299984" cy="12937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2" name="Google Shape;552;p31"/>
          <p:cNvCxnSpPr>
            <a:endCxn id="537" idx="0"/>
          </p:cNvCxnSpPr>
          <p:nvPr/>
        </p:nvCxnSpPr>
        <p:spPr>
          <a:xfrm>
            <a:off x="3204894" y="3680168"/>
            <a:ext cx="1077000" cy="3387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553" name="Google Shape;553;p31"/>
          <p:cNvCxnSpPr>
            <a:endCxn id="544" idx="0"/>
          </p:cNvCxnSpPr>
          <p:nvPr/>
        </p:nvCxnSpPr>
        <p:spPr>
          <a:xfrm flipH="1">
            <a:off x="8527707" y="2839010"/>
            <a:ext cx="1182300" cy="2595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"/>
          <p:cNvSpPr txBox="1"/>
          <p:nvPr/>
        </p:nvSpPr>
        <p:spPr>
          <a:xfrm>
            <a:off x="1614197" y="475862"/>
            <a:ext cx="6848669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5.4. Reducción de las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2"/>
          <p:cNvSpPr txBox="1"/>
          <p:nvPr/>
        </p:nvSpPr>
        <p:spPr>
          <a:xfrm>
            <a:off x="1222218" y="1482093"/>
            <a:ext cx="10969782" cy="48936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fase es opcional y su objetivo es disminuir el número de características del corpus mediante la eliminación de determinados </a:t>
            </a:r>
            <a:r>
              <a:rPr b="0" i="1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tokens </a:t>
            </a:r>
            <a:r>
              <a:rPr b="0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de su conversión buscando una misma manera de representarlos. Existe tres técnicas habituales para llevar a cabo esta tarea: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Eliminación de </a:t>
            </a:r>
            <a:r>
              <a:rPr b="0" i="1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stopwords: </a:t>
            </a:r>
            <a:r>
              <a:rPr b="1" i="0" lang="es-CO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Eliminar un conjunto de palabras que, aunque son necesarias para construir oraciones con sentido, carecen de información que ayude a determinar la polaridad (positiva/negativa) de los textos en los que se encuentran</a:t>
            </a:r>
            <a:r>
              <a:rPr b="0" i="0" lang="es-CO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Lematización: </a:t>
            </a:r>
            <a:r>
              <a:rPr b="0" i="1" lang="es-CO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 cada palabra en su lema mediante el uso de diccionarios y de un proceso de análisis morfológico. A modo de ejemplo, la lematización convertiría la palabra “guapas” a su lema “guapo”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Stemming: </a:t>
            </a:r>
            <a:r>
              <a:rPr b="0" i="1" lang="es-CO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Otro método de normalización morfológica pero más agresivo que la lematización. En este caso, una palabra se transforma a su raíz por medio de la supresión de sus sufijos e inflexiones. Siguiendo el ejemplo anterior, las palabras “bellas” , “bellos” se convertiría a su raíz, “bell”.</a:t>
            </a:r>
            <a:endParaRPr b="0"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twitter" id="175" name="Google Shape;17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2325" y="2383283"/>
            <a:ext cx="552450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/>
          <p:nvPr/>
        </p:nvSpPr>
        <p:spPr>
          <a:xfrm>
            <a:off x="1107540" y="6604084"/>
            <a:ext cx="9047408" cy="23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https://www.earthdatascience.org/courses/earth-analytics-python/using-apis-natural-language-processing-twitter/get-and-use-twitter-data-in-python/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1388198" y="104428"/>
            <a:ext cx="1080380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 semana exploraremos el </a:t>
            </a:r>
            <a:r>
              <a:rPr b="1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los datos de redes sociales 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los que se accede desde </a:t>
            </a:r>
            <a:r>
              <a:rPr b="1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mediante Python. Utilizaremos la API </a:t>
            </a:r>
            <a:r>
              <a:rPr b="1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RESTful de Twitter</a:t>
            </a:r>
            <a:r>
              <a:rPr b="0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acceder a los datos sobre los usuarios de Twitter y sobre qué se tuitea.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3"/>
          <p:cNvSpPr txBox="1"/>
          <p:nvPr/>
        </p:nvSpPr>
        <p:spPr>
          <a:xfrm>
            <a:off x="1614197" y="475862"/>
            <a:ext cx="6848669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5.5. Ponderación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3"/>
          <p:cNvSpPr txBox="1"/>
          <p:nvPr/>
        </p:nvSpPr>
        <p:spPr>
          <a:xfrm>
            <a:off x="1222218" y="1225729"/>
            <a:ext cx="10969782" cy="56322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fase aplicaremos varias técnicas para ponderar las características extraídas de los textos según su importancia (aplicando pesos), las más conocidas son: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Binaria: </a:t>
            </a:r>
            <a:r>
              <a:rPr b="0" i="1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califica con 1 si contiene la característica o 0 si no.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Frecuencia absoluta: </a:t>
            </a:r>
            <a:r>
              <a:rPr b="0" i="1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 mismo que binaria pero se le suma las veces que aparece en el mensaje</a:t>
            </a:r>
            <a:r>
              <a:rPr b="0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Frecuencia relativa</a:t>
            </a:r>
            <a:r>
              <a:rPr b="0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igual a la absoluta pero con normalización de los pesos de las características teniendo presente la tamaño (número de letras) del mensaje.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TF-IDF (Term Frequency – Inverse Document Frecuency)</a:t>
            </a:r>
            <a:r>
              <a:rPr b="0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 mayor peso a las características que aparecen en el corpus pero en pocos mensajes.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4"/>
          <p:cNvSpPr txBox="1"/>
          <p:nvPr/>
        </p:nvSpPr>
        <p:spPr>
          <a:xfrm>
            <a:off x="1614197" y="475862"/>
            <a:ext cx="6848669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5.6. Clasificador de línea base.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4"/>
          <p:cNvSpPr txBox="1"/>
          <p:nvPr/>
        </p:nvSpPr>
        <p:spPr>
          <a:xfrm>
            <a:off x="1222217" y="1156998"/>
            <a:ext cx="10969782" cy="57553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Máquinas de vectores de soporte (Support Vector Machines, SVMs):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tiene las siguientes ventajas: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Ofrece una precisión bastante alta en comparación con  otros clasificadores como  regresión logística o los arboles de decisión, son más rápidos que las “naive bayes” y usan poca memoria para sus procesos.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 uso se ve en aplicaciones como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1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Detección de rostros.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1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Clasificación de correos electrónicos (spam).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1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Artículos de noticias (contextos).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1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Recomendaciones personalizadas en e-commerce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Desventajas: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CO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son buenos con grandes cantidades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2" name="Google Shape;57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8511" y="4135369"/>
            <a:ext cx="4293488" cy="271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1. Configura una cuenta de Twitter 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"/>
          <p:cNvSpPr txBox="1"/>
          <p:nvPr/>
        </p:nvSpPr>
        <p:spPr>
          <a:xfrm>
            <a:off x="1181694" y="1124667"/>
            <a:ext cx="63282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Ingresamos a la pagina: </a:t>
            </a:r>
            <a:r>
              <a:rPr b="0" i="0" lang="es-CO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https://developer.twitter.com/en/apps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"/>
          <p:cNvPicPr preferRelativeResize="0"/>
          <p:nvPr/>
        </p:nvPicPr>
        <p:blipFill rotWithShape="1">
          <a:blip r:embed="rId5">
            <a:alphaModFix/>
          </a:blip>
          <a:srcRect b="0" l="10931" r="0" t="0"/>
          <a:stretch/>
        </p:blipFill>
        <p:spPr>
          <a:xfrm>
            <a:off x="3275542" y="2087766"/>
            <a:ext cx="8830733" cy="440772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"/>
          <p:cNvSpPr/>
          <p:nvPr/>
        </p:nvSpPr>
        <p:spPr>
          <a:xfrm>
            <a:off x="10490200" y="2760133"/>
            <a:ext cx="1278467" cy="736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"/>
          <p:cNvCxnSpPr>
            <a:stCxn id="183" idx="2"/>
            <a:endCxn id="187" idx="0"/>
          </p:cNvCxnSpPr>
          <p:nvPr/>
        </p:nvCxnSpPr>
        <p:spPr>
          <a:xfrm rot="5400000">
            <a:off x="4026763" y="1631794"/>
            <a:ext cx="518400" cy="119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8" name="Google Shape;188;p1"/>
          <p:cNvSpPr/>
          <p:nvPr/>
        </p:nvSpPr>
        <p:spPr>
          <a:xfrm>
            <a:off x="1084922" y="3332163"/>
            <a:ext cx="192921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Crear una aplicación en Twitter que pueda usar para acceder a tweets.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1"/>
          <p:cNvCxnSpPr>
            <a:stCxn id="188" idx="3"/>
            <a:endCxn id="185" idx="4"/>
          </p:cNvCxnSpPr>
          <p:nvPr/>
        </p:nvCxnSpPr>
        <p:spPr>
          <a:xfrm flipH="1" rot="10800000">
            <a:off x="3014134" y="3496616"/>
            <a:ext cx="8115300" cy="3126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7" name="Google Shape;187;p1"/>
          <p:cNvSpPr/>
          <p:nvPr/>
        </p:nvSpPr>
        <p:spPr>
          <a:xfrm>
            <a:off x="2897505" y="1950845"/>
            <a:ext cx="2657400" cy="49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2503" y="1738352"/>
            <a:ext cx="8913546" cy="511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 txBox="1"/>
          <p:nvPr/>
        </p:nvSpPr>
        <p:spPr>
          <a:xfrm>
            <a:off x="1172985" y="1329400"/>
            <a:ext cx="38779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App Name: Cómo se llamará su aplicación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1084921" y="3332163"/>
            <a:ext cx="217208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Application Description</a:t>
            </a: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Cómo se describirá su aplicación a sus usuarios, es recomendable explicar que este aplicación es solo con fines academicos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18"/>
          <p:cNvCxnSpPr>
            <a:stCxn id="195" idx="3"/>
            <a:endCxn id="198" idx="0"/>
          </p:cNvCxnSpPr>
          <p:nvPr/>
        </p:nvCxnSpPr>
        <p:spPr>
          <a:xfrm>
            <a:off x="5050971" y="1483289"/>
            <a:ext cx="662100" cy="22386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" name="Google Shape;199;p18"/>
          <p:cNvCxnSpPr>
            <a:stCxn id="196" idx="2"/>
            <a:endCxn id="200" idx="1"/>
          </p:cNvCxnSpPr>
          <p:nvPr/>
        </p:nvCxnSpPr>
        <p:spPr>
          <a:xfrm flipH="1" rot="-5400000">
            <a:off x="3117463" y="3770658"/>
            <a:ext cx="783900" cy="26769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" name="Google Shape;198;p18"/>
          <p:cNvSpPr/>
          <p:nvPr/>
        </p:nvSpPr>
        <p:spPr>
          <a:xfrm>
            <a:off x="4737463" y="3721823"/>
            <a:ext cx="1951146" cy="45568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4847882" y="4261474"/>
            <a:ext cx="3615000" cy="2478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1153093" y="6594261"/>
            <a:ext cx="391164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https://cran.r-project.org/web/packages/rtweet/vignettes/auth.html</a:t>
            </a:r>
            <a:r>
              <a:rPr b="0" i="0" lang="es-CO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1. Configura una cuenta de Twitter 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0922" y="2246811"/>
            <a:ext cx="8351078" cy="461118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9"/>
          <p:cNvSpPr txBox="1"/>
          <p:nvPr/>
        </p:nvSpPr>
        <p:spPr>
          <a:xfrm>
            <a:off x="1172986" y="1329400"/>
            <a:ext cx="346868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 URLs: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Sitio web asociado con la aplicación: recomiendo usar la URL de tu perfil de Twitter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1084921" y="3332163"/>
            <a:ext cx="275600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 URLs: </a:t>
            </a: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introduzca exactamente lo siguiente: </a:t>
            </a:r>
            <a:r>
              <a:rPr b="0" i="0" lang="es-CO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http://127.0.0.1:1410</a:t>
            </a: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(no es vital se puede dejar vacío)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9"/>
          <p:cNvCxnSpPr>
            <a:stCxn id="208" idx="3"/>
            <a:endCxn id="211" idx="0"/>
          </p:cNvCxnSpPr>
          <p:nvPr/>
        </p:nvCxnSpPr>
        <p:spPr>
          <a:xfrm>
            <a:off x="4641669" y="1698732"/>
            <a:ext cx="1628700" cy="11652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" name="Google Shape;212;p19"/>
          <p:cNvCxnSpPr>
            <a:stCxn id="209" idx="2"/>
            <a:endCxn id="213" idx="1"/>
          </p:cNvCxnSpPr>
          <p:nvPr/>
        </p:nvCxnSpPr>
        <p:spPr>
          <a:xfrm flipH="1" rot="-5400000">
            <a:off x="3672672" y="3076520"/>
            <a:ext cx="420600" cy="28401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4" name="Google Shape;214;p19"/>
          <p:cNvSpPr/>
          <p:nvPr/>
        </p:nvSpPr>
        <p:spPr>
          <a:xfrm>
            <a:off x="1084921" y="5323036"/>
            <a:ext cx="275600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 name: </a:t>
            </a: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colocar el nombre de la universidad, donde evidenciamos que es con fines académicos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9"/>
          <p:cNvCxnSpPr>
            <a:stCxn id="214" idx="2"/>
            <a:endCxn id="216" idx="1"/>
          </p:cNvCxnSpPr>
          <p:nvPr/>
        </p:nvCxnSpPr>
        <p:spPr>
          <a:xfrm flipH="1" rot="-5400000">
            <a:off x="3712572" y="5027493"/>
            <a:ext cx="332700" cy="28320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" name="Google Shape;211;p19"/>
          <p:cNvSpPr/>
          <p:nvPr/>
        </p:nvSpPr>
        <p:spPr>
          <a:xfrm>
            <a:off x="5294813" y="2863897"/>
            <a:ext cx="1951146" cy="45568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5303095" y="4478921"/>
            <a:ext cx="3527396" cy="45568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5294813" y="6382138"/>
            <a:ext cx="1951146" cy="45568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1153093" y="6594261"/>
            <a:ext cx="35573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https://cran.r-project.org/web/packages/rtweet/vignettes/auth.html</a:t>
            </a:r>
            <a:r>
              <a:rPr b="0" i="0" lang="es-C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1. Configura una cuenta de Twitter 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5251" y="1182410"/>
            <a:ext cx="7746749" cy="567558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/>
        </p:nvSpPr>
        <p:spPr>
          <a:xfrm>
            <a:off x="1200949" y="1319875"/>
            <a:ext cx="290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 Website URLs: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Sitio web de la USTA Tunja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1084921" y="3332163"/>
            <a:ext cx="313465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 us how this app will be used: </a:t>
            </a: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especificar que usted es un estudiante de ingeniería de sistemas y que la información que se va a obtener es para fines netamente académicos.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20"/>
          <p:cNvCxnSpPr>
            <a:stCxn id="224" idx="3"/>
            <a:endCxn id="227" idx="0"/>
          </p:cNvCxnSpPr>
          <p:nvPr/>
        </p:nvCxnSpPr>
        <p:spPr>
          <a:xfrm>
            <a:off x="4103449" y="1581475"/>
            <a:ext cx="1774200" cy="8481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20"/>
          <p:cNvCxnSpPr>
            <a:stCxn id="225" idx="2"/>
          </p:cNvCxnSpPr>
          <p:nvPr/>
        </p:nvCxnSpPr>
        <p:spPr>
          <a:xfrm flipH="1" rot="-5400000">
            <a:off x="3570698" y="3583264"/>
            <a:ext cx="114300" cy="19512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20"/>
          <p:cNvSpPr/>
          <p:nvPr/>
        </p:nvSpPr>
        <p:spPr>
          <a:xfrm>
            <a:off x="4641669" y="3429000"/>
            <a:ext cx="4676502" cy="253365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4902157" y="2429670"/>
            <a:ext cx="1951146" cy="45568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1153093" y="6594261"/>
            <a:ext cx="42963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https://cran.r-project.org/web/packages/rtweet/vignettes/auth.html</a:t>
            </a:r>
            <a:r>
              <a:rPr b="0" i="0" lang="es-C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1. Configura una cuenta de Twitter 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-app-4" id="236" name="Google Shape;236;p91"/>
          <p:cNvPicPr preferRelativeResize="0"/>
          <p:nvPr/>
        </p:nvPicPr>
        <p:blipFill rotWithShape="1">
          <a:blip r:embed="rId4">
            <a:alphaModFix/>
          </a:blip>
          <a:srcRect b="10626" l="16476" r="14340" t="14162"/>
          <a:stretch/>
        </p:blipFill>
        <p:spPr>
          <a:xfrm>
            <a:off x="2830286" y="2144115"/>
            <a:ext cx="5930539" cy="37969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91"/>
          <p:cNvSpPr/>
          <p:nvPr/>
        </p:nvSpPr>
        <p:spPr>
          <a:xfrm>
            <a:off x="1297578" y="1316911"/>
            <a:ext cx="1025869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Cuando haya completado los campos de formulario requeridos, haga clic en el botón azul en la parte inferior   </a:t>
            </a: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 e indique si acepta los términos del </a:t>
            </a: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desarrollador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91"/>
          <p:cNvSpPr/>
          <p:nvPr/>
        </p:nvSpPr>
        <p:spPr>
          <a:xfrm>
            <a:off x="1297578" y="6029592"/>
            <a:ext cx="80641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O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 proceso de aprobación puede durar varios minutos e incluso horas….tenga paciencia….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1"/>
          <p:cNvSpPr/>
          <p:nvPr/>
        </p:nvSpPr>
        <p:spPr>
          <a:xfrm>
            <a:off x="1153093" y="6594261"/>
            <a:ext cx="391164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https://cran.r-project.org/web/packages/rtweet/vignettes/auth.html</a:t>
            </a:r>
            <a:r>
              <a:rPr b="0" i="0" lang="es-CO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1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1. Configura una cuenta de Twitter 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LUIS FERNANDO</dc:creator>
</cp:coreProperties>
</file>