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ZFaiZS8USXWqC0L8vcrni1Rot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5360b2aa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g85360b2a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5360b2aa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g85360b2aa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6" name="Google Shape;2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6716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opencv/opencv/tree/master/data/haarcascad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uis.castellanosg@usantoto.edu.c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eknotut.com/en/facial-recognition-with-raspberry-pi-and-opencv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/>
        </p:nvSpPr>
        <p:spPr>
          <a:xfrm>
            <a:off x="1503101" y="441679"/>
            <a:ext cx="772635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CO" sz="3000" b="1" i="0" u="none" strike="noStrike" cap="non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Aplicar clasificador_Haar de caras frontales</a:t>
            </a:r>
            <a:endParaRPr sz="3000" b="1" i="0" u="none" strike="noStrike" cap="non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1304134" y="1293724"/>
            <a:ext cx="10813801" cy="442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Habilitar Google Drive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Importar librerías necesarias (opencv, numpy)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Cargar clasificador haar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Cargar imagen  desde Google Drive y Aplicar filtro gris  (COLOR_BGR2GRAY)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Identificar rostros en la imagen (detectMultiScale)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Dibujamos rectángulos de colores correspondientes a la matriz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/>
        </p:nvSpPr>
        <p:spPr>
          <a:xfrm>
            <a:off x="1503101" y="441679"/>
            <a:ext cx="772635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CO" sz="3000" b="1" i="0" u="none" strike="noStrike" cap="non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Aplicar clasificador_Haar de caras frontales</a:t>
            </a:r>
            <a:endParaRPr sz="3000" b="1" i="0" u="none" strike="noStrike" cap="non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 txBox="1"/>
          <p:nvPr/>
        </p:nvSpPr>
        <p:spPr>
          <a:xfrm>
            <a:off x="1198999" y="3509334"/>
            <a:ext cx="89508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   Importar librerías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1501654" y="2347664"/>
            <a:ext cx="8744754" cy="584775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 google.colab import drive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drive.mount('/content/drive')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1501654" y="4217948"/>
            <a:ext cx="8744754" cy="861774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 cv2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 numpy as np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 google.colab.patches import cv2_imshow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1295574" y="1633526"/>
            <a:ext cx="895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  Habilitar Google drive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/>
        </p:nvSpPr>
        <p:spPr>
          <a:xfrm>
            <a:off x="1503101" y="441679"/>
            <a:ext cx="772635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CO" sz="3000" b="1" i="0" u="none" strike="noStrike" cap="non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Aplicar clasificador_Haar de caras frontales</a:t>
            </a:r>
            <a:endParaRPr sz="3000" b="1" i="0" u="none" strike="noStrike" cap="non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1278760" y="2796310"/>
            <a:ext cx="89508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   Cargar clasificador Haar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723622" y="3429000"/>
            <a:ext cx="10468500" cy="2616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face_cascade= cv2.CascadeClassifier(</a:t>
            </a:r>
            <a:r>
              <a:rPr lang="es-CO" sz="105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'/content/drive/My Drive/…/haarcascade_frontalface_default.xml'</a:t>
            </a:r>
            <a:r>
              <a:rPr lang="es-CO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1179320" y="3861635"/>
            <a:ext cx="1101267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archivo xml fue tomado de internet (</a:t>
            </a:r>
            <a:r>
              <a:rPr lang="es-CO" sz="16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https://github.com/opencv/opencv/tree/master/data/haarcascades</a:t>
            </a:r>
            <a:r>
              <a:rPr lang="es-CO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encuentra ubicado  en la carpeta de en drive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\USTA-202001\USTA-202001_7°_DEEP_LEARNING\Computer_vision\Python_files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1267365" y="1147957"/>
            <a:ext cx="1092463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Solo estamos detectando la cara frontal por lo tanto usaremos el archivo </a:t>
            </a: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haarcascade_frontalface_default.xml</a:t>
            </a:r>
            <a:r>
              <a:rPr lang="es-CO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archivo permite usar los clasificadores en cascada basados ​​en la función Haar para detectar una </a:t>
            </a: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 frontal.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1364652" y="5288814"/>
            <a:ext cx="89508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  Cargar imagen  desde Google Drive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1503101" y="5804790"/>
            <a:ext cx="10688899" cy="461665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 = cv2.imread(</a:t>
            </a:r>
            <a:r>
              <a:rPr lang="es-CO" sz="12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"/content/drive/…/images/caras.jpg"</a:t>
            </a:r>
            <a:r>
              <a:rPr lang="es-CO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gray = cv2.cvtColor(img, cv2.COLOR_BGR2GRAY)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/>
        </p:nvSpPr>
        <p:spPr>
          <a:xfrm>
            <a:off x="1503101" y="441679"/>
            <a:ext cx="772635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CO" sz="3000" b="1" i="0" u="none" strike="noStrike" cap="non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Aplicar clasificador_Haar de caras frontales</a:t>
            </a:r>
            <a:endParaRPr sz="3000" b="1" i="0" u="none" strike="noStrike" cap="non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1283669" y="1210847"/>
            <a:ext cx="89508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Identificar rostros en la imagen (detectMultiScale)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1283669" y="3337798"/>
            <a:ext cx="10908331" cy="31085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Donde los parámetros son: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CO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</a:t>
            </a: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matriz del tipo CV_8U que contiene una imagen donde se detectan objetos.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CO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scaleFactor</a:t>
            </a: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: parámetro que especifica cuánto se reduce el tamaño de la imagen en cada escala de imagen (usamos 1.3, expandimos la imagen en un 30%)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CO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minNeighbours</a:t>
            </a: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: Parámetro que especifica cuántos vecinos debe tener cada rectángulo candidato para retenerlo. Este parámetro afectará la calidad de las caras detectadas: un valor más alto produce menos detecciones pero con mayor calidad.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CO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(optional)minSize</a:t>
            </a: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Tamaño mínimo posible del objeto. Los objetos más pequeños que eso se ignoran.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3" descr="ImageScal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0262" y="4224223"/>
            <a:ext cx="1897166" cy="127651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/>
          <p:nvPr/>
        </p:nvSpPr>
        <p:spPr>
          <a:xfrm>
            <a:off x="4317985" y="2677572"/>
            <a:ext cx="78740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Matriz, donde cada fila es un cuadrado (x1,y1, x2, y2) donde se identifico una cara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3"/>
          <p:cNvSpPr/>
          <p:nvPr/>
        </p:nvSpPr>
        <p:spPr>
          <a:xfrm rot="10800000">
            <a:off x="3811424" y="2643183"/>
            <a:ext cx="444382" cy="39057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54564" y="2251870"/>
            <a:ext cx="1083847" cy="99410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/>
          <p:nvPr/>
        </p:nvSpPr>
        <p:spPr>
          <a:xfrm>
            <a:off x="1283669" y="1715970"/>
            <a:ext cx="10908331" cy="430887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faces = face_cascade.detectMultiScale(gray,scaleFactor=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,minNeighbors=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,minSize=(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s-CO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(faces)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/>
        </p:nvSpPr>
        <p:spPr>
          <a:xfrm>
            <a:off x="1503101" y="441679"/>
            <a:ext cx="772635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CO" sz="3000" b="1" i="0" u="none" strike="noStrike" cap="non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Aplicar clasificador_Haar de caras frontales</a:t>
            </a:r>
            <a:endParaRPr sz="3000" b="1" i="0" u="none" strike="noStrike" cap="non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252858" y="1235035"/>
            <a:ext cx="1093914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  Dibujamos rectángulos de color verde tomando como base las coordenadas guardadas en la matriz faces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5025" y="1936195"/>
            <a:ext cx="6096000" cy="37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05087" y="2093719"/>
            <a:ext cx="2214741" cy="203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/>
          <p:nvPr/>
        </p:nvSpPr>
        <p:spPr>
          <a:xfrm>
            <a:off x="1252857" y="4395361"/>
            <a:ext cx="4626649" cy="738664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AF00DB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(x,y,w,h) </a:t>
            </a:r>
            <a:r>
              <a:rPr lang="es-CO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faces: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cv2.rectangle(img,(x,y),(x+w,y+h),(</a:t>
            </a:r>
            <a:r>
              <a:rPr lang="es-CO" sz="1400" b="0" i="0" u="none" strike="noStrike" cap="non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CO" sz="1400" b="0" i="0" u="none" strike="noStrike" cap="non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255</a:t>
            </a: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CO" sz="1400" b="0" i="0" u="none" strike="noStrike" cap="non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s-CO" sz="1400" b="0" i="0" u="none" strike="noStrike" cap="non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cv2_imshow(img) 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/>
        </p:nvSpPr>
        <p:spPr>
          <a:xfrm>
            <a:off x="1503101" y="441679"/>
            <a:ext cx="772635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CO" sz="3000" b="1" i="0" u="none" strike="noStrike" cap="non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Aplicar clasificador_Haar de caras frontales</a:t>
            </a:r>
            <a:endParaRPr sz="3000" b="1" i="0" u="none" strike="noStrike" cap="non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1252857" y="1081906"/>
            <a:ext cx="1093914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  Código completo y mejorado (que nos enumere las caras)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4171" y="4522808"/>
            <a:ext cx="3794333" cy="23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/>
          <p:nvPr/>
        </p:nvSpPr>
        <p:spPr>
          <a:xfrm>
            <a:off x="1377978" y="1482016"/>
            <a:ext cx="10688898" cy="2970044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cv2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numpy </a:t>
            </a:r>
            <a:r>
              <a:rPr lang="es-CO" sz="110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np</a:t>
            </a:r>
            <a:endParaRPr sz="1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google.colab.patches </a:t>
            </a:r>
            <a:r>
              <a:rPr lang="es-CO" sz="110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cv2_imshow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face_cascade = cv2.CascadeClassifier(</a:t>
            </a:r>
            <a:r>
              <a:rPr lang="es-CO" sz="110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'/content/…/haarcascade_frontalface_default.xml'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img = cv2.imread(</a:t>
            </a:r>
            <a:r>
              <a:rPr lang="es-CO" sz="110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"/content/…/caras.jpg"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gray = cv2.cvtColor(img, cv2.COLOR_BGR2GRAY)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faces = face_cascade.detectMultiScale(gray,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1.3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(faces)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idx=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(x,y,w,h) </a:t>
            </a:r>
            <a:r>
              <a:rPr lang="es-CO" sz="11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faces: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cv2.rectangle(img,(x,y),(x+w,y+h),(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idx += 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cv2.putText(img,</a:t>
            </a:r>
            <a:r>
              <a:rPr lang="es-CO" sz="110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"Cara #{}"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O" sz="1100" b="0" i="0" u="none" strike="noStrike" cap="non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(idx),(x,y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-10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cv2.FONT_HERSHEY_SIMPLEX,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.5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,(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cv2_imshow(img)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cv2.imwrite(</a:t>
            </a:r>
            <a:r>
              <a:rPr lang="es-CO" sz="110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'/content/…/caras_detectadas.jpg'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,img)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/>
        </p:nvSpPr>
        <p:spPr>
          <a:xfrm>
            <a:off x="1902343" y="2432723"/>
            <a:ext cx="895081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CO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detecciones en un video o una cámara web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/>
        </p:nvSpPr>
        <p:spPr>
          <a:xfrm>
            <a:off x="1495515" y="501500"/>
            <a:ext cx="734938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CO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clasificador_Haar en un video o cámara web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1317737" y="1581795"/>
            <a:ext cx="8783391" cy="517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s-CO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Cargar video de Google drive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s-CO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 del video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Capturar cada frame del video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Aplicar filtro de gris al frame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Aplicar clasificador en el frame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 startAt="5"/>
            </a:pPr>
            <a:r>
              <a:rPr lang="es-CO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dibujar rectángulo sobre el frame del video.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 startAt="5"/>
            </a:pPr>
            <a:r>
              <a:rPr lang="es-CO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Grabar en un nuevo video el resultado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/>
        </p:nvSpPr>
        <p:spPr>
          <a:xfrm>
            <a:off x="1495515" y="501500"/>
            <a:ext cx="734938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CO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clasificador_Haar en un video o cámara web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1165657" y="1194363"/>
            <a:ext cx="87833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   ver video en Google colaboratory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1723421" y="4252779"/>
            <a:ext cx="10309057" cy="307777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videoentrada = cv2.VideoCapture(</a:t>
            </a:r>
            <a:r>
              <a:rPr lang="es-CO" sz="14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'/content/drive/My Drive/…/images/familia_cantando.mp4'</a:t>
            </a: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1234024" y="3729782"/>
            <a:ext cx="87833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 Cargar video de Google drive con opencv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1723421" y="1846269"/>
            <a:ext cx="10397223" cy="1754326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CO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IPython.display </a:t>
            </a:r>
            <a:r>
              <a:rPr lang="es-CO" sz="120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CO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CO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base64 </a:t>
            </a:r>
            <a:r>
              <a:rPr lang="es-CO" sz="120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CO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b64encode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mp4 = </a:t>
            </a:r>
            <a:r>
              <a:rPr lang="es-CO" sz="1200" b="0" i="0" u="none" strike="noStrike" cap="non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s-CO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120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'/content/drive/My Drive/IA/Computer_Vision/Images/familia_cantando.mp4'</a:t>
            </a:r>
            <a:r>
              <a:rPr lang="es-CO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O" sz="120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'rb'</a:t>
            </a:r>
            <a:r>
              <a:rPr lang="es-CO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).read()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data_url = </a:t>
            </a:r>
            <a:r>
              <a:rPr lang="es-CO" sz="120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"data:video/mp4;base64,"</a:t>
            </a:r>
            <a:r>
              <a:rPr lang="es-CO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+ b64encode(mp4).decode()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HTML(</a:t>
            </a:r>
            <a:r>
              <a:rPr lang="es-CO" sz="120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 b="0" i="0" u="none" strike="noStrike" cap="none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CO" sz="1200" b="0" i="0" u="none" strike="noStrike" cap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lang="es-CO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s-CO" sz="12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s-CO" sz="1200" b="0" i="0" u="none" strike="noStrike" cap="none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O" sz="12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s-CO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s-CO" sz="12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controls</a:t>
            </a:r>
            <a:r>
              <a:rPr lang="es-CO" sz="1200" b="0" i="0" u="none" strike="noStrike" cap="none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</a:t>
            </a:r>
            <a:r>
              <a:rPr lang="es-CO" sz="1200" b="0" i="0" u="none" strike="noStrike" cap="none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CO" sz="1200" b="0" i="0" u="none" strike="noStrike" cap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-CO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s-CO" sz="12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-CO" sz="1200" b="0" i="0" u="none" strike="noStrike" cap="none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O" sz="12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"%s"</a:t>
            </a:r>
            <a:r>
              <a:rPr lang="es-CO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s-CO" sz="12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CO" sz="1200" b="0" i="0" u="none" strike="noStrike" cap="none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O" sz="12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"video/mp4"</a:t>
            </a:r>
            <a:r>
              <a:rPr lang="es-CO" sz="1200" b="0" i="0" u="none" strike="noStrike" cap="none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 b="0" i="0" u="none" strike="noStrike" cap="none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CO" sz="1200" b="0" i="0" u="none" strike="noStrike" cap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lang="es-CO" sz="1200" b="0" i="0" u="none" strike="noStrike" cap="none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r>
              <a:rPr lang="es-CO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% data_url)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1234024" y="4812630"/>
            <a:ext cx="87833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Conociendo sus características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1723420" y="5387946"/>
            <a:ext cx="10309200" cy="9540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property_id = </a:t>
            </a:r>
            <a:r>
              <a:rPr lang="es-CO" sz="1400" b="0" i="0" u="none" strike="noStrike" cap="non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CO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(cv2.CAP_PROP_FRAME_COUNT)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totalframes = </a:t>
            </a:r>
            <a:r>
              <a:rPr lang="es-CO" sz="1400" b="0" i="0" u="none" strike="noStrike" cap="non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CO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(cv2.VideoCapture.get(videoentrada, property_id))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CO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 </a:t>
            </a:r>
            <a:r>
              <a:rPr lang="es-CO" sz="140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"total de frames: "</a:t>
            </a:r>
            <a:r>
              <a:rPr lang="es-CO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CO" sz="1400" b="0" i="0" u="none" strike="noStrike" cap="non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-CO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(totalframes) 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CO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1400" b="0" i="0" u="none" strike="noStrike" cap="non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-CO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(videoentrada.get(</a:t>
            </a:r>
            <a:r>
              <a:rPr lang="es-CO" sz="14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CO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))+</a:t>
            </a:r>
            <a:r>
              <a:rPr lang="es-CO" sz="140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"x"</a:t>
            </a:r>
            <a:r>
              <a:rPr lang="es-CO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CO" sz="1400" b="0" i="0" u="none" strike="noStrike" cap="non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-CO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(videoentrada.get(</a:t>
            </a:r>
            <a:r>
              <a:rPr lang="es-CO" sz="14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-CO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))+</a:t>
            </a:r>
            <a:r>
              <a:rPr lang="es-CO" sz="140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 pixeles"</a:t>
            </a:r>
            <a:r>
              <a:rPr lang="es-CO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/>
        </p:nvSpPr>
        <p:spPr>
          <a:xfrm>
            <a:off x="1495515" y="501500"/>
            <a:ext cx="734938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CO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clasificador_Haar en un video o cámara web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1382400" y="1140460"/>
            <a:ext cx="88671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 extrayendo solo unos frames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1382400" y="3526377"/>
            <a:ext cx="88671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2.2. Recorriendo todo el video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1942495" y="1687088"/>
            <a:ext cx="8293994" cy="1384995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#recorremos los 6 primeros frames de 1412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x </a:t>
            </a:r>
            <a:r>
              <a:rPr lang="es-CO" sz="1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s-CO" sz="1400" b="0" i="0" u="none" strike="noStrike" cap="non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14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videoentrada.</a:t>
            </a:r>
            <a:r>
              <a:rPr lang="es-CO" sz="1400" b="0" i="0" u="none" strike="noStrike" cap="non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14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,x); 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s-CO" sz="1400" b="0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#ret: retorno (true si es frame se lee correctamente)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ret, frame = videoentrada.read()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cv2_imshow(frame)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1955511" y="4073005"/>
            <a:ext cx="8641274" cy="1815882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(videoentrada.isOpened()):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ret, frame = videoentrada.read()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s-CO" sz="140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ret == </a:t>
            </a:r>
            <a:r>
              <a:rPr lang="es-CO" sz="1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lang="es-CO" sz="1400" b="0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Nuestras operaciones sobre los frames se hacen aqui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gray = cv2.cvtColor(frame, cv2.COLOR_BGR2GRAY)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s-CO" sz="140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lang="es-CO" sz="140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videoentrada.release()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0" y="2693770"/>
            <a:ext cx="11944866" cy="372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8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Faculty: 	S</a:t>
            </a:r>
            <a:r>
              <a:rPr lang="es-CO" sz="28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ystems engineer</a:t>
            </a:r>
            <a:endParaRPr sz="28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8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Course: 	</a:t>
            </a:r>
            <a:r>
              <a:rPr lang="es-CO" sz="28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 sz="28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8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Topic:  	</a:t>
            </a:r>
            <a:r>
              <a:rPr lang="es-CO" sz="28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Computer visión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SubTopic:   Detección de rostros o caras frontales usando Haar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                  (Clasificadores/cascades)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________________________________________________</a:t>
            </a:r>
            <a:endParaRPr sz="12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Professor:</a:t>
            </a:r>
            <a:r>
              <a:rPr lang="es-CO" sz="24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	Luis Fernando Castellanos Guarin</a:t>
            </a:r>
            <a:endParaRPr sz="12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r>
              <a:rPr lang="es-CO" sz="24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		</a:t>
            </a:r>
            <a:r>
              <a:rPr lang="es-CO" sz="2400" b="0" i="0" u="sng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Luis.castellanosg@usantoto.edu.co</a:t>
            </a:r>
            <a:endParaRPr sz="24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Phone: </a:t>
            </a:r>
            <a:r>
              <a:rPr lang="es-CO" sz="24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       	3214582098</a:t>
            </a:r>
            <a:endParaRPr sz="28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/>
        </p:nvSpPr>
        <p:spPr>
          <a:xfrm>
            <a:off x="1495515" y="501500"/>
            <a:ext cx="734938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CO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clasificador_Haar en un video o cámara web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1295646" y="1196546"/>
            <a:ext cx="87833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 Cargamos el clasificador haar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1295646" y="4843247"/>
            <a:ext cx="10685558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  Dibujamos rectángulos en los lugares que se identificaron caras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1495513" y="4075963"/>
            <a:ext cx="10542600" cy="3078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faces = face_cascade.detectMultiScale(gray,scaleFactor=</a:t>
            </a:r>
            <a:r>
              <a:rPr lang="es-CO" sz="1400" b="0" i="0" u="none" strike="noStrike" cap="non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,minNeighbors=</a:t>
            </a:r>
            <a:r>
              <a:rPr lang="es-CO" sz="1400" b="0" i="0" u="none" strike="noStrike" cap="non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1649339" y="5490476"/>
            <a:ext cx="10542662" cy="830997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CO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(x, y, w, h) </a:t>
            </a:r>
            <a:r>
              <a:rPr lang="es-CO" sz="16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CO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faces: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cv2.rectangle(frame,(x,y),(x+w, y+h),(</a:t>
            </a:r>
            <a:r>
              <a:rPr lang="es-CO" sz="16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O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lang="es-CO" sz="16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s-CO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lang="es-CO" sz="16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O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s-CO" sz="16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CO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cv2_imshow(frame)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1295645" y="2205964"/>
            <a:ext cx="88671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 Aplicar filtro gris a cada frame del video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1649338" y="2791108"/>
            <a:ext cx="10542662" cy="307777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gray = cv2.cvtColor(frame, cv2.COLOR_BGR2GRAY)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1649338" y="1760652"/>
            <a:ext cx="10542662" cy="276999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face_cascade = cv2.CascadeClassifier(</a:t>
            </a:r>
            <a:r>
              <a:rPr lang="es-CO" sz="120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'/content/…/Python_files/HaarCascade/haarcascade_frontalface_default.xml'</a:t>
            </a:r>
            <a:r>
              <a:rPr lang="es-CO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1295644" y="3546344"/>
            <a:ext cx="88671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  Aplicamos el clasificador haar a la imagen gris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/>
        </p:nvSpPr>
        <p:spPr>
          <a:xfrm>
            <a:off x="1495515" y="501500"/>
            <a:ext cx="734938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CO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clasificador_Haar en un video o cámara web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1324708" y="1153879"/>
            <a:ext cx="88671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  Aplicando todo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5693" y="4754736"/>
            <a:ext cx="3375589" cy="189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47119" y="4754735"/>
            <a:ext cx="3375590" cy="189876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1"/>
          <p:cNvSpPr/>
          <p:nvPr/>
        </p:nvSpPr>
        <p:spPr>
          <a:xfrm>
            <a:off x="1495515" y="1615544"/>
            <a:ext cx="10696485" cy="2970044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#video que vamos a analizar</a:t>
            </a:r>
            <a:endParaRPr sz="1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video = cv2.VideoCapture(</a:t>
            </a:r>
            <a:r>
              <a:rPr lang="es-CO" sz="110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'/content/…/familia_cantando.mp4’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#clasificador haar</a:t>
            </a:r>
            <a:endParaRPr sz="1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face_cascade = cv2.CascadeClassifier(</a:t>
            </a:r>
            <a:r>
              <a:rPr lang="es-CO" sz="110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'/content/…/haarcascade_frontalface_default.xml’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x </a:t>
            </a:r>
            <a:r>
              <a:rPr lang="es-CO" sz="11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s-CO" sz="1100" b="0" i="0" u="none" strike="noStrike" cap="non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videoentrada.</a:t>
            </a:r>
            <a:r>
              <a:rPr lang="es-CO" sz="1100" b="0" i="0" u="none" strike="noStrike" cap="non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,x); 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s-CO" sz="1100" b="0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#ret: retorno (true si es frame se lee correctamente)</a:t>
            </a:r>
            <a:endParaRPr sz="1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ret, frame = videoentrada.read()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#convertimos el frame a gris</a:t>
            </a:r>
            <a:endParaRPr sz="1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gray = cv2.cvtColor(frame, cv2.COLOR_BGR2GRAY)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#detectamos las caras en el frame</a:t>
            </a:r>
            <a:endParaRPr sz="1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faces = face_cascade.detectMultiScale(gray,scaleFactor=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,minNeighbors=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s-CO" sz="110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(x, y, w, h) </a:t>
            </a:r>
            <a:r>
              <a:rPr lang="es-CO" sz="11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faces: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CO" sz="1100" b="0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#dibujamos rectángulos verdes alrededor de las caras</a:t>
            </a:r>
            <a:endParaRPr sz="1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cv2.rectangle(frame,(x,y),(x+w, y+h),(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s-CO" sz="110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cv2_imshow(frame)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5360b2aa4_1_0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Exportar video con caras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85360b2aa4_1_0"/>
          <p:cNvSpPr txBox="1"/>
          <p:nvPr/>
        </p:nvSpPr>
        <p:spPr>
          <a:xfrm>
            <a:off x="1398150" y="1526928"/>
            <a:ext cx="106656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Instalar libreria para medir la ejecución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85360b2aa4_1_0"/>
          <p:cNvSpPr/>
          <p:nvPr/>
        </p:nvSpPr>
        <p:spPr>
          <a:xfrm>
            <a:off x="1200550" y="2047428"/>
            <a:ext cx="9250300" cy="6918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50" b="0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instalar librería para visualizar el progreso de ejecución una tarea en background</a:t>
            </a:r>
            <a:endParaRPr sz="1050" b="0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50" b="0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pyprind</a:t>
            </a:r>
            <a:endParaRPr sz="1050" b="0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85360b2aa4_1_0"/>
          <p:cNvSpPr txBox="1"/>
          <p:nvPr/>
        </p:nvSpPr>
        <p:spPr>
          <a:xfrm>
            <a:off x="1248050" y="2919350"/>
            <a:ext cx="9202800" cy="35883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sys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time          </a:t>
            </a:r>
            <a:r>
              <a:rPr lang="es-CO" sz="1050" b="0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 calcular tiempo (en este caso tiempo de descarga de archivo)</a:t>
            </a:r>
            <a:endParaRPr sz="1050" b="0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pyprind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#funcion para ver el avance de procesos en background</a:t>
            </a:r>
            <a:endParaRPr sz="1050" b="0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1050" b="0" i="0" u="none" strike="noStrike" cap="non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reporthook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1050" b="0" i="0" u="none" strike="noStrike" cap="non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CO" sz="1050" b="0" i="0" u="none" strike="noStrike" cap="non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total_step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O" sz="105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start_time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O" sz="105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step == </a:t>
            </a:r>
            <a:r>
              <a:rPr lang="es-CO" sz="105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start_time = time.time()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CO" sz="105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050" b="0" i="0" u="none" strike="noStrike" cap="none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duration = time.time() - start_time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speed = total_step / (</a:t>
            </a:r>
            <a:r>
              <a:rPr lang="es-CO" sz="105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1024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.**</a:t>
            </a:r>
            <a:r>
              <a:rPr lang="es-CO" sz="105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duration)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percent = step *</a:t>
            </a:r>
            <a:r>
              <a:rPr lang="es-CO" sz="105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/total_step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sys.stdout.write(</a:t>
            </a:r>
            <a:r>
              <a:rPr lang="es-CO" sz="105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"\r%d pasos | %d frames -&gt; %%.2f frames | %d segundos transcurrido"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%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(step, total_step, percent, duration))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sys.stdout.flush()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5360b2aa4_1_10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Exportar video con caras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85360b2aa4_1_10"/>
          <p:cNvSpPr txBox="1"/>
          <p:nvPr/>
        </p:nvSpPr>
        <p:spPr>
          <a:xfrm>
            <a:off x="1382325" y="1329400"/>
            <a:ext cx="10809675" cy="53136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face_cascade = cv2.CascadeClassifier(</a:t>
            </a:r>
            <a:r>
              <a:rPr lang="es-CO" sz="105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'/content/drive/My Drive/IA/Computer_Vision/Python_files/HaarCascade/haarcascade_frontalface_default.xml'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#video que analizaremos</a:t>
            </a:r>
            <a:endParaRPr sz="1050" b="0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videoentrada = cv2.VideoCapture(</a:t>
            </a:r>
            <a:r>
              <a:rPr lang="es-CO" sz="105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'/content/drive/My Drive/IA/Computer_Vision/Images/familia_cantando.mp4'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#video resultante del análisis, definimos el codec DIVX</a:t>
            </a:r>
            <a:endParaRPr sz="1050" b="0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codec = cv2.VideoWriter_fourcc(*</a:t>
            </a:r>
            <a:r>
              <a:rPr lang="es-CO" sz="105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'DIVX'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Definimos el fps = 20.0 y el tamaño de cada frame (640x360)</a:t>
            </a:r>
            <a:endParaRPr sz="1050" b="0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videosalida = cv2.VideoWriter(</a:t>
            </a:r>
            <a:r>
              <a:rPr lang="es-CO" sz="1050" b="0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'/content/drive/My Drive/IA/Computer_Vision/Images/familia_cantando_haar2.avi'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codec, </a:t>
            </a:r>
            <a:r>
              <a:rPr lang="es-CO" sz="105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20.0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,(</a:t>
            </a:r>
            <a:r>
              <a:rPr lang="es-CO" sz="105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640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O" sz="105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360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framenum=</a:t>
            </a:r>
            <a:r>
              <a:rPr lang="es-CO" sz="105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 b="0" i="0" u="none" strike="noStrike" cap="none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(videoentrada.isOpened()):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ret, frame = videoentrada.read()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O" sz="105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ret == </a:t>
            </a:r>
            <a:r>
              <a:rPr lang="es-CO" sz="105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gray = cv2.cvtColor(frame,cv2.COLOR_BGR2GRAY)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faces = face_cascade.detectMultiScale(gray,scaleFactor=</a:t>
            </a:r>
            <a:r>
              <a:rPr lang="es-CO" sz="105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,minNeighbors=</a:t>
            </a:r>
            <a:r>
              <a:rPr lang="es-CO" sz="105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CO" sz="105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(x,y,w,h) </a:t>
            </a:r>
            <a:r>
              <a:rPr lang="es-CO" sz="105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faces: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cv2.rectangle(frame,(x,y),(x+w,y+h),(</a:t>
            </a:r>
            <a:r>
              <a:rPr lang="es-CO" sz="105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O" sz="105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O" sz="105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s-CO" sz="105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videosalida.write(frame)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reporthook(framenum, </a:t>
            </a:r>
            <a:r>
              <a:rPr lang="es-CO" sz="105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1412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framenum=framenum+</a:t>
            </a:r>
            <a:r>
              <a:rPr lang="es-CO" sz="1050" b="0" i="0" u="none" strike="noStrike" cap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 b="0" i="0" u="none" strike="noStrike" cap="none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CO" sz="105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CO" sz="1050" b="0" i="0" u="none" strike="noStrike" cap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050" b="0" i="0" u="none" strike="noStrike" cap="none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videoentrada.release()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5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videosalida.release()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Talleres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1398140" y="1526929"/>
            <a:ext cx="10665673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Taller 1</a:t>
            </a:r>
            <a:r>
              <a:rPr lang="es-CO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 un </a:t>
            </a:r>
            <a:r>
              <a:rPr lang="es-CO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detector</a:t>
            </a:r>
            <a:r>
              <a:rPr lang="es-CO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ojos y sonrisas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Taller 2</a:t>
            </a:r>
            <a:r>
              <a:rPr lang="es-CO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 un </a:t>
            </a:r>
            <a:r>
              <a:rPr lang="es-CO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detector</a:t>
            </a:r>
            <a:r>
              <a:rPr lang="es-CO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cuerpos humanos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/>
        </p:nvSpPr>
        <p:spPr>
          <a:xfrm>
            <a:off x="1527190" y="378813"/>
            <a:ext cx="689491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CO" sz="2400" b="1" i="0" u="none" strike="noStrike" cap="none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4. Creando un modelo para reconocer rostros personales</a:t>
            </a:r>
            <a:endParaRPr sz="2400" b="1" i="0" u="none" strike="noStrike" cap="none" dirty="0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1252859" y="2838517"/>
            <a:ext cx="109391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s-CO" sz="2000" dirty="0">
                <a:hlinkClick r:id="rId4"/>
              </a:rPr>
              <a:t>https://www.teknotut.com/en/facial-recognition-with-raspberry-pi-and-opencv/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835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3400935" y="363894"/>
            <a:ext cx="539013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CO" sz="8000" b="1" i="0" u="sng" strike="noStrike" cap="none">
                <a:solidFill>
                  <a:srgbClr val="99151A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sz="8000" b="1" i="0" u="sng" strike="noStrike" cap="none">
              <a:solidFill>
                <a:srgbClr val="9915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1931437" y="2239348"/>
            <a:ext cx="900272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O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Reconocimiento de objetos.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O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Clasificador de cascada - </a:t>
            </a:r>
            <a:r>
              <a:rPr lang="es-CO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Haar</a:t>
            </a:r>
            <a:r>
              <a:rPr lang="es-CO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O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clasificador </a:t>
            </a:r>
            <a:r>
              <a:rPr lang="es-CO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Haar</a:t>
            </a:r>
            <a:r>
              <a:rPr lang="es-CO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Google </a:t>
            </a:r>
            <a:r>
              <a:rPr lang="es-CO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colaboratory</a:t>
            </a:r>
            <a:endParaRPr lang="es-CO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O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Entrenar modelo para que reconozca ros</a:t>
            </a: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tros particulares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/>
          <p:nvPr/>
        </p:nvSpPr>
        <p:spPr>
          <a:xfrm>
            <a:off x="2137893" y="1413063"/>
            <a:ext cx="9143999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“Detección"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CO"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“Reconocimiento"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>
            <a:off x="1339402" y="674400"/>
            <a:ext cx="10852598" cy="55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detección de objetos:</a:t>
            </a:r>
            <a:r>
              <a:rPr lang="es-CO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 una búsqueda especifica de un objeto en una imagen, pero sin entregar una información precisa.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reconocimiento de objetos: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Además de haber pasado por una </a:t>
            </a:r>
            <a:r>
              <a:rPr lang="es-CO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detección</a:t>
            </a:r>
            <a:r>
              <a:rPr lang="es-CO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especifica de la imagen, también es posible entregar </a:t>
            </a:r>
            <a:r>
              <a:rPr lang="es-CO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mas precisa</a:t>
            </a:r>
            <a:r>
              <a:rPr lang="es-CO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como por ejemplo; si el rostro es de una mujer y si es así...de que mujer se trata (un familiar, famoso, conocido, etc.)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/>
          <p:nvPr/>
        </p:nvSpPr>
        <p:spPr>
          <a:xfrm>
            <a:off x="1162228" y="1742532"/>
            <a:ext cx="1096425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O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la actualidad (</a:t>
            </a:r>
            <a:r>
              <a:rPr lang="es-CO"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es-CO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existen distintos algoritmos que pueden ser implementados para una detección facial.</a:t>
            </a:r>
            <a:endParaRPr sz="23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1210132" y="1819445"/>
            <a:ext cx="10981867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O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a trabajar los métodos mas populares y eficientes que permiten detectar objetos en tiempo real.</a:t>
            </a:r>
            <a:endParaRPr sz="23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Clasificador de Cascada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1193562" y="1241085"/>
            <a:ext cx="10998437" cy="53245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Mejor conocido como algoritmo o clasificador Haar, fue el primer framework de detección de objetos propuesto por Paul Viola y Michael Jones en 2001.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trata de un enfoque basado en el </a:t>
            </a:r>
            <a:r>
              <a:rPr lang="es-CO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aprendizaje automático</a:t>
            </a:r>
            <a:r>
              <a:rPr lang="es-CO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el que la función en cascada se entrena a partir de muchas imágenes positivas y negativas. Luego se utiliza para detectar objetos en otras imágenes en tiempo real, haciendo uso de una función matemática (Wavelet Haar) propuesta por Alfred Haar en 1909.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Clasificador de Cascada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8467810" y="670303"/>
            <a:ext cx="3396343" cy="465546"/>
          </a:xfrm>
          <a:custGeom>
            <a:avLst/>
            <a:gdLst/>
            <a:ahLst/>
            <a:cxnLst/>
            <a:rect l="l" t="t" r="r" b="b"/>
            <a:pathLst>
              <a:path w="3396343" h="465546" extrusionOk="0">
                <a:moveTo>
                  <a:pt x="0" y="0"/>
                </a:moveTo>
                <a:lnTo>
                  <a:pt x="2891246" y="0"/>
                </a:lnTo>
                <a:lnTo>
                  <a:pt x="3396343" y="452846"/>
                </a:lnTo>
                <a:lnTo>
                  <a:pt x="450850" y="465546"/>
                </a:lnTo>
                <a:lnTo>
                  <a:pt x="0" y="0"/>
                </a:lnTo>
                <a:close/>
              </a:path>
            </a:pathLst>
          </a:custGeom>
          <a:solidFill>
            <a:srgbClr val="E9B3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¿Que hace?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1184494" y="1242298"/>
            <a:ext cx="1100750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Definen regiones rectangulares sobre una imagen en escala de grises (imagen integral) y al estar formada por un numero finito de rectángulos, se puede obtener un valor escalar que consiste en sumar los pixeles de cada rectángulo, en base a una serie de clasificadores en cascada.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s-CO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clasificador determina si la subregion se trata del objeto buscado o no</a:t>
            </a: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9" descr="Deteccion facial 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4494" y="3668393"/>
            <a:ext cx="28956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9" descr="Deteccion facial 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4493" y="3273105"/>
            <a:ext cx="28575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9" descr="filtrosHaa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72425" y="3429000"/>
            <a:ext cx="421957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9"/>
          <p:cNvSpPr txBox="1"/>
          <p:nvPr/>
        </p:nvSpPr>
        <p:spPr>
          <a:xfrm>
            <a:off x="8550859" y="5969752"/>
            <a:ext cx="327660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de búsqueda en la imagen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2534</Words>
  <Application>Microsoft Office PowerPoint</Application>
  <PresentationFormat>Panorámica</PresentationFormat>
  <Paragraphs>233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Emilia Ines Sandoval Garcia</dc:creator>
  <cp:lastModifiedBy>Luis Fernando Castellanos Guarin</cp:lastModifiedBy>
  <cp:revision>1</cp:revision>
  <dcterms:created xsi:type="dcterms:W3CDTF">2020-01-24T20:50:22Z</dcterms:created>
  <dcterms:modified xsi:type="dcterms:W3CDTF">2020-07-21T16:18:04Z</dcterms:modified>
</cp:coreProperties>
</file>