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gHLS4pli2h1/BrKsXVyYcvtaIc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2" name="Google Shape;482;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9" name="Google Shape;549;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8" name="Google Shape;55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6" name="Google Shape;56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3" name="Google Shape;573;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0" name="Google Shape;580;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3" name="Google Shape;60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2" name="Google Shape;6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86" name="Shape 86"/>
        <p:cNvGrpSpPr/>
        <p:nvPr/>
      </p:nvGrpSpPr>
      <p:grpSpPr>
        <a:xfrm>
          <a:off x="0" y="0"/>
          <a:ext cx="0" cy="0"/>
          <a:chOff x="0" y="0"/>
          <a:chExt cx="0" cy="0"/>
        </a:xfrm>
      </p:grpSpPr>
      <p:sp>
        <p:nvSpPr>
          <p:cNvPr id="87" name="Google Shape;87;p6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2" name="Shape 92"/>
        <p:cNvGrpSpPr/>
        <p:nvPr/>
      </p:nvGrpSpPr>
      <p:grpSpPr>
        <a:xfrm>
          <a:off x="0" y="0"/>
          <a:ext cx="0" cy="0"/>
          <a:chOff x="0" y="0"/>
          <a:chExt cx="0" cy="0"/>
        </a:xfrm>
      </p:grpSpPr>
      <p:sp>
        <p:nvSpPr>
          <p:cNvPr id="93" name="Google Shape;93;p6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 name="Google Shape;95;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98" name="Shape 98"/>
        <p:cNvGrpSpPr/>
        <p:nvPr/>
      </p:nvGrpSpPr>
      <p:grpSpPr>
        <a:xfrm>
          <a:off x="0" y="0"/>
          <a:ext cx="0" cy="0"/>
          <a:chOff x="0" y="0"/>
          <a:chExt cx="0" cy="0"/>
        </a:xfrm>
      </p:grpSpPr>
      <p:sp>
        <p:nvSpPr>
          <p:cNvPr id="99" name="Google Shape;99;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05" name="Shape 105"/>
        <p:cNvGrpSpPr/>
        <p:nvPr/>
      </p:nvGrpSpPr>
      <p:grpSpPr>
        <a:xfrm>
          <a:off x="0" y="0"/>
          <a:ext cx="0" cy="0"/>
          <a:chOff x="0" y="0"/>
          <a:chExt cx="0" cy="0"/>
        </a:xfrm>
      </p:grpSpPr>
      <p:sp>
        <p:nvSpPr>
          <p:cNvPr id="106" name="Google Shape;106;p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8" name="Google Shape;108;p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14" name="Shape 114"/>
        <p:cNvGrpSpPr/>
        <p:nvPr/>
      </p:nvGrpSpPr>
      <p:grpSpPr>
        <a:xfrm>
          <a:off x="0" y="0"/>
          <a:ext cx="0" cy="0"/>
          <a:chOff x="0" y="0"/>
          <a:chExt cx="0" cy="0"/>
        </a:xfrm>
      </p:grpSpPr>
      <p:sp>
        <p:nvSpPr>
          <p:cNvPr id="115" name="Google Shape;115;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19" name="Shape 119"/>
        <p:cNvGrpSpPr/>
        <p:nvPr/>
      </p:nvGrpSpPr>
      <p:grpSpPr>
        <a:xfrm>
          <a:off x="0" y="0"/>
          <a:ext cx="0" cy="0"/>
          <a:chOff x="0" y="0"/>
          <a:chExt cx="0" cy="0"/>
        </a:xfrm>
      </p:grpSpPr>
      <p:sp>
        <p:nvSpPr>
          <p:cNvPr id="120" name="Google Shape;120;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3" name="Shape 123"/>
        <p:cNvGrpSpPr/>
        <p:nvPr/>
      </p:nvGrpSpPr>
      <p:grpSpPr>
        <a:xfrm>
          <a:off x="0" y="0"/>
          <a:ext cx="0" cy="0"/>
          <a:chOff x="0" y="0"/>
          <a:chExt cx="0" cy="0"/>
        </a:xfrm>
      </p:grpSpPr>
      <p:sp>
        <p:nvSpPr>
          <p:cNvPr id="124" name="Google Shape;124;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7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6" name="Google Shape;126;p7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7" name="Google Shape;12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0" name="Shape 130"/>
        <p:cNvGrpSpPr/>
        <p:nvPr/>
      </p:nvGrpSpPr>
      <p:grpSpPr>
        <a:xfrm>
          <a:off x="0" y="0"/>
          <a:ext cx="0" cy="0"/>
          <a:chOff x="0" y="0"/>
          <a:chExt cx="0" cy="0"/>
        </a:xfrm>
      </p:grpSpPr>
      <p:sp>
        <p:nvSpPr>
          <p:cNvPr id="131" name="Google Shape;131;p7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3" name="Google Shape;133;p7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4" name="Google Shape;134;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37" name="Shape 137"/>
        <p:cNvGrpSpPr/>
        <p:nvPr/>
      </p:nvGrpSpPr>
      <p:grpSpPr>
        <a:xfrm>
          <a:off x="0" y="0"/>
          <a:ext cx="0" cy="0"/>
          <a:chOff x="0" y="0"/>
          <a:chExt cx="0" cy="0"/>
        </a:xfrm>
      </p:grpSpPr>
      <p:sp>
        <p:nvSpPr>
          <p:cNvPr id="138" name="Google Shape;138;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3" name="Shape 143"/>
        <p:cNvGrpSpPr/>
        <p:nvPr/>
      </p:nvGrpSpPr>
      <p:grpSpPr>
        <a:xfrm>
          <a:off x="0" y="0"/>
          <a:ext cx="0" cy="0"/>
          <a:chOff x="0" y="0"/>
          <a:chExt cx="0" cy="0"/>
        </a:xfrm>
      </p:grpSpPr>
      <p:sp>
        <p:nvSpPr>
          <p:cNvPr id="144" name="Google Shape;144;p7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7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7.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hyperlink" Target="mailto:Luis.castellanosg@usantoto.edu.c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hyperlink" Target="https://github.com/tensorflow/models/blob/master/research/object_detection/g3doc/detection_model_zoo.md" TargetMode="External"/><Relationship Id="rId5" Type="http://schemas.openxmlformats.org/officeDocument/2006/relationships/hyperlink" Target="http://download.tensorflow.org/models/object_detection/ssd_mobilenet_v2_coco_2018_03_29.tar.gz"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hyperlink" Target="https://guru99.es/tensorboard-tutoria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23.png"/><Relationship Id="rId9"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12.jpg"/><Relationship Id="rId6" Type="http://schemas.openxmlformats.org/officeDocument/2006/relationships/image" Target="../media/image4.jpg"/><Relationship Id="rId7" Type="http://schemas.openxmlformats.org/officeDocument/2006/relationships/image" Target="../media/image6.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hyperlink" Target="https://github.com/tensorflow/models/tree/master/research/object_detection" TargetMode="External"/><Relationship Id="rId5" Type="http://schemas.openxmlformats.org/officeDocument/2006/relationships/hyperlink" Target="https://github.com/tensorflow/models/tree/master/research/object_detection" TargetMode="External"/><Relationship Id="rId6"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s://github.com/tensorflow/models/tree/master/research/object_dete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2" name="Shape 15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8"/>
          <p:cNvSpPr/>
          <p:nvPr/>
        </p:nvSpPr>
        <p:spPr>
          <a:xfrm>
            <a:off x="1232174" y="3956237"/>
            <a:ext cx="7543336" cy="2688546"/>
          </a:xfrm>
          <a:prstGeom prst="rect">
            <a:avLst/>
          </a:prstGeom>
          <a:solidFill>
            <a:srgbClr val="ACB8C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38"/>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Proceso Global</a:t>
            </a:r>
            <a:endParaRPr b="0" i="0" sz="1400" u="none" cap="none" strike="noStrike">
              <a:solidFill>
                <a:srgbClr val="000000"/>
              </a:solidFill>
              <a:latin typeface="Arial"/>
              <a:ea typeface="Arial"/>
              <a:cs typeface="Arial"/>
              <a:sym typeface="Arial"/>
            </a:endParaRPr>
          </a:p>
        </p:txBody>
      </p:sp>
      <p:sp>
        <p:nvSpPr>
          <p:cNvPr id="241" name="Google Shape;241;p38"/>
          <p:cNvSpPr txBox="1"/>
          <p:nvPr/>
        </p:nvSpPr>
        <p:spPr>
          <a:xfrm>
            <a:off x="1232174" y="2927445"/>
            <a:ext cx="1086836" cy="646331"/>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Etiquetar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Imágenes</a:t>
            </a:r>
            <a:endParaRPr b="0" i="0" sz="1400" u="none" cap="none" strike="noStrike">
              <a:solidFill>
                <a:srgbClr val="000000"/>
              </a:solidFill>
              <a:latin typeface="Arial"/>
              <a:ea typeface="Arial"/>
              <a:cs typeface="Arial"/>
              <a:sym typeface="Arial"/>
            </a:endParaRPr>
          </a:p>
        </p:txBody>
      </p:sp>
      <p:sp>
        <p:nvSpPr>
          <p:cNvPr id="242" name="Google Shape;242;p38"/>
          <p:cNvSpPr txBox="1"/>
          <p:nvPr/>
        </p:nvSpPr>
        <p:spPr>
          <a:xfrm>
            <a:off x="2546901" y="2927445"/>
            <a:ext cx="1274468" cy="646290"/>
          </a:xfrm>
          <a:prstGeom prst="rect">
            <a:avLst/>
          </a:prstGeom>
          <a:solidFill>
            <a:srgbClr val="FF0000"/>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listas CSV</a:t>
            </a:r>
            <a:endParaRPr b="0" i="0" sz="1400" u="none" cap="none" strike="noStrike">
              <a:solidFill>
                <a:srgbClr val="000000"/>
              </a:solidFill>
              <a:latin typeface="Arial"/>
              <a:ea typeface="Arial"/>
              <a:cs typeface="Arial"/>
              <a:sym typeface="Arial"/>
            </a:endParaRPr>
          </a:p>
        </p:txBody>
      </p:sp>
      <p:sp>
        <p:nvSpPr>
          <p:cNvPr id="243" name="Google Shape;243;p38"/>
          <p:cNvSpPr txBox="1"/>
          <p:nvPr/>
        </p:nvSpPr>
        <p:spPr>
          <a:xfrm>
            <a:off x="5487283" y="2927445"/>
            <a:ext cx="1655927"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Entrenar grafo inferencial</a:t>
            </a:r>
            <a:endParaRPr b="0" i="0" sz="1400" u="none" cap="none" strike="noStrike">
              <a:solidFill>
                <a:srgbClr val="000000"/>
              </a:solidFill>
              <a:latin typeface="Arial"/>
              <a:ea typeface="Arial"/>
              <a:cs typeface="Arial"/>
              <a:sym typeface="Arial"/>
            </a:endParaRPr>
          </a:p>
        </p:txBody>
      </p:sp>
      <p:sp>
        <p:nvSpPr>
          <p:cNvPr id="244" name="Google Shape;244;p38"/>
          <p:cNvSpPr txBox="1"/>
          <p:nvPr/>
        </p:nvSpPr>
        <p:spPr>
          <a:xfrm>
            <a:off x="4049260" y="2927445"/>
            <a:ext cx="1274468"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TFRecords</a:t>
            </a:r>
            <a:endParaRPr b="0" i="0" sz="1800" u="none" cap="none" strike="noStrike">
              <a:solidFill>
                <a:schemeClr val="dk1"/>
              </a:solidFill>
              <a:latin typeface="Calibri"/>
              <a:ea typeface="Calibri"/>
              <a:cs typeface="Calibri"/>
              <a:sym typeface="Calibri"/>
            </a:endParaRPr>
          </a:p>
        </p:txBody>
      </p:sp>
      <p:sp>
        <p:nvSpPr>
          <p:cNvPr id="245" name="Google Shape;245;p38"/>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Congelar grafo inferencial</a:t>
            </a:r>
            <a:endParaRPr b="0" i="0" sz="1400" u="none" cap="none" strike="noStrike">
              <a:solidFill>
                <a:srgbClr val="000000"/>
              </a:solidFill>
              <a:latin typeface="Arial"/>
              <a:ea typeface="Arial"/>
              <a:cs typeface="Arial"/>
              <a:sym typeface="Arial"/>
            </a:endParaRPr>
          </a:p>
        </p:txBody>
      </p:sp>
      <p:cxnSp>
        <p:nvCxnSpPr>
          <p:cNvPr id="246" name="Google Shape;246;p38"/>
          <p:cNvCxnSpPr>
            <a:stCxn id="241" idx="3"/>
            <a:endCxn id="242" idx="1"/>
          </p:cNvCxnSpPr>
          <p:nvPr/>
        </p:nvCxnSpPr>
        <p:spPr>
          <a:xfrm>
            <a:off x="2319010" y="325061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247" name="Google Shape;247;p38"/>
          <p:cNvCxnSpPr>
            <a:stCxn id="242" idx="3"/>
            <a:endCxn id="244" idx="1"/>
          </p:cNvCxnSpPr>
          <p:nvPr/>
        </p:nvCxnSpPr>
        <p:spPr>
          <a:xfrm>
            <a:off x="3821369" y="325059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248" name="Google Shape;248;p38"/>
          <p:cNvCxnSpPr>
            <a:stCxn id="244" idx="3"/>
            <a:endCxn id="243" idx="1"/>
          </p:cNvCxnSpPr>
          <p:nvPr/>
        </p:nvCxnSpPr>
        <p:spPr>
          <a:xfrm>
            <a:off x="5323728" y="3250590"/>
            <a:ext cx="1635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249" name="Google Shape;249;p38"/>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Convertir grafo a tflite</a:t>
            </a:r>
            <a:endParaRPr b="0" i="0" sz="1400" u="none" cap="none" strike="noStrike">
              <a:solidFill>
                <a:srgbClr val="000000"/>
              </a:solidFill>
              <a:latin typeface="Arial"/>
              <a:ea typeface="Arial"/>
              <a:cs typeface="Arial"/>
              <a:sym typeface="Arial"/>
            </a:endParaRPr>
          </a:p>
        </p:txBody>
      </p:sp>
      <p:cxnSp>
        <p:nvCxnSpPr>
          <p:cNvPr id="250" name="Google Shape;250;p38"/>
          <p:cNvCxnSpPr>
            <a:stCxn id="243" idx="3"/>
            <a:endCxn id="245" idx="1"/>
          </p:cNvCxnSpPr>
          <p:nvPr/>
        </p:nvCxnSpPr>
        <p:spPr>
          <a:xfrm>
            <a:off x="7143210" y="3250590"/>
            <a:ext cx="1908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251" name="Google Shape;251;p38"/>
          <p:cNvCxnSpPr>
            <a:stCxn id="245" idx="3"/>
            <a:endCxn id="249" idx="1"/>
          </p:cNvCxnSpPr>
          <p:nvPr/>
        </p:nvCxnSpPr>
        <p:spPr>
          <a:xfrm>
            <a:off x="8989994" y="3250590"/>
            <a:ext cx="213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Teléfono celular icono Vector Illustration - Descargar Vectores ..." id="252" name="Google Shape;252;p38"/>
          <p:cNvPicPr preferRelativeResize="0"/>
          <p:nvPr/>
        </p:nvPicPr>
        <p:blipFill rotWithShape="1">
          <a:blip r:embed="rId4">
            <a:alphaModFix/>
          </a:blip>
          <a:srcRect b="12060" l="29628" r="29433" t="12790"/>
          <a:stretch/>
        </p:blipFill>
        <p:spPr>
          <a:xfrm>
            <a:off x="11195858" y="1356143"/>
            <a:ext cx="510259" cy="936681"/>
          </a:xfrm>
          <a:prstGeom prst="rect">
            <a:avLst/>
          </a:prstGeom>
          <a:noFill/>
          <a:ln>
            <a:noFill/>
          </a:ln>
        </p:spPr>
      </p:pic>
      <p:cxnSp>
        <p:nvCxnSpPr>
          <p:cNvPr id="253" name="Google Shape;253;p38"/>
          <p:cNvCxnSpPr>
            <a:stCxn id="249" idx="3"/>
            <a:endCxn id="252" idx="2"/>
          </p:cNvCxnSpPr>
          <p:nvPr/>
        </p:nvCxnSpPr>
        <p:spPr>
          <a:xfrm flipH="1" rot="10800000">
            <a:off x="10658890" y="2292690"/>
            <a:ext cx="792000" cy="9579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Reloj inteligente - Iconos gratis de tecnología" id="254" name="Google Shape;254;p38"/>
          <p:cNvPicPr preferRelativeResize="0"/>
          <p:nvPr/>
        </p:nvPicPr>
        <p:blipFill rotWithShape="1">
          <a:blip r:embed="rId5">
            <a:alphaModFix/>
          </a:blip>
          <a:srcRect b="0" l="14634" r="13855" t="0"/>
          <a:stretch/>
        </p:blipFill>
        <p:spPr>
          <a:xfrm>
            <a:off x="11370038" y="3647280"/>
            <a:ext cx="772274" cy="1079981"/>
          </a:xfrm>
          <a:prstGeom prst="rect">
            <a:avLst/>
          </a:prstGeom>
          <a:noFill/>
          <a:ln>
            <a:noFill/>
          </a:ln>
        </p:spPr>
      </p:pic>
      <p:cxnSp>
        <p:nvCxnSpPr>
          <p:cNvPr id="255" name="Google Shape;255;p38"/>
          <p:cNvCxnSpPr>
            <a:stCxn id="249" idx="3"/>
            <a:endCxn id="254" idx="1"/>
          </p:cNvCxnSpPr>
          <p:nvPr/>
        </p:nvCxnSpPr>
        <p:spPr>
          <a:xfrm>
            <a:off x="10658890" y="3250590"/>
            <a:ext cx="711000" cy="9366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Resultado de imagen para archivos csv" id="256" name="Google Shape;256;p38"/>
          <p:cNvPicPr preferRelativeResize="0"/>
          <p:nvPr/>
        </p:nvPicPr>
        <p:blipFill rotWithShape="1">
          <a:blip r:embed="rId6">
            <a:alphaModFix/>
          </a:blip>
          <a:srcRect b="0" l="0" r="0" t="0"/>
          <a:stretch/>
        </p:blipFill>
        <p:spPr>
          <a:xfrm>
            <a:off x="5057933" y="5332101"/>
            <a:ext cx="930603" cy="959476"/>
          </a:xfrm>
          <a:prstGeom prst="rect">
            <a:avLst/>
          </a:prstGeom>
          <a:noFill/>
          <a:ln>
            <a:noFill/>
          </a:ln>
        </p:spPr>
      </p:pic>
      <p:sp>
        <p:nvSpPr>
          <p:cNvPr id="257" name="Google Shape;257;p38"/>
          <p:cNvSpPr txBox="1"/>
          <p:nvPr/>
        </p:nvSpPr>
        <p:spPr>
          <a:xfrm>
            <a:off x="4948590" y="6197492"/>
            <a:ext cx="176445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chemeClr val="dk1"/>
                </a:solidFill>
                <a:latin typeface="Calibri"/>
                <a:ea typeface="Calibri"/>
                <a:cs typeface="Calibri"/>
                <a:sym typeface="Calibri"/>
              </a:rPr>
              <a:t>train_labels.csv</a:t>
            </a:r>
            <a:endParaRPr b="1" i="0" sz="1400" u="none" cap="none" strike="noStrike">
              <a:solidFill>
                <a:srgbClr val="000000"/>
              </a:solidFill>
              <a:latin typeface="Arial"/>
              <a:ea typeface="Arial"/>
              <a:cs typeface="Arial"/>
              <a:sym typeface="Arial"/>
            </a:endParaRPr>
          </a:p>
        </p:txBody>
      </p:sp>
      <p:pic>
        <p:nvPicPr>
          <p:cNvPr descr="Resultado de imagen para archivos csv" id="258" name="Google Shape;258;p38"/>
          <p:cNvPicPr preferRelativeResize="0"/>
          <p:nvPr/>
        </p:nvPicPr>
        <p:blipFill rotWithShape="1">
          <a:blip r:embed="rId6">
            <a:alphaModFix/>
          </a:blip>
          <a:srcRect b="0" l="0" r="0" t="0"/>
          <a:stretch/>
        </p:blipFill>
        <p:spPr>
          <a:xfrm>
            <a:off x="3521176" y="5371971"/>
            <a:ext cx="930603" cy="959476"/>
          </a:xfrm>
          <a:prstGeom prst="rect">
            <a:avLst/>
          </a:prstGeom>
          <a:noFill/>
          <a:ln>
            <a:noFill/>
          </a:ln>
        </p:spPr>
      </p:pic>
      <p:sp>
        <p:nvSpPr>
          <p:cNvPr id="259" name="Google Shape;259;p38"/>
          <p:cNvSpPr txBox="1"/>
          <p:nvPr/>
        </p:nvSpPr>
        <p:spPr>
          <a:xfrm>
            <a:off x="3184135" y="6197492"/>
            <a:ext cx="176445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chemeClr val="dk1"/>
                </a:solidFill>
                <a:latin typeface="Calibri"/>
                <a:ea typeface="Calibri"/>
                <a:cs typeface="Calibri"/>
                <a:sym typeface="Calibri"/>
              </a:rPr>
              <a:t>train_labels.csv</a:t>
            </a:r>
            <a:endParaRPr b="1" i="0" sz="1400" u="none" cap="none" strike="noStrike">
              <a:solidFill>
                <a:srgbClr val="000000"/>
              </a:solidFill>
              <a:latin typeface="Arial"/>
              <a:ea typeface="Arial"/>
              <a:cs typeface="Arial"/>
              <a:sym typeface="Arial"/>
            </a:endParaRPr>
          </a:p>
        </p:txBody>
      </p:sp>
      <p:sp>
        <p:nvSpPr>
          <p:cNvPr id="260" name="Google Shape;260;p38"/>
          <p:cNvSpPr txBox="1"/>
          <p:nvPr/>
        </p:nvSpPr>
        <p:spPr>
          <a:xfrm>
            <a:off x="1176925" y="3942676"/>
            <a:ext cx="7543329"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Entradas: </a:t>
            </a:r>
            <a:r>
              <a:rPr b="0" i="0" lang="es-CO" sz="1400" u="none" cap="none" strike="noStrike">
                <a:solidFill>
                  <a:srgbClr val="000000"/>
                </a:solidFill>
                <a:latin typeface="Arial"/>
                <a:ea typeface="Arial"/>
                <a:cs typeface="Arial"/>
                <a:sym typeface="Arial"/>
              </a:rPr>
              <a:t>Cada una de las imágenes en formato jpg y su respectivo archivo xml generado a partir del uso del software l</a:t>
            </a:r>
            <a:r>
              <a:rPr b="1" i="0" lang="es-CO" sz="1400" u="none" cap="none" strike="noStrike">
                <a:solidFill>
                  <a:srgbClr val="000000"/>
                </a:solidFill>
                <a:latin typeface="Arial"/>
                <a:ea typeface="Arial"/>
                <a:cs typeface="Arial"/>
                <a:sym typeface="Arial"/>
              </a:rPr>
              <a:t>abelimg</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Salidas: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Se obtendrán dos archivos que se guardaran en la carpeta </a:t>
            </a:r>
            <a:r>
              <a:rPr b="1" i="0" lang="es-CO" sz="1400" u="none" cap="none" strike="noStrike">
                <a:solidFill>
                  <a:srgbClr val="000000"/>
                </a:solidFill>
                <a:latin typeface="Arial"/>
                <a:ea typeface="Arial"/>
                <a:cs typeface="Arial"/>
                <a:sym typeface="Arial"/>
              </a:rPr>
              <a:t>deteccion_objectos\csv</a:t>
            </a:r>
            <a:endParaRPr b="1" i="0" sz="1400" u="none" cap="none" strike="noStrike">
              <a:solidFill>
                <a:srgbClr val="000000"/>
              </a:solidFill>
              <a:latin typeface="Arial"/>
              <a:ea typeface="Arial"/>
              <a:cs typeface="Arial"/>
              <a:sym typeface="Arial"/>
            </a:endParaRPr>
          </a:p>
        </p:txBody>
      </p:sp>
      <p:cxnSp>
        <p:nvCxnSpPr>
          <p:cNvPr id="261" name="Google Shape;261;p38"/>
          <p:cNvCxnSpPr>
            <a:stCxn id="242" idx="2"/>
          </p:cNvCxnSpPr>
          <p:nvPr/>
        </p:nvCxnSpPr>
        <p:spPr>
          <a:xfrm>
            <a:off x="3184135" y="3573735"/>
            <a:ext cx="0" cy="3825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9"/>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3.4. Crear listas CSV</a:t>
            </a:r>
            <a:endParaRPr b="0" i="0" sz="1400" u="none" cap="none" strike="noStrike">
              <a:solidFill>
                <a:srgbClr val="000000"/>
              </a:solidFill>
              <a:latin typeface="Arial"/>
              <a:ea typeface="Arial"/>
              <a:cs typeface="Arial"/>
              <a:sym typeface="Arial"/>
            </a:endParaRPr>
          </a:p>
        </p:txBody>
      </p:sp>
      <p:sp>
        <p:nvSpPr>
          <p:cNvPr id="267" name="Google Shape;267;p9"/>
          <p:cNvSpPr txBox="1"/>
          <p:nvPr/>
        </p:nvSpPr>
        <p:spPr>
          <a:xfrm>
            <a:off x="1170774" y="1247686"/>
            <a:ext cx="11021226"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Generaremos unas lista (CSV) con las imágenes, sus respectivas etiquetas (labels) y la posición dentro de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Necesitaremos crear en la carpeta “</a:t>
            </a:r>
            <a:r>
              <a:rPr b="1" i="0" lang="es-CO" sz="1800" u="none" cap="none" strike="noStrike">
                <a:solidFill>
                  <a:schemeClr val="dk1"/>
                </a:solidFill>
                <a:latin typeface="Calibri"/>
                <a:ea typeface="Calibri"/>
                <a:cs typeface="Calibri"/>
                <a:sym typeface="Calibri"/>
              </a:rPr>
              <a:t>detección_objectos</a:t>
            </a:r>
            <a:r>
              <a:rPr b="0" i="0" lang="es-CO" sz="1800" u="none" cap="none" strike="noStrike">
                <a:solidFill>
                  <a:schemeClr val="dk1"/>
                </a:solidFill>
                <a:latin typeface="Calibri"/>
                <a:ea typeface="Calibri"/>
                <a:cs typeface="Calibri"/>
                <a:sym typeface="Calibri"/>
              </a:rPr>
              <a:t>” las siguientes subcarpetas: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s-CO" sz="1800" u="none" cap="none" strike="noStrike">
                <a:solidFill>
                  <a:schemeClr val="dk1"/>
                </a:solidFill>
                <a:latin typeface="Calibri"/>
                <a:ea typeface="Calibri"/>
                <a:cs typeface="Calibri"/>
                <a:sym typeface="Calibri"/>
              </a:rPr>
              <a:t>csv,</a:t>
            </a:r>
            <a:r>
              <a:rPr b="0" i="0" lang="es-CO" sz="1800" u="none" cap="none" strike="noStrike">
                <a:solidFill>
                  <a:schemeClr val="dk1"/>
                </a:solidFill>
                <a:latin typeface="Calibri"/>
                <a:ea typeface="Calibri"/>
                <a:cs typeface="Calibri"/>
                <a:sym typeface="Calibri"/>
              </a:rPr>
              <a:t> donde se van a generar la lista de los dataset (entrenamiento y prueba).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CO" sz="1800" u="none" cap="none" strike="noStrike">
                <a:solidFill>
                  <a:schemeClr val="dk1"/>
                </a:solidFill>
                <a:latin typeface="Calibri"/>
                <a:ea typeface="Calibri"/>
                <a:cs typeface="Calibri"/>
                <a:sym typeface="Calibri"/>
              </a:rPr>
              <a:t>Configuracion</a:t>
            </a:r>
            <a:r>
              <a:rPr b="0" i="0" lang="es-CO" sz="1800" u="none" cap="none" strike="noStrike">
                <a:solidFill>
                  <a:schemeClr val="dk1"/>
                </a:solidFill>
                <a:latin typeface="Calibri"/>
                <a:ea typeface="Calibri"/>
                <a:cs typeface="Calibri"/>
                <a:sym typeface="Calibri"/>
              </a:rPr>
              <a:t>, donde guardaremos algunos archivos de configuración del entrenamiento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CO" sz="1800" u="none" cap="none" strike="noStrike">
                <a:solidFill>
                  <a:schemeClr val="dk1"/>
                </a:solidFill>
                <a:latin typeface="Calibri"/>
                <a:ea typeface="Calibri"/>
                <a:cs typeface="Calibri"/>
                <a:sym typeface="Calibri"/>
              </a:rPr>
              <a:t>TFRecords</a:t>
            </a:r>
            <a:r>
              <a:rPr b="0" i="0" lang="es-CO" sz="1800" u="none" cap="none" strike="noStrike">
                <a:solidFill>
                  <a:schemeClr val="dk1"/>
                </a:solidFill>
                <a:latin typeface="Calibri"/>
                <a:ea typeface="Calibri"/>
                <a:cs typeface="Calibri"/>
                <a:sym typeface="Calibri"/>
              </a:rPr>
              <a:t>, donde guardaremos los dataset que necesitaremos para entrenar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 la carpeta de compartida de drive “</a:t>
            </a:r>
            <a:r>
              <a:rPr b="1" i="0" lang="es-CO" sz="1800" u="none" cap="none" strike="noStrike">
                <a:solidFill>
                  <a:schemeClr val="dk1"/>
                </a:solidFill>
                <a:latin typeface="Calibri"/>
                <a:ea typeface="Calibri"/>
                <a:cs typeface="Calibri"/>
                <a:sym typeface="Calibri"/>
              </a:rPr>
              <a:t>USTA-202001_7°_DEEP_LEARNING\Computer_vision\deteccion_objectos</a:t>
            </a:r>
            <a:r>
              <a:rPr b="0" i="0" lang="es-CO" sz="1800" u="none" cap="none" strike="noStrike">
                <a:solidFill>
                  <a:schemeClr val="dk1"/>
                </a:solidFill>
                <a:latin typeface="Calibri"/>
                <a:ea typeface="Calibri"/>
                <a:cs typeface="Calibri"/>
                <a:sym typeface="Calibri"/>
              </a:rPr>
              <a:t>”, copie los dos archivos a su carpeta del proyecto: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8" name="Google Shape;268;p9"/>
          <p:cNvPicPr preferRelativeResize="0"/>
          <p:nvPr/>
        </p:nvPicPr>
        <p:blipFill rotWithShape="1">
          <a:blip r:embed="rId4">
            <a:alphaModFix/>
          </a:blip>
          <a:srcRect b="0" l="0" r="0" t="0"/>
          <a:stretch/>
        </p:blipFill>
        <p:spPr>
          <a:xfrm>
            <a:off x="9765582" y="4114562"/>
            <a:ext cx="2426418" cy="2743438"/>
          </a:xfrm>
          <a:prstGeom prst="rect">
            <a:avLst/>
          </a:prstGeom>
          <a:noFill/>
          <a:ln>
            <a:noFill/>
          </a:ln>
        </p:spPr>
      </p:pic>
      <p:sp>
        <p:nvSpPr>
          <p:cNvPr id="269" name="Google Shape;269;p9"/>
          <p:cNvSpPr/>
          <p:nvPr/>
        </p:nvSpPr>
        <p:spPr>
          <a:xfrm>
            <a:off x="1458011" y="4451162"/>
            <a:ext cx="8020334" cy="14773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s-CO" sz="1800" u="none" cap="none" strike="noStrike">
                <a:solidFill>
                  <a:schemeClr val="dk1"/>
                </a:solidFill>
                <a:latin typeface="Calibri"/>
                <a:ea typeface="Calibri"/>
                <a:cs typeface="Calibri"/>
                <a:sym typeface="Calibri"/>
              </a:rPr>
              <a:t>xml_a_csv_v2.py  </a:t>
            </a:r>
            <a:r>
              <a:rPr b="0" i="0" lang="es-CO" sz="1800" u="none" cap="none" strike="noStrike">
                <a:solidFill>
                  <a:schemeClr val="dk1"/>
                </a:solidFill>
                <a:latin typeface="Calibri"/>
                <a:ea typeface="Calibri"/>
                <a:cs typeface="Calibri"/>
                <a:sym typeface="Calibri"/>
              </a:rPr>
              <a:t>(con el creamos las listas donde estarán los nombres de las imágenes + la información de xml) y el </a:t>
            </a:r>
            <a:r>
              <a:rPr b="1" i="0" lang="es-CO" sz="1800" u="none" cap="none" strike="noStrike">
                <a:solidFill>
                  <a:schemeClr val="dk1"/>
                </a:solidFill>
                <a:latin typeface="Calibri"/>
                <a:ea typeface="Calibri"/>
                <a:cs typeface="Calibri"/>
                <a:sym typeface="Calibri"/>
              </a:rPr>
              <a:t>label_maps.pbtxt</a:t>
            </a:r>
            <a:endParaRPr b="1"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es-CO" sz="1800" u="none" cap="none" strike="noStrike">
                <a:solidFill>
                  <a:schemeClr val="dk1"/>
                </a:solidFill>
                <a:latin typeface="Calibri"/>
                <a:ea typeface="Calibri"/>
                <a:cs typeface="Calibri"/>
                <a:sym typeface="Calibri"/>
              </a:rPr>
              <a:t>csv_a_tf_v2.py </a:t>
            </a:r>
            <a:r>
              <a:rPr b="0" i="0" lang="es-CO" sz="1800" u="none" cap="none" strike="noStrike">
                <a:solidFill>
                  <a:schemeClr val="dk1"/>
                </a:solidFill>
                <a:latin typeface="Calibri"/>
                <a:ea typeface="Calibri"/>
                <a:cs typeface="Calibri"/>
                <a:sym typeface="Calibri"/>
              </a:rPr>
              <a:t>(a partir de los CSV que se generan crearemos unos TFrecords (array con Imágenes + xml)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10"/>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3.4.1 lista CSV de entrenamiento </a:t>
            </a:r>
            <a:endParaRPr b="0" i="0" sz="1400" u="none" cap="none" strike="noStrike">
              <a:solidFill>
                <a:srgbClr val="000000"/>
              </a:solidFill>
              <a:latin typeface="Arial"/>
              <a:ea typeface="Arial"/>
              <a:cs typeface="Arial"/>
              <a:sym typeface="Arial"/>
            </a:endParaRPr>
          </a:p>
        </p:txBody>
      </p:sp>
      <p:sp>
        <p:nvSpPr>
          <p:cNvPr id="275" name="Google Shape;275;p10"/>
          <p:cNvSpPr txBox="1"/>
          <p:nvPr/>
        </p:nvSpPr>
        <p:spPr>
          <a:xfrm>
            <a:off x="1239140" y="1183466"/>
            <a:ext cx="1095286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2000" u="none" cap="none" strike="noStrike">
                <a:solidFill>
                  <a:schemeClr val="dk1"/>
                </a:solidFill>
                <a:latin typeface="Arial"/>
                <a:ea typeface="Arial"/>
                <a:cs typeface="Arial"/>
                <a:sym typeface="Arial"/>
              </a:rPr>
              <a:t>Crear archivos </a:t>
            </a:r>
            <a:r>
              <a:rPr b="1" i="0" lang="es-CO" sz="2000" u="none" cap="none" strike="noStrike">
                <a:solidFill>
                  <a:schemeClr val="dk1"/>
                </a:solidFill>
                <a:latin typeface="Arial"/>
                <a:ea typeface="Arial"/>
                <a:cs typeface="Arial"/>
                <a:sym typeface="Arial"/>
              </a:rPr>
              <a:t>CSV</a:t>
            </a:r>
            <a:r>
              <a:rPr b="0" i="0" lang="es-CO" sz="2000" u="none" cap="none" strike="noStrike">
                <a:solidFill>
                  <a:schemeClr val="dk1"/>
                </a:solidFill>
                <a:latin typeface="Arial"/>
                <a:ea typeface="Arial"/>
                <a:cs typeface="Arial"/>
                <a:sym typeface="Arial"/>
              </a:rPr>
              <a:t> con listado de imágenes y sus respectivos archivos XML.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Calibri"/>
              <a:buNone/>
            </a:pPr>
            <a:r>
              <a:rPr b="1" i="0" lang="es-CO" sz="2800" u="none" cap="none" strike="noStrike">
                <a:solidFill>
                  <a:schemeClr val="dk1"/>
                </a:solidFill>
                <a:latin typeface="Calibri"/>
                <a:ea typeface="Calibri"/>
                <a:cs typeface="Calibri"/>
                <a:sym typeface="Calibri"/>
              </a:rPr>
              <a:t>Imágenes de entrenamiento</a:t>
            </a:r>
            <a:endParaRPr b="0" i="0" sz="1800" u="none" cap="none" strike="noStrike">
              <a:solidFill>
                <a:schemeClr val="dk1"/>
              </a:solidFill>
              <a:latin typeface="Calibri"/>
              <a:ea typeface="Calibri"/>
              <a:cs typeface="Calibri"/>
              <a:sym typeface="Calibri"/>
            </a:endParaRPr>
          </a:p>
        </p:txBody>
      </p:sp>
      <p:sp>
        <p:nvSpPr>
          <p:cNvPr id="276" name="Google Shape;276;p10"/>
          <p:cNvSpPr/>
          <p:nvPr/>
        </p:nvSpPr>
        <p:spPr>
          <a:xfrm>
            <a:off x="1239140" y="2014422"/>
            <a:ext cx="10953000" cy="13851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CO" sz="1400" u="none" cap="none" strike="noStrike">
                <a:solidFill>
                  <a:srgbClr val="008000"/>
                </a:solidFill>
                <a:latin typeface="Courier New"/>
                <a:ea typeface="Courier New"/>
                <a:cs typeface="Courier New"/>
                <a:sym typeface="Courier New"/>
              </a:rPr>
              <a:t># Convierte los archivos xml que estan en la carpeta de entrenamiento a una lista CSV </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0" i="0" lang="es-CO" sz="1400" u="none" cap="none" strike="noStrike">
                <a:solidFill>
                  <a:srgbClr val="008000"/>
                </a:solidFill>
                <a:latin typeface="Courier New"/>
                <a:ea typeface="Courier New"/>
                <a:cs typeface="Courier New"/>
                <a:sym typeface="Courier New"/>
              </a:rPr>
              <a:t># y genera el archivo label_map.pbtxt en el directorio configuracion</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0" i="0" lang="es-CO" sz="1400" u="none" cap="none" strike="noStrike">
                <a:solidFill>
                  <a:srgbClr val="0000FF"/>
                </a:solidFill>
                <a:latin typeface="Courier New"/>
                <a:ea typeface="Courier New"/>
                <a:cs typeface="Courier New"/>
                <a:sym typeface="Courier New"/>
              </a:rPr>
              <a:t>!</a:t>
            </a:r>
            <a:r>
              <a:rPr b="0" i="0" lang="es-CO" sz="1400" u="none" cap="none" strike="noStrike">
                <a:solidFill>
                  <a:schemeClr val="dk1"/>
                </a:solidFill>
                <a:latin typeface="Courier New"/>
                <a:ea typeface="Courier New"/>
                <a:cs typeface="Courier New"/>
                <a:sym typeface="Courier New"/>
              </a:rPr>
              <a:t>python /content/………/deteccion_objectos/xml_a_csv_v2.py --inputDir /content/……………/deteccion_objectos/img_entrenamiento --outputFile /content/…………/deteccion_objectos/csv/train_labels.csv --labelMapDir /content/…………/deteccion_objectos/configuracion</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277" name="Google Shape;277;p10"/>
          <p:cNvSpPr txBox="1"/>
          <p:nvPr/>
        </p:nvSpPr>
        <p:spPr>
          <a:xfrm>
            <a:off x="1239140" y="3605503"/>
            <a:ext cx="1095286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El código anterior le creara dos archivos: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Uno, en la caperta csv denominado “train_labels.csv”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Otro, en la carpeta configuración denominado </a:t>
            </a:r>
            <a:r>
              <a:rPr b="1" i="0" lang="es-CO" sz="1800" u="none" cap="none" strike="noStrike">
                <a:solidFill>
                  <a:srgbClr val="000000"/>
                </a:solidFill>
                <a:latin typeface="Arial"/>
                <a:ea typeface="Arial"/>
                <a:cs typeface="Arial"/>
                <a:sym typeface="Arial"/>
              </a:rPr>
              <a:t>label_map.pbtxt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Nota</a:t>
            </a:r>
            <a:r>
              <a:rPr b="0" i="0" lang="es-CO"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recuerde que los espacios en las rutas debe agregarles el backslash </a:t>
            </a:r>
            <a:r>
              <a:rPr b="1" i="0" lang="es-CO" sz="1800" u="none" cap="none" strike="noStrike">
                <a:solidFill>
                  <a:srgbClr val="FF0000"/>
                </a:solidFill>
                <a:latin typeface="Arial"/>
                <a:ea typeface="Arial"/>
                <a:cs typeface="Arial"/>
                <a:sym typeface="Arial"/>
              </a:rPr>
              <a:t>\</a:t>
            </a:r>
            <a:r>
              <a:rPr b="0" i="0" lang="es-CO" sz="1800" u="none" cap="none" strike="noStrike">
                <a:solidFill>
                  <a:srgbClr val="000000"/>
                </a:solidFill>
                <a:latin typeface="Arial"/>
                <a:ea typeface="Arial"/>
                <a:cs typeface="Arial"/>
                <a:sym typeface="Arial"/>
              </a:rPr>
              <a:t> , por 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Ruta= /content/drive/My Drive/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Cambio en ruta=  /content/drive/My</a:t>
            </a:r>
            <a:r>
              <a:rPr b="1" i="0" lang="es-CO" sz="1800" u="none" cap="none" strike="noStrike">
                <a:solidFill>
                  <a:srgbClr val="FF0000"/>
                </a:solidFill>
                <a:latin typeface="Arial"/>
                <a:ea typeface="Arial"/>
                <a:cs typeface="Arial"/>
                <a:sym typeface="Arial"/>
              </a:rPr>
              <a:t>\</a:t>
            </a:r>
            <a:r>
              <a:rPr b="0" i="0" lang="es-CO" sz="1800" u="none" cap="none" strike="noStrike">
                <a:solidFill>
                  <a:srgbClr val="000000"/>
                </a:solidFill>
                <a:latin typeface="Arial"/>
                <a:ea typeface="Arial"/>
                <a:cs typeface="Arial"/>
                <a:sym typeface="Arial"/>
              </a:rPr>
              <a:t> Drive/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11"/>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3.4.2 lista CSV de entrenamiento </a:t>
            </a:r>
            <a:endParaRPr b="0" i="0" sz="1400" u="none" cap="none" strike="noStrike">
              <a:solidFill>
                <a:srgbClr val="000000"/>
              </a:solidFill>
              <a:latin typeface="Arial"/>
              <a:ea typeface="Arial"/>
              <a:cs typeface="Arial"/>
              <a:sym typeface="Arial"/>
            </a:endParaRPr>
          </a:p>
        </p:txBody>
      </p:sp>
      <p:sp>
        <p:nvSpPr>
          <p:cNvPr id="283" name="Google Shape;283;p11"/>
          <p:cNvSpPr txBox="1"/>
          <p:nvPr/>
        </p:nvSpPr>
        <p:spPr>
          <a:xfrm>
            <a:off x="1309352" y="1216454"/>
            <a:ext cx="9144000"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2000" u="none" cap="none" strike="noStrike">
                <a:solidFill>
                  <a:schemeClr val="dk1"/>
                </a:solidFill>
                <a:latin typeface="Arial"/>
                <a:ea typeface="Arial"/>
                <a:cs typeface="Arial"/>
                <a:sym typeface="Arial"/>
              </a:rPr>
              <a:t>Crear archivos </a:t>
            </a:r>
            <a:r>
              <a:rPr b="1" i="0" lang="es-CO" sz="2000" u="none" cap="none" strike="noStrike">
                <a:solidFill>
                  <a:schemeClr val="dk1"/>
                </a:solidFill>
                <a:latin typeface="Arial"/>
                <a:ea typeface="Arial"/>
                <a:cs typeface="Arial"/>
                <a:sym typeface="Arial"/>
              </a:rPr>
              <a:t>CSV</a:t>
            </a:r>
            <a:r>
              <a:rPr b="0" i="0" lang="es-CO" sz="2000" u="none" cap="none" strike="noStrike">
                <a:solidFill>
                  <a:schemeClr val="dk1"/>
                </a:solidFill>
                <a:latin typeface="Arial"/>
                <a:ea typeface="Arial"/>
                <a:cs typeface="Arial"/>
                <a:sym typeface="Arial"/>
              </a:rPr>
              <a:t> con listado de imágenes y sus respectivos archivos XML.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3200"/>
              <a:buFont typeface="Calibri"/>
              <a:buNone/>
            </a:pPr>
            <a:r>
              <a:rPr b="1" i="0" lang="es-CO" sz="3200" u="none" cap="none" strike="noStrike">
                <a:solidFill>
                  <a:schemeClr val="dk1"/>
                </a:solidFill>
                <a:latin typeface="Calibri"/>
                <a:ea typeface="Calibri"/>
                <a:cs typeface="Calibri"/>
                <a:sym typeface="Calibri"/>
              </a:rPr>
              <a:t>Imágenes de Test</a:t>
            </a:r>
            <a:endParaRPr b="1" i="0" sz="2000" u="none" cap="none" strike="noStrike">
              <a:solidFill>
                <a:schemeClr val="dk1"/>
              </a:solidFill>
              <a:latin typeface="Arial"/>
              <a:ea typeface="Arial"/>
              <a:cs typeface="Arial"/>
              <a:sym typeface="Arial"/>
            </a:endParaRPr>
          </a:p>
        </p:txBody>
      </p:sp>
      <p:sp>
        <p:nvSpPr>
          <p:cNvPr id="284" name="Google Shape;284;p11"/>
          <p:cNvSpPr/>
          <p:nvPr/>
        </p:nvSpPr>
        <p:spPr>
          <a:xfrm>
            <a:off x="1239140" y="2572559"/>
            <a:ext cx="10952860" cy="954067"/>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8000"/>
                </a:solidFill>
                <a:latin typeface="Courier New"/>
                <a:ea typeface="Courier New"/>
                <a:cs typeface="Courier New"/>
                <a:sym typeface="Courier New"/>
              </a:rPr>
              <a:t># Convierte los archivos xml que estan en la carpeta de test a una lista CSV</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a:t>
            </a:r>
            <a:r>
              <a:rPr b="0" i="0" lang="es-CO" sz="1400" u="none" cap="none" strike="noStrike">
                <a:solidFill>
                  <a:srgbClr val="000000"/>
                </a:solidFill>
                <a:latin typeface="Courier New"/>
                <a:ea typeface="Courier New"/>
                <a:cs typeface="Courier New"/>
                <a:sym typeface="Courier New"/>
              </a:rPr>
              <a:t>python /content/gdrive/My\ Drive/deteccion_objectos/xml_a_csv_v2.py --inputDir /content/gdrive/My\ Drive/deteccion_objectos/img_test --outputFile /content/gdrive/My\ Drive/deteccion_objectos/csv/test_labels.csv</a:t>
            </a:r>
            <a:endParaRPr b="0" i="0" sz="1400" u="none" cap="none" strike="noStrike">
              <a:solidFill>
                <a:srgbClr val="000000"/>
              </a:solidFill>
              <a:latin typeface="Arial"/>
              <a:ea typeface="Arial"/>
              <a:cs typeface="Arial"/>
              <a:sym typeface="Arial"/>
            </a:endParaRPr>
          </a:p>
        </p:txBody>
      </p:sp>
      <p:sp>
        <p:nvSpPr>
          <p:cNvPr id="285" name="Google Shape;285;p11"/>
          <p:cNvSpPr/>
          <p:nvPr/>
        </p:nvSpPr>
        <p:spPr>
          <a:xfrm>
            <a:off x="1239139" y="3728609"/>
            <a:ext cx="1095286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El código anterior solo creara un archivo y estará en la caperta csv denominado “test_labels.csv”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39"/>
          <p:cNvSpPr/>
          <p:nvPr/>
        </p:nvSpPr>
        <p:spPr>
          <a:xfrm>
            <a:off x="1232173" y="3956237"/>
            <a:ext cx="8375849" cy="2688546"/>
          </a:xfrm>
          <a:prstGeom prst="rect">
            <a:avLst/>
          </a:prstGeom>
          <a:solidFill>
            <a:srgbClr val="ACB8C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1" name="Google Shape;291;p39"/>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Proceso Global</a:t>
            </a:r>
            <a:endParaRPr b="0" i="0" sz="1400" u="none" cap="none" strike="noStrike">
              <a:solidFill>
                <a:srgbClr val="000000"/>
              </a:solidFill>
              <a:latin typeface="Arial"/>
              <a:ea typeface="Arial"/>
              <a:cs typeface="Arial"/>
              <a:sym typeface="Arial"/>
            </a:endParaRPr>
          </a:p>
        </p:txBody>
      </p:sp>
      <p:sp>
        <p:nvSpPr>
          <p:cNvPr id="292" name="Google Shape;292;p39"/>
          <p:cNvSpPr txBox="1"/>
          <p:nvPr/>
        </p:nvSpPr>
        <p:spPr>
          <a:xfrm>
            <a:off x="1232174" y="2927445"/>
            <a:ext cx="1086836" cy="646331"/>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Etiquetar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Imágenes</a:t>
            </a:r>
            <a:endParaRPr b="0" i="0" sz="1400" u="none" cap="none" strike="noStrike">
              <a:solidFill>
                <a:srgbClr val="000000"/>
              </a:solidFill>
              <a:latin typeface="Arial"/>
              <a:ea typeface="Arial"/>
              <a:cs typeface="Arial"/>
              <a:sym typeface="Arial"/>
            </a:endParaRPr>
          </a:p>
        </p:txBody>
      </p:sp>
      <p:sp>
        <p:nvSpPr>
          <p:cNvPr id="293" name="Google Shape;293;p39"/>
          <p:cNvSpPr txBox="1"/>
          <p:nvPr/>
        </p:nvSpPr>
        <p:spPr>
          <a:xfrm>
            <a:off x="2546901" y="2927445"/>
            <a:ext cx="1274468"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listas CSV</a:t>
            </a:r>
            <a:endParaRPr b="0" i="0" sz="1400" u="none" cap="none" strike="noStrike">
              <a:solidFill>
                <a:srgbClr val="000000"/>
              </a:solidFill>
              <a:latin typeface="Arial"/>
              <a:ea typeface="Arial"/>
              <a:cs typeface="Arial"/>
              <a:sym typeface="Arial"/>
            </a:endParaRPr>
          </a:p>
        </p:txBody>
      </p:sp>
      <p:sp>
        <p:nvSpPr>
          <p:cNvPr id="294" name="Google Shape;294;p39"/>
          <p:cNvSpPr txBox="1"/>
          <p:nvPr/>
        </p:nvSpPr>
        <p:spPr>
          <a:xfrm>
            <a:off x="5487283" y="2927445"/>
            <a:ext cx="1655927"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Entrenar grafo inferencial</a:t>
            </a:r>
            <a:endParaRPr b="0" i="0" sz="1400" u="none" cap="none" strike="noStrike">
              <a:solidFill>
                <a:srgbClr val="000000"/>
              </a:solidFill>
              <a:latin typeface="Arial"/>
              <a:ea typeface="Arial"/>
              <a:cs typeface="Arial"/>
              <a:sym typeface="Arial"/>
            </a:endParaRPr>
          </a:p>
        </p:txBody>
      </p:sp>
      <p:sp>
        <p:nvSpPr>
          <p:cNvPr id="295" name="Google Shape;295;p39"/>
          <p:cNvSpPr txBox="1"/>
          <p:nvPr/>
        </p:nvSpPr>
        <p:spPr>
          <a:xfrm>
            <a:off x="4049260" y="2927445"/>
            <a:ext cx="1274468" cy="646290"/>
          </a:xfrm>
          <a:prstGeom prst="rect">
            <a:avLst/>
          </a:prstGeom>
          <a:solidFill>
            <a:srgbClr val="FF0000"/>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TFRecords</a:t>
            </a:r>
            <a:endParaRPr b="0" i="0" sz="1800" u="none" cap="none" strike="noStrike">
              <a:solidFill>
                <a:schemeClr val="dk1"/>
              </a:solidFill>
              <a:latin typeface="Calibri"/>
              <a:ea typeface="Calibri"/>
              <a:cs typeface="Calibri"/>
              <a:sym typeface="Calibri"/>
            </a:endParaRPr>
          </a:p>
        </p:txBody>
      </p:sp>
      <p:sp>
        <p:nvSpPr>
          <p:cNvPr id="296" name="Google Shape;296;p39"/>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Congelar grafo inferencial</a:t>
            </a:r>
            <a:endParaRPr b="0" i="0" sz="1400" u="none" cap="none" strike="noStrike">
              <a:solidFill>
                <a:srgbClr val="000000"/>
              </a:solidFill>
              <a:latin typeface="Arial"/>
              <a:ea typeface="Arial"/>
              <a:cs typeface="Arial"/>
              <a:sym typeface="Arial"/>
            </a:endParaRPr>
          </a:p>
        </p:txBody>
      </p:sp>
      <p:cxnSp>
        <p:nvCxnSpPr>
          <p:cNvPr id="297" name="Google Shape;297;p39"/>
          <p:cNvCxnSpPr>
            <a:stCxn id="292" idx="3"/>
            <a:endCxn id="293" idx="1"/>
          </p:cNvCxnSpPr>
          <p:nvPr/>
        </p:nvCxnSpPr>
        <p:spPr>
          <a:xfrm>
            <a:off x="2319010" y="325061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298" name="Google Shape;298;p39"/>
          <p:cNvCxnSpPr>
            <a:stCxn id="293" idx="3"/>
            <a:endCxn id="295" idx="1"/>
          </p:cNvCxnSpPr>
          <p:nvPr/>
        </p:nvCxnSpPr>
        <p:spPr>
          <a:xfrm>
            <a:off x="3821369" y="325059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299" name="Google Shape;299;p39"/>
          <p:cNvCxnSpPr>
            <a:stCxn id="295" idx="3"/>
            <a:endCxn id="294" idx="1"/>
          </p:cNvCxnSpPr>
          <p:nvPr/>
        </p:nvCxnSpPr>
        <p:spPr>
          <a:xfrm>
            <a:off x="5323728" y="3250590"/>
            <a:ext cx="1635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300" name="Google Shape;300;p39"/>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Convertir grafo a tflite</a:t>
            </a:r>
            <a:endParaRPr b="0" i="0" sz="1400" u="none" cap="none" strike="noStrike">
              <a:solidFill>
                <a:srgbClr val="000000"/>
              </a:solidFill>
              <a:latin typeface="Arial"/>
              <a:ea typeface="Arial"/>
              <a:cs typeface="Arial"/>
              <a:sym typeface="Arial"/>
            </a:endParaRPr>
          </a:p>
        </p:txBody>
      </p:sp>
      <p:cxnSp>
        <p:nvCxnSpPr>
          <p:cNvPr id="301" name="Google Shape;301;p39"/>
          <p:cNvCxnSpPr>
            <a:stCxn id="294" idx="3"/>
            <a:endCxn id="296" idx="1"/>
          </p:cNvCxnSpPr>
          <p:nvPr/>
        </p:nvCxnSpPr>
        <p:spPr>
          <a:xfrm>
            <a:off x="7143210" y="3250590"/>
            <a:ext cx="1908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2" name="Google Shape;302;p39"/>
          <p:cNvCxnSpPr>
            <a:stCxn id="296" idx="3"/>
            <a:endCxn id="300" idx="1"/>
          </p:cNvCxnSpPr>
          <p:nvPr/>
        </p:nvCxnSpPr>
        <p:spPr>
          <a:xfrm>
            <a:off x="8989994" y="3250590"/>
            <a:ext cx="213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Teléfono celular icono Vector Illustration - Descargar Vectores ..." id="303" name="Google Shape;303;p39"/>
          <p:cNvPicPr preferRelativeResize="0"/>
          <p:nvPr/>
        </p:nvPicPr>
        <p:blipFill rotWithShape="1">
          <a:blip r:embed="rId4">
            <a:alphaModFix/>
          </a:blip>
          <a:srcRect b="12060" l="29628" r="29433" t="12790"/>
          <a:stretch/>
        </p:blipFill>
        <p:spPr>
          <a:xfrm>
            <a:off x="11195858" y="1356143"/>
            <a:ext cx="510259" cy="936681"/>
          </a:xfrm>
          <a:prstGeom prst="rect">
            <a:avLst/>
          </a:prstGeom>
          <a:noFill/>
          <a:ln>
            <a:noFill/>
          </a:ln>
        </p:spPr>
      </p:pic>
      <p:cxnSp>
        <p:nvCxnSpPr>
          <p:cNvPr id="304" name="Google Shape;304;p39"/>
          <p:cNvCxnSpPr>
            <a:stCxn id="300" idx="3"/>
            <a:endCxn id="303" idx="2"/>
          </p:cNvCxnSpPr>
          <p:nvPr/>
        </p:nvCxnSpPr>
        <p:spPr>
          <a:xfrm flipH="1" rot="10800000">
            <a:off x="10658890" y="2292690"/>
            <a:ext cx="792000" cy="9579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Reloj inteligente - Iconos gratis de tecnología" id="305" name="Google Shape;305;p39"/>
          <p:cNvPicPr preferRelativeResize="0"/>
          <p:nvPr/>
        </p:nvPicPr>
        <p:blipFill rotWithShape="1">
          <a:blip r:embed="rId5">
            <a:alphaModFix/>
          </a:blip>
          <a:srcRect b="0" l="14634" r="13855" t="0"/>
          <a:stretch/>
        </p:blipFill>
        <p:spPr>
          <a:xfrm>
            <a:off x="11370038" y="3647280"/>
            <a:ext cx="772274" cy="1079981"/>
          </a:xfrm>
          <a:prstGeom prst="rect">
            <a:avLst/>
          </a:prstGeom>
          <a:noFill/>
          <a:ln>
            <a:noFill/>
          </a:ln>
        </p:spPr>
      </p:pic>
      <p:cxnSp>
        <p:nvCxnSpPr>
          <p:cNvPr id="306" name="Google Shape;306;p39"/>
          <p:cNvCxnSpPr>
            <a:stCxn id="300" idx="3"/>
            <a:endCxn id="305" idx="1"/>
          </p:cNvCxnSpPr>
          <p:nvPr/>
        </p:nvCxnSpPr>
        <p:spPr>
          <a:xfrm>
            <a:off x="10658890" y="3250590"/>
            <a:ext cx="711000" cy="9366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307" name="Google Shape;307;p39"/>
          <p:cNvSpPr txBox="1"/>
          <p:nvPr/>
        </p:nvSpPr>
        <p:spPr>
          <a:xfrm>
            <a:off x="5083241" y="6258008"/>
            <a:ext cx="176445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test.record</a:t>
            </a:r>
            <a:endParaRPr b="0" i="0" sz="1400" u="none" cap="none" strike="noStrike">
              <a:solidFill>
                <a:srgbClr val="000000"/>
              </a:solidFill>
              <a:latin typeface="Arial"/>
              <a:ea typeface="Arial"/>
              <a:cs typeface="Arial"/>
              <a:sym typeface="Arial"/>
            </a:endParaRPr>
          </a:p>
        </p:txBody>
      </p:sp>
      <p:sp>
        <p:nvSpPr>
          <p:cNvPr id="308" name="Google Shape;308;p39"/>
          <p:cNvSpPr txBox="1"/>
          <p:nvPr/>
        </p:nvSpPr>
        <p:spPr>
          <a:xfrm>
            <a:off x="3000161" y="6278012"/>
            <a:ext cx="176445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train.record</a:t>
            </a:r>
            <a:endParaRPr b="0" i="0" sz="1400" u="none" cap="none" strike="noStrike">
              <a:solidFill>
                <a:srgbClr val="000000"/>
              </a:solidFill>
              <a:latin typeface="Arial"/>
              <a:ea typeface="Arial"/>
              <a:cs typeface="Arial"/>
              <a:sym typeface="Arial"/>
            </a:endParaRPr>
          </a:p>
        </p:txBody>
      </p:sp>
      <p:sp>
        <p:nvSpPr>
          <p:cNvPr id="309" name="Google Shape;309;p39"/>
          <p:cNvSpPr txBox="1"/>
          <p:nvPr/>
        </p:nvSpPr>
        <p:spPr>
          <a:xfrm>
            <a:off x="1232174" y="4033381"/>
            <a:ext cx="837584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Entrada: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Las imágenes y las dos listas 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Salidas: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Se fabricaran dos archivos .record que se guardaran en la carpeta </a:t>
            </a:r>
            <a:r>
              <a:rPr b="1" i="0" lang="es-CO" sz="1400" u="none" cap="none" strike="noStrike">
                <a:solidFill>
                  <a:srgbClr val="000000"/>
                </a:solidFill>
                <a:latin typeface="Arial"/>
                <a:ea typeface="Arial"/>
                <a:cs typeface="Arial"/>
                <a:sym typeface="Arial"/>
              </a:rPr>
              <a:t>deteccion_objectos\TFRecords (</a:t>
            </a:r>
            <a:r>
              <a:rPr b="0" i="0" lang="es-CO" sz="1400" u="none" cap="none" strike="noStrike">
                <a:solidFill>
                  <a:srgbClr val="000000"/>
                </a:solidFill>
                <a:latin typeface="Arial"/>
                <a:ea typeface="Arial"/>
                <a:cs typeface="Arial"/>
                <a:sym typeface="Arial"/>
              </a:rPr>
              <a:t>estos archivos se usaran para entrenar la red neuronal)</a:t>
            </a:r>
            <a:endParaRPr b="1" i="0" sz="1400" u="none" cap="none" strike="noStrike">
              <a:solidFill>
                <a:srgbClr val="000000"/>
              </a:solidFill>
              <a:latin typeface="Arial"/>
              <a:ea typeface="Arial"/>
              <a:cs typeface="Arial"/>
              <a:sym typeface="Arial"/>
            </a:endParaRPr>
          </a:p>
        </p:txBody>
      </p:sp>
      <p:cxnSp>
        <p:nvCxnSpPr>
          <p:cNvPr id="310" name="Google Shape;310;p39"/>
          <p:cNvCxnSpPr/>
          <p:nvPr/>
        </p:nvCxnSpPr>
        <p:spPr>
          <a:xfrm>
            <a:off x="4685388" y="3573735"/>
            <a:ext cx="0" cy="38250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311" name="Google Shape;311;p39"/>
          <p:cNvSpPr/>
          <p:nvPr/>
        </p:nvSpPr>
        <p:spPr>
          <a:xfrm>
            <a:off x="2953012" y="5392371"/>
            <a:ext cx="1468192" cy="924516"/>
          </a:xfrm>
          <a:prstGeom prst="cube">
            <a:avLst>
              <a:gd fmla="val 25000"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Tfrecord</a:t>
            </a:r>
            <a:endParaRPr b="0"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entrenanmiento</a:t>
            </a:r>
            <a:endParaRPr b="0" i="0" sz="1100" u="none" cap="none" strike="noStrike">
              <a:solidFill>
                <a:schemeClr val="dk1"/>
              </a:solidFill>
              <a:latin typeface="Calibri"/>
              <a:ea typeface="Calibri"/>
              <a:cs typeface="Calibri"/>
              <a:sym typeface="Calibri"/>
            </a:endParaRPr>
          </a:p>
        </p:txBody>
      </p:sp>
      <p:sp>
        <p:nvSpPr>
          <p:cNvPr id="312" name="Google Shape;312;p39"/>
          <p:cNvSpPr/>
          <p:nvPr/>
        </p:nvSpPr>
        <p:spPr>
          <a:xfrm>
            <a:off x="5108029" y="5392371"/>
            <a:ext cx="1468192" cy="924516"/>
          </a:xfrm>
          <a:prstGeom prst="cube">
            <a:avLst>
              <a:gd fmla="val 25000"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Tfrecord</a:t>
            </a:r>
            <a:endParaRPr b="0"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Test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13"/>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3.5. Crear dataframe para tensorflow</a:t>
            </a:r>
            <a:endParaRPr b="0" i="0" sz="1400" u="none" cap="none" strike="noStrike">
              <a:solidFill>
                <a:srgbClr val="000000"/>
              </a:solidFill>
              <a:latin typeface="Arial"/>
              <a:ea typeface="Arial"/>
              <a:cs typeface="Arial"/>
              <a:sym typeface="Arial"/>
            </a:endParaRPr>
          </a:p>
        </p:txBody>
      </p:sp>
      <p:sp>
        <p:nvSpPr>
          <p:cNvPr id="318" name="Google Shape;318;p13"/>
          <p:cNvSpPr txBox="1"/>
          <p:nvPr/>
        </p:nvSpPr>
        <p:spPr>
          <a:xfrm>
            <a:off x="1309817" y="1365420"/>
            <a:ext cx="10758615" cy="44011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0" i="0" lang="es-CO" sz="2000" u="none" cap="none" strike="noStrike">
                <a:solidFill>
                  <a:schemeClr val="dk1"/>
                </a:solidFill>
                <a:latin typeface="Arial"/>
                <a:ea typeface="Arial"/>
                <a:cs typeface="Arial"/>
                <a:sym typeface="Arial"/>
              </a:rPr>
              <a:t>Creando un </a:t>
            </a:r>
            <a:r>
              <a:rPr b="1" i="0" lang="es-CO" sz="2000" u="none" cap="none" strike="noStrike">
                <a:solidFill>
                  <a:schemeClr val="dk1"/>
                </a:solidFill>
                <a:latin typeface="Arial"/>
                <a:ea typeface="Arial"/>
                <a:cs typeface="Arial"/>
                <a:sym typeface="Arial"/>
              </a:rPr>
              <a:t>dataframe</a:t>
            </a:r>
            <a:r>
              <a:rPr b="0" i="0" lang="es-CO" sz="2000" u="none" cap="none" strike="noStrike">
                <a:solidFill>
                  <a:schemeClr val="dk1"/>
                </a:solidFill>
                <a:latin typeface="Arial"/>
                <a:ea typeface="Arial"/>
                <a:cs typeface="Arial"/>
                <a:sym typeface="Arial"/>
              </a:rPr>
              <a:t> (.record) con los archivos de imágenes y sus labels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Arial"/>
                <a:ea typeface="Arial"/>
                <a:cs typeface="Arial"/>
                <a:sym typeface="Arial"/>
              </a:rPr>
              <a:t>Ahora le diremos a PYTHON que lea los dos archivos csv (</a:t>
            </a:r>
            <a:r>
              <a:rPr b="1" i="0" lang="es-CO" sz="2000" u="none" cap="none" strike="noStrike">
                <a:solidFill>
                  <a:schemeClr val="dk1"/>
                </a:solidFill>
                <a:latin typeface="Arial"/>
                <a:ea typeface="Arial"/>
                <a:cs typeface="Arial"/>
                <a:sym typeface="Arial"/>
              </a:rPr>
              <a:t>train_labels.csv </a:t>
            </a:r>
            <a:r>
              <a:rPr b="0" i="0" lang="es-CO" sz="2000" u="none" cap="none" strike="noStrike">
                <a:solidFill>
                  <a:schemeClr val="dk1"/>
                </a:solidFill>
                <a:latin typeface="Arial"/>
                <a:ea typeface="Arial"/>
                <a:cs typeface="Arial"/>
                <a:sym typeface="Arial"/>
              </a:rPr>
              <a:t>y </a:t>
            </a:r>
            <a:r>
              <a:rPr b="1" i="0" lang="es-CO" sz="2000" u="none" cap="none" strike="noStrike">
                <a:solidFill>
                  <a:schemeClr val="dk1"/>
                </a:solidFill>
                <a:latin typeface="Arial"/>
                <a:ea typeface="Arial"/>
                <a:cs typeface="Arial"/>
                <a:sym typeface="Arial"/>
              </a:rPr>
              <a:t>test._labels.csv</a:t>
            </a:r>
            <a:r>
              <a:rPr b="0" i="0" lang="es-CO" sz="2000" u="none" cap="none" strike="noStrike">
                <a:solidFill>
                  <a:schemeClr val="dk1"/>
                </a:solidFill>
                <a:latin typeface="Arial"/>
                <a:ea typeface="Arial"/>
                <a:cs typeface="Arial"/>
                <a:sym typeface="Arial"/>
              </a:rPr>
              <a:t>) de forma independiente y usando </a:t>
            </a:r>
            <a:r>
              <a:rPr b="1" i="0" lang="es-CO" sz="2000" u="none" cap="none" strike="noStrike">
                <a:solidFill>
                  <a:schemeClr val="dk1"/>
                </a:solidFill>
                <a:latin typeface="Arial"/>
                <a:ea typeface="Arial"/>
                <a:cs typeface="Arial"/>
                <a:sym typeface="Arial"/>
              </a:rPr>
              <a:t>Tensorflow</a:t>
            </a:r>
            <a:r>
              <a:rPr b="0" i="0" lang="es-CO" sz="2000" u="none" cap="none" strike="noStrike">
                <a:solidFill>
                  <a:schemeClr val="dk1"/>
                </a:solidFill>
                <a:latin typeface="Arial"/>
                <a:ea typeface="Arial"/>
                <a:cs typeface="Arial"/>
                <a:sym typeface="Arial"/>
              </a:rPr>
              <a:t> tomara cada archivo de imagen y su </a:t>
            </a:r>
            <a:r>
              <a:rPr b="1" i="0" lang="es-CO" sz="2000" u="none" cap="none" strike="noStrike">
                <a:solidFill>
                  <a:schemeClr val="dk1"/>
                </a:solidFill>
                <a:latin typeface="Arial"/>
                <a:ea typeface="Arial"/>
                <a:cs typeface="Arial"/>
                <a:sym typeface="Arial"/>
              </a:rPr>
              <a:t>xml</a:t>
            </a:r>
            <a:r>
              <a:rPr b="0" i="0" lang="es-CO" sz="2000" u="none" cap="none" strike="noStrike">
                <a:solidFill>
                  <a:schemeClr val="dk1"/>
                </a:solidFill>
                <a:latin typeface="Arial"/>
                <a:ea typeface="Arial"/>
                <a:cs typeface="Arial"/>
                <a:sym typeface="Arial"/>
              </a:rPr>
              <a:t> para convertir en una gran matriz donde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s-CO" sz="2000" u="none" cap="none" strike="noStrike">
                <a:solidFill>
                  <a:schemeClr val="dk1"/>
                </a:solidFill>
                <a:latin typeface="Arial"/>
                <a:ea typeface="Arial"/>
                <a:cs typeface="Arial"/>
                <a:sym typeface="Arial"/>
              </a:rPr>
              <a:t>Cada fila es la información del archivo de imagen </a:t>
            </a:r>
            <a:endParaRPr b="0" i="0" sz="1800" u="none" cap="none" strike="noStrike">
              <a:solidFill>
                <a:schemeClr val="dk1"/>
              </a:solidFill>
              <a:latin typeface="Calibri"/>
              <a:ea typeface="Calibri"/>
              <a:cs typeface="Calibri"/>
              <a:sym typeface="Calibri"/>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s-CO" sz="2000" u="none" cap="none" strike="noStrike">
                <a:solidFill>
                  <a:schemeClr val="dk1"/>
                </a:solidFill>
                <a:latin typeface="Arial"/>
                <a:ea typeface="Arial"/>
                <a:cs typeface="Arial"/>
                <a:sym typeface="Arial"/>
              </a:rPr>
              <a:t>Cada columna representan  características de la imagen(height, width, encoded, format, filename) y los labels asociados (xmin, xmax, ymin, ymax, text, label).</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17"/>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3.5. Crear dataframe para tensorflow</a:t>
            </a:r>
            <a:endParaRPr b="0" i="0" sz="3200" u="none" cap="none" strike="noStrike">
              <a:solidFill>
                <a:srgbClr val="000000"/>
              </a:solidFill>
              <a:latin typeface="Arial"/>
              <a:ea typeface="Arial"/>
              <a:cs typeface="Arial"/>
              <a:sym typeface="Arial"/>
            </a:endParaRPr>
          </a:p>
        </p:txBody>
      </p:sp>
      <p:sp>
        <p:nvSpPr>
          <p:cNvPr id="324" name="Google Shape;324;p17"/>
          <p:cNvSpPr txBox="1"/>
          <p:nvPr/>
        </p:nvSpPr>
        <p:spPr>
          <a:xfrm>
            <a:off x="1105470" y="1207190"/>
            <a:ext cx="11086530" cy="489360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Etiquetas (label_map.pbtxt)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600" u="none" cap="none" strike="noStrike">
                <a:solidFill>
                  <a:schemeClr val="dk1"/>
                </a:solidFill>
                <a:latin typeface="Calibri"/>
                <a:ea typeface="Calibri"/>
                <a:cs typeface="Calibri"/>
                <a:sym typeface="Calibri"/>
              </a:rPr>
              <a:t>En este archivo (configuracion/label_map.pbtxt) le dirá a nuestro algoritmo cuales son las etiquetas sobre el cual lo entrenaremos. El nombre que pongamos en las etiquetas debe ser el mismo que usamos en la herramienta labelImg (incluyendo mayúsculas y espacios). Básicamente este archivo tiene una serie de elementos ‘item’ con su respectivo identificador ‘id’ y nombre de clase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600" u="none" cap="none" strike="noStrike">
                <a:solidFill>
                  <a:schemeClr val="dk1"/>
                </a:solidFill>
                <a:latin typeface="Calibri"/>
                <a:ea typeface="Calibri"/>
                <a:cs typeface="Calibri"/>
                <a:sym typeface="Calibri"/>
              </a:rPr>
              <a:t>He aquí un ejemplo, esto cambia según el número de elementos que quieras aprender a detectar.</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item {</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  id: 1</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  name: 'Auto'</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item {</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  id: 2</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  name: ‘Semaforo’</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item {</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  id: 3</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  name: 'Paso Peatonal'</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0" lang="es-CO" sz="1600" u="none" cap="none" strike="noStrike">
                <a:solidFill>
                  <a:schemeClr val="dk1"/>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p:txBody>
      </p:sp>
      <p:pic>
        <p:nvPicPr>
          <p:cNvPr id="325" name="Google Shape;325;p17"/>
          <p:cNvPicPr preferRelativeResize="0"/>
          <p:nvPr/>
        </p:nvPicPr>
        <p:blipFill rotWithShape="1">
          <a:blip r:embed="rId4">
            <a:alphaModFix/>
          </a:blip>
          <a:srcRect b="0" l="0" r="0" t="0"/>
          <a:stretch/>
        </p:blipFill>
        <p:spPr>
          <a:xfrm>
            <a:off x="6644914" y="3183340"/>
            <a:ext cx="2444496" cy="3319818"/>
          </a:xfrm>
          <a:prstGeom prst="rect">
            <a:avLst/>
          </a:prstGeom>
          <a:noFill/>
          <a:ln>
            <a:noFill/>
          </a:ln>
        </p:spPr>
      </p:pic>
      <p:sp>
        <p:nvSpPr>
          <p:cNvPr id="326" name="Google Shape;326;p17"/>
          <p:cNvSpPr/>
          <p:nvPr/>
        </p:nvSpPr>
        <p:spPr>
          <a:xfrm>
            <a:off x="6781486" y="6503158"/>
            <a:ext cx="1941557"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s-CO" sz="1800" u="none" cap="none" strike="noStrike">
                <a:solidFill>
                  <a:schemeClr val="dk1"/>
                </a:solidFill>
                <a:latin typeface="Arial"/>
                <a:ea typeface="Arial"/>
                <a:cs typeface="Arial"/>
                <a:sym typeface="Arial"/>
              </a:rPr>
              <a:t>label_map.pbtxt</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19"/>
          <p:cNvSpPr txBox="1"/>
          <p:nvPr/>
        </p:nvSpPr>
        <p:spPr>
          <a:xfrm>
            <a:off x="1614197" y="475862"/>
            <a:ext cx="746156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3.5.1 Crear dataframe de entrenamiento</a:t>
            </a:r>
            <a:endParaRPr b="0" i="0" sz="3200" u="none" cap="none" strike="noStrike">
              <a:solidFill>
                <a:srgbClr val="000000"/>
              </a:solidFill>
              <a:latin typeface="Arial"/>
              <a:ea typeface="Arial"/>
              <a:cs typeface="Arial"/>
              <a:sym typeface="Arial"/>
            </a:endParaRPr>
          </a:p>
        </p:txBody>
      </p:sp>
      <p:sp>
        <p:nvSpPr>
          <p:cNvPr id="332" name="Google Shape;332;p19"/>
          <p:cNvSpPr txBox="1"/>
          <p:nvPr/>
        </p:nvSpPr>
        <p:spPr>
          <a:xfrm>
            <a:off x="1210962" y="1495532"/>
            <a:ext cx="10981038"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Creando un </a:t>
            </a:r>
            <a:r>
              <a:rPr b="1" i="0" lang="es-CO" sz="1800" u="none" cap="none" strike="noStrike">
                <a:solidFill>
                  <a:schemeClr val="dk1"/>
                </a:solidFill>
                <a:latin typeface="Arial"/>
                <a:ea typeface="Arial"/>
                <a:cs typeface="Arial"/>
                <a:sym typeface="Arial"/>
              </a:rPr>
              <a:t>dataframe</a:t>
            </a:r>
            <a:r>
              <a:rPr b="0" i="0" lang="es-CO" sz="1800" u="none" cap="none" strike="noStrike">
                <a:solidFill>
                  <a:schemeClr val="dk1"/>
                </a:solidFill>
                <a:latin typeface="Arial"/>
                <a:ea typeface="Arial"/>
                <a:cs typeface="Arial"/>
                <a:sym typeface="Arial"/>
              </a:rPr>
              <a:t> de entrenamiento (train.record) con los archivos de imágenes y sus labels.</a:t>
            </a:r>
            <a:endParaRPr b="0" i="0" sz="1800" u="none" cap="none" strike="noStrike">
              <a:solidFill>
                <a:schemeClr val="dk1"/>
              </a:solidFill>
              <a:latin typeface="Arial"/>
              <a:ea typeface="Arial"/>
              <a:cs typeface="Arial"/>
              <a:sym typeface="Arial"/>
            </a:endParaRPr>
          </a:p>
        </p:txBody>
      </p:sp>
      <p:sp>
        <p:nvSpPr>
          <p:cNvPr id="333" name="Google Shape;333;p19"/>
          <p:cNvSpPr txBox="1"/>
          <p:nvPr/>
        </p:nvSpPr>
        <p:spPr>
          <a:xfrm>
            <a:off x="1256549" y="4392408"/>
            <a:ext cx="8918234" cy="1477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800" u="none" cap="none" strike="noStrike">
                <a:solidFill>
                  <a:srgbClr val="000000"/>
                </a:solidFill>
                <a:latin typeface="Arial"/>
                <a:ea typeface="Arial"/>
                <a:cs typeface="Arial"/>
                <a:sym typeface="Arial"/>
              </a:rPr>
              <a:t>Donde:</a:t>
            </a:r>
            <a:endParaRPr b="1"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Csv_input</a:t>
            </a:r>
            <a:r>
              <a:rPr b="0" i="0" lang="es-CO" sz="1800" u="none" cap="none" strike="noStrike">
                <a:solidFill>
                  <a:srgbClr val="000000"/>
                </a:solidFill>
                <a:latin typeface="Arial"/>
                <a:ea typeface="Arial"/>
                <a:cs typeface="Arial"/>
                <a:sym typeface="Arial"/>
              </a:rPr>
              <a:t>, es la ubicación del archivo CSV con la lista de imágenes</a:t>
            </a:r>
            <a:endParaRPr b="0"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Output_path</a:t>
            </a:r>
            <a:r>
              <a:rPr b="0" i="0" lang="es-CO" sz="1800" u="none" cap="none" strike="noStrike">
                <a:solidFill>
                  <a:srgbClr val="000000"/>
                </a:solidFill>
                <a:latin typeface="Arial"/>
                <a:ea typeface="Arial"/>
                <a:cs typeface="Arial"/>
                <a:sym typeface="Arial"/>
              </a:rPr>
              <a:t>, es la ubicación donde se va a generar el archivo .record.</a:t>
            </a:r>
            <a:endParaRPr b="0"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Img_path</a:t>
            </a:r>
            <a:r>
              <a:rPr b="0" i="0" lang="es-CO" sz="1800" u="none" cap="none" strike="noStrike">
                <a:solidFill>
                  <a:srgbClr val="000000"/>
                </a:solidFill>
                <a:latin typeface="Arial"/>
                <a:ea typeface="Arial"/>
                <a:cs typeface="Arial"/>
                <a:sym typeface="Arial"/>
              </a:rPr>
              <a:t>, es la ubicación donde están las imágenes de entrenamiento</a:t>
            </a:r>
            <a:endParaRPr b="0"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Label_map</a:t>
            </a:r>
            <a:r>
              <a:rPr b="0" i="0" lang="es-CO" sz="1800" u="none" cap="none" strike="noStrike">
                <a:solidFill>
                  <a:srgbClr val="000000"/>
                </a:solidFill>
                <a:latin typeface="Arial"/>
                <a:ea typeface="Arial"/>
                <a:cs typeface="Arial"/>
                <a:sym typeface="Arial"/>
              </a:rPr>
              <a:t>, es la ubicación del archivo label_map.pbtxt</a:t>
            </a:r>
            <a:endParaRPr b="0" i="0" sz="2400" u="none" cap="none" strike="noStrike">
              <a:solidFill>
                <a:schemeClr val="dk1"/>
              </a:solidFill>
              <a:latin typeface="Calibri"/>
              <a:ea typeface="Calibri"/>
              <a:cs typeface="Calibri"/>
              <a:sym typeface="Calibri"/>
            </a:endParaRPr>
          </a:p>
        </p:txBody>
      </p:sp>
      <p:sp>
        <p:nvSpPr>
          <p:cNvPr id="334" name="Google Shape;334;p19"/>
          <p:cNvSpPr/>
          <p:nvPr/>
        </p:nvSpPr>
        <p:spPr>
          <a:xfrm>
            <a:off x="1239140" y="2572559"/>
            <a:ext cx="10952860" cy="1384954"/>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8000"/>
                </a:solidFill>
                <a:latin typeface="Courier New"/>
                <a:ea typeface="Courier New"/>
                <a:cs typeface="Courier New"/>
                <a:sym typeface="Courier New"/>
              </a:rPr>
              <a:t># Generando el archivo  train.record</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a:t>
            </a:r>
            <a:r>
              <a:rPr b="0" i="0" lang="es-CO" sz="1400" u="none" cap="none" strike="noStrike">
                <a:solidFill>
                  <a:srgbClr val="000000"/>
                </a:solidFill>
                <a:latin typeface="Courier New"/>
                <a:ea typeface="Courier New"/>
                <a:cs typeface="Courier New"/>
                <a:sym typeface="Courier New"/>
              </a:rPr>
              <a:t>python /content/drive/My\ Drive/deteccion_objectos/csv_a_tf_v2.py --csv_input=/content/drive/My\ Drive/deteccion_objectos/csv/train_labels.csv --output_path=/content/drive/My\ Drive/deteccion_objectos/TFRecords/train.record --img_path=/content/drive/My\ Drive/deteccion_objectos/img_entrenamiento --label_map /content/drive/My\ Drive/deteccion_objectos/configuracion/label_map.pbtxt</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0"/>
          <p:cNvSpPr txBox="1"/>
          <p:nvPr/>
        </p:nvSpPr>
        <p:spPr>
          <a:xfrm>
            <a:off x="1614197" y="475862"/>
            <a:ext cx="746156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3.5.2 Crear dataframe de test</a:t>
            </a:r>
            <a:endParaRPr b="0" i="0" sz="3200" u="none" cap="none" strike="noStrike">
              <a:solidFill>
                <a:srgbClr val="000000"/>
              </a:solidFill>
              <a:latin typeface="Arial"/>
              <a:ea typeface="Arial"/>
              <a:cs typeface="Arial"/>
              <a:sym typeface="Arial"/>
            </a:endParaRPr>
          </a:p>
        </p:txBody>
      </p:sp>
      <p:sp>
        <p:nvSpPr>
          <p:cNvPr id="340" name="Google Shape;340;p40"/>
          <p:cNvSpPr txBox="1"/>
          <p:nvPr/>
        </p:nvSpPr>
        <p:spPr>
          <a:xfrm>
            <a:off x="1210962" y="1495532"/>
            <a:ext cx="10981038"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Creando un </a:t>
            </a:r>
            <a:r>
              <a:rPr b="1" i="0" lang="es-CO" sz="1800" u="none" cap="none" strike="noStrike">
                <a:solidFill>
                  <a:schemeClr val="dk1"/>
                </a:solidFill>
                <a:latin typeface="Arial"/>
                <a:ea typeface="Arial"/>
                <a:cs typeface="Arial"/>
                <a:sym typeface="Arial"/>
              </a:rPr>
              <a:t>dataframe</a:t>
            </a:r>
            <a:r>
              <a:rPr b="0" i="0" lang="es-CO" sz="1800" u="none" cap="none" strike="noStrike">
                <a:solidFill>
                  <a:schemeClr val="dk1"/>
                </a:solidFill>
                <a:latin typeface="Arial"/>
                <a:ea typeface="Arial"/>
                <a:cs typeface="Arial"/>
                <a:sym typeface="Arial"/>
              </a:rPr>
              <a:t> de test (test.record) con los archivos de imágenes y sus labels.</a:t>
            </a:r>
            <a:endParaRPr b="0" i="0" sz="1800" u="none" cap="none" strike="noStrike">
              <a:solidFill>
                <a:schemeClr val="dk1"/>
              </a:solidFill>
              <a:latin typeface="Arial"/>
              <a:ea typeface="Arial"/>
              <a:cs typeface="Arial"/>
              <a:sym typeface="Arial"/>
            </a:endParaRPr>
          </a:p>
        </p:txBody>
      </p:sp>
      <p:sp>
        <p:nvSpPr>
          <p:cNvPr id="341" name="Google Shape;341;p40"/>
          <p:cNvSpPr txBox="1"/>
          <p:nvPr/>
        </p:nvSpPr>
        <p:spPr>
          <a:xfrm>
            <a:off x="1256549" y="4392408"/>
            <a:ext cx="8918234" cy="1477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800" u="none" cap="none" strike="noStrike">
                <a:solidFill>
                  <a:srgbClr val="000000"/>
                </a:solidFill>
                <a:latin typeface="Arial"/>
                <a:ea typeface="Arial"/>
                <a:cs typeface="Arial"/>
                <a:sym typeface="Arial"/>
              </a:rPr>
              <a:t>Donde:</a:t>
            </a:r>
            <a:endParaRPr b="1"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Csv_input</a:t>
            </a:r>
            <a:r>
              <a:rPr b="0" i="0" lang="es-CO" sz="1800" u="none" cap="none" strike="noStrike">
                <a:solidFill>
                  <a:srgbClr val="000000"/>
                </a:solidFill>
                <a:latin typeface="Arial"/>
                <a:ea typeface="Arial"/>
                <a:cs typeface="Arial"/>
                <a:sym typeface="Arial"/>
              </a:rPr>
              <a:t>, es la ubicación del archivo CSV con la lista de imágenes</a:t>
            </a:r>
            <a:endParaRPr b="0"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Output_path</a:t>
            </a:r>
            <a:r>
              <a:rPr b="0" i="0" lang="es-CO" sz="1800" u="none" cap="none" strike="noStrike">
                <a:solidFill>
                  <a:srgbClr val="000000"/>
                </a:solidFill>
                <a:latin typeface="Arial"/>
                <a:ea typeface="Arial"/>
                <a:cs typeface="Arial"/>
                <a:sym typeface="Arial"/>
              </a:rPr>
              <a:t>, es la ubicación donde se va a generar el archivo .record.</a:t>
            </a:r>
            <a:endParaRPr b="0"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Img_path</a:t>
            </a:r>
            <a:r>
              <a:rPr b="0" i="0" lang="es-CO" sz="1800" u="none" cap="none" strike="noStrike">
                <a:solidFill>
                  <a:srgbClr val="000000"/>
                </a:solidFill>
                <a:latin typeface="Arial"/>
                <a:ea typeface="Arial"/>
                <a:cs typeface="Arial"/>
                <a:sym typeface="Arial"/>
              </a:rPr>
              <a:t>, es la ubicación donde están las imágenes de test </a:t>
            </a:r>
            <a:endParaRPr b="0"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Label_map</a:t>
            </a:r>
            <a:r>
              <a:rPr b="0" i="0" lang="es-CO" sz="1800" u="none" cap="none" strike="noStrike">
                <a:solidFill>
                  <a:srgbClr val="000000"/>
                </a:solidFill>
                <a:latin typeface="Arial"/>
                <a:ea typeface="Arial"/>
                <a:cs typeface="Arial"/>
                <a:sym typeface="Arial"/>
              </a:rPr>
              <a:t>, es la ubicación del archivo label_map.pbtxt</a:t>
            </a:r>
            <a:endParaRPr b="0" i="0" sz="2400" u="none" cap="none" strike="noStrike">
              <a:solidFill>
                <a:schemeClr val="dk1"/>
              </a:solidFill>
              <a:latin typeface="Calibri"/>
              <a:ea typeface="Calibri"/>
              <a:cs typeface="Calibri"/>
              <a:sym typeface="Calibri"/>
            </a:endParaRPr>
          </a:p>
        </p:txBody>
      </p:sp>
      <p:sp>
        <p:nvSpPr>
          <p:cNvPr id="342" name="Google Shape;342;p40"/>
          <p:cNvSpPr/>
          <p:nvPr/>
        </p:nvSpPr>
        <p:spPr>
          <a:xfrm>
            <a:off x="1239140" y="2572559"/>
            <a:ext cx="10952860" cy="1384954"/>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8000"/>
                </a:solidFill>
                <a:latin typeface="Courier New"/>
                <a:ea typeface="Courier New"/>
                <a:cs typeface="Courier New"/>
                <a:sym typeface="Courier New"/>
              </a:rPr>
              <a:t># Generando el archivo  test.record</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a:t>
            </a:r>
            <a:r>
              <a:rPr b="0" i="0" lang="es-CO" sz="1400" u="none" cap="none" strike="noStrike">
                <a:solidFill>
                  <a:srgbClr val="000000"/>
                </a:solidFill>
                <a:latin typeface="Courier New"/>
                <a:ea typeface="Courier New"/>
                <a:cs typeface="Courier New"/>
                <a:sym typeface="Courier New"/>
              </a:rPr>
              <a:t>python /content/drive/My\ Drive/deteccion_objectos/csv_a_tf_v2.py --csv_input=/content/drive/My\ Drive/deteccion_objectos/csv/test_labels.csv --output_path=/content/drive/My\ Drive/deteccion_objectos/TFRecords/test.record --img_path=/content/drive/My\ Drive/deteccion_objectos/img_test --label_map /content/drive/My\ Drive/deteccion_objectos/configuracion/label_map.pbtxt</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41"/>
          <p:cNvSpPr txBox="1"/>
          <p:nvPr/>
        </p:nvSpPr>
        <p:spPr>
          <a:xfrm>
            <a:off x="1614197" y="475862"/>
            <a:ext cx="746156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3.5.2 Crear dataframe de test</a:t>
            </a:r>
            <a:endParaRPr b="0" i="0" sz="3200" u="none" cap="none" strike="noStrike">
              <a:solidFill>
                <a:srgbClr val="000000"/>
              </a:solidFill>
              <a:latin typeface="Arial"/>
              <a:ea typeface="Arial"/>
              <a:cs typeface="Arial"/>
              <a:sym typeface="Arial"/>
            </a:endParaRPr>
          </a:p>
        </p:txBody>
      </p:sp>
      <p:sp>
        <p:nvSpPr>
          <p:cNvPr id="348" name="Google Shape;348;p41"/>
          <p:cNvSpPr txBox="1"/>
          <p:nvPr/>
        </p:nvSpPr>
        <p:spPr>
          <a:xfrm>
            <a:off x="1210962" y="1495532"/>
            <a:ext cx="10981038" cy="12002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Los dos procesos anteriores nos deben crear dos archivo: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Arial"/>
              <a:buChar char="•"/>
            </a:pPr>
            <a:r>
              <a:rPr b="0" i="0" lang="es-CO" sz="1800" u="none" cap="none" strike="noStrike">
                <a:solidFill>
                  <a:schemeClr val="dk1"/>
                </a:solidFill>
                <a:latin typeface="Arial"/>
                <a:ea typeface="Arial"/>
                <a:cs typeface="Arial"/>
                <a:sym typeface="Arial"/>
              </a:rPr>
              <a:t>Test.record</a:t>
            </a:r>
            <a:endParaRPr b="0" i="0" sz="18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800"/>
              <a:buFont typeface="Arial"/>
              <a:buChar char="•"/>
            </a:pPr>
            <a:r>
              <a:rPr b="0" i="0" lang="es-CO" sz="1800" u="none" cap="none" strike="noStrike">
                <a:solidFill>
                  <a:schemeClr val="dk1"/>
                </a:solidFill>
                <a:latin typeface="Arial"/>
                <a:ea typeface="Arial"/>
                <a:cs typeface="Arial"/>
                <a:sym typeface="Arial"/>
              </a:rPr>
              <a:t>Train.record</a:t>
            </a:r>
            <a:endParaRPr b="0" i="0" sz="1800" u="none" cap="none" strike="noStrike">
              <a:solidFill>
                <a:schemeClr val="dk1"/>
              </a:solidFill>
              <a:latin typeface="Arial"/>
              <a:ea typeface="Arial"/>
              <a:cs typeface="Arial"/>
              <a:sym typeface="Arial"/>
            </a:endParaRPr>
          </a:p>
        </p:txBody>
      </p:sp>
      <p:pic>
        <p:nvPicPr>
          <p:cNvPr id="349" name="Google Shape;349;p41"/>
          <p:cNvPicPr preferRelativeResize="0"/>
          <p:nvPr/>
        </p:nvPicPr>
        <p:blipFill rotWithShape="1">
          <a:blip r:embed="rId4">
            <a:alphaModFix/>
          </a:blip>
          <a:srcRect b="0" l="0" r="0" t="0"/>
          <a:stretch/>
        </p:blipFill>
        <p:spPr>
          <a:xfrm>
            <a:off x="3595687" y="2828924"/>
            <a:ext cx="7262813" cy="1743075"/>
          </a:xfrm>
          <a:prstGeom prst="rect">
            <a:avLst/>
          </a:prstGeom>
          <a:noFill/>
          <a:ln>
            <a:noFill/>
          </a:ln>
        </p:spPr>
      </p:pic>
      <p:sp>
        <p:nvSpPr>
          <p:cNvPr id="350" name="Google Shape;350;p41"/>
          <p:cNvSpPr/>
          <p:nvPr/>
        </p:nvSpPr>
        <p:spPr>
          <a:xfrm>
            <a:off x="1378424" y="5214554"/>
            <a:ext cx="83114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Estos dos archivos contienen la información de todas las imágenes y de las coordenadas de los objetos que marcamos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
          <p:cNvSpPr txBox="1"/>
          <p:nvPr/>
        </p:nvSpPr>
        <p:spPr>
          <a:xfrm>
            <a:off x="127633" y="2932836"/>
            <a:ext cx="12127035" cy="33547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C000"/>
                </a:solidFill>
                <a:latin typeface="Calibri"/>
                <a:ea typeface="Calibri"/>
                <a:cs typeface="Calibri"/>
                <a:sym typeface="Calibri"/>
              </a:rPr>
              <a:t>Faculty: </a:t>
            </a:r>
            <a:r>
              <a:rPr b="0" i="0" lang="es-CO" sz="3200" u="none" cap="none" strike="noStrike">
                <a:solidFill>
                  <a:srgbClr val="FFC000"/>
                </a:solidFill>
                <a:latin typeface="Calibri"/>
                <a:ea typeface="Calibri"/>
                <a:cs typeface="Calibri"/>
                <a:sym typeface="Calibri"/>
              </a:rPr>
              <a:t>systems engineer</a:t>
            </a:r>
            <a:endParaRPr b="0"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C000"/>
                </a:solidFill>
                <a:latin typeface="Calibri"/>
                <a:ea typeface="Calibri"/>
                <a:cs typeface="Calibri"/>
                <a:sym typeface="Calibri"/>
              </a:rPr>
              <a:t>Course: </a:t>
            </a:r>
            <a:r>
              <a:rPr b="0" i="0" lang="es-CO" sz="3200" u="none" cap="none" strike="noStrike">
                <a:solidFill>
                  <a:srgbClr val="FFC000"/>
                </a:solidFill>
                <a:latin typeface="Calibri"/>
                <a:ea typeface="Calibri"/>
                <a:cs typeface="Calibri"/>
                <a:sym typeface="Calibri"/>
              </a:rPr>
              <a:t>Deep Learning</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C000"/>
                </a:solidFill>
                <a:latin typeface="Calibri"/>
                <a:ea typeface="Calibri"/>
                <a:cs typeface="Calibri"/>
                <a:sym typeface="Calibri"/>
              </a:rPr>
              <a:t>Topic:  </a:t>
            </a:r>
            <a:r>
              <a:rPr b="0" i="0" lang="es-CO" sz="3200" u="none" cap="none" strike="noStrike">
                <a:solidFill>
                  <a:srgbClr val="FFC000"/>
                </a:solidFill>
                <a:latin typeface="Calibri"/>
                <a:ea typeface="Calibri"/>
                <a:cs typeface="Calibri"/>
                <a:sym typeface="Calibri"/>
              </a:rPr>
              <a:t>CNN-visión por computadora (development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___________________________________________</a:t>
            </a:r>
            <a:endParaRPr b="0" i="0" sz="14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Professor:</a:t>
            </a:r>
            <a:r>
              <a:rPr b="0" i="0" lang="es-CO" sz="2800" u="none" cap="none" strike="noStrike">
                <a:solidFill>
                  <a:srgbClr val="FFC000"/>
                </a:solidFill>
                <a:latin typeface="Calibri"/>
                <a:ea typeface="Calibri"/>
                <a:cs typeface="Calibri"/>
                <a:sym typeface="Calibri"/>
              </a:rPr>
              <a:t> 	Luis Fernando Castellanos Guarin</a:t>
            </a:r>
            <a:endParaRPr b="0" i="0" sz="14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Email:</a:t>
            </a:r>
            <a:r>
              <a:rPr b="0" i="0" lang="es-CO" sz="2800" u="none" cap="none" strike="noStrike">
                <a:solidFill>
                  <a:srgbClr val="FFC000"/>
                </a:solidFill>
                <a:latin typeface="Calibri"/>
                <a:ea typeface="Calibri"/>
                <a:cs typeface="Calibri"/>
                <a:sym typeface="Calibri"/>
              </a:rPr>
              <a:t> 	</a:t>
            </a:r>
            <a:r>
              <a:rPr b="0" i="0" lang="es-CO" sz="2800" u="sng" cap="none" strike="noStrike">
                <a:solidFill>
                  <a:srgbClr val="FFC000"/>
                </a:solidFill>
                <a:latin typeface="Calibri"/>
                <a:ea typeface="Calibri"/>
                <a:cs typeface="Calibri"/>
                <a:sym typeface="Calibri"/>
                <a:hlinkClick r:id="rId4"/>
              </a:rPr>
              <a:t>Luis.castellanosg@usantoto.edu.co</a:t>
            </a:r>
            <a:endParaRPr b="0" i="0" sz="28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Phone: </a:t>
            </a:r>
            <a:r>
              <a:rPr b="0" i="0" lang="es-CO" sz="2800" u="none" cap="none" strike="noStrike">
                <a:solidFill>
                  <a:srgbClr val="FFC000"/>
                </a:solidFill>
                <a:latin typeface="Calibri"/>
                <a:ea typeface="Calibri"/>
                <a:cs typeface="Calibri"/>
                <a:sym typeface="Calibri"/>
              </a:rPr>
              <a:t>     	3214582098</a:t>
            </a:r>
            <a:endParaRPr b="0" i="0" sz="3200" u="none" cap="none" strike="noStrike">
              <a:solidFill>
                <a:srgbClr val="FFC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42"/>
          <p:cNvSpPr/>
          <p:nvPr/>
        </p:nvSpPr>
        <p:spPr>
          <a:xfrm>
            <a:off x="1232174" y="3956237"/>
            <a:ext cx="7543336" cy="2688546"/>
          </a:xfrm>
          <a:prstGeom prst="rect">
            <a:avLst/>
          </a:prstGeom>
          <a:solidFill>
            <a:srgbClr val="ACB8C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6" name="Google Shape;356;p42"/>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Proceso Global</a:t>
            </a:r>
            <a:endParaRPr b="0" i="0" sz="1400" u="none" cap="none" strike="noStrike">
              <a:solidFill>
                <a:srgbClr val="000000"/>
              </a:solidFill>
              <a:latin typeface="Arial"/>
              <a:ea typeface="Arial"/>
              <a:cs typeface="Arial"/>
              <a:sym typeface="Arial"/>
            </a:endParaRPr>
          </a:p>
        </p:txBody>
      </p:sp>
      <p:sp>
        <p:nvSpPr>
          <p:cNvPr id="357" name="Google Shape;357;p42"/>
          <p:cNvSpPr txBox="1"/>
          <p:nvPr/>
        </p:nvSpPr>
        <p:spPr>
          <a:xfrm>
            <a:off x="1232174" y="2927445"/>
            <a:ext cx="1086836" cy="646331"/>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Etiquetar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Imágenes</a:t>
            </a:r>
            <a:endParaRPr b="0" i="0" sz="1400" u="none" cap="none" strike="noStrike">
              <a:solidFill>
                <a:srgbClr val="000000"/>
              </a:solidFill>
              <a:latin typeface="Arial"/>
              <a:ea typeface="Arial"/>
              <a:cs typeface="Arial"/>
              <a:sym typeface="Arial"/>
            </a:endParaRPr>
          </a:p>
        </p:txBody>
      </p:sp>
      <p:sp>
        <p:nvSpPr>
          <p:cNvPr id="358" name="Google Shape;358;p42"/>
          <p:cNvSpPr txBox="1"/>
          <p:nvPr/>
        </p:nvSpPr>
        <p:spPr>
          <a:xfrm>
            <a:off x="2546901" y="2927445"/>
            <a:ext cx="1274468"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listas CSV</a:t>
            </a:r>
            <a:endParaRPr b="0" i="0" sz="1400" u="none" cap="none" strike="noStrike">
              <a:solidFill>
                <a:srgbClr val="000000"/>
              </a:solidFill>
              <a:latin typeface="Arial"/>
              <a:ea typeface="Arial"/>
              <a:cs typeface="Arial"/>
              <a:sym typeface="Arial"/>
            </a:endParaRPr>
          </a:p>
        </p:txBody>
      </p:sp>
      <p:sp>
        <p:nvSpPr>
          <p:cNvPr id="359" name="Google Shape;359;p42"/>
          <p:cNvSpPr txBox="1"/>
          <p:nvPr/>
        </p:nvSpPr>
        <p:spPr>
          <a:xfrm>
            <a:off x="5487283" y="2927445"/>
            <a:ext cx="1655927" cy="646290"/>
          </a:xfrm>
          <a:prstGeom prst="rect">
            <a:avLst/>
          </a:prstGeom>
          <a:solidFill>
            <a:srgbClr val="FF0000"/>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Entrenar grafo inferencial</a:t>
            </a:r>
            <a:endParaRPr b="0" i="0" sz="1400" u="none" cap="none" strike="noStrike">
              <a:solidFill>
                <a:srgbClr val="000000"/>
              </a:solidFill>
              <a:latin typeface="Arial"/>
              <a:ea typeface="Arial"/>
              <a:cs typeface="Arial"/>
              <a:sym typeface="Arial"/>
            </a:endParaRPr>
          </a:p>
        </p:txBody>
      </p:sp>
      <p:sp>
        <p:nvSpPr>
          <p:cNvPr id="360" name="Google Shape;360;p42"/>
          <p:cNvSpPr txBox="1"/>
          <p:nvPr/>
        </p:nvSpPr>
        <p:spPr>
          <a:xfrm>
            <a:off x="4049260" y="2927445"/>
            <a:ext cx="1274468"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TFRecords</a:t>
            </a:r>
            <a:endParaRPr b="0" i="0" sz="1800" u="none" cap="none" strike="noStrike">
              <a:solidFill>
                <a:schemeClr val="dk1"/>
              </a:solidFill>
              <a:latin typeface="Calibri"/>
              <a:ea typeface="Calibri"/>
              <a:cs typeface="Calibri"/>
              <a:sym typeface="Calibri"/>
            </a:endParaRPr>
          </a:p>
        </p:txBody>
      </p:sp>
      <p:sp>
        <p:nvSpPr>
          <p:cNvPr id="361" name="Google Shape;361;p42"/>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Congelar grafo inferencial</a:t>
            </a:r>
            <a:endParaRPr b="0" i="0" sz="1400" u="none" cap="none" strike="noStrike">
              <a:solidFill>
                <a:srgbClr val="000000"/>
              </a:solidFill>
              <a:latin typeface="Arial"/>
              <a:ea typeface="Arial"/>
              <a:cs typeface="Arial"/>
              <a:sym typeface="Arial"/>
            </a:endParaRPr>
          </a:p>
        </p:txBody>
      </p:sp>
      <p:cxnSp>
        <p:nvCxnSpPr>
          <p:cNvPr id="362" name="Google Shape;362;p42"/>
          <p:cNvCxnSpPr>
            <a:stCxn id="357" idx="3"/>
            <a:endCxn id="358" idx="1"/>
          </p:cNvCxnSpPr>
          <p:nvPr/>
        </p:nvCxnSpPr>
        <p:spPr>
          <a:xfrm>
            <a:off x="2319010" y="325061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63" name="Google Shape;363;p42"/>
          <p:cNvCxnSpPr>
            <a:stCxn id="358" idx="3"/>
            <a:endCxn id="360" idx="1"/>
          </p:cNvCxnSpPr>
          <p:nvPr/>
        </p:nvCxnSpPr>
        <p:spPr>
          <a:xfrm>
            <a:off x="3821369" y="325059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64" name="Google Shape;364;p42"/>
          <p:cNvCxnSpPr>
            <a:stCxn id="360" idx="3"/>
            <a:endCxn id="359" idx="1"/>
          </p:cNvCxnSpPr>
          <p:nvPr/>
        </p:nvCxnSpPr>
        <p:spPr>
          <a:xfrm>
            <a:off x="5323728" y="3250590"/>
            <a:ext cx="1635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365" name="Google Shape;365;p42"/>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Convertir grafo a tflite</a:t>
            </a:r>
            <a:endParaRPr b="0" i="0" sz="1400" u="none" cap="none" strike="noStrike">
              <a:solidFill>
                <a:srgbClr val="000000"/>
              </a:solidFill>
              <a:latin typeface="Arial"/>
              <a:ea typeface="Arial"/>
              <a:cs typeface="Arial"/>
              <a:sym typeface="Arial"/>
            </a:endParaRPr>
          </a:p>
        </p:txBody>
      </p:sp>
      <p:cxnSp>
        <p:nvCxnSpPr>
          <p:cNvPr id="366" name="Google Shape;366;p42"/>
          <p:cNvCxnSpPr>
            <a:stCxn id="359" idx="3"/>
            <a:endCxn id="361" idx="1"/>
          </p:cNvCxnSpPr>
          <p:nvPr/>
        </p:nvCxnSpPr>
        <p:spPr>
          <a:xfrm>
            <a:off x="7143210" y="3250590"/>
            <a:ext cx="1908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67" name="Google Shape;367;p42"/>
          <p:cNvCxnSpPr>
            <a:stCxn id="361" idx="3"/>
            <a:endCxn id="365" idx="1"/>
          </p:cNvCxnSpPr>
          <p:nvPr/>
        </p:nvCxnSpPr>
        <p:spPr>
          <a:xfrm>
            <a:off x="8989994" y="3250590"/>
            <a:ext cx="213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Teléfono celular icono Vector Illustration - Descargar Vectores ..." id="368" name="Google Shape;368;p42"/>
          <p:cNvPicPr preferRelativeResize="0"/>
          <p:nvPr/>
        </p:nvPicPr>
        <p:blipFill rotWithShape="1">
          <a:blip r:embed="rId4">
            <a:alphaModFix/>
          </a:blip>
          <a:srcRect b="12060" l="29628" r="29433" t="12790"/>
          <a:stretch/>
        </p:blipFill>
        <p:spPr>
          <a:xfrm>
            <a:off x="11195858" y="1356143"/>
            <a:ext cx="510259" cy="936681"/>
          </a:xfrm>
          <a:prstGeom prst="rect">
            <a:avLst/>
          </a:prstGeom>
          <a:noFill/>
          <a:ln>
            <a:noFill/>
          </a:ln>
        </p:spPr>
      </p:pic>
      <p:cxnSp>
        <p:nvCxnSpPr>
          <p:cNvPr id="369" name="Google Shape;369;p42"/>
          <p:cNvCxnSpPr>
            <a:stCxn id="365" idx="3"/>
            <a:endCxn id="368" idx="2"/>
          </p:cNvCxnSpPr>
          <p:nvPr/>
        </p:nvCxnSpPr>
        <p:spPr>
          <a:xfrm flipH="1" rot="10800000">
            <a:off x="10658890" y="2292690"/>
            <a:ext cx="792000" cy="9579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Reloj inteligente - Iconos gratis de tecnología" id="370" name="Google Shape;370;p42"/>
          <p:cNvPicPr preferRelativeResize="0"/>
          <p:nvPr/>
        </p:nvPicPr>
        <p:blipFill rotWithShape="1">
          <a:blip r:embed="rId5">
            <a:alphaModFix/>
          </a:blip>
          <a:srcRect b="0" l="14634" r="13855" t="0"/>
          <a:stretch/>
        </p:blipFill>
        <p:spPr>
          <a:xfrm>
            <a:off x="11370038" y="3647280"/>
            <a:ext cx="772274" cy="1079981"/>
          </a:xfrm>
          <a:prstGeom prst="rect">
            <a:avLst/>
          </a:prstGeom>
          <a:noFill/>
          <a:ln>
            <a:noFill/>
          </a:ln>
        </p:spPr>
      </p:pic>
      <p:cxnSp>
        <p:nvCxnSpPr>
          <p:cNvPr id="371" name="Google Shape;371;p42"/>
          <p:cNvCxnSpPr>
            <a:stCxn id="365" idx="3"/>
            <a:endCxn id="370" idx="1"/>
          </p:cNvCxnSpPr>
          <p:nvPr/>
        </p:nvCxnSpPr>
        <p:spPr>
          <a:xfrm>
            <a:off x="10658890" y="3250590"/>
            <a:ext cx="711000" cy="9366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372" name="Google Shape;372;p42"/>
          <p:cNvSpPr txBox="1"/>
          <p:nvPr/>
        </p:nvSpPr>
        <p:spPr>
          <a:xfrm>
            <a:off x="1232174" y="4033381"/>
            <a:ext cx="7543329"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Entrada: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Train.record, test.record y el modelo de detección previamente entrenado llamado ssd_mobilenet_v2_coco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Salidas: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 las imágenes y las dos listas CSV, se fabricaran dos archivos .record que se guardaran en la carpeta </a:t>
            </a:r>
            <a:r>
              <a:rPr b="1" i="0" lang="es-CO" sz="1400" u="none" cap="none" strike="noStrike">
                <a:solidFill>
                  <a:srgbClr val="000000"/>
                </a:solidFill>
                <a:latin typeface="Arial"/>
                <a:ea typeface="Arial"/>
                <a:cs typeface="Arial"/>
                <a:sym typeface="Arial"/>
              </a:rPr>
              <a:t>deteccion_objectos\TFRecords (</a:t>
            </a:r>
            <a:r>
              <a:rPr b="0" i="0" lang="es-CO" sz="1400" u="none" cap="none" strike="noStrike">
                <a:solidFill>
                  <a:srgbClr val="000000"/>
                </a:solidFill>
                <a:latin typeface="Arial"/>
                <a:ea typeface="Arial"/>
                <a:cs typeface="Arial"/>
                <a:sym typeface="Arial"/>
              </a:rPr>
              <a:t>estos archivos se usaran para entrenar la red neuronal)</a:t>
            </a:r>
            <a:endParaRPr b="1" i="0" sz="1400" u="none" cap="none" strike="noStrike">
              <a:solidFill>
                <a:srgbClr val="000000"/>
              </a:solidFill>
              <a:latin typeface="Arial"/>
              <a:ea typeface="Arial"/>
              <a:cs typeface="Arial"/>
              <a:sym typeface="Arial"/>
            </a:endParaRPr>
          </a:p>
        </p:txBody>
      </p:sp>
      <p:cxnSp>
        <p:nvCxnSpPr>
          <p:cNvPr id="373" name="Google Shape;373;p42"/>
          <p:cNvCxnSpPr/>
          <p:nvPr/>
        </p:nvCxnSpPr>
        <p:spPr>
          <a:xfrm>
            <a:off x="6221379" y="3573735"/>
            <a:ext cx="0" cy="38250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43"/>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FFFF"/>
                </a:solidFill>
                <a:latin typeface="Calibri"/>
                <a:ea typeface="Calibri"/>
                <a:cs typeface="Calibri"/>
                <a:sym typeface="Calibri"/>
              </a:rPr>
              <a:t>4. Entrenar modelo de inferencia.</a:t>
            </a:r>
            <a:endParaRPr b="0" i="0" sz="1400" u="none" cap="none" strike="noStrike">
              <a:solidFill>
                <a:srgbClr val="000000"/>
              </a:solidFill>
              <a:latin typeface="Arial"/>
              <a:ea typeface="Arial"/>
              <a:cs typeface="Arial"/>
              <a:sym typeface="Arial"/>
            </a:endParaRPr>
          </a:p>
        </p:txBody>
      </p:sp>
      <p:sp>
        <p:nvSpPr>
          <p:cNvPr id="379" name="Google Shape;379;p43"/>
          <p:cNvSpPr txBox="1"/>
          <p:nvPr/>
        </p:nvSpPr>
        <p:spPr>
          <a:xfrm>
            <a:off x="1625600" y="1305362"/>
            <a:ext cx="10152418" cy="43396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Arial"/>
                <a:ea typeface="Arial"/>
                <a:cs typeface="Arial"/>
                <a:sym typeface="Arial"/>
              </a:rPr>
              <a:t>Para realizar el proceso de entrenamiento, necesitaremos: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1800"/>
              <a:buFont typeface="Arial"/>
              <a:buAutoNum type="arabicPeriod"/>
            </a:pPr>
            <a:r>
              <a:rPr b="0" i="0" lang="es-CO" sz="2400" u="none" cap="none" strike="noStrike">
                <a:solidFill>
                  <a:schemeClr val="dk1"/>
                </a:solidFill>
                <a:latin typeface="Arial"/>
                <a:ea typeface="Arial"/>
                <a:cs typeface="Arial"/>
                <a:sym typeface="Arial"/>
              </a:rPr>
              <a:t>Elegir el modelo que entrenaremos (usaremos uno de Google).</a:t>
            </a:r>
            <a:endParaRPr b="0" i="0" sz="1400" u="none" cap="none" strike="noStrike">
              <a:solidFill>
                <a:srgbClr val="000000"/>
              </a:solidFill>
              <a:latin typeface="Arial"/>
              <a:ea typeface="Arial"/>
              <a:cs typeface="Arial"/>
              <a:sym typeface="Arial"/>
            </a:endParaRPr>
          </a:p>
          <a:p>
            <a:pPr indent="-228600" lvl="1" marL="4572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1800"/>
              <a:buFont typeface="Arial"/>
              <a:buAutoNum type="arabicPeriod"/>
            </a:pPr>
            <a:r>
              <a:rPr b="0" i="0" lang="es-CO" sz="2400" u="none" cap="none" strike="noStrike">
                <a:solidFill>
                  <a:schemeClr val="dk1"/>
                </a:solidFill>
                <a:latin typeface="Arial"/>
                <a:ea typeface="Arial"/>
                <a:cs typeface="Arial"/>
                <a:sym typeface="Arial"/>
              </a:rPr>
              <a:t>Definir hiperparametros.</a:t>
            </a:r>
            <a:endParaRPr b="0" i="0" sz="1400" u="none" cap="none" strike="noStrike">
              <a:solidFill>
                <a:srgbClr val="000000"/>
              </a:solidFill>
              <a:latin typeface="Arial"/>
              <a:ea typeface="Arial"/>
              <a:cs typeface="Arial"/>
              <a:sym typeface="Arial"/>
            </a:endParaRPr>
          </a:p>
          <a:p>
            <a:pPr indent="-342900" lvl="1" marL="457200" marR="0" rtl="0" algn="l">
              <a:lnSpc>
                <a:spcPct val="100000"/>
              </a:lnSpc>
              <a:spcBef>
                <a:spcPts val="0"/>
              </a:spcBef>
              <a:spcAft>
                <a:spcPts val="0"/>
              </a:spcAft>
              <a:buClr>
                <a:schemeClr val="dk1"/>
              </a:buClr>
              <a:buSzPts val="1800"/>
              <a:buFont typeface="Arial"/>
              <a:buNone/>
            </a:pPr>
            <a:r>
              <a:t/>
            </a:r>
            <a:endParaRPr b="0" i="0" sz="2400" u="none" cap="none" strike="noStrike">
              <a:solidFill>
                <a:schemeClr val="dk1"/>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1800"/>
              <a:buFont typeface="Arial"/>
              <a:buAutoNum type="arabicPeriod"/>
            </a:pPr>
            <a:r>
              <a:rPr b="0" i="0" lang="es-CO" sz="2400" u="none" cap="none" strike="noStrike">
                <a:solidFill>
                  <a:schemeClr val="dk1"/>
                </a:solidFill>
                <a:latin typeface="Arial"/>
                <a:ea typeface="Arial"/>
                <a:cs typeface="Arial"/>
                <a:sym typeface="Arial"/>
              </a:rPr>
              <a:t>Configurar el proceso de entrenamiento (pipeline)</a:t>
            </a:r>
            <a:endParaRPr b="0" i="0" sz="1400" u="none" cap="none" strike="noStrike">
              <a:solidFill>
                <a:srgbClr val="000000"/>
              </a:solidFill>
              <a:latin typeface="Arial"/>
              <a:ea typeface="Arial"/>
              <a:cs typeface="Arial"/>
              <a:sym typeface="Arial"/>
            </a:endParaRPr>
          </a:p>
          <a:p>
            <a:pPr indent="-342900" lvl="1" marL="457200" marR="0" rtl="0" algn="l">
              <a:lnSpc>
                <a:spcPct val="100000"/>
              </a:lnSpc>
              <a:spcBef>
                <a:spcPts val="0"/>
              </a:spcBef>
              <a:spcAft>
                <a:spcPts val="0"/>
              </a:spcAft>
              <a:buClr>
                <a:schemeClr val="dk1"/>
              </a:buClr>
              <a:buSzPts val="1800"/>
              <a:buFont typeface="Arial"/>
              <a:buNone/>
            </a:pPr>
            <a:r>
              <a:t/>
            </a:r>
            <a:endParaRPr b="0" i="0" sz="2400" u="none" cap="none" strike="noStrike">
              <a:solidFill>
                <a:schemeClr val="dk1"/>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1800"/>
              <a:buFont typeface="Arial"/>
              <a:buAutoNum type="arabicPeriod"/>
            </a:pPr>
            <a:r>
              <a:rPr b="0" i="0" lang="es-CO" sz="2400" u="none" cap="none" strike="noStrike">
                <a:solidFill>
                  <a:schemeClr val="dk1"/>
                </a:solidFill>
                <a:latin typeface="Arial"/>
                <a:ea typeface="Arial"/>
                <a:cs typeface="Arial"/>
                <a:sym typeface="Arial"/>
              </a:rPr>
              <a:t>Habilitar tensorboard (para ver el avance del entrenamiento)</a:t>
            </a:r>
            <a:endParaRPr b="0" i="0" sz="1400" u="none" cap="none" strike="noStrike">
              <a:solidFill>
                <a:srgbClr val="000000"/>
              </a:solidFill>
              <a:latin typeface="Arial"/>
              <a:ea typeface="Arial"/>
              <a:cs typeface="Arial"/>
              <a:sym typeface="Arial"/>
            </a:endParaRPr>
          </a:p>
          <a:p>
            <a:pPr indent="-342900" lvl="1" marL="457200" marR="0" rtl="0" algn="l">
              <a:lnSpc>
                <a:spcPct val="100000"/>
              </a:lnSpc>
              <a:spcBef>
                <a:spcPts val="0"/>
              </a:spcBef>
              <a:spcAft>
                <a:spcPts val="0"/>
              </a:spcAft>
              <a:buClr>
                <a:schemeClr val="dk1"/>
              </a:buClr>
              <a:buSzPts val="1800"/>
              <a:buFont typeface="Arial"/>
              <a:buNone/>
            </a:pPr>
            <a:r>
              <a:t/>
            </a:r>
            <a:endParaRPr b="0" i="0" sz="2400" u="none" cap="none" strike="noStrike">
              <a:solidFill>
                <a:schemeClr val="dk1"/>
              </a:solidFill>
              <a:latin typeface="Arial"/>
              <a:ea typeface="Arial"/>
              <a:cs typeface="Arial"/>
              <a:sym typeface="Arial"/>
            </a:endParaRPr>
          </a:p>
          <a:p>
            <a:pPr indent="-457200" lvl="1" marL="457200" marR="0" rtl="0" algn="l">
              <a:lnSpc>
                <a:spcPct val="100000"/>
              </a:lnSpc>
              <a:spcBef>
                <a:spcPts val="0"/>
              </a:spcBef>
              <a:spcAft>
                <a:spcPts val="0"/>
              </a:spcAft>
              <a:buClr>
                <a:schemeClr val="dk1"/>
              </a:buClr>
              <a:buSzPts val="1800"/>
              <a:buFont typeface="Arial"/>
              <a:buAutoNum type="arabicPeriod"/>
            </a:pPr>
            <a:r>
              <a:rPr b="0" i="0" lang="es-CO" sz="2400" u="none" cap="none" strike="noStrike">
                <a:solidFill>
                  <a:schemeClr val="dk1"/>
                </a:solidFill>
                <a:latin typeface="Arial"/>
                <a:ea typeface="Arial"/>
                <a:cs typeface="Arial"/>
                <a:sym typeface="Arial"/>
              </a:rPr>
              <a:t>Entrenar el modelo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44"/>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FFFF"/>
                </a:solidFill>
                <a:latin typeface="Calibri"/>
                <a:ea typeface="Calibri"/>
                <a:cs typeface="Calibri"/>
                <a:sym typeface="Calibri"/>
              </a:rPr>
              <a:t>4.1 Seleccionar un modelo </a:t>
            </a:r>
            <a:endParaRPr b="0" i="0" sz="1400" u="none" cap="none" strike="noStrike">
              <a:solidFill>
                <a:srgbClr val="000000"/>
              </a:solidFill>
              <a:latin typeface="Arial"/>
              <a:ea typeface="Arial"/>
              <a:cs typeface="Arial"/>
              <a:sym typeface="Arial"/>
            </a:endParaRPr>
          </a:p>
        </p:txBody>
      </p:sp>
      <p:sp>
        <p:nvSpPr>
          <p:cNvPr id="385" name="Google Shape;385;p44"/>
          <p:cNvSpPr txBox="1"/>
          <p:nvPr/>
        </p:nvSpPr>
        <p:spPr>
          <a:xfrm>
            <a:off x="1270758" y="1379002"/>
            <a:ext cx="10921200" cy="4862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Debemos decidir que modelo es el que querremos entrenar, algunos nos ofrecen detecciones más veloces, sacrificando certeza o viceversa.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Para ver todos los modelos podemos ingresar 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2400" u="sng" cap="none" strike="noStrike">
                <a:solidFill>
                  <a:schemeClr val="dk1"/>
                </a:solidFill>
                <a:latin typeface="Calibri"/>
                <a:ea typeface="Calibri"/>
                <a:cs typeface="Calibri"/>
                <a:sym typeface="Calibri"/>
                <a:hlinkClick r:id="rId4"/>
              </a:rPr>
              <a:t>https://github.com/tensorflow/models/blob/master/research/object_detection/g3doc/detection_model_zoo.md</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Usaremos el modelo </a:t>
            </a:r>
            <a:r>
              <a:rPr b="0" i="0" lang="es-CO" sz="2800" u="sng" cap="none" strike="noStrike">
                <a:solidFill>
                  <a:srgbClr val="000000"/>
                </a:solidFill>
                <a:latin typeface="Calibri"/>
                <a:ea typeface="Calibri"/>
                <a:cs typeface="Calibri"/>
                <a:sym typeface="Calibri"/>
                <a:hlinkClick r:id="rId5"/>
              </a:rPr>
              <a:t>ssd_mobilenet_v2_coco </a:t>
            </a:r>
            <a:r>
              <a:rPr b="0" i="0" lang="es-CO" sz="2800" u="sng" cap="none" strike="noStrike">
                <a:solidFill>
                  <a:srgbClr val="000000"/>
                </a:solidFill>
                <a:latin typeface="Calibri"/>
                <a:ea typeface="Calibri"/>
                <a:cs typeface="Calibri"/>
                <a:sym typeface="Calibri"/>
              </a:rPr>
              <a:t> </a:t>
            </a:r>
            <a:r>
              <a:rPr b="0" i="0" lang="es-CO" sz="2400" u="none" cap="none" strike="noStrike">
                <a:solidFill>
                  <a:schemeClr val="dk1"/>
                </a:solidFill>
                <a:latin typeface="Calibri"/>
                <a:ea typeface="Calibri"/>
                <a:cs typeface="Calibri"/>
                <a:sym typeface="Calibri"/>
              </a:rPr>
              <a:t>el cual nos brinda predicciones más veloces (requeridas en celulares) aunque no las mas efectivas (eso depende de que tanto lo entrenemos).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p45"/>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FFFF"/>
                </a:solidFill>
                <a:latin typeface="Calibri"/>
                <a:ea typeface="Calibri"/>
                <a:cs typeface="Calibri"/>
                <a:sym typeface="Calibri"/>
              </a:rPr>
              <a:t>4.1 Seleccionar un modelo </a:t>
            </a:r>
            <a:endParaRPr b="0" i="0" sz="1400" u="none" cap="none" strike="noStrike">
              <a:solidFill>
                <a:srgbClr val="000000"/>
              </a:solidFill>
              <a:latin typeface="Arial"/>
              <a:ea typeface="Arial"/>
              <a:cs typeface="Arial"/>
              <a:sym typeface="Arial"/>
            </a:endParaRPr>
          </a:p>
        </p:txBody>
      </p:sp>
      <p:sp>
        <p:nvSpPr>
          <p:cNvPr id="391" name="Google Shape;391;p45"/>
          <p:cNvSpPr txBox="1"/>
          <p:nvPr/>
        </p:nvSpPr>
        <p:spPr>
          <a:xfrm>
            <a:off x="1270758" y="1359952"/>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Descargamos el modelo a nuestro entorno.</a:t>
            </a:r>
            <a:endParaRPr b="1" i="0" sz="2400" u="none" cap="none" strike="noStrike">
              <a:solidFill>
                <a:schemeClr val="dk1"/>
              </a:solidFill>
              <a:latin typeface="Calibri"/>
              <a:ea typeface="Calibri"/>
              <a:cs typeface="Calibri"/>
              <a:sym typeface="Calibri"/>
            </a:endParaRPr>
          </a:p>
        </p:txBody>
      </p:sp>
      <p:sp>
        <p:nvSpPr>
          <p:cNvPr id="392" name="Google Shape;392;p45"/>
          <p:cNvSpPr/>
          <p:nvPr/>
        </p:nvSpPr>
        <p:spPr>
          <a:xfrm>
            <a:off x="1254949" y="1931114"/>
            <a:ext cx="10953000" cy="48321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%cd </a:t>
            </a:r>
            <a:r>
              <a:rPr b="0" i="0" lang="es-CO" sz="1400" u="none" cap="none" strike="noStrike">
                <a:solidFill>
                  <a:srgbClr val="000000"/>
                </a:solidFill>
                <a:latin typeface="Courier New"/>
                <a:ea typeface="Courier New"/>
                <a:cs typeface="Courier New"/>
                <a:sym typeface="Courier New"/>
              </a:rPr>
              <a:t>/content/models/research</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shutil</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glob</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urllib.request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tarfile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MODEL_FILE = MODEL + </a:t>
            </a:r>
            <a:r>
              <a:rPr b="0" i="0" lang="es-CO" sz="1400" u="none" cap="none" strike="noStrike">
                <a:solidFill>
                  <a:srgbClr val="A31515"/>
                </a:solidFill>
                <a:latin typeface="Courier New"/>
                <a:ea typeface="Courier New"/>
                <a:cs typeface="Courier New"/>
                <a:sym typeface="Courier New"/>
              </a:rPr>
              <a:t>'.tar.gz'</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DOWNLOAD_BASE = </a:t>
            </a:r>
            <a:r>
              <a:rPr b="0" i="0" lang="es-CO" sz="1400" u="none" cap="none" strike="noStrike">
                <a:solidFill>
                  <a:srgbClr val="A31515"/>
                </a:solidFill>
                <a:latin typeface="Courier New"/>
                <a:ea typeface="Courier New"/>
                <a:cs typeface="Courier New"/>
                <a:sym typeface="Courier New"/>
              </a:rPr>
              <a:t>'http://download.tensorflow.org/models/object_detection/'</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DEST_DIR = </a:t>
            </a:r>
            <a:r>
              <a:rPr b="0" i="0" lang="es-CO" sz="1400" u="none" cap="none" strike="noStrike">
                <a:solidFill>
                  <a:srgbClr val="A31515"/>
                </a:solidFill>
                <a:latin typeface="Courier New"/>
                <a:ea typeface="Courier New"/>
                <a:cs typeface="Courier New"/>
                <a:sym typeface="Courier New"/>
              </a:rPr>
              <a:t>'/content/models/research/pretrained_model'</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AF00DB"/>
                </a:solidFill>
                <a:latin typeface="Courier New"/>
                <a:ea typeface="Courier New"/>
                <a:cs typeface="Courier New"/>
                <a:sym typeface="Courier New"/>
              </a:rPr>
              <a:t>if</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0000FF"/>
                </a:solidFill>
                <a:latin typeface="Courier New"/>
                <a:ea typeface="Courier New"/>
                <a:cs typeface="Courier New"/>
                <a:sym typeface="Courier New"/>
              </a:rPr>
              <a:t>not</a:t>
            </a:r>
            <a:r>
              <a:rPr b="0" i="0" lang="es-CO" sz="1400" u="none" cap="none" strike="noStrike">
                <a:solidFill>
                  <a:srgbClr val="000000"/>
                </a:solidFill>
                <a:latin typeface="Courier New"/>
                <a:ea typeface="Courier New"/>
                <a:cs typeface="Courier New"/>
                <a:sym typeface="Courier New"/>
              </a:rPr>
              <a:t> (os.path.exists(MODEL_FILE)):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urllib.request.urlretrieve(DOWNLOAD_BASE + MODEL_FILE, MODEL_FILE)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0000"/>
                </a:solidFill>
                <a:latin typeface="Courier New"/>
                <a:ea typeface="Courier New"/>
                <a:cs typeface="Courier New"/>
                <a:sym typeface="Courier New"/>
              </a:rPr>
              <a:t>tar = tarfile.</a:t>
            </a:r>
            <a:r>
              <a:rPr b="0" i="0" lang="es-CO" sz="1400" u="none" cap="none" strike="noStrike">
                <a:solidFill>
                  <a:srgbClr val="795E26"/>
                </a:solidFill>
                <a:latin typeface="Courier New"/>
                <a:ea typeface="Courier New"/>
                <a:cs typeface="Courier New"/>
                <a:sym typeface="Courier New"/>
              </a:rPr>
              <a:t>open</a:t>
            </a:r>
            <a:r>
              <a:rPr b="0" i="0" lang="es-CO" sz="1400" u="none" cap="none" strike="noStrike">
                <a:solidFill>
                  <a:srgbClr val="000000"/>
                </a:solidFill>
                <a:latin typeface="Courier New"/>
                <a:ea typeface="Courier New"/>
                <a:cs typeface="Courier New"/>
                <a:sym typeface="Courier New"/>
              </a:rPr>
              <a:t>(MODEL_FILE)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tar.extractall()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tar.close()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0000"/>
                </a:solidFill>
                <a:latin typeface="Courier New"/>
                <a:ea typeface="Courier New"/>
                <a:cs typeface="Courier New"/>
                <a:sym typeface="Courier New"/>
              </a:rPr>
              <a:t>os.remove(MODEL_FILE)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if</a:t>
            </a:r>
            <a:r>
              <a:rPr b="0" i="0" lang="es-CO" sz="1400" u="none" cap="none" strike="noStrike">
                <a:solidFill>
                  <a:srgbClr val="000000"/>
                </a:solidFill>
                <a:latin typeface="Courier New"/>
                <a:ea typeface="Courier New"/>
                <a:cs typeface="Courier New"/>
                <a:sym typeface="Courier New"/>
              </a:rPr>
              <a:t> (os.path.exists(DEST_DIR)):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shutil.rmtree(DEST_DIR)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os.rename(MODEL, DEST_DIR)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46"/>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FFFF"/>
                </a:solidFill>
                <a:latin typeface="Calibri"/>
                <a:ea typeface="Calibri"/>
                <a:cs typeface="Calibri"/>
                <a:sym typeface="Calibri"/>
              </a:rPr>
              <a:t>4.1 Seleccionar un modelo </a:t>
            </a:r>
            <a:endParaRPr b="0" i="0" sz="1400" u="none" cap="none" strike="noStrike">
              <a:solidFill>
                <a:srgbClr val="000000"/>
              </a:solidFill>
              <a:latin typeface="Arial"/>
              <a:ea typeface="Arial"/>
              <a:cs typeface="Arial"/>
              <a:sym typeface="Arial"/>
            </a:endParaRPr>
          </a:p>
        </p:txBody>
      </p:sp>
      <p:sp>
        <p:nvSpPr>
          <p:cNvPr id="398" name="Google Shape;398;p46"/>
          <p:cNvSpPr txBox="1"/>
          <p:nvPr/>
        </p:nvSpPr>
        <p:spPr>
          <a:xfrm>
            <a:off x="1270758" y="1359952"/>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Verificamos que los archivos estén descargados</a:t>
            </a:r>
            <a:endParaRPr b="1" i="0" sz="2400" u="none" cap="none" strike="noStrike">
              <a:solidFill>
                <a:schemeClr val="dk1"/>
              </a:solidFill>
              <a:latin typeface="Calibri"/>
              <a:ea typeface="Calibri"/>
              <a:cs typeface="Calibri"/>
              <a:sym typeface="Calibri"/>
            </a:endParaRPr>
          </a:p>
        </p:txBody>
      </p:sp>
      <p:sp>
        <p:nvSpPr>
          <p:cNvPr id="399" name="Google Shape;399;p46"/>
          <p:cNvSpPr/>
          <p:nvPr/>
        </p:nvSpPr>
        <p:spPr>
          <a:xfrm>
            <a:off x="1254949" y="1931114"/>
            <a:ext cx="10952860" cy="52318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a:t>
            </a:r>
            <a:r>
              <a:rPr b="0" i="0" lang="es-CO" sz="1400" u="none" cap="none" strike="noStrike">
                <a:solidFill>
                  <a:srgbClr val="000000"/>
                </a:solidFill>
                <a:latin typeface="Courier New"/>
                <a:ea typeface="Courier New"/>
                <a:cs typeface="Courier New"/>
                <a:sym typeface="Courier New"/>
              </a:rPr>
              <a:t>echo {DEST_DIR}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a:t>
            </a:r>
            <a:r>
              <a:rPr b="0" i="0" lang="es-CO" sz="1400" u="none" cap="none" strike="noStrike">
                <a:solidFill>
                  <a:srgbClr val="000000"/>
                </a:solidFill>
                <a:latin typeface="Courier New"/>
                <a:ea typeface="Courier New"/>
                <a:cs typeface="Courier New"/>
                <a:sym typeface="Courier New"/>
              </a:rPr>
              <a:t>ls -alh {DEST_DIR}</a:t>
            </a:r>
            <a:endParaRPr b="0" i="0" sz="1400" u="none" cap="none" strike="noStrike">
              <a:solidFill>
                <a:srgbClr val="000000"/>
              </a:solidFill>
              <a:latin typeface="Arial"/>
              <a:ea typeface="Arial"/>
              <a:cs typeface="Arial"/>
              <a:sym typeface="Arial"/>
            </a:endParaRPr>
          </a:p>
        </p:txBody>
      </p:sp>
      <p:pic>
        <p:nvPicPr>
          <p:cNvPr id="400" name="Google Shape;400;p46"/>
          <p:cNvPicPr preferRelativeResize="0"/>
          <p:nvPr/>
        </p:nvPicPr>
        <p:blipFill rotWithShape="1">
          <a:blip r:embed="rId4">
            <a:alphaModFix/>
          </a:blip>
          <a:srcRect b="0" l="0" r="0" t="0"/>
          <a:stretch/>
        </p:blipFill>
        <p:spPr>
          <a:xfrm>
            <a:off x="1810746" y="2563832"/>
            <a:ext cx="8354070" cy="2584617"/>
          </a:xfrm>
          <a:prstGeom prst="rect">
            <a:avLst/>
          </a:prstGeom>
          <a:noFill/>
          <a:ln>
            <a:noFill/>
          </a:ln>
        </p:spPr>
      </p:pic>
      <p:sp>
        <p:nvSpPr>
          <p:cNvPr id="401" name="Google Shape;401;p46"/>
          <p:cNvSpPr/>
          <p:nvPr/>
        </p:nvSpPr>
        <p:spPr>
          <a:xfrm>
            <a:off x="1254950" y="5344159"/>
            <a:ext cx="835407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24292E"/>
                </a:solidFill>
                <a:latin typeface="Calibri"/>
                <a:ea typeface="Calibri"/>
                <a:cs typeface="Calibri"/>
                <a:sym typeface="Calibri"/>
              </a:rPr>
              <a:t>El listado de archivos corresponden al modelo </a:t>
            </a:r>
            <a:r>
              <a:rPr b="1" i="0" lang="es-CO" sz="1800" u="none" cap="none" strike="noStrike">
                <a:solidFill>
                  <a:srgbClr val="24292E"/>
                </a:solidFill>
                <a:latin typeface="Calibri"/>
                <a:ea typeface="Calibri"/>
                <a:cs typeface="Calibri"/>
                <a:sym typeface="Calibri"/>
              </a:rPr>
              <a:t>ssd_mobilenet_v2_coco  </a:t>
            </a:r>
            <a:r>
              <a:rPr b="0" i="0" lang="es-CO" sz="1800" u="none" cap="none" strike="noStrike">
                <a:solidFill>
                  <a:srgbClr val="24292E"/>
                </a:solidFill>
                <a:latin typeface="Calibri"/>
                <a:ea typeface="Calibri"/>
                <a:cs typeface="Calibri"/>
                <a:sym typeface="Calibri"/>
              </a:rPr>
              <a:t>de detección previamente entrenado.</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47"/>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FFFF"/>
                </a:solidFill>
                <a:latin typeface="Calibri"/>
                <a:ea typeface="Calibri"/>
                <a:cs typeface="Calibri"/>
                <a:sym typeface="Calibri"/>
              </a:rPr>
              <a:t>4.2 definir hiperparametros</a:t>
            </a:r>
            <a:endParaRPr b="0" i="0" sz="1400" u="none" cap="none" strike="noStrike">
              <a:solidFill>
                <a:srgbClr val="000000"/>
              </a:solidFill>
              <a:latin typeface="Arial"/>
              <a:ea typeface="Arial"/>
              <a:cs typeface="Arial"/>
              <a:sym typeface="Arial"/>
            </a:endParaRPr>
          </a:p>
        </p:txBody>
      </p:sp>
      <p:sp>
        <p:nvSpPr>
          <p:cNvPr id="407" name="Google Shape;407;p47"/>
          <p:cNvSpPr txBox="1"/>
          <p:nvPr/>
        </p:nvSpPr>
        <p:spPr>
          <a:xfrm>
            <a:off x="1270758" y="1359952"/>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Necesitaremos definir varios parámetros para el entrenamiento de la red neuronal.</a:t>
            </a:r>
            <a:endParaRPr b="1" i="0" sz="2400" u="none" cap="none" strike="noStrike">
              <a:solidFill>
                <a:schemeClr val="dk1"/>
              </a:solidFill>
              <a:latin typeface="Calibri"/>
              <a:ea typeface="Calibri"/>
              <a:cs typeface="Calibri"/>
              <a:sym typeface="Calibri"/>
            </a:endParaRPr>
          </a:p>
        </p:txBody>
      </p:sp>
      <p:sp>
        <p:nvSpPr>
          <p:cNvPr id="408" name="Google Shape;408;p47"/>
          <p:cNvSpPr/>
          <p:nvPr/>
        </p:nvSpPr>
        <p:spPr>
          <a:xfrm>
            <a:off x="1254949" y="1931114"/>
            <a:ext cx="10953000" cy="48321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8000"/>
                </a:solidFill>
                <a:latin typeface="Courier New"/>
                <a:ea typeface="Courier New"/>
                <a:cs typeface="Courier New"/>
                <a:sym typeface="Courier New"/>
              </a:rPr>
              <a:t># ubicación del archivo donde esta el modelo con el que iniciaremos el entrenamiento</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fine_tune_checkpoint = os.path.join(DEST_DIR, </a:t>
            </a:r>
            <a:r>
              <a:rPr b="0" i="0" lang="es-CO" sz="1400" u="none" cap="none" strike="noStrike">
                <a:solidFill>
                  <a:srgbClr val="A31515"/>
                </a:solidFill>
                <a:latin typeface="Courier New"/>
                <a:ea typeface="Courier New"/>
                <a:cs typeface="Courier New"/>
                <a:sym typeface="Courier New"/>
              </a:rPr>
              <a:t>"model.ckpt"</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fine_tune_checkpoint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número de pasos (epochs) que usaremos para entrenar</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num_steps = </a:t>
            </a:r>
            <a:r>
              <a:rPr b="0" i="0" lang="es-CO" sz="1400" u="none" cap="none" strike="noStrike">
                <a:solidFill>
                  <a:srgbClr val="09885A"/>
                </a:solidFill>
                <a:latin typeface="Courier New"/>
                <a:ea typeface="Courier New"/>
                <a:cs typeface="Courier New"/>
                <a:sym typeface="Courier New"/>
              </a:rPr>
              <a:t>2000</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008000"/>
                </a:solidFill>
                <a:latin typeface="Courier New"/>
                <a:ea typeface="Courier New"/>
                <a:cs typeface="Courier New"/>
                <a:sym typeface="Courier New"/>
              </a:rPr>
              <a:t># recomiendo mínimo 200000 pero probaremos con 2000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número de evaluaciones por pasos (cada 50 pasos evaluamos el modelo).</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num_eval_steps = </a:t>
            </a:r>
            <a:r>
              <a:rPr b="0" i="0" lang="es-CO" sz="1400" u="none" cap="none" strike="noStrike">
                <a:solidFill>
                  <a:srgbClr val="09885A"/>
                </a:solidFill>
                <a:latin typeface="Courier New"/>
                <a:ea typeface="Courier New"/>
                <a:cs typeface="Courier New"/>
                <a:sym typeface="Courier New"/>
              </a:rPr>
              <a:t>50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Selecionamos el archivo de configuración del modelo</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selected_model = </a:t>
            </a:r>
            <a:r>
              <a:rPr b="0" i="0" lang="es-CO" sz="1400" u="none" cap="none" strike="noStrike">
                <a:solidFill>
                  <a:srgbClr val="A31515"/>
                </a:solidFill>
                <a:latin typeface="Courier New"/>
                <a:ea typeface="Courier New"/>
                <a:cs typeface="Courier New"/>
                <a:sym typeface="Courier New"/>
              </a:rPr>
              <a:t>'ssd_mobilenet_v2'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Nombre del modelo de detección de objectos que usaremos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MODEL = MODELS_CONFIG[selected_model][</a:t>
            </a:r>
            <a:r>
              <a:rPr b="0" i="0" lang="es-CO" sz="1400" u="none" cap="none" strike="noStrike">
                <a:solidFill>
                  <a:srgbClr val="A31515"/>
                </a:solidFill>
                <a:latin typeface="Courier New"/>
                <a:ea typeface="Courier New"/>
                <a:cs typeface="Courier New"/>
                <a:sym typeface="Courier New"/>
              </a:rPr>
              <a:t>'model_name'</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Nombre del archivo de canalización en la API de detección de objetos de tensorflow.</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pipeline_file = MODELS_CONFIG[selected_model][</a:t>
            </a:r>
            <a:r>
              <a:rPr b="0" i="0" lang="es-CO" sz="1400" u="none" cap="none" strike="noStrike">
                <a:solidFill>
                  <a:srgbClr val="A31515"/>
                </a:solidFill>
                <a:latin typeface="Courier New"/>
                <a:ea typeface="Courier New"/>
                <a:cs typeface="Courier New"/>
                <a:sym typeface="Courier New"/>
              </a:rPr>
              <a:t>'pipeline_file'</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definimos el tamaño del lote de entrenamiento para uso en la memoria de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8000"/>
                </a:solidFill>
                <a:latin typeface="Courier New"/>
                <a:ea typeface="Courier New"/>
                <a:cs typeface="Courier New"/>
                <a:sym typeface="Courier New"/>
              </a:rPr>
              <a:t># la GPU Tesla K80 de Colaborate para el modelo seleccionado.</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batch_size = MODELS_CONFIG[selected_model][</a:t>
            </a:r>
            <a:r>
              <a:rPr b="0" i="0" lang="es-CO" sz="1400" u="none" cap="none" strike="noStrike">
                <a:solidFill>
                  <a:srgbClr val="A31515"/>
                </a:solidFill>
                <a:latin typeface="Courier New"/>
                <a:ea typeface="Courier New"/>
                <a:cs typeface="Courier New"/>
                <a:sym typeface="Courier New"/>
              </a:rPr>
              <a:t>'batch_size'</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48"/>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FFFF"/>
                </a:solidFill>
                <a:latin typeface="Calibri"/>
                <a:ea typeface="Calibri"/>
                <a:cs typeface="Calibri"/>
                <a:sym typeface="Calibri"/>
              </a:rPr>
              <a:t>4.2 definir hiperparametros</a:t>
            </a:r>
            <a:endParaRPr b="0" i="0" sz="1400" u="none" cap="none" strike="noStrike">
              <a:solidFill>
                <a:srgbClr val="000000"/>
              </a:solidFill>
              <a:latin typeface="Arial"/>
              <a:ea typeface="Arial"/>
              <a:cs typeface="Arial"/>
              <a:sym typeface="Arial"/>
            </a:endParaRPr>
          </a:p>
        </p:txBody>
      </p:sp>
      <p:sp>
        <p:nvSpPr>
          <p:cNvPr id="414" name="Google Shape;414;p48"/>
          <p:cNvSpPr txBox="1"/>
          <p:nvPr/>
        </p:nvSpPr>
        <p:spPr>
          <a:xfrm>
            <a:off x="1270758" y="1359952"/>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Por último la configuración del modelo que usaremos</a:t>
            </a:r>
            <a:endParaRPr b="1" i="0" sz="2400" u="none" cap="none" strike="noStrike">
              <a:solidFill>
                <a:schemeClr val="dk1"/>
              </a:solidFill>
              <a:latin typeface="Calibri"/>
              <a:ea typeface="Calibri"/>
              <a:cs typeface="Calibri"/>
              <a:sym typeface="Calibri"/>
            </a:endParaRPr>
          </a:p>
        </p:txBody>
      </p:sp>
      <p:sp>
        <p:nvSpPr>
          <p:cNvPr id="415" name="Google Shape;415;p48"/>
          <p:cNvSpPr/>
          <p:nvPr/>
        </p:nvSpPr>
        <p:spPr>
          <a:xfrm>
            <a:off x="1254949" y="1931114"/>
            <a:ext cx="10952860" cy="4832052"/>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MODELS_CONFIG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'ssd_mobilenet_v2'</a:t>
            </a:r>
            <a:r>
              <a:rPr b="0" i="0" lang="es-CO"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'model_name'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'ssd_mobilenet_v2_coco_2018_03_29'</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'pipeline_file'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'ssd_mobilenet_v2_coco.config'</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'batch_size'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09885A"/>
                </a:solidFill>
                <a:latin typeface="Courier New"/>
                <a:ea typeface="Courier New"/>
                <a:cs typeface="Courier New"/>
                <a:sym typeface="Courier New"/>
              </a:rPr>
              <a:t>12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'faster_rcnn_inception_v2'</a:t>
            </a:r>
            <a:r>
              <a:rPr b="0" i="0" lang="es-CO"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'model_name'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'faster_rcnn_inception_v2_coco_2018_01_28'</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'pipeline_file'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'faster_rcnn_inception_v2_pets.config'</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'batch_size'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09885A"/>
                </a:solidFill>
                <a:latin typeface="Courier New"/>
                <a:ea typeface="Courier New"/>
                <a:cs typeface="Courier New"/>
                <a:sym typeface="Courier New"/>
              </a:rPr>
              <a:t>12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'rfcn_resnet101'</a:t>
            </a:r>
            <a:r>
              <a:rPr b="0" i="0" lang="es-CO"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'model_name'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'rfcn_resnet101_coco_2018_01_28'</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'pipeline_file'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'rfcn_resnet101_pets.config'</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'batch_size'</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09885A"/>
                </a:solidFill>
                <a:latin typeface="Courier New"/>
                <a:ea typeface="Courier New"/>
                <a:cs typeface="Courier New"/>
                <a:sym typeface="Courier New"/>
              </a:rPr>
              <a:t>8</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8000"/>
                </a:solidFill>
                <a:latin typeface="Courier New"/>
                <a:ea typeface="Courier New"/>
                <a:cs typeface="Courier New"/>
                <a:sym typeface="Courier New"/>
              </a:rPr>
              <a:t>#variables con las rutas de nuestras dataset de entrenamiento</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test_record_fname = </a:t>
            </a:r>
            <a:r>
              <a:rPr b="0" i="0" lang="es-CO" sz="1400" u="none" cap="none" strike="noStrike">
                <a:solidFill>
                  <a:srgbClr val="A31515"/>
                </a:solidFill>
                <a:latin typeface="Courier New"/>
                <a:ea typeface="Courier New"/>
                <a:cs typeface="Courier New"/>
                <a:sym typeface="Courier New"/>
              </a:rPr>
              <a:t>'/content/drive/My Drive/deteccion_objectos/TFRecords/test.record'</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train_record_fname = </a:t>
            </a:r>
            <a:r>
              <a:rPr b="0" i="0" lang="es-CO" sz="1400" u="none" cap="none" strike="noStrike">
                <a:solidFill>
                  <a:srgbClr val="A31515"/>
                </a:solidFill>
                <a:latin typeface="Courier New"/>
                <a:ea typeface="Courier New"/>
                <a:cs typeface="Courier New"/>
                <a:sym typeface="Courier New"/>
              </a:rPr>
              <a:t>'/content/drive/My Drive/deteccion_objectos/TFRecords/train.record'</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label_map_pbtxt_fname = </a:t>
            </a:r>
            <a:r>
              <a:rPr b="0" i="0" lang="es-CO" sz="1400" u="none" cap="none" strike="noStrike">
                <a:solidFill>
                  <a:srgbClr val="A31515"/>
                </a:solidFill>
                <a:latin typeface="Courier New"/>
                <a:ea typeface="Courier New"/>
                <a:cs typeface="Courier New"/>
                <a:sym typeface="Courier New"/>
              </a:rPr>
              <a:t>'/content/drive/My Drive/deteccion_objectos/configuracion/label_map.pbtxt'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49"/>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4.3 definir  el canalización (pipeline) de la API</a:t>
            </a:r>
            <a:endParaRPr b="0" i="0" sz="1200" u="none" cap="none" strike="noStrike">
              <a:solidFill>
                <a:srgbClr val="000000"/>
              </a:solidFill>
              <a:latin typeface="Arial"/>
              <a:ea typeface="Arial"/>
              <a:cs typeface="Arial"/>
              <a:sym typeface="Arial"/>
            </a:endParaRPr>
          </a:p>
        </p:txBody>
      </p:sp>
      <p:sp>
        <p:nvSpPr>
          <p:cNvPr id="421" name="Google Shape;421;p49"/>
          <p:cNvSpPr txBox="1"/>
          <p:nvPr/>
        </p:nvSpPr>
        <p:spPr>
          <a:xfrm>
            <a:off x="1270758" y="1359952"/>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Cargamos el archivo para agregar los hiperparametros.</a:t>
            </a:r>
            <a:endParaRPr b="0" i="0" sz="1400" u="none" cap="none" strike="noStrike">
              <a:solidFill>
                <a:srgbClr val="000000"/>
              </a:solidFill>
              <a:latin typeface="Arial"/>
              <a:ea typeface="Arial"/>
              <a:cs typeface="Arial"/>
              <a:sym typeface="Arial"/>
            </a:endParaRPr>
          </a:p>
        </p:txBody>
      </p:sp>
      <p:sp>
        <p:nvSpPr>
          <p:cNvPr id="422" name="Google Shape;422;p49"/>
          <p:cNvSpPr/>
          <p:nvPr/>
        </p:nvSpPr>
        <p:spPr>
          <a:xfrm>
            <a:off x="1254949" y="1931114"/>
            <a:ext cx="10952860" cy="1169511"/>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pipeline_fname = os.path.join(</a:t>
            </a:r>
            <a:r>
              <a:rPr b="0" i="0" lang="es-CO" sz="1400" u="none" cap="none" strike="noStrike">
                <a:solidFill>
                  <a:srgbClr val="A31515"/>
                </a:solidFill>
                <a:latin typeface="Courier New"/>
                <a:ea typeface="Courier New"/>
                <a:cs typeface="Courier New"/>
                <a:sym typeface="Courier New"/>
              </a:rPr>
              <a:t>'/content/models/research/object_detection/samples/configs/'</a:t>
            </a:r>
            <a:r>
              <a:rPr b="0" i="0" lang="es-CO" sz="1400" u="none" cap="none" strike="noStrike">
                <a:solidFill>
                  <a:srgbClr val="000000"/>
                </a:solidFill>
                <a:latin typeface="Courier New"/>
                <a:ea typeface="Courier New"/>
                <a:cs typeface="Courier New"/>
                <a:sym typeface="Courier New"/>
              </a:rPr>
              <a:t>, pipeline_file)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AF00DB"/>
                </a:solidFill>
                <a:latin typeface="Courier New"/>
                <a:ea typeface="Courier New"/>
                <a:cs typeface="Courier New"/>
                <a:sym typeface="Courier New"/>
              </a:rPr>
              <a:t>assert</a:t>
            </a:r>
            <a:r>
              <a:rPr b="0" i="0" lang="es-CO" sz="1400" u="none" cap="none" strike="noStrike">
                <a:solidFill>
                  <a:srgbClr val="000000"/>
                </a:solidFill>
                <a:latin typeface="Courier New"/>
                <a:ea typeface="Courier New"/>
                <a:cs typeface="Courier New"/>
                <a:sym typeface="Courier New"/>
              </a:rPr>
              <a:t> os.path.isfile(pipeline_fname), </a:t>
            </a:r>
            <a:r>
              <a:rPr b="0" i="0" lang="es-CO" sz="1400" u="none" cap="none" strike="noStrike">
                <a:solidFill>
                  <a:srgbClr val="A31515"/>
                </a:solidFill>
                <a:latin typeface="Courier New"/>
                <a:ea typeface="Courier New"/>
                <a:cs typeface="Courier New"/>
                <a:sym typeface="Courier New"/>
              </a:rPr>
              <a:t>'`{}` not exist'</a:t>
            </a:r>
            <a:r>
              <a:rPr b="0" i="0" lang="es-CO" sz="1400" u="none" cap="none" strike="noStrike">
                <a:solidFill>
                  <a:srgbClr val="000000"/>
                </a:solidFill>
                <a:latin typeface="Courier New"/>
                <a:ea typeface="Courier New"/>
                <a:cs typeface="Courier New"/>
                <a:sym typeface="Courier New"/>
              </a:rPr>
              <a:t>.</a:t>
            </a:r>
            <a:r>
              <a:rPr b="0" i="0" lang="es-CO" sz="1400" u="none" cap="none" strike="noStrike">
                <a:solidFill>
                  <a:srgbClr val="795E26"/>
                </a:solidFill>
                <a:latin typeface="Courier New"/>
                <a:ea typeface="Courier New"/>
                <a:cs typeface="Courier New"/>
                <a:sym typeface="Courier New"/>
              </a:rPr>
              <a:t>format</a:t>
            </a:r>
            <a:r>
              <a:rPr b="0" i="0" lang="es-CO" sz="1400" u="none" cap="none" strike="noStrike">
                <a:solidFill>
                  <a:srgbClr val="000000"/>
                </a:solidFill>
                <a:latin typeface="Courier New"/>
                <a:ea typeface="Courier New"/>
                <a:cs typeface="Courier New"/>
                <a:sym typeface="Courier New"/>
              </a:rPr>
              <a:t>(pipeline_fname)</a:t>
            </a:r>
            <a:endParaRPr b="0" i="0" sz="1400" u="none" cap="none" strike="noStrike">
              <a:solidFill>
                <a:srgbClr val="000000"/>
              </a:solidFill>
              <a:latin typeface="Arial"/>
              <a:ea typeface="Arial"/>
              <a:cs typeface="Arial"/>
              <a:sym typeface="Arial"/>
            </a:endParaRPr>
          </a:p>
        </p:txBody>
      </p:sp>
      <p:sp>
        <p:nvSpPr>
          <p:cNvPr id="423" name="Google Shape;423;p49"/>
          <p:cNvSpPr txBox="1"/>
          <p:nvPr/>
        </p:nvSpPr>
        <p:spPr>
          <a:xfrm>
            <a:off x="1254949" y="3293203"/>
            <a:ext cx="10921242" cy="83095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Creamos una función que nos permitirá leer las etiquetas y categorías del archivo de configuración de la pipeline.</a:t>
            </a:r>
            <a:endParaRPr b="0" i="0" sz="1400" u="none" cap="none" strike="noStrike">
              <a:solidFill>
                <a:srgbClr val="000000"/>
              </a:solidFill>
              <a:latin typeface="Arial"/>
              <a:ea typeface="Arial"/>
              <a:cs typeface="Arial"/>
              <a:sym typeface="Arial"/>
            </a:endParaRPr>
          </a:p>
        </p:txBody>
      </p:sp>
      <p:sp>
        <p:nvSpPr>
          <p:cNvPr id="424" name="Google Shape;424;p49"/>
          <p:cNvSpPr/>
          <p:nvPr/>
        </p:nvSpPr>
        <p:spPr>
          <a:xfrm>
            <a:off x="1239140" y="4346568"/>
            <a:ext cx="10952860" cy="1600398"/>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def</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795E26"/>
                </a:solidFill>
                <a:latin typeface="Courier New"/>
                <a:ea typeface="Courier New"/>
                <a:cs typeface="Courier New"/>
                <a:sym typeface="Courier New"/>
              </a:rPr>
              <a:t>get_num_classes</a:t>
            </a:r>
            <a:r>
              <a:rPr b="0" i="0" lang="es-CO" sz="1400" u="none" cap="none" strike="noStrike">
                <a:solidFill>
                  <a:srgbClr val="000000"/>
                </a:solidFill>
                <a:latin typeface="Courier New"/>
                <a:ea typeface="Courier New"/>
                <a:cs typeface="Courier New"/>
                <a:sym typeface="Courier New"/>
              </a:rPr>
              <a:t>(</a:t>
            </a:r>
            <a:r>
              <a:rPr b="0" i="0" lang="es-CO" sz="1400" u="none" cap="none" strike="noStrike">
                <a:solidFill>
                  <a:srgbClr val="001080"/>
                </a:solidFill>
                <a:latin typeface="Courier New"/>
                <a:ea typeface="Courier New"/>
                <a:cs typeface="Courier New"/>
                <a:sym typeface="Courier New"/>
              </a:rPr>
              <a:t>pbtxt_fname</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F00DB"/>
                </a:solidFill>
                <a:latin typeface="Courier New"/>
                <a:ea typeface="Courier New"/>
                <a:cs typeface="Courier New"/>
                <a:sym typeface="Courier New"/>
              </a:rPr>
              <a:t>from</a:t>
            </a:r>
            <a:r>
              <a:rPr b="0" i="0" lang="es-CO" sz="1400" u="none" cap="none" strike="noStrike">
                <a:solidFill>
                  <a:srgbClr val="000000"/>
                </a:solidFill>
                <a:latin typeface="Courier New"/>
                <a:ea typeface="Courier New"/>
                <a:cs typeface="Courier New"/>
                <a:sym typeface="Courier New"/>
              </a:rPr>
              <a:t> object_detection.utils </a:t>
            </a: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label_map_util</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label_map = label_map_util.load_labelmap(pbtxt_fname)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categories = label_map_util.convert_label_map_to_categories(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label_map, max_num_classes=</a:t>
            </a:r>
            <a:r>
              <a:rPr b="0" i="0" lang="es-CO" sz="1400" u="none" cap="none" strike="noStrike">
                <a:solidFill>
                  <a:srgbClr val="09885A"/>
                </a:solidFill>
                <a:latin typeface="Courier New"/>
                <a:ea typeface="Courier New"/>
                <a:cs typeface="Courier New"/>
                <a:sym typeface="Courier New"/>
              </a:rPr>
              <a:t>90</a:t>
            </a:r>
            <a:r>
              <a:rPr b="0" i="0" lang="es-CO" sz="1400" u="none" cap="none" strike="noStrike">
                <a:solidFill>
                  <a:srgbClr val="000000"/>
                </a:solidFill>
                <a:latin typeface="Courier New"/>
                <a:ea typeface="Courier New"/>
                <a:cs typeface="Courier New"/>
                <a:sym typeface="Courier New"/>
              </a:rPr>
              <a:t>, use_display_name=</a:t>
            </a:r>
            <a:r>
              <a:rPr b="0" i="0" lang="es-CO" sz="1400" u="none" cap="none" strike="noStrike">
                <a:solidFill>
                  <a:srgbClr val="0000FF"/>
                </a:solidFill>
                <a:latin typeface="Courier New"/>
                <a:ea typeface="Courier New"/>
                <a:cs typeface="Courier New"/>
                <a:sym typeface="Courier New"/>
              </a:rPr>
              <a:t>True</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category_index = label_map_util.create_category_index(categories)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F00DB"/>
                </a:solidFill>
                <a:latin typeface="Courier New"/>
                <a:ea typeface="Courier New"/>
                <a:cs typeface="Courier New"/>
                <a:sym typeface="Courier New"/>
              </a:rPr>
              <a:t>return</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795E26"/>
                </a:solidFill>
                <a:latin typeface="Courier New"/>
                <a:ea typeface="Courier New"/>
                <a:cs typeface="Courier New"/>
                <a:sym typeface="Courier New"/>
              </a:rPr>
              <a:t>len</a:t>
            </a:r>
            <a:r>
              <a:rPr b="0" i="0" lang="es-CO" sz="1400" u="none" cap="none" strike="noStrike">
                <a:solidFill>
                  <a:srgbClr val="000000"/>
                </a:solidFill>
                <a:latin typeface="Courier New"/>
                <a:ea typeface="Courier New"/>
                <a:cs typeface="Courier New"/>
                <a:sym typeface="Courier New"/>
              </a:rPr>
              <a:t>(category_index.keys())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50"/>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4.3 definir  el canalización (pipeline) de la API</a:t>
            </a:r>
            <a:endParaRPr b="0" i="0" sz="1200" u="none" cap="none" strike="noStrike">
              <a:solidFill>
                <a:srgbClr val="000000"/>
              </a:solidFill>
              <a:latin typeface="Arial"/>
              <a:ea typeface="Arial"/>
              <a:cs typeface="Arial"/>
              <a:sym typeface="Arial"/>
            </a:endParaRPr>
          </a:p>
        </p:txBody>
      </p:sp>
      <p:sp>
        <p:nvSpPr>
          <p:cNvPr id="430" name="Google Shape;430;p50"/>
          <p:cNvSpPr txBox="1"/>
          <p:nvPr/>
        </p:nvSpPr>
        <p:spPr>
          <a:xfrm>
            <a:off x="1270758" y="1234266"/>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Agregamos nuestras clases al archivo de configuración de la pipeline</a:t>
            </a:r>
            <a:endParaRPr b="0" i="0" sz="1400" u="none" cap="none" strike="noStrike">
              <a:solidFill>
                <a:srgbClr val="000000"/>
              </a:solidFill>
              <a:latin typeface="Arial"/>
              <a:ea typeface="Arial"/>
              <a:cs typeface="Arial"/>
              <a:sym typeface="Arial"/>
            </a:endParaRPr>
          </a:p>
        </p:txBody>
      </p:sp>
      <p:sp>
        <p:nvSpPr>
          <p:cNvPr id="431" name="Google Shape;431;p50"/>
          <p:cNvSpPr/>
          <p:nvPr/>
        </p:nvSpPr>
        <p:spPr>
          <a:xfrm>
            <a:off x="1270758" y="1695890"/>
            <a:ext cx="10952860" cy="4893607"/>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AF00DB"/>
                </a:solidFill>
                <a:latin typeface="Courier New"/>
                <a:ea typeface="Courier New"/>
                <a:cs typeface="Courier New"/>
                <a:sym typeface="Courier New"/>
              </a:rPr>
              <a:t>import</a:t>
            </a:r>
            <a:r>
              <a:rPr b="0" i="0" lang="es-CO" sz="1200" u="none" cap="none" strike="noStrike">
                <a:solidFill>
                  <a:srgbClr val="000000"/>
                </a:solidFill>
                <a:latin typeface="Courier New"/>
                <a:ea typeface="Courier New"/>
                <a:cs typeface="Courier New"/>
                <a:sym typeface="Courier New"/>
              </a:rPr>
              <a:t> 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CO" sz="1200" u="none" cap="none" strike="noStrike">
                <a:solidFill>
                  <a:srgbClr val="000000"/>
                </a:solidFill>
                <a:latin typeface="Courier New"/>
                <a:ea typeface="Courier New"/>
                <a:cs typeface="Courier New"/>
                <a:sym typeface="Courier New"/>
              </a:rPr>
            </a:br>
            <a:r>
              <a:rPr b="0" i="0" lang="es-CO" sz="1200" u="none" cap="none" strike="noStrike">
                <a:solidFill>
                  <a:srgbClr val="000000"/>
                </a:solidFill>
                <a:latin typeface="Courier New"/>
                <a:ea typeface="Courier New"/>
                <a:cs typeface="Courier New"/>
                <a:sym typeface="Courier New"/>
              </a:rPr>
              <a:t>num_classes = get_num_classes(label_map_pbtxt_fname)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AF00DB"/>
                </a:solidFill>
                <a:latin typeface="Courier New"/>
                <a:ea typeface="Courier New"/>
                <a:cs typeface="Courier New"/>
                <a:sym typeface="Courier New"/>
              </a:rPr>
              <a:t>with</a:t>
            </a: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795E26"/>
                </a:solidFill>
                <a:latin typeface="Courier New"/>
                <a:ea typeface="Courier New"/>
                <a:cs typeface="Courier New"/>
                <a:sym typeface="Courier New"/>
              </a:rPr>
              <a:t>open</a:t>
            </a:r>
            <a:r>
              <a:rPr b="0" i="0" lang="es-CO" sz="1200" u="none" cap="none" strike="noStrike">
                <a:solidFill>
                  <a:srgbClr val="000000"/>
                </a:solidFill>
                <a:latin typeface="Courier New"/>
                <a:ea typeface="Courier New"/>
                <a:cs typeface="Courier New"/>
                <a:sym typeface="Courier New"/>
              </a:rPr>
              <a:t>(pipeline_fname) </a:t>
            </a:r>
            <a:r>
              <a:rPr b="0" i="0" lang="es-CO" sz="1200" u="none" cap="none" strike="noStrike">
                <a:solidFill>
                  <a:srgbClr val="AF00DB"/>
                </a:solidFill>
                <a:latin typeface="Courier New"/>
                <a:ea typeface="Courier New"/>
                <a:cs typeface="Courier New"/>
                <a:sym typeface="Courier New"/>
              </a:rPr>
              <a:t>as</a:t>
            </a:r>
            <a:r>
              <a:rPr b="0" i="0" lang="es-CO" sz="1200" u="none" cap="none" strike="noStrike">
                <a:solidFill>
                  <a:srgbClr val="000000"/>
                </a:solidFill>
                <a:latin typeface="Courier New"/>
                <a:ea typeface="Courier New"/>
                <a:cs typeface="Courier New"/>
                <a:sym typeface="Courier New"/>
              </a:rPr>
              <a:t> 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f.read()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AF00DB"/>
                </a:solidFill>
                <a:latin typeface="Courier New"/>
                <a:ea typeface="Courier New"/>
                <a:cs typeface="Courier New"/>
                <a:sym typeface="Courier New"/>
              </a:rPr>
              <a:t>with</a:t>
            </a: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795E26"/>
                </a:solidFill>
                <a:latin typeface="Courier New"/>
                <a:ea typeface="Courier New"/>
                <a:cs typeface="Courier New"/>
                <a:sym typeface="Courier New"/>
              </a:rPr>
              <a:t>open</a:t>
            </a:r>
            <a:r>
              <a:rPr b="0" i="0" lang="es-CO" sz="1200" u="none" cap="none" strike="noStrike">
                <a:solidFill>
                  <a:srgbClr val="000000"/>
                </a:solidFill>
                <a:latin typeface="Courier New"/>
                <a:ea typeface="Courier New"/>
                <a:cs typeface="Courier New"/>
                <a:sym typeface="Courier New"/>
              </a:rPr>
              <a:t>(pipeline_fname, </a:t>
            </a:r>
            <a:r>
              <a:rPr b="0" i="0" lang="es-CO" sz="1200" u="none" cap="none" strike="noStrike">
                <a:solidFill>
                  <a:srgbClr val="A31515"/>
                </a:solidFill>
                <a:latin typeface="Courier New"/>
                <a:ea typeface="Courier New"/>
                <a:cs typeface="Courier New"/>
                <a:sym typeface="Courier New"/>
              </a:rPr>
              <a:t>'w'</a:t>
            </a: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AF00DB"/>
                </a:solidFill>
                <a:latin typeface="Courier New"/>
                <a:ea typeface="Courier New"/>
                <a:cs typeface="Courier New"/>
                <a:sym typeface="Courier New"/>
              </a:rPr>
              <a:t>as</a:t>
            </a:r>
            <a:r>
              <a:rPr b="0" i="0" lang="es-CO" sz="1200" u="none" cap="none" strike="noStrike">
                <a:solidFill>
                  <a:srgbClr val="000000"/>
                </a:solidFill>
                <a:latin typeface="Courier New"/>
                <a:ea typeface="Courier New"/>
                <a:cs typeface="Courier New"/>
                <a:sym typeface="Courier New"/>
              </a:rPr>
              <a:t> 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008000"/>
                </a:solidFill>
                <a:latin typeface="Courier New"/>
                <a:ea typeface="Courier New"/>
                <a:cs typeface="Courier New"/>
                <a:sym typeface="Courier New"/>
              </a:rPr>
              <a:t># punto de control de inicio</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re.sub(</a:t>
            </a:r>
            <a:r>
              <a:rPr b="0" i="0" lang="es-CO" sz="1200" u="none" cap="none" strike="noStrike">
                <a:solidFill>
                  <a:srgbClr val="A31515"/>
                </a:solidFill>
                <a:latin typeface="Courier New"/>
                <a:ea typeface="Courier New"/>
                <a:cs typeface="Courier New"/>
                <a:sym typeface="Courier New"/>
              </a:rPr>
              <a:t>'fine_tune_checkpoint: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A31515"/>
                </a:solidFill>
                <a:latin typeface="Courier New"/>
                <a:ea typeface="Courier New"/>
                <a:cs typeface="Courier New"/>
                <a:sym typeface="Courier New"/>
              </a:rPr>
              <a:t>'fine_tune_checkpoint: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795E26"/>
                </a:solidFill>
                <a:latin typeface="Courier New"/>
                <a:ea typeface="Courier New"/>
                <a:cs typeface="Courier New"/>
                <a:sym typeface="Courier New"/>
              </a:rPr>
              <a:t>format</a:t>
            </a:r>
            <a:r>
              <a:rPr b="0" i="0" lang="es-CO" sz="1200" u="none" cap="none" strike="noStrike">
                <a:solidFill>
                  <a:srgbClr val="000000"/>
                </a:solidFill>
                <a:latin typeface="Courier New"/>
                <a:ea typeface="Courier New"/>
                <a:cs typeface="Courier New"/>
                <a:sym typeface="Courier New"/>
              </a:rPr>
              <a:t>(fine_tune_checkpoint),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008000"/>
                </a:solidFill>
                <a:latin typeface="Courier New"/>
                <a:ea typeface="Courier New"/>
                <a:cs typeface="Courier New"/>
                <a:sym typeface="Courier New"/>
              </a:rPr>
              <a:t># ubicación de los tfrecords de train y test</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re.sub(</a:t>
            </a:r>
            <a:r>
              <a:rPr b="0" i="0" lang="es-CO" sz="1200" u="none" cap="none" strike="noStrike">
                <a:solidFill>
                  <a:srgbClr val="A31515"/>
                </a:solidFill>
                <a:latin typeface="Courier New"/>
                <a:ea typeface="Courier New"/>
                <a:cs typeface="Courier New"/>
                <a:sym typeface="Courier New"/>
              </a:rPr>
              <a:t>'(input_path: ".*?)(train.record)(.*?")'</a:t>
            </a: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A31515"/>
                </a:solidFill>
                <a:latin typeface="Courier New"/>
                <a:ea typeface="Courier New"/>
                <a:cs typeface="Courier New"/>
                <a:sym typeface="Courier New"/>
              </a:rPr>
              <a:t>'input_path: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795E26"/>
                </a:solidFill>
                <a:latin typeface="Courier New"/>
                <a:ea typeface="Courier New"/>
                <a:cs typeface="Courier New"/>
                <a:sym typeface="Courier New"/>
              </a:rPr>
              <a:t>format</a:t>
            </a:r>
            <a:r>
              <a:rPr b="0" i="0" lang="es-CO" sz="1200" u="none" cap="none" strike="noStrike">
                <a:solidFill>
                  <a:srgbClr val="000000"/>
                </a:solidFill>
                <a:latin typeface="Courier New"/>
                <a:ea typeface="Courier New"/>
                <a:cs typeface="Courier New"/>
                <a:sym typeface="Courier New"/>
              </a:rPr>
              <a:t>(train_record_fname),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re.sub(</a:t>
            </a:r>
            <a:r>
              <a:rPr b="0" i="0" lang="es-CO" sz="1200" u="none" cap="none" strike="noStrike">
                <a:solidFill>
                  <a:srgbClr val="A31515"/>
                </a:solidFill>
                <a:latin typeface="Courier New"/>
                <a:ea typeface="Courier New"/>
                <a:cs typeface="Courier New"/>
                <a:sym typeface="Courier New"/>
              </a:rPr>
              <a:t>'(input_path: ".*?)(val.record)(.*?")'</a:t>
            </a: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A31515"/>
                </a:solidFill>
                <a:latin typeface="Courier New"/>
                <a:ea typeface="Courier New"/>
                <a:cs typeface="Courier New"/>
                <a:sym typeface="Courier New"/>
              </a:rPr>
              <a:t>'input_path: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795E26"/>
                </a:solidFill>
                <a:latin typeface="Courier New"/>
                <a:ea typeface="Courier New"/>
                <a:cs typeface="Courier New"/>
                <a:sym typeface="Courier New"/>
              </a:rPr>
              <a:t>format</a:t>
            </a:r>
            <a:r>
              <a:rPr b="0" i="0" lang="es-CO" sz="1200" u="none" cap="none" strike="noStrike">
                <a:solidFill>
                  <a:srgbClr val="000000"/>
                </a:solidFill>
                <a:latin typeface="Courier New"/>
                <a:ea typeface="Courier New"/>
                <a:cs typeface="Courier New"/>
                <a:sym typeface="Courier New"/>
              </a:rPr>
              <a:t>(test_record_fname),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CO" sz="1200" u="none" cap="none" strike="noStrike">
                <a:solidFill>
                  <a:srgbClr val="000000"/>
                </a:solidFill>
                <a:latin typeface="Courier New"/>
                <a:ea typeface="Courier New"/>
                <a:cs typeface="Courier New"/>
                <a:sym typeface="Courier New"/>
              </a:rPr>
            </a:b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008000"/>
                </a:solidFill>
                <a:latin typeface="Courier New"/>
                <a:ea typeface="Courier New"/>
                <a:cs typeface="Courier New"/>
                <a:sym typeface="Courier New"/>
              </a:rPr>
              <a:t># ubicación del labelmap.pbtxt</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re.sub(</a:t>
            </a:r>
            <a:r>
              <a:rPr b="0" i="0" lang="es-CO" sz="1200" u="none" cap="none" strike="noStrike">
                <a:solidFill>
                  <a:srgbClr val="A31515"/>
                </a:solidFill>
                <a:latin typeface="Courier New"/>
                <a:ea typeface="Courier New"/>
                <a:cs typeface="Courier New"/>
                <a:sym typeface="Courier New"/>
              </a:rPr>
              <a:t>'label_map_path: ".*?"'</a:t>
            </a: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A31515"/>
                </a:solidFill>
                <a:latin typeface="Courier New"/>
                <a:ea typeface="Courier New"/>
                <a:cs typeface="Courier New"/>
                <a:sym typeface="Courier New"/>
              </a:rPr>
              <a:t>'label_map_path: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795E26"/>
                </a:solidFill>
                <a:latin typeface="Courier New"/>
                <a:ea typeface="Courier New"/>
                <a:cs typeface="Courier New"/>
                <a:sym typeface="Courier New"/>
              </a:rPr>
              <a:t>format</a:t>
            </a:r>
            <a:r>
              <a:rPr b="0" i="0" lang="es-CO" sz="1200" u="none" cap="none" strike="noStrike">
                <a:solidFill>
                  <a:srgbClr val="000000"/>
                </a:solidFill>
                <a:latin typeface="Courier New"/>
                <a:ea typeface="Courier New"/>
                <a:cs typeface="Courier New"/>
                <a:sym typeface="Courier New"/>
              </a:rPr>
              <a:t>(label_map_pbtxt_fname),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CO" sz="1200" u="none" cap="none" strike="noStrike">
                <a:solidFill>
                  <a:srgbClr val="000000"/>
                </a:solidFill>
                <a:latin typeface="Courier New"/>
                <a:ea typeface="Courier New"/>
                <a:cs typeface="Courier New"/>
                <a:sym typeface="Courier New"/>
              </a:rPr>
            </a:b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008000"/>
                </a:solidFill>
                <a:latin typeface="Courier New"/>
                <a:ea typeface="Courier New"/>
                <a:cs typeface="Courier New"/>
                <a:sym typeface="Courier New"/>
              </a:rPr>
              <a:t># Establecemos el tamaño del lote de entrenamiento</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re.sub(</a:t>
            </a:r>
            <a:r>
              <a:rPr b="0" i="0" lang="es-CO" sz="1200" u="none" cap="none" strike="noStrike">
                <a:solidFill>
                  <a:srgbClr val="A31515"/>
                </a:solidFill>
                <a:latin typeface="Courier New"/>
                <a:ea typeface="Courier New"/>
                <a:cs typeface="Courier New"/>
                <a:sym typeface="Courier New"/>
              </a:rPr>
              <a:t>'batch_size: [0-9]+'</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A31515"/>
                </a:solidFill>
                <a:latin typeface="Courier New"/>
                <a:ea typeface="Courier New"/>
                <a:cs typeface="Courier New"/>
                <a:sym typeface="Courier New"/>
              </a:rPr>
              <a:t>'batch_size: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795E26"/>
                </a:solidFill>
                <a:latin typeface="Courier New"/>
                <a:ea typeface="Courier New"/>
                <a:cs typeface="Courier New"/>
                <a:sym typeface="Courier New"/>
              </a:rPr>
              <a:t>format</a:t>
            </a:r>
            <a:r>
              <a:rPr b="0" i="0" lang="es-CO" sz="1200" u="none" cap="none" strike="noStrike">
                <a:solidFill>
                  <a:srgbClr val="000000"/>
                </a:solidFill>
                <a:latin typeface="Courier New"/>
                <a:ea typeface="Courier New"/>
                <a:cs typeface="Courier New"/>
                <a:sym typeface="Courier New"/>
              </a:rPr>
              <a:t>(batch_size),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CO" sz="1200" u="none" cap="none" strike="noStrike">
                <a:solidFill>
                  <a:srgbClr val="000000"/>
                </a:solidFill>
                <a:latin typeface="Courier New"/>
                <a:ea typeface="Courier New"/>
                <a:cs typeface="Courier New"/>
                <a:sym typeface="Courier New"/>
              </a:rPr>
            </a:b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008000"/>
                </a:solidFill>
                <a:latin typeface="Courier New"/>
                <a:ea typeface="Courier New"/>
                <a:cs typeface="Courier New"/>
                <a:sym typeface="Courier New"/>
              </a:rPr>
              <a:t># Establecemos la cantidad de pasos de entrenamiento</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re.sub(</a:t>
            </a:r>
            <a:r>
              <a:rPr b="0" i="0" lang="es-CO" sz="1200" u="none" cap="none" strike="noStrike">
                <a:solidFill>
                  <a:srgbClr val="A31515"/>
                </a:solidFill>
                <a:latin typeface="Courier New"/>
                <a:ea typeface="Courier New"/>
                <a:cs typeface="Courier New"/>
                <a:sym typeface="Courier New"/>
              </a:rPr>
              <a:t>'num_steps: [0-9]+'</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A31515"/>
                </a:solidFill>
                <a:latin typeface="Courier New"/>
                <a:ea typeface="Courier New"/>
                <a:cs typeface="Courier New"/>
                <a:sym typeface="Courier New"/>
              </a:rPr>
              <a:t>'num_steps: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795E26"/>
                </a:solidFill>
                <a:latin typeface="Courier New"/>
                <a:ea typeface="Courier New"/>
                <a:cs typeface="Courier New"/>
                <a:sym typeface="Courier New"/>
              </a:rPr>
              <a:t>format</a:t>
            </a:r>
            <a:r>
              <a:rPr b="0" i="0" lang="es-CO" sz="1200" u="none" cap="none" strike="noStrike">
                <a:solidFill>
                  <a:srgbClr val="000000"/>
                </a:solidFill>
                <a:latin typeface="Courier New"/>
                <a:ea typeface="Courier New"/>
                <a:cs typeface="Courier New"/>
                <a:sym typeface="Courier New"/>
              </a:rPr>
              <a:t>(num_steps),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008000"/>
                </a:solidFill>
                <a:latin typeface="Courier New"/>
                <a:ea typeface="Courier New"/>
                <a:cs typeface="Courier New"/>
                <a:sym typeface="Courier New"/>
              </a:rPr>
              <a:t># establecemos el número de clases (etiquetas)</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s = re.sub(</a:t>
            </a:r>
            <a:r>
              <a:rPr b="0" i="0" lang="es-CO" sz="1200" u="none" cap="none" strike="noStrike">
                <a:solidFill>
                  <a:srgbClr val="A31515"/>
                </a:solidFill>
                <a:latin typeface="Courier New"/>
                <a:ea typeface="Courier New"/>
                <a:cs typeface="Courier New"/>
                <a:sym typeface="Courier New"/>
              </a:rPr>
              <a:t>'num_classes: [0-9]+'</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A31515"/>
                </a:solidFill>
                <a:latin typeface="Courier New"/>
                <a:ea typeface="Courier New"/>
                <a:cs typeface="Courier New"/>
                <a:sym typeface="Courier New"/>
              </a:rPr>
              <a:t>'num_classes: {}'</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795E26"/>
                </a:solidFill>
                <a:latin typeface="Courier New"/>
                <a:ea typeface="Courier New"/>
                <a:cs typeface="Courier New"/>
                <a:sym typeface="Courier New"/>
              </a:rPr>
              <a:t>format</a:t>
            </a:r>
            <a:r>
              <a:rPr b="0" i="0" lang="es-CO" sz="1200" u="none" cap="none" strike="noStrike">
                <a:solidFill>
                  <a:srgbClr val="000000"/>
                </a:solidFill>
                <a:latin typeface="Courier New"/>
                <a:ea typeface="Courier New"/>
                <a:cs typeface="Courier New"/>
                <a:sym typeface="Courier New"/>
              </a:rPr>
              <a:t>(num_classes),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f.write(s)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51"/>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4.3 definir  el canalización (pipeline) de la API</a:t>
            </a:r>
            <a:endParaRPr b="0" i="0" sz="1200" u="none" cap="none" strike="noStrike">
              <a:solidFill>
                <a:srgbClr val="000000"/>
              </a:solidFill>
              <a:latin typeface="Arial"/>
              <a:ea typeface="Arial"/>
              <a:cs typeface="Arial"/>
              <a:sym typeface="Arial"/>
            </a:endParaRPr>
          </a:p>
        </p:txBody>
      </p:sp>
      <p:sp>
        <p:nvSpPr>
          <p:cNvPr id="437" name="Google Shape;437;p51"/>
          <p:cNvSpPr txBox="1"/>
          <p:nvPr/>
        </p:nvSpPr>
        <p:spPr>
          <a:xfrm>
            <a:off x="1270758" y="1234266"/>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Revisamos que todo haya quedado como se requiere</a:t>
            </a:r>
            <a:endParaRPr b="0" i="0" sz="1400" u="none" cap="none" strike="noStrike">
              <a:solidFill>
                <a:srgbClr val="000000"/>
              </a:solidFill>
              <a:latin typeface="Arial"/>
              <a:ea typeface="Arial"/>
              <a:cs typeface="Arial"/>
              <a:sym typeface="Arial"/>
            </a:endParaRPr>
          </a:p>
        </p:txBody>
      </p:sp>
      <p:sp>
        <p:nvSpPr>
          <p:cNvPr id="438" name="Google Shape;438;p51"/>
          <p:cNvSpPr/>
          <p:nvPr/>
        </p:nvSpPr>
        <p:spPr>
          <a:xfrm>
            <a:off x="1254946" y="1695890"/>
            <a:ext cx="10953000" cy="2769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FF"/>
                </a:solidFill>
                <a:latin typeface="Courier New"/>
                <a:ea typeface="Courier New"/>
                <a:cs typeface="Courier New"/>
                <a:sym typeface="Courier New"/>
              </a:rPr>
              <a:t>!</a:t>
            </a:r>
            <a:r>
              <a:rPr b="0" i="0" lang="es-CO" sz="1200" u="none" cap="none" strike="noStrike">
                <a:solidFill>
                  <a:srgbClr val="000000"/>
                </a:solidFill>
                <a:latin typeface="Courier New"/>
                <a:ea typeface="Courier New"/>
                <a:cs typeface="Courier New"/>
                <a:sym typeface="Courier New"/>
              </a:rPr>
              <a:t>cat {pipeline_fname}</a:t>
            </a:r>
            <a:endParaRPr b="0" i="0" sz="1400" u="none" cap="none" strike="noStrike">
              <a:solidFill>
                <a:srgbClr val="000000"/>
              </a:solidFill>
              <a:latin typeface="Arial"/>
              <a:ea typeface="Arial"/>
              <a:cs typeface="Arial"/>
              <a:sym typeface="Arial"/>
            </a:endParaRPr>
          </a:p>
        </p:txBody>
      </p:sp>
      <p:sp>
        <p:nvSpPr>
          <p:cNvPr id="439" name="Google Shape;439;p51"/>
          <p:cNvSpPr/>
          <p:nvPr/>
        </p:nvSpPr>
        <p:spPr>
          <a:xfrm>
            <a:off x="1524050" y="2434473"/>
            <a:ext cx="7573617" cy="233910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model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faster_rcnn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a:t>
            </a:r>
            <a:r>
              <a:rPr b="0" i="0" lang="es-CO" sz="1600" u="none" cap="none" strike="noStrike">
                <a:solidFill>
                  <a:srgbClr val="FF0000"/>
                </a:solidFill>
                <a:latin typeface="Calibri"/>
                <a:ea typeface="Calibri"/>
                <a:cs typeface="Calibri"/>
                <a:sym typeface="Calibri"/>
              </a:rPr>
              <a:t>num_classes: 3 </a:t>
            </a:r>
            <a:r>
              <a:rPr b="0" i="0" lang="es-CO" sz="1600" u="none" cap="none" strike="noStrike">
                <a:solidFill>
                  <a:schemeClr val="dk1"/>
                </a:solidFill>
                <a:latin typeface="Calibri"/>
                <a:ea typeface="Calibri"/>
                <a:cs typeface="Calibri"/>
                <a:sym typeface="Calibri"/>
              </a:rPr>
              <a:t>(Aquí van el número de objetos a detectar  Lion, tiger y panther)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image_resizer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keep_aspect_ratio_resizer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min_dimension: 600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max_dimension: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40" name="Google Shape;440;p51"/>
          <p:cNvSpPr/>
          <p:nvPr/>
        </p:nvSpPr>
        <p:spPr>
          <a:xfrm>
            <a:off x="1524049" y="5337134"/>
            <a:ext cx="7573617" cy="1477328"/>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train_config: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  batch_size: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  gradient_clipping_by_norm: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FF0000"/>
                </a:solidFill>
                <a:latin typeface="Calibri"/>
                <a:ea typeface="Calibri"/>
                <a:cs typeface="Calibri"/>
                <a:sym typeface="Calibri"/>
              </a:rPr>
              <a:t>  fine_tune_checkpoint: "modelo/model.ckpt"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  from_detection_checkpoint: true</a:t>
            </a:r>
            <a:endParaRPr b="0" i="0" sz="1400" u="none" cap="none" strike="noStrike">
              <a:solidFill>
                <a:srgbClr val="000000"/>
              </a:solidFill>
              <a:latin typeface="Arial"/>
              <a:ea typeface="Arial"/>
              <a:cs typeface="Arial"/>
              <a:sym typeface="Arial"/>
            </a:endParaRPr>
          </a:p>
        </p:txBody>
      </p:sp>
      <p:sp>
        <p:nvSpPr>
          <p:cNvPr id="441" name="Google Shape;441;p51"/>
          <p:cNvSpPr/>
          <p:nvPr/>
        </p:nvSpPr>
        <p:spPr>
          <a:xfrm>
            <a:off x="1270758" y="4906286"/>
            <a:ext cx="17988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chemeClr val="dk1"/>
                </a:solidFill>
                <a:latin typeface="Calibri"/>
                <a:ea typeface="Calibri"/>
                <a:cs typeface="Calibri"/>
                <a:sym typeface="Calibri"/>
              </a:rPr>
              <a:t>Ubicación del modelo</a:t>
            </a:r>
            <a:endParaRPr b="0" i="0" sz="1050" u="none" cap="none" strike="noStrike">
              <a:solidFill>
                <a:srgbClr val="000000"/>
              </a:solidFill>
              <a:latin typeface="Arial"/>
              <a:ea typeface="Arial"/>
              <a:cs typeface="Arial"/>
              <a:sym typeface="Arial"/>
            </a:endParaRPr>
          </a:p>
        </p:txBody>
      </p:sp>
      <p:sp>
        <p:nvSpPr>
          <p:cNvPr id="442" name="Google Shape;442;p51"/>
          <p:cNvSpPr/>
          <p:nvPr/>
        </p:nvSpPr>
        <p:spPr>
          <a:xfrm>
            <a:off x="1253926" y="2003625"/>
            <a:ext cx="15440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chemeClr val="dk1"/>
                </a:solidFill>
                <a:latin typeface="Calibri"/>
                <a:ea typeface="Calibri"/>
                <a:cs typeface="Calibri"/>
                <a:sym typeface="Calibri"/>
              </a:rPr>
              <a:t>Número de clases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3"/>
          <p:cNvSpPr txBox="1"/>
          <p:nvPr/>
        </p:nvSpPr>
        <p:spPr>
          <a:xfrm>
            <a:off x="3400935" y="363894"/>
            <a:ext cx="539013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s-CO"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163" name="Google Shape;163;p3"/>
          <p:cNvSpPr txBox="1"/>
          <p:nvPr/>
        </p:nvSpPr>
        <p:spPr>
          <a:xfrm>
            <a:off x="1777612" y="1508656"/>
            <a:ext cx="10414388" cy="443194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AEABAB"/>
              </a:buClr>
              <a:buSzPts val="2000"/>
              <a:buFont typeface="Calibri"/>
              <a:buAutoNum type="arabicPeriod"/>
            </a:pPr>
            <a:r>
              <a:rPr b="1" i="1" lang="es-CO" sz="1800" u="none" cap="none" strike="noStrike">
                <a:solidFill>
                  <a:srgbClr val="AEABAB"/>
                </a:solidFill>
                <a:latin typeface="Calibri"/>
                <a:ea typeface="Calibri"/>
                <a:cs typeface="Calibri"/>
                <a:sym typeface="Calibri"/>
              </a:rPr>
              <a:t>Teoría e historia.</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AEABAB"/>
              </a:buClr>
              <a:buSzPts val="2000"/>
              <a:buFont typeface="Calibri"/>
              <a:buAutoNum type="arabicPeriod"/>
            </a:pPr>
            <a:r>
              <a:rPr b="1" i="1" lang="es-CO" sz="1800" u="none" cap="none" strike="noStrike">
                <a:solidFill>
                  <a:srgbClr val="AEABAB"/>
                </a:solidFill>
                <a:latin typeface="Calibri"/>
                <a:ea typeface="Calibri"/>
                <a:cs typeface="Calibri"/>
                <a:sym typeface="Calibri"/>
              </a:rPr>
              <a:t>Crear Dataset de entrenamiento y pruebas</a:t>
            </a:r>
            <a:endParaRPr b="1" i="1" sz="1800" u="none" cap="none" strike="noStrike">
              <a:solidFill>
                <a:srgbClr val="AEABAB"/>
              </a:solidFill>
              <a:latin typeface="Calibri"/>
              <a:ea typeface="Calibri"/>
              <a:cs typeface="Calibri"/>
              <a:sym typeface="Calibri"/>
            </a:endParaRPr>
          </a:p>
          <a:p>
            <a:pPr indent="-342900" lvl="0" marL="342900" marR="0" rtl="0" algn="l">
              <a:lnSpc>
                <a:spcPct val="150000"/>
              </a:lnSpc>
              <a:spcBef>
                <a:spcPts val="0"/>
              </a:spcBef>
              <a:spcAft>
                <a:spcPts val="0"/>
              </a:spcAft>
              <a:buClr>
                <a:srgbClr val="00B050"/>
              </a:buClr>
              <a:buSzPts val="2400"/>
              <a:buFont typeface="Calibri"/>
              <a:buAutoNum type="arabicPeriod"/>
            </a:pPr>
            <a:r>
              <a:rPr b="1" i="0" lang="es-CO" sz="2000" u="none" cap="none" strike="noStrike">
                <a:solidFill>
                  <a:srgbClr val="00B050"/>
                </a:solidFill>
                <a:latin typeface="Calibri"/>
                <a:ea typeface="Calibri"/>
                <a:cs typeface="Calibri"/>
                <a:sym typeface="Calibri"/>
              </a:rPr>
              <a:t>Preparando el ambiente para entrenamiento</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Calibri"/>
              <a:buAutoNum type="arabicPeriod"/>
            </a:pPr>
            <a:r>
              <a:rPr b="0" i="0" lang="es-CO" sz="1800" u="none" cap="none" strike="noStrike">
                <a:solidFill>
                  <a:schemeClr val="dk1"/>
                </a:solidFill>
                <a:latin typeface="Calibri"/>
                <a:ea typeface="Calibri"/>
                <a:cs typeface="Calibri"/>
                <a:sym typeface="Calibri"/>
              </a:rPr>
              <a:t>Realizar entrenamiento (usando tensorflow 1.15 con redes CNN)</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Calibri"/>
              <a:buAutoNum type="arabicPeriod"/>
            </a:pPr>
            <a:r>
              <a:rPr b="0" i="0" lang="es-CO" sz="1800" u="none" cap="none" strike="noStrike">
                <a:solidFill>
                  <a:schemeClr val="dk1"/>
                </a:solidFill>
                <a:latin typeface="Calibri"/>
                <a:ea typeface="Calibri"/>
                <a:cs typeface="Calibri"/>
                <a:sym typeface="Calibri"/>
              </a:rPr>
              <a:t>Congelar/exportar el modelo de inferencia(model.ckpt)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Calibri"/>
              <a:buAutoNum type="arabicPeriod"/>
            </a:pPr>
            <a:r>
              <a:rPr b="0" i="0" lang="es-CO" sz="1800" u="none" cap="none" strike="noStrike">
                <a:solidFill>
                  <a:schemeClr val="dk1"/>
                </a:solidFill>
                <a:latin typeface="Calibri"/>
                <a:ea typeface="Calibri"/>
                <a:cs typeface="Calibri"/>
                <a:sym typeface="Calibri"/>
              </a:rPr>
              <a:t>Descargar modelo a pc</a:t>
            </a:r>
            <a:endParaRPr b="0" i="0" sz="1800" u="none" cap="none" strike="noStrike">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Calibri"/>
              <a:buAutoNum type="arabicPeriod"/>
            </a:pPr>
            <a:r>
              <a:rPr b="0" i="0" lang="es-CO" sz="1800" u="none" cap="none" strike="noStrike">
                <a:solidFill>
                  <a:schemeClr val="dk1"/>
                </a:solidFill>
                <a:latin typeface="Calibri"/>
                <a:ea typeface="Calibri"/>
                <a:cs typeface="Calibri"/>
                <a:sym typeface="Calibri"/>
              </a:rPr>
              <a:t>Convertir el modelo para uso en dispositivos de bajo rendimiento (celulares/Raspberry)</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Calibri"/>
              <a:buAutoNum type="arabicPeriod"/>
            </a:pPr>
            <a:r>
              <a:rPr b="0" i="0" lang="es-CO" sz="1800" u="none" cap="none" strike="noStrike">
                <a:solidFill>
                  <a:schemeClr val="dk1"/>
                </a:solidFill>
                <a:latin typeface="Calibri"/>
                <a:ea typeface="Calibri"/>
                <a:cs typeface="Calibri"/>
                <a:sym typeface="Calibri"/>
              </a:rPr>
              <a:t>Usando OPENCV y el modelo entrenado:</a:t>
            </a:r>
            <a:endParaRPr b="0" i="0" sz="1200" u="none" cap="none" strike="noStrike">
              <a:solidFill>
                <a:srgbClr val="000000"/>
              </a:solidFill>
              <a:latin typeface="Calibri"/>
              <a:ea typeface="Calibri"/>
              <a:cs typeface="Calibri"/>
              <a:sym typeface="Calibri"/>
            </a:endParaRPr>
          </a:p>
          <a:p>
            <a:pPr indent="-342900" lvl="1" marL="800100" marR="0" rtl="0" algn="l">
              <a:lnSpc>
                <a:spcPct val="150000"/>
              </a:lnSpc>
              <a:spcBef>
                <a:spcPts val="0"/>
              </a:spcBef>
              <a:spcAft>
                <a:spcPts val="0"/>
              </a:spcAft>
              <a:buClr>
                <a:schemeClr val="dk1"/>
              </a:buClr>
              <a:buSzPts val="2000"/>
              <a:buFont typeface="Calibri"/>
              <a:buAutoNum type="arabicPeriod"/>
            </a:pPr>
            <a:r>
              <a:rPr b="0" i="0" lang="es-CO" sz="1800" u="none" cap="none" strike="noStrike">
                <a:solidFill>
                  <a:schemeClr val="dk1"/>
                </a:solidFill>
                <a:latin typeface="Calibri"/>
                <a:ea typeface="Calibri"/>
                <a:cs typeface="Calibri"/>
                <a:sym typeface="Calibri"/>
              </a:rPr>
              <a:t>Crear una app para Raspberry para visión por computadora</a:t>
            </a:r>
            <a:endParaRPr b="0" i="0" sz="1200" u="none" cap="none" strike="noStrike">
              <a:solidFill>
                <a:srgbClr val="000000"/>
              </a:solidFill>
              <a:latin typeface="Calibri"/>
              <a:ea typeface="Calibri"/>
              <a:cs typeface="Calibri"/>
              <a:sym typeface="Calibri"/>
            </a:endParaRPr>
          </a:p>
          <a:p>
            <a:pPr indent="-342900" lvl="1" marL="800100" marR="0" rtl="0" algn="l">
              <a:lnSpc>
                <a:spcPct val="150000"/>
              </a:lnSpc>
              <a:spcBef>
                <a:spcPts val="0"/>
              </a:spcBef>
              <a:spcAft>
                <a:spcPts val="0"/>
              </a:spcAft>
              <a:buClr>
                <a:schemeClr val="dk1"/>
              </a:buClr>
              <a:buSzPts val="2000"/>
              <a:buFont typeface="Calibri"/>
              <a:buAutoNum type="arabicPeriod"/>
            </a:pPr>
            <a:r>
              <a:rPr b="0" i="0" lang="es-CO" sz="1800" u="none" cap="none" strike="noStrike">
                <a:solidFill>
                  <a:schemeClr val="dk1"/>
                </a:solidFill>
                <a:latin typeface="Calibri"/>
                <a:ea typeface="Calibri"/>
                <a:cs typeface="Calibri"/>
                <a:sym typeface="Calibri"/>
              </a:rPr>
              <a:t>Crear una app para android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6" name="Shape 446"/>
        <p:cNvGrpSpPr/>
        <p:nvPr/>
      </p:nvGrpSpPr>
      <p:grpSpPr>
        <a:xfrm>
          <a:off x="0" y="0"/>
          <a:ext cx="0" cy="0"/>
          <a:chOff x="0" y="0"/>
          <a:chExt cx="0" cy="0"/>
        </a:xfrm>
      </p:grpSpPr>
      <p:sp>
        <p:nvSpPr>
          <p:cNvPr id="447" name="Google Shape;447;p52"/>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4.3 definir  el canalización (pipeline) de la API</a:t>
            </a:r>
            <a:endParaRPr b="0" i="0" sz="1200" u="none" cap="none" strike="noStrike">
              <a:solidFill>
                <a:srgbClr val="000000"/>
              </a:solidFill>
              <a:latin typeface="Arial"/>
              <a:ea typeface="Arial"/>
              <a:cs typeface="Arial"/>
              <a:sym typeface="Arial"/>
            </a:endParaRPr>
          </a:p>
        </p:txBody>
      </p:sp>
      <p:sp>
        <p:nvSpPr>
          <p:cNvPr id="448" name="Google Shape;448;p52"/>
          <p:cNvSpPr txBox="1"/>
          <p:nvPr/>
        </p:nvSpPr>
        <p:spPr>
          <a:xfrm>
            <a:off x="1228298" y="1217760"/>
            <a:ext cx="10963702" cy="338514"/>
          </a:xfrm>
          <a:prstGeom prst="rect">
            <a:avLst/>
          </a:prstGeom>
          <a:solidFill>
            <a:schemeClr val="lt1"/>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Arial"/>
              <a:buChar char="•"/>
            </a:pPr>
            <a:r>
              <a:rPr b="1" i="0" lang="es-CO" sz="1600" u="none" cap="none" strike="noStrike">
                <a:solidFill>
                  <a:schemeClr val="dk1"/>
                </a:solidFill>
                <a:latin typeface="Calibri"/>
                <a:ea typeface="Calibri"/>
                <a:cs typeface="Calibri"/>
                <a:sym typeface="Calibri"/>
              </a:rPr>
              <a:t>Ubicación de los archivos de tensorflow  (entrenamiento y test) y el labelmap.pbtxt</a:t>
            </a:r>
            <a:endParaRPr b="1" i="0" sz="1600" u="none" cap="none" strike="noStrike">
              <a:solidFill>
                <a:schemeClr val="dk1"/>
              </a:solidFill>
              <a:latin typeface="Calibri"/>
              <a:ea typeface="Calibri"/>
              <a:cs typeface="Calibri"/>
              <a:sym typeface="Calibri"/>
            </a:endParaRPr>
          </a:p>
        </p:txBody>
      </p:sp>
      <p:sp>
        <p:nvSpPr>
          <p:cNvPr id="449" name="Google Shape;449;p52"/>
          <p:cNvSpPr/>
          <p:nvPr/>
        </p:nvSpPr>
        <p:spPr>
          <a:xfrm>
            <a:off x="1614197" y="1620382"/>
            <a:ext cx="8353200" cy="332394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train_input_reader: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tf_record_input_reader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a:t>
            </a:r>
            <a:r>
              <a:rPr b="0" i="0" lang="es-CO" sz="1400" u="none" cap="none" strike="noStrike">
                <a:solidFill>
                  <a:srgbClr val="FF0000"/>
                </a:solidFill>
                <a:latin typeface="Calibri"/>
                <a:ea typeface="Calibri"/>
                <a:cs typeface="Calibri"/>
                <a:sym typeface="Calibri"/>
              </a:rPr>
              <a:t>input_path: "TFRecords/entrenamiento.record"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rgbClr val="FF0000"/>
                </a:solidFill>
                <a:latin typeface="Calibri"/>
                <a:ea typeface="Calibri"/>
                <a:cs typeface="Calibri"/>
                <a:sym typeface="Calibri"/>
              </a:rPr>
              <a:t>  label_map_path: "configuracion/label_map.pbtxt"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eval_input_reader: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tf_record_input_reader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a:t>
            </a:r>
            <a:r>
              <a:rPr b="0" i="0" lang="es-CO" sz="1400" u="none" cap="none" strike="noStrike">
                <a:solidFill>
                  <a:srgbClr val="FF0000"/>
                </a:solidFill>
                <a:latin typeface="Calibri"/>
                <a:ea typeface="Calibri"/>
                <a:cs typeface="Calibri"/>
                <a:sym typeface="Calibri"/>
              </a:rPr>
              <a:t>input_path: "TFRecords/test.record"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label_map_path: "</a:t>
            </a:r>
            <a:r>
              <a:rPr b="0" i="0" lang="es-CO" sz="1400" u="none" cap="none" strike="noStrike">
                <a:solidFill>
                  <a:srgbClr val="FF0000"/>
                </a:solidFill>
                <a:latin typeface="Calibri"/>
                <a:ea typeface="Calibri"/>
                <a:cs typeface="Calibri"/>
                <a:sym typeface="Calibri"/>
              </a:rPr>
              <a:t>configuracion/label_map.pbtxt"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shuffle: false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num_readers: 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  num_epochs: 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400" u="none" cap="none" strike="noStrike">
                <a:solidFill>
                  <a:schemeClr val="dk1"/>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p:txBody>
      </p:sp>
      <p:sp>
        <p:nvSpPr>
          <p:cNvPr id="450" name="Google Shape;450;p52"/>
          <p:cNvSpPr/>
          <p:nvPr/>
        </p:nvSpPr>
        <p:spPr>
          <a:xfrm>
            <a:off x="1614197" y="5380713"/>
            <a:ext cx="7527234" cy="135417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CO" sz="1600" u="none" cap="none" strike="noStrike">
                <a:solidFill>
                  <a:schemeClr val="dk1"/>
                </a:solidFill>
                <a:latin typeface="Calibri"/>
                <a:ea typeface="Calibri"/>
                <a:cs typeface="Calibri"/>
                <a:sym typeface="Calibri"/>
              </a:rPr>
              <a:t># never decay). Remove the below line to train indefinitely.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CO" sz="1600" u="none" cap="none" strike="noStrike">
                <a:solidFill>
                  <a:srgbClr val="FF0000"/>
                </a:solidFill>
                <a:latin typeface="Calibri"/>
                <a:ea typeface="Calibri"/>
                <a:cs typeface="Calibri"/>
                <a:sym typeface="Calibri"/>
              </a:rPr>
              <a:t>  num_steps: 200000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CO" sz="1600" u="none" cap="none" strike="noStrike">
                <a:solidFill>
                  <a:schemeClr val="dk1"/>
                </a:solidFill>
                <a:latin typeface="Calibri"/>
                <a:ea typeface="Calibri"/>
                <a:cs typeface="Calibri"/>
                <a:sym typeface="Calibri"/>
              </a:rPr>
              <a:t>  data_augmentation_options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CO" sz="1600" u="none" cap="none" strike="noStrike">
                <a:solidFill>
                  <a:schemeClr val="dk1"/>
                </a:solidFill>
                <a:latin typeface="Calibri"/>
                <a:ea typeface="Calibri"/>
                <a:cs typeface="Calibri"/>
                <a:sym typeface="Calibri"/>
              </a:rPr>
              <a:t>    random_horizontal_flip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CO" sz="1600" u="none" cap="none" strike="noStrike">
                <a:solidFill>
                  <a:schemeClr val="dk1"/>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451" name="Google Shape;451;p52"/>
          <p:cNvSpPr/>
          <p:nvPr/>
        </p:nvSpPr>
        <p:spPr>
          <a:xfrm>
            <a:off x="1228298" y="5008632"/>
            <a:ext cx="4507965"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Arial"/>
              <a:buChar char="•"/>
            </a:pPr>
            <a:r>
              <a:rPr b="1" i="0" lang="es-CO" sz="1600" u="none" cap="none" strike="noStrike">
                <a:solidFill>
                  <a:schemeClr val="dk1"/>
                </a:solidFill>
                <a:latin typeface="Calibri"/>
                <a:ea typeface="Calibri"/>
                <a:cs typeface="Calibri"/>
                <a:sym typeface="Calibri"/>
              </a:rPr>
              <a:t>Número de épocas o “ciclos” de entrenamiento</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Google Shape;456;p53"/>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4.5 Limpiar salida (opcional)</a:t>
            </a:r>
            <a:endParaRPr b="0" i="0" sz="1200" u="none" cap="none" strike="noStrike">
              <a:solidFill>
                <a:srgbClr val="000000"/>
              </a:solidFill>
              <a:latin typeface="Arial"/>
              <a:ea typeface="Arial"/>
              <a:cs typeface="Arial"/>
              <a:sym typeface="Arial"/>
            </a:endParaRPr>
          </a:p>
        </p:txBody>
      </p:sp>
      <p:sp>
        <p:nvSpPr>
          <p:cNvPr id="457" name="Google Shape;457;p53"/>
          <p:cNvSpPr txBox="1"/>
          <p:nvPr/>
        </p:nvSpPr>
        <p:spPr>
          <a:xfrm>
            <a:off x="1270758" y="3429000"/>
            <a:ext cx="10921242" cy="15696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Opcionalmente (en caso que desee entrenar desde cero el modelo), se debe eliminar el contenido del directorio del modelo de salida para comenzar de cero.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No se recomienda si lo que se va a realizar es un reentrenamiento.</a:t>
            </a:r>
            <a:endParaRPr b="0" i="0" sz="1400" u="none" cap="none" strike="noStrike">
              <a:solidFill>
                <a:srgbClr val="000000"/>
              </a:solidFill>
              <a:latin typeface="Arial"/>
              <a:ea typeface="Arial"/>
              <a:cs typeface="Arial"/>
              <a:sym typeface="Arial"/>
            </a:endParaRPr>
          </a:p>
        </p:txBody>
      </p:sp>
      <p:sp>
        <p:nvSpPr>
          <p:cNvPr id="458" name="Google Shape;458;p53"/>
          <p:cNvSpPr/>
          <p:nvPr/>
        </p:nvSpPr>
        <p:spPr>
          <a:xfrm>
            <a:off x="1270679" y="2004054"/>
            <a:ext cx="10953000" cy="10773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model_dir = </a:t>
            </a:r>
            <a:r>
              <a:rPr b="0" i="0" lang="es-CO" sz="1600" u="none" cap="none" strike="noStrike">
                <a:solidFill>
                  <a:srgbClr val="A31515"/>
                </a:solidFill>
                <a:latin typeface="Courier New"/>
                <a:ea typeface="Courier New"/>
                <a:cs typeface="Courier New"/>
                <a:sym typeface="Courier New"/>
              </a:rPr>
              <a:t>'training/’</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8000"/>
                </a:solidFill>
                <a:latin typeface="Courier New"/>
                <a:ea typeface="Courier New"/>
                <a:cs typeface="Courier New"/>
                <a:sym typeface="Courier New"/>
              </a:rPr>
              <a:t># borrar archivos de la carpeta donde se guardara el modelo</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rm -rf {model_dir}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os.makedirs(model_dir, exist_ok=</a:t>
            </a:r>
            <a:r>
              <a:rPr b="0" i="0" lang="es-CO" sz="1600" u="none" cap="none" strike="noStrike">
                <a:solidFill>
                  <a:srgbClr val="0000FF"/>
                </a:solidFill>
                <a:latin typeface="Courier New"/>
                <a:ea typeface="Courier New"/>
                <a:cs typeface="Courier New"/>
                <a:sym typeface="Courier New"/>
              </a:rPr>
              <a:t>True</a:t>
            </a:r>
            <a:r>
              <a:rPr b="0" i="0" lang="es-CO"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59" name="Google Shape;459;p53"/>
          <p:cNvSpPr txBox="1"/>
          <p:nvPr/>
        </p:nvSpPr>
        <p:spPr>
          <a:xfrm>
            <a:off x="1286567" y="1194786"/>
            <a:ext cx="10921242" cy="4616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Creamos el directorio donde se va a generar el modelo de inferencia.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54"/>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4.4 Tensorboard (opcional) </a:t>
            </a:r>
            <a:endParaRPr b="0" i="0" sz="1200" u="none" cap="none" strike="noStrike">
              <a:solidFill>
                <a:srgbClr val="000000"/>
              </a:solidFill>
              <a:latin typeface="Arial"/>
              <a:ea typeface="Arial"/>
              <a:cs typeface="Arial"/>
              <a:sym typeface="Arial"/>
            </a:endParaRPr>
          </a:p>
        </p:txBody>
      </p:sp>
      <p:sp>
        <p:nvSpPr>
          <p:cNvPr id="465" name="Google Shape;465;p54"/>
          <p:cNvSpPr txBox="1"/>
          <p:nvPr/>
        </p:nvSpPr>
        <p:spPr>
          <a:xfrm>
            <a:off x="1228298" y="1217760"/>
            <a:ext cx="10963702" cy="64629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Tensorboard es una interfaz de tensorflow que nos permite hacer seguimiento al proceso de entrenamiento de un grafo inferencia.</a:t>
            </a:r>
            <a:endParaRPr b="0" i="0" sz="1800" u="none" cap="none" strike="noStrike">
              <a:solidFill>
                <a:schemeClr val="dk1"/>
              </a:solidFill>
              <a:latin typeface="Calibri"/>
              <a:ea typeface="Calibri"/>
              <a:cs typeface="Calibri"/>
              <a:sym typeface="Calibri"/>
            </a:endParaRPr>
          </a:p>
        </p:txBody>
      </p:sp>
      <p:pic>
        <p:nvPicPr>
          <p:cNvPr descr="https://guru99.es/wp-content/uploads/2020/02/080618_0516_Tensorboard1.png" id="466" name="Google Shape;466;p54"/>
          <p:cNvPicPr preferRelativeResize="0"/>
          <p:nvPr/>
        </p:nvPicPr>
        <p:blipFill rotWithShape="1">
          <a:blip r:embed="rId4">
            <a:alphaModFix/>
          </a:blip>
          <a:srcRect b="0" l="0" r="5457" t="0"/>
          <a:stretch/>
        </p:blipFill>
        <p:spPr>
          <a:xfrm>
            <a:off x="5445456" y="2103762"/>
            <a:ext cx="6746543" cy="4754238"/>
          </a:xfrm>
          <a:prstGeom prst="rect">
            <a:avLst/>
          </a:prstGeom>
          <a:noFill/>
          <a:ln>
            <a:noFill/>
          </a:ln>
        </p:spPr>
      </p:pic>
      <p:sp>
        <p:nvSpPr>
          <p:cNvPr id="467" name="Google Shape;467;p54"/>
          <p:cNvSpPr/>
          <p:nvPr/>
        </p:nvSpPr>
        <p:spPr>
          <a:xfrm>
            <a:off x="1228298" y="2615133"/>
            <a:ext cx="421715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alibri"/>
                <a:ea typeface="Calibri"/>
                <a:cs typeface="Calibri"/>
                <a:sym typeface="Calibri"/>
              </a:rPr>
              <a:t>El panel tiene las siguientes fichas que están vinculadas a cada nivel.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400" u="none" cap="none" strike="noStrike">
                <a:solidFill>
                  <a:srgbClr val="000000"/>
                </a:solidFill>
                <a:latin typeface="Calibri"/>
                <a:ea typeface="Calibri"/>
                <a:cs typeface="Calibri"/>
                <a:sym typeface="Calibri"/>
              </a:rPr>
              <a:t>Escalares: </a:t>
            </a:r>
            <a:r>
              <a:rPr b="0" i="0" lang="es-CO" sz="1400" u="none" cap="none" strike="noStrike">
                <a:solidFill>
                  <a:srgbClr val="000000"/>
                </a:solidFill>
                <a:latin typeface="Calibri"/>
                <a:ea typeface="Calibri"/>
                <a:cs typeface="Calibri"/>
                <a:sym typeface="Calibri"/>
              </a:rPr>
              <a:t>Muestra diferentes informaciones útiles durante el entrenamiento del modelo</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1" i="0" lang="es-CO" sz="1400" u="none" cap="none" strike="noStrike">
                <a:solidFill>
                  <a:srgbClr val="000000"/>
                </a:solidFill>
                <a:latin typeface="Calibri"/>
                <a:ea typeface="Calibri"/>
                <a:cs typeface="Calibri"/>
                <a:sym typeface="Calibri"/>
              </a:rPr>
              <a:t>Gráficos:</a:t>
            </a:r>
            <a:r>
              <a:rPr b="0" i="0" lang="es-CO" sz="1400" u="none" cap="none" strike="noStrike">
                <a:solidFill>
                  <a:srgbClr val="000000"/>
                </a:solidFill>
                <a:latin typeface="Calibri"/>
                <a:ea typeface="Calibri"/>
                <a:cs typeface="Calibri"/>
                <a:sym typeface="Calibri"/>
              </a:rPr>
              <a:t> Mostrar el modelo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alibri"/>
                <a:ea typeface="Calibri"/>
                <a:cs typeface="Calibri"/>
                <a:sym typeface="Calibri"/>
              </a:rPr>
              <a:t>Las siguientes no están disponibles en Google collaborate:</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1" lang="es-CO" sz="1400" u="none" cap="none" strike="noStrike">
                <a:solidFill>
                  <a:srgbClr val="A5A5A5"/>
                </a:solidFill>
                <a:latin typeface="Calibri"/>
                <a:ea typeface="Calibri"/>
                <a:cs typeface="Calibri"/>
                <a:sym typeface="Calibri"/>
              </a:rPr>
              <a:t>Histograma: muestra los pesos con un histograma</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A5A5A5"/>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1" lang="es-CO" sz="1400" u="none" cap="none" strike="noStrike">
                <a:solidFill>
                  <a:srgbClr val="A5A5A5"/>
                </a:solidFill>
                <a:latin typeface="Calibri"/>
                <a:ea typeface="Calibri"/>
                <a:cs typeface="Calibri"/>
                <a:sym typeface="Calibri"/>
              </a:rPr>
              <a:t>Distribución: Muestra la distribución del peso</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A5A5A5"/>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1" lang="es-CO" sz="1400" u="none" cap="none" strike="noStrike">
                <a:solidFill>
                  <a:srgbClr val="A5A5A5"/>
                </a:solidFill>
                <a:latin typeface="Calibri"/>
                <a:ea typeface="Calibri"/>
                <a:cs typeface="Calibri"/>
                <a:sym typeface="Calibri"/>
              </a:rPr>
              <a:t>Proyector: Mostrar análisis de componentes principales y algoritmo T-SNE. La técnica utiliza para la reducción de dimensionalidad</a:t>
            </a:r>
            <a:endParaRPr b="0" i="1" sz="1400" u="none" cap="none" strike="noStrike">
              <a:solidFill>
                <a:srgbClr val="A5A5A5"/>
              </a:solidFill>
              <a:latin typeface="Calibri"/>
              <a:ea typeface="Calibri"/>
              <a:cs typeface="Calibri"/>
              <a:sym typeface="Calibri"/>
            </a:endParaRPr>
          </a:p>
        </p:txBody>
      </p:sp>
      <p:sp>
        <p:nvSpPr>
          <p:cNvPr id="468" name="Google Shape;468;p54"/>
          <p:cNvSpPr/>
          <p:nvPr/>
        </p:nvSpPr>
        <p:spPr>
          <a:xfrm>
            <a:off x="8818727" y="1774991"/>
            <a:ext cx="31662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rgbClr val="000000"/>
                </a:solidFill>
                <a:latin typeface="Arial"/>
                <a:ea typeface="Arial"/>
                <a:cs typeface="Arial"/>
                <a:sym typeface="Arial"/>
                <a:hlinkClick r:id="rId5"/>
              </a:rPr>
              <a:t>https://guru99.es/tensorboard-tutorial/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55"/>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4.4.1 Instalar tensorboard</a:t>
            </a:r>
            <a:endParaRPr b="0" i="0" sz="1200" u="none" cap="none" strike="noStrike">
              <a:solidFill>
                <a:srgbClr val="000000"/>
              </a:solidFill>
              <a:latin typeface="Arial"/>
              <a:ea typeface="Arial"/>
              <a:cs typeface="Arial"/>
              <a:sym typeface="Arial"/>
            </a:endParaRPr>
          </a:p>
        </p:txBody>
      </p:sp>
      <p:sp>
        <p:nvSpPr>
          <p:cNvPr id="474" name="Google Shape;474;p55"/>
          <p:cNvSpPr txBox="1"/>
          <p:nvPr/>
        </p:nvSpPr>
        <p:spPr>
          <a:xfrm>
            <a:off x="1228298" y="1217760"/>
            <a:ext cx="10963702"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Descargar y descomprimir tensorboard.</a:t>
            </a:r>
            <a:endParaRPr b="0" i="0" sz="1800" u="none" cap="none" strike="noStrike">
              <a:solidFill>
                <a:schemeClr val="dk1"/>
              </a:solidFill>
              <a:latin typeface="Calibri"/>
              <a:ea typeface="Calibri"/>
              <a:cs typeface="Calibri"/>
              <a:sym typeface="Calibri"/>
            </a:endParaRPr>
          </a:p>
        </p:txBody>
      </p:sp>
      <p:sp>
        <p:nvSpPr>
          <p:cNvPr id="475" name="Google Shape;475;p55"/>
          <p:cNvSpPr/>
          <p:nvPr/>
        </p:nvSpPr>
        <p:spPr>
          <a:xfrm>
            <a:off x="1239140" y="1805769"/>
            <a:ext cx="10952860" cy="584735"/>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wget https://bin.equinox.io/c/</a:t>
            </a:r>
            <a:r>
              <a:rPr b="0" i="0" lang="es-CO" sz="1600" u="none" cap="none" strike="noStrike">
                <a:solidFill>
                  <a:srgbClr val="098658"/>
                </a:solidFill>
                <a:latin typeface="Courier New"/>
                <a:ea typeface="Courier New"/>
                <a:cs typeface="Courier New"/>
                <a:sym typeface="Courier New"/>
              </a:rPr>
              <a:t>4</a:t>
            </a:r>
            <a:r>
              <a:rPr b="0" i="0" lang="es-CO" sz="1600" u="none" cap="none" strike="noStrike">
                <a:solidFill>
                  <a:srgbClr val="000000"/>
                </a:solidFill>
                <a:latin typeface="Courier New"/>
                <a:ea typeface="Courier New"/>
                <a:cs typeface="Courier New"/>
                <a:sym typeface="Courier New"/>
              </a:rPr>
              <a:t>VmDzA7iaHb/ngrok-stable-linux-amd64.zip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unzip -o ngrok-stable-linux-amd64.zip</a:t>
            </a:r>
            <a:endParaRPr b="0" i="0" sz="1400" u="none" cap="none" strike="noStrike">
              <a:solidFill>
                <a:srgbClr val="000000"/>
              </a:solidFill>
              <a:latin typeface="Arial"/>
              <a:ea typeface="Arial"/>
              <a:cs typeface="Arial"/>
              <a:sym typeface="Arial"/>
            </a:endParaRPr>
          </a:p>
        </p:txBody>
      </p:sp>
      <p:sp>
        <p:nvSpPr>
          <p:cNvPr id="476" name="Google Shape;476;p55"/>
          <p:cNvSpPr/>
          <p:nvPr/>
        </p:nvSpPr>
        <p:spPr>
          <a:xfrm>
            <a:off x="1228298" y="3025241"/>
            <a:ext cx="10952860" cy="156962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LOG_DIR = model_dir</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get_ipython().system_raw(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A31515"/>
                </a:solidFill>
                <a:latin typeface="Courier New"/>
                <a:ea typeface="Courier New"/>
                <a:cs typeface="Courier New"/>
                <a:sym typeface="Courier New"/>
              </a:rPr>
              <a:t>'tensorboard --logdir {} --host 0.0.0.0 --port 6006 &amp;'</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795E26"/>
                </a:solidFill>
                <a:latin typeface="Courier New"/>
                <a:ea typeface="Courier New"/>
                <a:cs typeface="Courier New"/>
                <a:sym typeface="Courier New"/>
              </a:rPr>
              <a:t>format</a:t>
            </a:r>
            <a:r>
              <a:rPr b="0" i="0" lang="es-CO" sz="1600" u="none" cap="none" strike="noStrike">
                <a:solidFill>
                  <a:srgbClr val="000000"/>
                </a:solidFill>
                <a:latin typeface="Courier New"/>
                <a:ea typeface="Courier New"/>
                <a:cs typeface="Courier New"/>
                <a:sym typeface="Courier New"/>
              </a:rPr>
              <a:t>(LOG_DIR)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get_ipython().system_raw(</a:t>
            </a:r>
            <a:r>
              <a:rPr b="0" i="0" lang="es-CO" sz="1600" u="none" cap="none" strike="noStrike">
                <a:solidFill>
                  <a:srgbClr val="A31515"/>
                </a:solidFill>
                <a:latin typeface="Courier New"/>
                <a:ea typeface="Courier New"/>
                <a:cs typeface="Courier New"/>
                <a:sym typeface="Courier New"/>
              </a:rPr>
              <a:t>'./ngrok http 6006 &amp;'</a:t>
            </a:r>
            <a:r>
              <a:rPr b="0" i="0" lang="es-CO"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77" name="Google Shape;477;p55"/>
          <p:cNvSpPr txBox="1"/>
          <p:nvPr/>
        </p:nvSpPr>
        <p:spPr>
          <a:xfrm>
            <a:off x="1228298" y="2523227"/>
            <a:ext cx="10963702"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Almacenar el log del proceso de entrenamiento y sus checkpoints del entrenamiento.</a:t>
            </a:r>
            <a:endParaRPr b="0" i="0" sz="1800" u="none" cap="none" strike="noStrike">
              <a:solidFill>
                <a:schemeClr val="dk1"/>
              </a:solidFill>
              <a:latin typeface="Calibri"/>
              <a:ea typeface="Calibri"/>
              <a:cs typeface="Calibri"/>
              <a:sym typeface="Calibri"/>
            </a:endParaRPr>
          </a:p>
        </p:txBody>
      </p:sp>
      <p:sp>
        <p:nvSpPr>
          <p:cNvPr id="478" name="Google Shape;478;p55"/>
          <p:cNvSpPr txBox="1"/>
          <p:nvPr/>
        </p:nvSpPr>
        <p:spPr>
          <a:xfrm>
            <a:off x="1239140" y="4841445"/>
            <a:ext cx="10963702"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el link de tensorboard</a:t>
            </a:r>
            <a:endParaRPr b="0" i="0" sz="1800" u="none" cap="none" strike="noStrike">
              <a:solidFill>
                <a:schemeClr val="dk1"/>
              </a:solidFill>
              <a:latin typeface="Calibri"/>
              <a:ea typeface="Calibri"/>
              <a:cs typeface="Calibri"/>
              <a:sym typeface="Calibri"/>
            </a:endParaRPr>
          </a:p>
        </p:txBody>
      </p:sp>
      <p:sp>
        <p:nvSpPr>
          <p:cNvPr id="479" name="Google Shape;479;p55"/>
          <p:cNvSpPr/>
          <p:nvPr/>
        </p:nvSpPr>
        <p:spPr>
          <a:xfrm>
            <a:off x="1249982" y="5347872"/>
            <a:ext cx="10952860" cy="584735"/>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 curl -s http://localhost:</a:t>
            </a:r>
            <a:r>
              <a:rPr b="0" i="0" lang="es-CO" sz="1600" u="none" cap="none" strike="noStrike">
                <a:solidFill>
                  <a:srgbClr val="098658"/>
                </a:solidFill>
                <a:latin typeface="Courier New"/>
                <a:ea typeface="Courier New"/>
                <a:cs typeface="Courier New"/>
                <a:sym typeface="Courier New"/>
              </a:rPr>
              <a:t>4040</a:t>
            </a:r>
            <a:r>
              <a:rPr b="0" i="0" lang="es-CO" sz="1600" u="none" cap="none" strike="noStrike">
                <a:solidFill>
                  <a:srgbClr val="000000"/>
                </a:solidFill>
                <a:latin typeface="Courier New"/>
                <a:ea typeface="Courier New"/>
                <a:cs typeface="Courier New"/>
                <a:sym typeface="Courier New"/>
              </a:rPr>
              <a:t>/api/tunnels | python3 -c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A31515"/>
                </a:solidFill>
                <a:latin typeface="Courier New"/>
                <a:ea typeface="Courier New"/>
                <a:cs typeface="Courier New"/>
                <a:sym typeface="Courier New"/>
              </a:rPr>
              <a:t>"import sys, json; print(json.load(sys.stdin)['tunnels'][0]['public_url'])"</a:t>
            </a:r>
            <a:endParaRPr b="0" i="0" sz="1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p56"/>
          <p:cNvSpPr txBox="1"/>
          <p:nvPr/>
        </p:nvSpPr>
        <p:spPr>
          <a:xfrm>
            <a:off x="1614197" y="475862"/>
            <a:ext cx="7393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FFFF"/>
                </a:solidFill>
                <a:latin typeface="Calibri"/>
                <a:ea typeface="Calibri"/>
                <a:cs typeface="Calibri"/>
                <a:sym typeface="Calibri"/>
              </a:rPr>
              <a:t>4.5 Entrenar el modelo de inferencia</a:t>
            </a:r>
            <a:endParaRPr b="0" i="0" sz="1200" u="none" cap="none" strike="noStrike">
              <a:solidFill>
                <a:srgbClr val="000000"/>
              </a:solidFill>
              <a:latin typeface="Arial"/>
              <a:ea typeface="Arial"/>
              <a:cs typeface="Arial"/>
              <a:sym typeface="Arial"/>
            </a:endParaRPr>
          </a:p>
        </p:txBody>
      </p:sp>
      <p:sp>
        <p:nvSpPr>
          <p:cNvPr id="485" name="Google Shape;485;p56"/>
          <p:cNvSpPr txBox="1"/>
          <p:nvPr/>
        </p:nvSpPr>
        <p:spPr>
          <a:xfrm>
            <a:off x="1228298" y="1217760"/>
            <a:ext cx="10963702" cy="92328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Por fiiiiiiiiiiiiiiiiiiiiiiiiiiiiiiiiiiiiiiiiiiiiiiiiin.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Ahora si viene lo que tanto necesitábamos (entrenar el modelo).</a:t>
            </a:r>
            <a:endParaRPr b="0" i="0" sz="1400" u="none" cap="none" strike="noStrike">
              <a:solidFill>
                <a:srgbClr val="000000"/>
              </a:solidFill>
              <a:latin typeface="Arial"/>
              <a:ea typeface="Arial"/>
              <a:cs typeface="Arial"/>
              <a:sym typeface="Arial"/>
            </a:endParaRPr>
          </a:p>
        </p:txBody>
      </p:sp>
      <p:sp>
        <p:nvSpPr>
          <p:cNvPr id="486" name="Google Shape;486;p56"/>
          <p:cNvSpPr/>
          <p:nvPr/>
        </p:nvSpPr>
        <p:spPr>
          <a:xfrm>
            <a:off x="1228298" y="2359767"/>
            <a:ext cx="10952860" cy="156962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python /content/models/research/object_detection/model_main.py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--pipeline_config_path={pipeline_fname}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--model_dir={model_dir}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--alsologtostderr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--num_train_steps={num_steps}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--num_eval_steps={num_eval_steps}</a:t>
            </a:r>
            <a:endParaRPr b="0" i="0" sz="1400" u="none" cap="none" strike="noStrike">
              <a:solidFill>
                <a:srgbClr val="000000"/>
              </a:solidFill>
              <a:latin typeface="Arial"/>
              <a:ea typeface="Arial"/>
              <a:cs typeface="Arial"/>
              <a:sym typeface="Arial"/>
            </a:endParaRPr>
          </a:p>
        </p:txBody>
      </p:sp>
      <p:sp>
        <p:nvSpPr>
          <p:cNvPr id="487" name="Google Shape;487;p56"/>
          <p:cNvSpPr txBox="1"/>
          <p:nvPr/>
        </p:nvSpPr>
        <p:spPr>
          <a:xfrm>
            <a:off x="1217456" y="4148105"/>
            <a:ext cx="10963702" cy="12002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Este proceso es baaaaaaaaaaaaaaastante lento, tengan paciencia. En el tensorboard pueden ver el avance del entrenamiento.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Para ver listado de archivos creados después del entrenamiento:</a:t>
            </a:r>
            <a:endParaRPr b="0" i="0" sz="1400" u="none" cap="none" strike="noStrike">
              <a:solidFill>
                <a:srgbClr val="000000"/>
              </a:solidFill>
              <a:latin typeface="Arial"/>
              <a:ea typeface="Arial"/>
              <a:cs typeface="Arial"/>
              <a:sym typeface="Arial"/>
            </a:endParaRPr>
          </a:p>
        </p:txBody>
      </p:sp>
      <p:sp>
        <p:nvSpPr>
          <p:cNvPr id="488" name="Google Shape;488;p56"/>
          <p:cNvSpPr/>
          <p:nvPr/>
        </p:nvSpPr>
        <p:spPr>
          <a:xfrm>
            <a:off x="1239140" y="5638711"/>
            <a:ext cx="10952860" cy="338514"/>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ls {model_dir}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57"/>
          <p:cNvSpPr txBox="1"/>
          <p:nvPr/>
        </p:nvSpPr>
        <p:spPr>
          <a:xfrm>
            <a:off x="1532920" y="484267"/>
            <a:ext cx="711179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5 Congelar/Exportar modelo</a:t>
            </a:r>
            <a:endParaRPr b="0" i="0" sz="1400" u="none" cap="none" strike="noStrike">
              <a:solidFill>
                <a:srgbClr val="000000"/>
              </a:solidFill>
              <a:latin typeface="Arial"/>
              <a:ea typeface="Arial"/>
              <a:cs typeface="Arial"/>
              <a:sym typeface="Arial"/>
            </a:endParaRPr>
          </a:p>
        </p:txBody>
      </p:sp>
      <p:sp>
        <p:nvSpPr>
          <p:cNvPr id="494" name="Google Shape;494;p57"/>
          <p:cNvSpPr/>
          <p:nvPr/>
        </p:nvSpPr>
        <p:spPr>
          <a:xfrm>
            <a:off x="1695532" y="2320013"/>
            <a:ext cx="1339403" cy="2240924"/>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95" name="Google Shape;495;p57"/>
          <p:cNvPicPr preferRelativeResize="0"/>
          <p:nvPr/>
        </p:nvPicPr>
        <p:blipFill rotWithShape="1">
          <a:blip r:embed="rId4">
            <a:alphaModFix/>
          </a:blip>
          <a:srcRect b="0" l="0" r="0" t="0"/>
          <a:stretch/>
        </p:blipFill>
        <p:spPr>
          <a:xfrm>
            <a:off x="2444867" y="3157604"/>
            <a:ext cx="371127" cy="282871"/>
          </a:xfrm>
          <a:prstGeom prst="rect">
            <a:avLst/>
          </a:prstGeom>
          <a:noFill/>
          <a:ln cap="flat" cmpd="sng" w="9525">
            <a:solidFill>
              <a:schemeClr val="dk1"/>
            </a:solidFill>
            <a:prstDash val="solid"/>
            <a:round/>
            <a:headEnd len="sm" w="sm" type="none"/>
            <a:tailEnd len="sm" w="sm" type="none"/>
          </a:ln>
        </p:spPr>
      </p:pic>
      <p:pic>
        <p:nvPicPr>
          <p:cNvPr id="496" name="Google Shape;496;p57"/>
          <p:cNvPicPr preferRelativeResize="0"/>
          <p:nvPr/>
        </p:nvPicPr>
        <p:blipFill rotWithShape="1">
          <a:blip r:embed="rId4">
            <a:alphaModFix/>
          </a:blip>
          <a:srcRect b="0" l="0" r="0" t="0"/>
          <a:stretch/>
        </p:blipFill>
        <p:spPr>
          <a:xfrm>
            <a:off x="2444867" y="3637786"/>
            <a:ext cx="371127" cy="282871"/>
          </a:xfrm>
          <a:prstGeom prst="rect">
            <a:avLst/>
          </a:prstGeom>
          <a:noFill/>
          <a:ln cap="flat" cmpd="sng" w="9525">
            <a:solidFill>
              <a:schemeClr val="dk1"/>
            </a:solidFill>
            <a:prstDash val="solid"/>
            <a:round/>
            <a:headEnd len="sm" w="sm" type="none"/>
            <a:tailEnd len="sm" w="sm" type="none"/>
          </a:ln>
        </p:spPr>
      </p:pic>
      <p:pic>
        <p:nvPicPr>
          <p:cNvPr id="497" name="Google Shape;497;p57"/>
          <p:cNvPicPr preferRelativeResize="0"/>
          <p:nvPr/>
        </p:nvPicPr>
        <p:blipFill rotWithShape="1">
          <a:blip r:embed="rId4">
            <a:alphaModFix/>
          </a:blip>
          <a:srcRect b="0" l="0" r="0" t="0"/>
          <a:stretch/>
        </p:blipFill>
        <p:spPr>
          <a:xfrm>
            <a:off x="1979081" y="3371458"/>
            <a:ext cx="371127" cy="282871"/>
          </a:xfrm>
          <a:prstGeom prst="rect">
            <a:avLst/>
          </a:prstGeom>
          <a:noFill/>
          <a:ln cap="flat" cmpd="sng" w="9525">
            <a:solidFill>
              <a:schemeClr val="dk1"/>
            </a:solidFill>
            <a:prstDash val="solid"/>
            <a:round/>
            <a:headEnd len="sm" w="sm" type="none"/>
            <a:tailEnd len="sm" w="sm" type="none"/>
          </a:ln>
        </p:spPr>
      </p:pic>
      <p:pic>
        <p:nvPicPr>
          <p:cNvPr id="498" name="Google Shape;498;p57"/>
          <p:cNvPicPr preferRelativeResize="0"/>
          <p:nvPr/>
        </p:nvPicPr>
        <p:blipFill rotWithShape="1">
          <a:blip r:embed="rId4">
            <a:alphaModFix/>
          </a:blip>
          <a:srcRect b="0" l="0" r="0" t="0"/>
          <a:stretch/>
        </p:blipFill>
        <p:spPr>
          <a:xfrm>
            <a:off x="1979080" y="3920657"/>
            <a:ext cx="371127" cy="282871"/>
          </a:xfrm>
          <a:prstGeom prst="rect">
            <a:avLst/>
          </a:prstGeom>
          <a:noFill/>
          <a:ln cap="flat" cmpd="sng" w="9525">
            <a:solidFill>
              <a:schemeClr val="dk1"/>
            </a:solidFill>
            <a:prstDash val="solid"/>
            <a:round/>
            <a:headEnd len="sm" w="sm" type="none"/>
            <a:tailEnd len="sm" w="sm" type="none"/>
          </a:ln>
        </p:spPr>
      </p:pic>
      <p:pic>
        <p:nvPicPr>
          <p:cNvPr id="499" name="Google Shape;499;p57"/>
          <p:cNvPicPr preferRelativeResize="0"/>
          <p:nvPr/>
        </p:nvPicPr>
        <p:blipFill rotWithShape="1">
          <a:blip r:embed="rId4">
            <a:alphaModFix/>
          </a:blip>
          <a:srcRect b="0" l="0" r="0" t="0"/>
          <a:stretch/>
        </p:blipFill>
        <p:spPr>
          <a:xfrm>
            <a:off x="1979079" y="2822259"/>
            <a:ext cx="371127" cy="282871"/>
          </a:xfrm>
          <a:prstGeom prst="rect">
            <a:avLst/>
          </a:prstGeom>
          <a:noFill/>
          <a:ln cap="flat" cmpd="sng" w="9525">
            <a:solidFill>
              <a:schemeClr val="dk1"/>
            </a:solidFill>
            <a:prstDash val="solid"/>
            <a:round/>
            <a:headEnd len="sm" w="sm" type="none"/>
            <a:tailEnd len="sm" w="sm" type="none"/>
          </a:ln>
        </p:spPr>
      </p:pic>
      <p:sp>
        <p:nvSpPr>
          <p:cNvPr id="500" name="Google Shape;500;p57"/>
          <p:cNvSpPr txBox="1"/>
          <p:nvPr/>
        </p:nvSpPr>
        <p:spPr>
          <a:xfrm>
            <a:off x="1942109" y="1439080"/>
            <a:ext cx="108683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Etiquetar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Imágenes</a:t>
            </a:r>
            <a:endParaRPr b="0" i="0" sz="1400" u="none" cap="none" strike="noStrike">
              <a:solidFill>
                <a:srgbClr val="000000"/>
              </a:solidFill>
              <a:latin typeface="Arial"/>
              <a:ea typeface="Arial"/>
              <a:cs typeface="Arial"/>
              <a:sym typeface="Arial"/>
            </a:endParaRPr>
          </a:p>
        </p:txBody>
      </p:sp>
      <p:pic>
        <p:nvPicPr>
          <p:cNvPr descr="Resultado de imagen para archivos csv" id="501" name="Google Shape;501;p57"/>
          <p:cNvPicPr preferRelativeResize="0"/>
          <p:nvPr/>
        </p:nvPicPr>
        <p:blipFill rotWithShape="1">
          <a:blip r:embed="rId5">
            <a:alphaModFix/>
          </a:blip>
          <a:srcRect b="0" l="0" r="0" t="0"/>
          <a:stretch/>
        </p:blipFill>
        <p:spPr>
          <a:xfrm>
            <a:off x="4103621" y="2263985"/>
            <a:ext cx="930603" cy="959476"/>
          </a:xfrm>
          <a:prstGeom prst="rect">
            <a:avLst/>
          </a:prstGeom>
          <a:noFill/>
          <a:ln>
            <a:noFill/>
          </a:ln>
        </p:spPr>
      </p:pic>
      <p:sp>
        <p:nvSpPr>
          <p:cNvPr id="502" name="Google Shape;502;p57"/>
          <p:cNvSpPr txBox="1"/>
          <p:nvPr/>
        </p:nvSpPr>
        <p:spPr>
          <a:xfrm>
            <a:off x="3775210" y="1811282"/>
            <a:ext cx="15874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Entrenamiento</a:t>
            </a:r>
            <a:endParaRPr b="0" i="0" sz="1400" u="none" cap="none" strike="noStrike">
              <a:solidFill>
                <a:srgbClr val="000000"/>
              </a:solidFill>
              <a:latin typeface="Arial"/>
              <a:ea typeface="Arial"/>
              <a:cs typeface="Arial"/>
              <a:sym typeface="Arial"/>
            </a:endParaRPr>
          </a:p>
        </p:txBody>
      </p:sp>
      <p:pic>
        <p:nvPicPr>
          <p:cNvPr descr="Resultado de imagen para archivos csv" id="503" name="Google Shape;503;p57"/>
          <p:cNvPicPr preferRelativeResize="0"/>
          <p:nvPr/>
        </p:nvPicPr>
        <p:blipFill rotWithShape="1">
          <a:blip r:embed="rId5">
            <a:alphaModFix/>
          </a:blip>
          <a:srcRect b="0" l="0" r="0" t="0"/>
          <a:stretch/>
        </p:blipFill>
        <p:spPr>
          <a:xfrm>
            <a:off x="4103621" y="3639495"/>
            <a:ext cx="930603" cy="959476"/>
          </a:xfrm>
          <a:prstGeom prst="rect">
            <a:avLst/>
          </a:prstGeom>
          <a:noFill/>
          <a:ln>
            <a:noFill/>
          </a:ln>
        </p:spPr>
      </p:pic>
      <p:sp>
        <p:nvSpPr>
          <p:cNvPr id="504" name="Google Shape;504;p57"/>
          <p:cNvSpPr txBox="1"/>
          <p:nvPr/>
        </p:nvSpPr>
        <p:spPr>
          <a:xfrm>
            <a:off x="4290960" y="4495676"/>
            <a:ext cx="5559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Test</a:t>
            </a:r>
            <a:endParaRPr b="0" i="0" sz="1400" u="none" cap="none" strike="noStrike">
              <a:solidFill>
                <a:srgbClr val="000000"/>
              </a:solidFill>
              <a:latin typeface="Arial"/>
              <a:ea typeface="Arial"/>
              <a:cs typeface="Arial"/>
              <a:sym typeface="Arial"/>
            </a:endParaRPr>
          </a:p>
        </p:txBody>
      </p:sp>
      <p:cxnSp>
        <p:nvCxnSpPr>
          <p:cNvPr id="505" name="Google Shape;505;p57"/>
          <p:cNvCxnSpPr>
            <a:stCxn id="494" idx="6"/>
          </p:cNvCxnSpPr>
          <p:nvPr/>
        </p:nvCxnSpPr>
        <p:spPr>
          <a:xfrm flipH="1" rot="10800000">
            <a:off x="3034935" y="2743575"/>
            <a:ext cx="1068600" cy="696900"/>
          </a:xfrm>
          <a:prstGeom prst="straightConnector1">
            <a:avLst/>
          </a:prstGeom>
          <a:noFill/>
          <a:ln cap="flat" cmpd="sng" w="9525">
            <a:solidFill>
              <a:schemeClr val="dk1"/>
            </a:solidFill>
            <a:prstDash val="solid"/>
            <a:miter lim="800000"/>
            <a:headEnd len="sm" w="sm" type="none"/>
            <a:tailEnd len="med" w="med" type="triangle"/>
          </a:ln>
        </p:spPr>
      </p:cxnSp>
      <p:cxnSp>
        <p:nvCxnSpPr>
          <p:cNvPr id="506" name="Google Shape;506;p57"/>
          <p:cNvCxnSpPr>
            <a:stCxn id="494" idx="6"/>
            <a:endCxn id="503" idx="1"/>
          </p:cNvCxnSpPr>
          <p:nvPr/>
        </p:nvCxnSpPr>
        <p:spPr>
          <a:xfrm>
            <a:off x="3034935" y="3440475"/>
            <a:ext cx="1068600" cy="678900"/>
          </a:xfrm>
          <a:prstGeom prst="straightConnector1">
            <a:avLst/>
          </a:prstGeom>
          <a:noFill/>
          <a:ln cap="flat" cmpd="sng" w="9525">
            <a:solidFill>
              <a:schemeClr val="dk1"/>
            </a:solidFill>
            <a:prstDash val="solid"/>
            <a:miter lim="800000"/>
            <a:headEnd len="sm" w="sm" type="none"/>
            <a:tailEnd len="med" w="med" type="triangle"/>
          </a:ln>
        </p:spPr>
      </p:cxnSp>
      <p:sp>
        <p:nvSpPr>
          <p:cNvPr id="507" name="Google Shape;507;p57"/>
          <p:cNvSpPr/>
          <p:nvPr/>
        </p:nvSpPr>
        <p:spPr>
          <a:xfrm>
            <a:off x="5700860" y="2167735"/>
            <a:ext cx="1468192" cy="924516"/>
          </a:xfrm>
          <a:prstGeom prst="cube">
            <a:avLst>
              <a:gd fmla="val 25000"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Tfrecord</a:t>
            </a:r>
            <a:endParaRPr b="0"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entrenanmiento</a:t>
            </a:r>
            <a:endParaRPr b="0" i="0" sz="1100" u="none" cap="none" strike="noStrike">
              <a:solidFill>
                <a:schemeClr val="dk1"/>
              </a:solidFill>
              <a:latin typeface="Calibri"/>
              <a:ea typeface="Calibri"/>
              <a:cs typeface="Calibri"/>
              <a:sym typeface="Calibri"/>
            </a:endParaRPr>
          </a:p>
        </p:txBody>
      </p:sp>
      <p:sp>
        <p:nvSpPr>
          <p:cNvPr id="508" name="Google Shape;508;p57"/>
          <p:cNvSpPr/>
          <p:nvPr/>
        </p:nvSpPr>
        <p:spPr>
          <a:xfrm>
            <a:off x="5700860" y="3545536"/>
            <a:ext cx="1468192" cy="924516"/>
          </a:xfrm>
          <a:prstGeom prst="cube">
            <a:avLst>
              <a:gd fmla="val 25000"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Tfrecord</a:t>
            </a:r>
            <a:endParaRPr b="0"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0" i="0" lang="es-CO" sz="1100" u="none" cap="none" strike="noStrike">
                <a:solidFill>
                  <a:schemeClr val="dk1"/>
                </a:solidFill>
                <a:latin typeface="Calibri"/>
                <a:ea typeface="Calibri"/>
                <a:cs typeface="Calibri"/>
                <a:sym typeface="Calibri"/>
              </a:rPr>
              <a:t>Test</a:t>
            </a:r>
            <a:endParaRPr b="0" i="0" sz="1400" u="none" cap="none" strike="noStrike">
              <a:solidFill>
                <a:srgbClr val="000000"/>
              </a:solidFill>
              <a:latin typeface="Arial"/>
              <a:ea typeface="Arial"/>
              <a:cs typeface="Arial"/>
              <a:sym typeface="Arial"/>
            </a:endParaRPr>
          </a:p>
        </p:txBody>
      </p:sp>
      <p:cxnSp>
        <p:nvCxnSpPr>
          <p:cNvPr id="509" name="Google Shape;509;p57"/>
          <p:cNvCxnSpPr>
            <a:stCxn id="501" idx="3"/>
            <a:endCxn id="507" idx="2"/>
          </p:cNvCxnSpPr>
          <p:nvPr/>
        </p:nvCxnSpPr>
        <p:spPr>
          <a:xfrm>
            <a:off x="5034224" y="2743723"/>
            <a:ext cx="666600" cy="1800"/>
          </a:xfrm>
          <a:prstGeom prst="straightConnector1">
            <a:avLst/>
          </a:prstGeom>
          <a:noFill/>
          <a:ln cap="flat" cmpd="sng" w="9525">
            <a:solidFill>
              <a:schemeClr val="dk1"/>
            </a:solidFill>
            <a:prstDash val="solid"/>
            <a:miter lim="800000"/>
            <a:headEnd len="sm" w="sm" type="none"/>
            <a:tailEnd len="med" w="med" type="triangle"/>
          </a:ln>
        </p:spPr>
      </p:cxnSp>
      <p:cxnSp>
        <p:nvCxnSpPr>
          <p:cNvPr id="510" name="Google Shape;510;p57"/>
          <p:cNvCxnSpPr>
            <a:stCxn id="503" idx="3"/>
            <a:endCxn id="508" idx="2"/>
          </p:cNvCxnSpPr>
          <p:nvPr/>
        </p:nvCxnSpPr>
        <p:spPr>
          <a:xfrm>
            <a:off x="5034224" y="4119233"/>
            <a:ext cx="666600" cy="4200"/>
          </a:xfrm>
          <a:prstGeom prst="straightConnector1">
            <a:avLst/>
          </a:prstGeom>
          <a:noFill/>
          <a:ln cap="flat" cmpd="sng" w="9525">
            <a:solidFill>
              <a:schemeClr val="dk1"/>
            </a:solidFill>
            <a:prstDash val="solid"/>
            <a:miter lim="800000"/>
            <a:headEnd len="sm" w="sm" type="none"/>
            <a:tailEnd len="med" w="med" type="triangle"/>
          </a:ln>
        </p:spPr>
      </p:cxnSp>
      <p:pic>
        <p:nvPicPr>
          <p:cNvPr descr="Imagen relacionada" id="511" name="Google Shape;511;p57"/>
          <p:cNvPicPr preferRelativeResize="0"/>
          <p:nvPr/>
        </p:nvPicPr>
        <p:blipFill rotWithShape="1">
          <a:blip r:embed="rId6">
            <a:alphaModFix/>
          </a:blip>
          <a:srcRect b="0" l="0" r="0" t="0"/>
          <a:stretch/>
        </p:blipFill>
        <p:spPr>
          <a:xfrm>
            <a:off x="7951756" y="2674878"/>
            <a:ext cx="1203326" cy="1097165"/>
          </a:xfrm>
          <a:prstGeom prst="rect">
            <a:avLst/>
          </a:prstGeom>
          <a:noFill/>
          <a:ln>
            <a:noFill/>
          </a:ln>
        </p:spPr>
      </p:pic>
      <p:sp>
        <p:nvSpPr>
          <p:cNvPr id="512" name="Google Shape;512;p57"/>
          <p:cNvSpPr txBox="1"/>
          <p:nvPr/>
        </p:nvSpPr>
        <p:spPr>
          <a:xfrm>
            <a:off x="7758191" y="1950681"/>
            <a:ext cx="176971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Entrenar modelo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(5000 epocs)</a:t>
            </a:r>
            <a:endParaRPr b="0" i="0" sz="1400" u="none" cap="none" strike="noStrike">
              <a:solidFill>
                <a:srgbClr val="000000"/>
              </a:solidFill>
              <a:latin typeface="Arial"/>
              <a:ea typeface="Arial"/>
              <a:cs typeface="Arial"/>
              <a:sym typeface="Arial"/>
            </a:endParaRPr>
          </a:p>
        </p:txBody>
      </p:sp>
      <p:cxnSp>
        <p:nvCxnSpPr>
          <p:cNvPr id="513" name="Google Shape;513;p57"/>
          <p:cNvCxnSpPr>
            <a:stCxn id="507" idx="5"/>
            <a:endCxn id="511" idx="1"/>
          </p:cNvCxnSpPr>
          <p:nvPr/>
        </p:nvCxnSpPr>
        <p:spPr>
          <a:xfrm>
            <a:off x="7169052" y="2514428"/>
            <a:ext cx="782700" cy="708900"/>
          </a:xfrm>
          <a:prstGeom prst="straightConnector1">
            <a:avLst/>
          </a:prstGeom>
          <a:noFill/>
          <a:ln cap="flat" cmpd="sng" w="9525">
            <a:solidFill>
              <a:schemeClr val="dk1"/>
            </a:solidFill>
            <a:prstDash val="solid"/>
            <a:miter lim="800000"/>
            <a:headEnd len="sm" w="sm" type="none"/>
            <a:tailEnd len="med" w="med" type="triangle"/>
          </a:ln>
        </p:spPr>
      </p:cxnSp>
      <p:cxnSp>
        <p:nvCxnSpPr>
          <p:cNvPr id="514" name="Google Shape;514;p57"/>
          <p:cNvCxnSpPr>
            <a:stCxn id="508" idx="5"/>
            <a:endCxn id="511" idx="1"/>
          </p:cNvCxnSpPr>
          <p:nvPr/>
        </p:nvCxnSpPr>
        <p:spPr>
          <a:xfrm flipH="1" rot="10800000">
            <a:off x="7169052" y="3223529"/>
            <a:ext cx="782700" cy="668700"/>
          </a:xfrm>
          <a:prstGeom prst="straightConnector1">
            <a:avLst/>
          </a:prstGeom>
          <a:noFill/>
          <a:ln cap="flat" cmpd="sng" w="9525">
            <a:solidFill>
              <a:schemeClr val="dk1"/>
            </a:solidFill>
            <a:prstDash val="solid"/>
            <a:miter lim="800000"/>
            <a:headEnd len="sm" w="sm" type="none"/>
            <a:tailEnd len="med" w="med" type="triangle"/>
          </a:ln>
        </p:spPr>
      </p:cxnSp>
      <p:pic>
        <p:nvPicPr>
          <p:cNvPr descr="Imagen relacionada" id="515" name="Google Shape;515;p57"/>
          <p:cNvPicPr preferRelativeResize="0"/>
          <p:nvPr/>
        </p:nvPicPr>
        <p:blipFill rotWithShape="1">
          <a:blip r:embed="rId7">
            <a:alphaModFix/>
          </a:blip>
          <a:srcRect b="0" l="0" r="0" t="0"/>
          <a:stretch/>
        </p:blipFill>
        <p:spPr>
          <a:xfrm>
            <a:off x="10596215" y="2599894"/>
            <a:ext cx="1367803" cy="1247132"/>
          </a:xfrm>
          <a:prstGeom prst="rect">
            <a:avLst/>
          </a:prstGeom>
          <a:noFill/>
          <a:ln>
            <a:noFill/>
          </a:ln>
        </p:spPr>
      </p:pic>
      <p:sp>
        <p:nvSpPr>
          <p:cNvPr id="516" name="Google Shape;516;p57"/>
          <p:cNvSpPr txBox="1"/>
          <p:nvPr/>
        </p:nvSpPr>
        <p:spPr>
          <a:xfrm>
            <a:off x="10430620" y="3984477"/>
            <a:ext cx="17613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congelar modelo</a:t>
            </a:r>
            <a:endParaRPr b="0" i="0" sz="1400" u="none" cap="none" strike="noStrike">
              <a:solidFill>
                <a:srgbClr val="000000"/>
              </a:solidFill>
              <a:latin typeface="Arial"/>
              <a:ea typeface="Arial"/>
              <a:cs typeface="Arial"/>
              <a:sym typeface="Arial"/>
            </a:endParaRPr>
          </a:p>
        </p:txBody>
      </p:sp>
      <p:cxnSp>
        <p:nvCxnSpPr>
          <p:cNvPr id="517" name="Google Shape;517;p57"/>
          <p:cNvCxnSpPr>
            <a:stCxn id="511" idx="3"/>
            <a:endCxn id="515" idx="1"/>
          </p:cNvCxnSpPr>
          <p:nvPr/>
        </p:nvCxnSpPr>
        <p:spPr>
          <a:xfrm>
            <a:off x="9155082" y="3223460"/>
            <a:ext cx="1441200" cy="0"/>
          </a:xfrm>
          <a:prstGeom prst="straightConnector1">
            <a:avLst/>
          </a:prstGeom>
          <a:noFill/>
          <a:ln cap="flat" cmpd="sng" w="19050">
            <a:solidFill>
              <a:schemeClr val="dk1"/>
            </a:solidFill>
            <a:prstDash val="solid"/>
            <a:miter lim="800000"/>
            <a:headEnd len="sm" w="sm" type="none"/>
            <a:tailEnd len="med" w="med" type="triangle"/>
          </a:ln>
        </p:spPr>
      </p:cxnSp>
      <p:pic>
        <p:nvPicPr>
          <p:cNvPr descr="Library of tic graphic transparent library png files ..." id="518" name="Google Shape;518;p57"/>
          <p:cNvPicPr preferRelativeResize="0"/>
          <p:nvPr/>
        </p:nvPicPr>
        <p:blipFill rotWithShape="1">
          <a:blip r:embed="rId8">
            <a:alphaModFix/>
          </a:blip>
          <a:srcRect b="0" l="0" r="0" t="0"/>
          <a:stretch/>
        </p:blipFill>
        <p:spPr>
          <a:xfrm>
            <a:off x="1668008" y="4660507"/>
            <a:ext cx="1441133" cy="1256193"/>
          </a:xfrm>
          <a:prstGeom prst="rect">
            <a:avLst/>
          </a:prstGeom>
          <a:noFill/>
          <a:ln>
            <a:noFill/>
          </a:ln>
        </p:spPr>
      </p:pic>
      <p:pic>
        <p:nvPicPr>
          <p:cNvPr descr="Siguiente - Imagui" id="519" name="Google Shape;519;p57"/>
          <p:cNvPicPr preferRelativeResize="0"/>
          <p:nvPr/>
        </p:nvPicPr>
        <p:blipFill rotWithShape="1">
          <a:blip r:embed="rId9">
            <a:alphaModFix/>
          </a:blip>
          <a:srcRect b="0" l="0" r="0" t="0"/>
          <a:stretch/>
        </p:blipFill>
        <p:spPr>
          <a:xfrm rot="5400000">
            <a:off x="10451062" y="612197"/>
            <a:ext cx="1848181" cy="1366198"/>
          </a:xfrm>
          <a:prstGeom prst="rect">
            <a:avLst/>
          </a:prstGeom>
          <a:noFill/>
          <a:ln>
            <a:noFill/>
          </a:ln>
        </p:spPr>
      </p:pic>
      <p:sp>
        <p:nvSpPr>
          <p:cNvPr id="520" name="Google Shape;520;p57"/>
          <p:cNvSpPr txBox="1"/>
          <p:nvPr/>
        </p:nvSpPr>
        <p:spPr>
          <a:xfrm>
            <a:off x="5620062" y="1247112"/>
            <a:ext cx="1468192"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Dataframes para tensorflow</a:t>
            </a:r>
            <a:endParaRPr b="0" i="0" sz="1800" u="none" cap="none" strike="noStrike">
              <a:solidFill>
                <a:schemeClr val="dk1"/>
              </a:solidFill>
              <a:latin typeface="Calibri"/>
              <a:ea typeface="Calibri"/>
              <a:cs typeface="Calibri"/>
              <a:sym typeface="Calibri"/>
            </a:endParaRPr>
          </a:p>
        </p:txBody>
      </p:sp>
      <p:pic>
        <p:nvPicPr>
          <p:cNvPr descr="Library of tic graphic transparent library png files ..." id="521" name="Google Shape;521;p57"/>
          <p:cNvPicPr preferRelativeResize="0"/>
          <p:nvPr/>
        </p:nvPicPr>
        <p:blipFill rotWithShape="1">
          <a:blip r:embed="rId8">
            <a:alphaModFix/>
          </a:blip>
          <a:srcRect b="0" l="0" r="0" t="0"/>
          <a:stretch/>
        </p:blipFill>
        <p:spPr>
          <a:xfrm>
            <a:off x="4065114" y="4716453"/>
            <a:ext cx="1441133" cy="1256193"/>
          </a:xfrm>
          <a:prstGeom prst="rect">
            <a:avLst/>
          </a:prstGeom>
          <a:noFill/>
          <a:ln>
            <a:noFill/>
          </a:ln>
        </p:spPr>
      </p:pic>
      <p:pic>
        <p:nvPicPr>
          <p:cNvPr descr="Library of tic graphic transparent library png files ..." id="522" name="Google Shape;522;p57"/>
          <p:cNvPicPr preferRelativeResize="0"/>
          <p:nvPr/>
        </p:nvPicPr>
        <p:blipFill rotWithShape="1">
          <a:blip r:embed="rId8">
            <a:alphaModFix/>
          </a:blip>
          <a:srcRect b="0" l="0" r="0" t="0"/>
          <a:stretch/>
        </p:blipFill>
        <p:spPr>
          <a:xfrm>
            <a:off x="6028700" y="4792059"/>
            <a:ext cx="1441133" cy="1256193"/>
          </a:xfrm>
          <a:prstGeom prst="rect">
            <a:avLst/>
          </a:prstGeom>
          <a:noFill/>
          <a:ln>
            <a:noFill/>
          </a:ln>
        </p:spPr>
      </p:pic>
      <p:pic>
        <p:nvPicPr>
          <p:cNvPr descr="Library of tic graphic transparent library png files ..." id="523" name="Google Shape;523;p57"/>
          <p:cNvPicPr preferRelativeResize="0"/>
          <p:nvPr/>
        </p:nvPicPr>
        <p:blipFill rotWithShape="1">
          <a:blip r:embed="rId8">
            <a:alphaModFix/>
          </a:blip>
          <a:srcRect b="0" l="0" r="0" t="0"/>
          <a:stretch/>
        </p:blipFill>
        <p:spPr>
          <a:xfrm>
            <a:off x="8094045" y="4584782"/>
            <a:ext cx="1441133" cy="125619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27" name="Shape 527"/>
        <p:cNvGrpSpPr/>
        <p:nvPr/>
      </p:nvGrpSpPr>
      <p:grpSpPr>
        <a:xfrm>
          <a:off x="0" y="0"/>
          <a:ext cx="0" cy="0"/>
          <a:chOff x="0" y="0"/>
          <a:chExt cx="0" cy="0"/>
        </a:xfrm>
      </p:grpSpPr>
      <p:sp>
        <p:nvSpPr>
          <p:cNvPr id="528" name="Google Shape;528;p58"/>
          <p:cNvSpPr/>
          <p:nvPr/>
        </p:nvSpPr>
        <p:spPr>
          <a:xfrm>
            <a:off x="3371542" y="3956237"/>
            <a:ext cx="7543336" cy="2688546"/>
          </a:xfrm>
          <a:prstGeom prst="rect">
            <a:avLst/>
          </a:prstGeom>
          <a:solidFill>
            <a:srgbClr val="ACB8C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9" name="Google Shape;529;p58"/>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Proceso Global</a:t>
            </a:r>
            <a:endParaRPr b="0" i="0" sz="1400" u="none" cap="none" strike="noStrike">
              <a:solidFill>
                <a:srgbClr val="000000"/>
              </a:solidFill>
              <a:latin typeface="Arial"/>
              <a:ea typeface="Arial"/>
              <a:cs typeface="Arial"/>
              <a:sym typeface="Arial"/>
            </a:endParaRPr>
          </a:p>
        </p:txBody>
      </p:sp>
      <p:sp>
        <p:nvSpPr>
          <p:cNvPr id="530" name="Google Shape;530;p58"/>
          <p:cNvSpPr txBox="1"/>
          <p:nvPr/>
        </p:nvSpPr>
        <p:spPr>
          <a:xfrm>
            <a:off x="1232174" y="2927445"/>
            <a:ext cx="1086836" cy="646331"/>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Etiquetar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Imágenes</a:t>
            </a:r>
            <a:endParaRPr b="0" i="0" sz="1400" u="none" cap="none" strike="noStrike">
              <a:solidFill>
                <a:srgbClr val="000000"/>
              </a:solidFill>
              <a:latin typeface="Arial"/>
              <a:ea typeface="Arial"/>
              <a:cs typeface="Arial"/>
              <a:sym typeface="Arial"/>
            </a:endParaRPr>
          </a:p>
        </p:txBody>
      </p:sp>
      <p:sp>
        <p:nvSpPr>
          <p:cNvPr id="531" name="Google Shape;531;p58"/>
          <p:cNvSpPr txBox="1"/>
          <p:nvPr/>
        </p:nvSpPr>
        <p:spPr>
          <a:xfrm>
            <a:off x="2546901" y="2927445"/>
            <a:ext cx="1274468"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listas CSV</a:t>
            </a:r>
            <a:endParaRPr b="0" i="0" sz="1400" u="none" cap="none" strike="noStrike">
              <a:solidFill>
                <a:srgbClr val="000000"/>
              </a:solidFill>
              <a:latin typeface="Arial"/>
              <a:ea typeface="Arial"/>
              <a:cs typeface="Arial"/>
              <a:sym typeface="Arial"/>
            </a:endParaRPr>
          </a:p>
        </p:txBody>
      </p:sp>
      <p:sp>
        <p:nvSpPr>
          <p:cNvPr id="532" name="Google Shape;532;p58"/>
          <p:cNvSpPr txBox="1"/>
          <p:nvPr/>
        </p:nvSpPr>
        <p:spPr>
          <a:xfrm>
            <a:off x="5487283" y="2927445"/>
            <a:ext cx="1655927"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Entrenar grafo inferencial</a:t>
            </a:r>
            <a:endParaRPr b="0" i="0" sz="1400" u="none" cap="none" strike="noStrike">
              <a:solidFill>
                <a:srgbClr val="000000"/>
              </a:solidFill>
              <a:latin typeface="Arial"/>
              <a:ea typeface="Arial"/>
              <a:cs typeface="Arial"/>
              <a:sym typeface="Arial"/>
            </a:endParaRPr>
          </a:p>
        </p:txBody>
      </p:sp>
      <p:sp>
        <p:nvSpPr>
          <p:cNvPr id="533" name="Google Shape;533;p58"/>
          <p:cNvSpPr txBox="1"/>
          <p:nvPr/>
        </p:nvSpPr>
        <p:spPr>
          <a:xfrm>
            <a:off x="4049260" y="2927445"/>
            <a:ext cx="1274468"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TFRecords</a:t>
            </a:r>
            <a:endParaRPr b="0" i="0" sz="1800" u="none" cap="none" strike="noStrike">
              <a:solidFill>
                <a:schemeClr val="dk1"/>
              </a:solidFill>
              <a:latin typeface="Calibri"/>
              <a:ea typeface="Calibri"/>
              <a:cs typeface="Calibri"/>
              <a:sym typeface="Calibri"/>
            </a:endParaRPr>
          </a:p>
        </p:txBody>
      </p:sp>
      <p:sp>
        <p:nvSpPr>
          <p:cNvPr id="534" name="Google Shape;534;p58"/>
          <p:cNvSpPr txBox="1"/>
          <p:nvPr/>
        </p:nvSpPr>
        <p:spPr>
          <a:xfrm>
            <a:off x="7334067" y="2927445"/>
            <a:ext cx="1655927" cy="646290"/>
          </a:xfrm>
          <a:prstGeom prst="rect">
            <a:avLst/>
          </a:prstGeom>
          <a:solidFill>
            <a:srgbClr val="FF0000"/>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Congelar grafo inferencial</a:t>
            </a:r>
            <a:endParaRPr b="0" i="0" sz="1400" u="none" cap="none" strike="noStrike">
              <a:solidFill>
                <a:srgbClr val="000000"/>
              </a:solidFill>
              <a:latin typeface="Arial"/>
              <a:ea typeface="Arial"/>
              <a:cs typeface="Arial"/>
              <a:sym typeface="Arial"/>
            </a:endParaRPr>
          </a:p>
        </p:txBody>
      </p:sp>
      <p:cxnSp>
        <p:nvCxnSpPr>
          <p:cNvPr id="535" name="Google Shape;535;p58"/>
          <p:cNvCxnSpPr>
            <a:stCxn id="530" idx="3"/>
            <a:endCxn id="531" idx="1"/>
          </p:cNvCxnSpPr>
          <p:nvPr/>
        </p:nvCxnSpPr>
        <p:spPr>
          <a:xfrm>
            <a:off x="2319010" y="325061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36" name="Google Shape;536;p58"/>
          <p:cNvCxnSpPr>
            <a:stCxn id="531" idx="3"/>
            <a:endCxn id="533" idx="1"/>
          </p:cNvCxnSpPr>
          <p:nvPr/>
        </p:nvCxnSpPr>
        <p:spPr>
          <a:xfrm>
            <a:off x="3821369" y="325059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37" name="Google Shape;537;p58"/>
          <p:cNvCxnSpPr>
            <a:stCxn id="533" idx="3"/>
            <a:endCxn id="532" idx="1"/>
          </p:cNvCxnSpPr>
          <p:nvPr/>
        </p:nvCxnSpPr>
        <p:spPr>
          <a:xfrm>
            <a:off x="5323728" y="3250590"/>
            <a:ext cx="1635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538" name="Google Shape;538;p58"/>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Convertir grafo a tflite</a:t>
            </a:r>
            <a:endParaRPr b="0" i="0" sz="1400" u="none" cap="none" strike="noStrike">
              <a:solidFill>
                <a:srgbClr val="000000"/>
              </a:solidFill>
              <a:latin typeface="Arial"/>
              <a:ea typeface="Arial"/>
              <a:cs typeface="Arial"/>
              <a:sym typeface="Arial"/>
            </a:endParaRPr>
          </a:p>
        </p:txBody>
      </p:sp>
      <p:cxnSp>
        <p:nvCxnSpPr>
          <p:cNvPr id="539" name="Google Shape;539;p58"/>
          <p:cNvCxnSpPr>
            <a:stCxn id="532" idx="3"/>
            <a:endCxn id="534" idx="1"/>
          </p:cNvCxnSpPr>
          <p:nvPr/>
        </p:nvCxnSpPr>
        <p:spPr>
          <a:xfrm>
            <a:off x="7143210" y="3250590"/>
            <a:ext cx="1908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40" name="Google Shape;540;p58"/>
          <p:cNvCxnSpPr>
            <a:stCxn id="534" idx="3"/>
            <a:endCxn id="538" idx="1"/>
          </p:cNvCxnSpPr>
          <p:nvPr/>
        </p:nvCxnSpPr>
        <p:spPr>
          <a:xfrm>
            <a:off x="8989994" y="3250590"/>
            <a:ext cx="213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Teléfono celular icono Vector Illustration - Descargar Vectores ..." id="541" name="Google Shape;541;p58"/>
          <p:cNvPicPr preferRelativeResize="0"/>
          <p:nvPr/>
        </p:nvPicPr>
        <p:blipFill rotWithShape="1">
          <a:blip r:embed="rId4">
            <a:alphaModFix/>
          </a:blip>
          <a:srcRect b="12060" l="29628" r="29433" t="12790"/>
          <a:stretch/>
        </p:blipFill>
        <p:spPr>
          <a:xfrm>
            <a:off x="11195858" y="1356143"/>
            <a:ext cx="510259" cy="936681"/>
          </a:xfrm>
          <a:prstGeom prst="rect">
            <a:avLst/>
          </a:prstGeom>
          <a:noFill/>
          <a:ln>
            <a:noFill/>
          </a:ln>
        </p:spPr>
      </p:pic>
      <p:cxnSp>
        <p:nvCxnSpPr>
          <p:cNvPr id="542" name="Google Shape;542;p58"/>
          <p:cNvCxnSpPr>
            <a:stCxn id="538" idx="3"/>
            <a:endCxn id="541" idx="2"/>
          </p:cNvCxnSpPr>
          <p:nvPr/>
        </p:nvCxnSpPr>
        <p:spPr>
          <a:xfrm flipH="1" rot="10800000">
            <a:off x="10658890" y="2292690"/>
            <a:ext cx="792000" cy="9579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Reloj inteligente - Iconos gratis de tecnología" id="543" name="Google Shape;543;p58"/>
          <p:cNvPicPr preferRelativeResize="0"/>
          <p:nvPr/>
        </p:nvPicPr>
        <p:blipFill rotWithShape="1">
          <a:blip r:embed="rId5">
            <a:alphaModFix/>
          </a:blip>
          <a:srcRect b="0" l="14634" r="13855" t="0"/>
          <a:stretch/>
        </p:blipFill>
        <p:spPr>
          <a:xfrm>
            <a:off x="11370038" y="3647280"/>
            <a:ext cx="772274" cy="1079981"/>
          </a:xfrm>
          <a:prstGeom prst="rect">
            <a:avLst/>
          </a:prstGeom>
          <a:noFill/>
          <a:ln>
            <a:noFill/>
          </a:ln>
        </p:spPr>
      </p:pic>
      <p:cxnSp>
        <p:nvCxnSpPr>
          <p:cNvPr id="544" name="Google Shape;544;p58"/>
          <p:cNvCxnSpPr>
            <a:stCxn id="538" idx="3"/>
            <a:endCxn id="543" idx="1"/>
          </p:cNvCxnSpPr>
          <p:nvPr/>
        </p:nvCxnSpPr>
        <p:spPr>
          <a:xfrm>
            <a:off x="10658890" y="3250590"/>
            <a:ext cx="711000" cy="9366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545" name="Google Shape;545;p58"/>
          <p:cNvSpPr txBox="1"/>
          <p:nvPr/>
        </p:nvSpPr>
        <p:spPr>
          <a:xfrm>
            <a:off x="3371542" y="4033381"/>
            <a:ext cx="7543329"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Entrada: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carpeta </a:t>
            </a:r>
            <a:r>
              <a:rPr b="1" i="0" lang="es-CO" sz="1400" u="none" cap="none" strike="noStrike">
                <a:solidFill>
                  <a:srgbClr val="000000"/>
                </a:solidFill>
                <a:latin typeface="Arial"/>
                <a:ea typeface="Arial"/>
                <a:cs typeface="Arial"/>
                <a:sym typeface="Arial"/>
              </a:rPr>
              <a:t>training/ </a:t>
            </a:r>
            <a:r>
              <a:rPr b="0" i="0" lang="es-CO" sz="1400" u="none" cap="none" strike="noStrike">
                <a:solidFill>
                  <a:srgbClr val="000000"/>
                </a:solidFill>
                <a:latin typeface="Arial"/>
                <a:ea typeface="Arial"/>
                <a:cs typeface="Arial"/>
                <a:sym typeface="Arial"/>
              </a:rPr>
              <a:t>se genera un archivo llamado model.ckpt-xx este es el checkpoint del entrenamiento</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Salidas: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 el checkpoint se realizara un congelamiento para obtener un archivo llamado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fine_tuned_model/frozen_inference_graph.pb</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 este archivo se pueden hacer inferencias pero se require un gran hardware.</a:t>
            </a:r>
            <a:endParaRPr b="0" i="0" sz="1400" u="none" cap="none" strike="noStrike">
              <a:solidFill>
                <a:srgbClr val="000000"/>
              </a:solidFill>
              <a:latin typeface="Arial"/>
              <a:ea typeface="Arial"/>
              <a:cs typeface="Arial"/>
              <a:sym typeface="Arial"/>
            </a:endParaRPr>
          </a:p>
        </p:txBody>
      </p:sp>
      <p:cxnSp>
        <p:nvCxnSpPr>
          <p:cNvPr id="546" name="Google Shape;546;p58"/>
          <p:cNvCxnSpPr/>
          <p:nvPr/>
        </p:nvCxnSpPr>
        <p:spPr>
          <a:xfrm>
            <a:off x="8091122" y="3573735"/>
            <a:ext cx="0" cy="38250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0" name="Shape 550"/>
        <p:cNvGrpSpPr/>
        <p:nvPr/>
      </p:nvGrpSpPr>
      <p:grpSpPr>
        <a:xfrm>
          <a:off x="0" y="0"/>
          <a:ext cx="0" cy="0"/>
          <a:chOff x="0" y="0"/>
          <a:chExt cx="0" cy="0"/>
        </a:xfrm>
      </p:grpSpPr>
      <p:sp>
        <p:nvSpPr>
          <p:cNvPr id="551" name="Google Shape;551;p59"/>
          <p:cNvSpPr txBox="1"/>
          <p:nvPr/>
        </p:nvSpPr>
        <p:spPr>
          <a:xfrm>
            <a:off x="1637464" y="495748"/>
            <a:ext cx="711179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5 Congelar/Exportar modelo</a:t>
            </a:r>
            <a:endParaRPr b="0" i="0" sz="1400" u="none" cap="none" strike="noStrike">
              <a:solidFill>
                <a:srgbClr val="000000"/>
              </a:solidFill>
              <a:latin typeface="Arial"/>
              <a:ea typeface="Arial"/>
              <a:cs typeface="Arial"/>
              <a:sym typeface="Arial"/>
            </a:endParaRPr>
          </a:p>
        </p:txBody>
      </p:sp>
      <p:sp>
        <p:nvSpPr>
          <p:cNvPr id="552" name="Google Shape;552;p59"/>
          <p:cNvSpPr/>
          <p:nvPr/>
        </p:nvSpPr>
        <p:spPr>
          <a:xfrm>
            <a:off x="1273790" y="1176277"/>
            <a:ext cx="1091820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Calibri"/>
                <a:ea typeface="Calibri"/>
                <a:cs typeface="Calibri"/>
                <a:sym typeface="Calibri"/>
              </a:rPr>
              <a:t>Una vez que se completa su  entrenamiento, debemos extraer el gráfico de inferencia recién entrenado, que luego se utilizará para realizar la detección de objetos. Esto puede hacerse de la siguiente manera:</a:t>
            </a:r>
            <a:endParaRPr b="0" i="0" sz="1800" u="none" cap="none" strike="noStrike">
              <a:solidFill>
                <a:srgbClr val="000000"/>
              </a:solidFill>
              <a:latin typeface="Calibri"/>
              <a:ea typeface="Calibri"/>
              <a:cs typeface="Calibri"/>
              <a:sym typeface="Calibri"/>
            </a:endParaRPr>
          </a:p>
        </p:txBody>
      </p:sp>
      <p:sp>
        <p:nvSpPr>
          <p:cNvPr id="553" name="Google Shape;553;p59"/>
          <p:cNvSpPr/>
          <p:nvPr/>
        </p:nvSpPr>
        <p:spPr>
          <a:xfrm>
            <a:off x="1239139" y="1822608"/>
            <a:ext cx="10952860" cy="4278054"/>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AF00DB"/>
                </a:solidFill>
                <a:latin typeface="Courier New"/>
                <a:ea typeface="Courier New"/>
                <a:cs typeface="Courier New"/>
                <a:sym typeface="Courier New"/>
              </a:rPr>
              <a:t>import</a:t>
            </a:r>
            <a:r>
              <a:rPr b="0" i="0" lang="es-CO" sz="1600" u="none" cap="none" strike="noStrike">
                <a:solidFill>
                  <a:srgbClr val="000000"/>
                </a:solidFill>
                <a:latin typeface="Courier New"/>
                <a:ea typeface="Courier New"/>
                <a:cs typeface="Courier New"/>
                <a:sym typeface="Courier New"/>
              </a:rPr>
              <a:t> 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AF00DB"/>
                </a:solidFill>
                <a:latin typeface="Courier New"/>
                <a:ea typeface="Courier New"/>
                <a:cs typeface="Courier New"/>
                <a:sym typeface="Courier New"/>
              </a:rPr>
              <a:t>import</a:t>
            </a:r>
            <a:r>
              <a:rPr b="0" i="0" lang="es-CO" sz="1600" u="none" cap="none" strike="noStrike">
                <a:solidFill>
                  <a:srgbClr val="000000"/>
                </a:solidFill>
                <a:latin typeface="Courier New"/>
                <a:ea typeface="Courier New"/>
                <a:cs typeface="Courier New"/>
                <a:sym typeface="Courier New"/>
              </a:rPr>
              <a:t> numpy </a:t>
            </a:r>
            <a:r>
              <a:rPr b="0" i="0" lang="es-CO" sz="1600" u="none" cap="none" strike="noStrike">
                <a:solidFill>
                  <a:srgbClr val="AF00DB"/>
                </a:solidFill>
                <a:latin typeface="Courier New"/>
                <a:ea typeface="Courier New"/>
                <a:cs typeface="Courier New"/>
                <a:sym typeface="Courier New"/>
              </a:rPr>
              <a:t>as</a:t>
            </a:r>
            <a:r>
              <a:rPr b="0" i="0" lang="es-CO" sz="1600" u="none" cap="none" strike="noStrike">
                <a:solidFill>
                  <a:srgbClr val="000000"/>
                </a:solidFill>
                <a:latin typeface="Courier New"/>
                <a:ea typeface="Courier New"/>
                <a:cs typeface="Courier New"/>
                <a:sym typeface="Courier New"/>
              </a:rPr>
              <a:t> np</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br>
              <a:rPr b="0" i="0" lang="es-CO" sz="1600" u="none" cap="none" strike="noStrike">
                <a:solidFill>
                  <a:srgbClr val="000000"/>
                </a:solidFill>
                <a:latin typeface="Courier New"/>
                <a:ea typeface="Courier New"/>
                <a:cs typeface="Courier New"/>
                <a:sym typeface="Courier New"/>
              </a:rPr>
            </a:br>
            <a:r>
              <a:rPr b="0" i="0" lang="es-CO" sz="1600" u="none" cap="none" strike="noStrike">
                <a:solidFill>
                  <a:srgbClr val="000000"/>
                </a:solidFill>
                <a:latin typeface="Courier New"/>
                <a:ea typeface="Courier New"/>
                <a:cs typeface="Courier New"/>
                <a:sym typeface="Courier New"/>
              </a:rPr>
              <a:t>output_directory = </a:t>
            </a:r>
            <a:r>
              <a:rPr b="0" i="0" lang="es-CO" sz="1600" u="none" cap="none" strike="noStrike">
                <a:solidFill>
                  <a:srgbClr val="A31515"/>
                </a:solidFill>
                <a:latin typeface="Courier New"/>
                <a:ea typeface="Courier New"/>
                <a:cs typeface="Courier New"/>
                <a:sym typeface="Courier New"/>
              </a:rPr>
              <a:t>'./fine_tuned_model'</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br>
              <a:rPr b="0" i="0" lang="es-CO" sz="1600" u="none" cap="none" strike="noStrike">
                <a:solidFill>
                  <a:srgbClr val="000000"/>
                </a:solidFill>
                <a:latin typeface="Courier New"/>
                <a:ea typeface="Courier New"/>
                <a:cs typeface="Courier New"/>
                <a:sym typeface="Courier New"/>
              </a:rPr>
            </a:br>
            <a:r>
              <a:rPr b="0" i="0" lang="es-CO" sz="1600" u="none" cap="none" strike="noStrike">
                <a:solidFill>
                  <a:srgbClr val="000000"/>
                </a:solidFill>
                <a:latin typeface="Courier New"/>
                <a:ea typeface="Courier New"/>
                <a:cs typeface="Courier New"/>
                <a:sym typeface="Courier New"/>
              </a:rPr>
              <a:t>lst = os.listdir(model_dir)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lst = [l </a:t>
            </a:r>
            <a:r>
              <a:rPr b="0" i="0" lang="es-CO" sz="1600" u="none" cap="none" strike="noStrike">
                <a:solidFill>
                  <a:srgbClr val="AF00DB"/>
                </a:solidFill>
                <a:latin typeface="Courier New"/>
                <a:ea typeface="Courier New"/>
                <a:cs typeface="Courier New"/>
                <a:sym typeface="Courier New"/>
              </a:rPr>
              <a:t>for</a:t>
            </a:r>
            <a:r>
              <a:rPr b="0" i="0" lang="es-CO" sz="1600" u="none" cap="none" strike="noStrike">
                <a:solidFill>
                  <a:srgbClr val="000000"/>
                </a:solidFill>
                <a:latin typeface="Courier New"/>
                <a:ea typeface="Courier New"/>
                <a:cs typeface="Courier New"/>
                <a:sym typeface="Courier New"/>
              </a:rPr>
              <a:t> l </a:t>
            </a:r>
            <a:r>
              <a:rPr b="0" i="0" lang="es-CO" sz="1600" u="none" cap="none" strike="noStrike">
                <a:solidFill>
                  <a:srgbClr val="0000FF"/>
                </a:solidFill>
                <a:latin typeface="Courier New"/>
                <a:ea typeface="Courier New"/>
                <a:cs typeface="Courier New"/>
                <a:sym typeface="Courier New"/>
              </a:rPr>
              <a:t>in</a:t>
            </a:r>
            <a:r>
              <a:rPr b="0" i="0" lang="es-CO" sz="1600" u="none" cap="none" strike="noStrike">
                <a:solidFill>
                  <a:srgbClr val="000000"/>
                </a:solidFill>
                <a:latin typeface="Courier New"/>
                <a:ea typeface="Courier New"/>
                <a:cs typeface="Courier New"/>
                <a:sym typeface="Courier New"/>
              </a:rPr>
              <a:t> lst </a:t>
            </a:r>
            <a:r>
              <a:rPr b="0" i="0" lang="es-CO" sz="1600" u="none" cap="none" strike="noStrike">
                <a:solidFill>
                  <a:srgbClr val="AF00DB"/>
                </a:solidFill>
                <a:latin typeface="Courier New"/>
                <a:ea typeface="Courier New"/>
                <a:cs typeface="Courier New"/>
                <a:sym typeface="Courier New"/>
              </a:rPr>
              <a:t>if</a:t>
            </a: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A31515"/>
                </a:solidFill>
                <a:latin typeface="Courier New"/>
                <a:ea typeface="Courier New"/>
                <a:cs typeface="Courier New"/>
                <a:sym typeface="Courier New"/>
              </a:rPr>
              <a:t>'model.ckpt-'</a:t>
            </a: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0000FF"/>
                </a:solidFill>
                <a:latin typeface="Courier New"/>
                <a:ea typeface="Courier New"/>
                <a:cs typeface="Courier New"/>
                <a:sym typeface="Courier New"/>
              </a:rPr>
              <a:t>in</a:t>
            </a:r>
            <a:r>
              <a:rPr b="0" i="0" lang="es-CO" sz="1600" u="none" cap="none" strike="noStrike">
                <a:solidFill>
                  <a:srgbClr val="000000"/>
                </a:solidFill>
                <a:latin typeface="Courier New"/>
                <a:ea typeface="Courier New"/>
                <a:cs typeface="Courier New"/>
                <a:sym typeface="Courier New"/>
              </a:rPr>
              <a:t> l </a:t>
            </a:r>
            <a:r>
              <a:rPr b="0" i="0" lang="es-CO" sz="1600" u="none" cap="none" strike="noStrike">
                <a:solidFill>
                  <a:srgbClr val="0000FF"/>
                </a:solidFill>
                <a:latin typeface="Courier New"/>
                <a:ea typeface="Courier New"/>
                <a:cs typeface="Courier New"/>
                <a:sym typeface="Courier New"/>
              </a:rPr>
              <a:t>and</a:t>
            </a: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A31515"/>
                </a:solidFill>
                <a:latin typeface="Courier New"/>
                <a:ea typeface="Courier New"/>
                <a:cs typeface="Courier New"/>
                <a:sym typeface="Courier New"/>
              </a:rPr>
              <a:t>'.meta'</a:t>
            </a: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0000FF"/>
                </a:solidFill>
                <a:latin typeface="Courier New"/>
                <a:ea typeface="Courier New"/>
                <a:cs typeface="Courier New"/>
                <a:sym typeface="Courier New"/>
              </a:rPr>
              <a:t>in</a:t>
            </a:r>
            <a:r>
              <a:rPr b="0" i="0" lang="es-CO" sz="1600" u="none" cap="none" strike="noStrike">
                <a:solidFill>
                  <a:srgbClr val="000000"/>
                </a:solidFill>
                <a:latin typeface="Courier New"/>
                <a:ea typeface="Courier New"/>
                <a:cs typeface="Courier New"/>
                <a:sym typeface="Courier New"/>
              </a:rPr>
              <a:t> 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steps=np.array([</a:t>
            </a:r>
            <a:r>
              <a:rPr b="0" i="0" lang="es-CO" sz="1600" u="none" cap="none" strike="noStrike">
                <a:solidFill>
                  <a:srgbClr val="267F99"/>
                </a:solidFill>
                <a:latin typeface="Courier New"/>
                <a:ea typeface="Courier New"/>
                <a:cs typeface="Courier New"/>
                <a:sym typeface="Courier New"/>
              </a:rPr>
              <a:t>int</a:t>
            </a:r>
            <a:r>
              <a:rPr b="0" i="0" lang="es-CO" sz="1600" u="none" cap="none" strike="noStrike">
                <a:solidFill>
                  <a:srgbClr val="000000"/>
                </a:solidFill>
                <a:latin typeface="Courier New"/>
                <a:ea typeface="Courier New"/>
                <a:cs typeface="Courier New"/>
                <a:sym typeface="Courier New"/>
              </a:rPr>
              <a:t>(re.findall(</a:t>
            </a:r>
            <a:r>
              <a:rPr b="0" i="0" lang="es-CO" sz="1600" u="none" cap="none" strike="noStrike">
                <a:solidFill>
                  <a:srgbClr val="A31515"/>
                </a:solidFill>
                <a:latin typeface="Courier New"/>
                <a:ea typeface="Courier New"/>
                <a:cs typeface="Courier New"/>
                <a:sym typeface="Courier New"/>
              </a:rPr>
              <a:t>'\d+'</a:t>
            </a:r>
            <a:r>
              <a:rPr b="0" i="0" lang="es-CO" sz="1600" u="none" cap="none" strike="noStrike">
                <a:solidFill>
                  <a:srgbClr val="000000"/>
                </a:solidFill>
                <a:latin typeface="Courier New"/>
                <a:ea typeface="Courier New"/>
                <a:cs typeface="Courier New"/>
                <a:sym typeface="Courier New"/>
              </a:rPr>
              <a:t>, l)[</a:t>
            </a:r>
            <a:r>
              <a:rPr b="0" i="0" lang="es-CO" sz="1600" u="none" cap="none" strike="noStrike">
                <a:solidFill>
                  <a:srgbClr val="09885A"/>
                </a:solidFill>
                <a:latin typeface="Courier New"/>
                <a:ea typeface="Courier New"/>
                <a:cs typeface="Courier New"/>
                <a:sym typeface="Courier New"/>
              </a:rPr>
              <a:t>0</a:t>
            </a: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AF00DB"/>
                </a:solidFill>
                <a:latin typeface="Courier New"/>
                <a:ea typeface="Courier New"/>
                <a:cs typeface="Courier New"/>
                <a:sym typeface="Courier New"/>
              </a:rPr>
              <a:t>for</a:t>
            </a:r>
            <a:r>
              <a:rPr b="0" i="0" lang="es-CO" sz="1600" u="none" cap="none" strike="noStrike">
                <a:solidFill>
                  <a:srgbClr val="000000"/>
                </a:solidFill>
                <a:latin typeface="Courier New"/>
                <a:ea typeface="Courier New"/>
                <a:cs typeface="Courier New"/>
                <a:sym typeface="Courier New"/>
              </a:rPr>
              <a:t> l </a:t>
            </a:r>
            <a:r>
              <a:rPr b="0" i="0" lang="es-CO" sz="1600" u="none" cap="none" strike="noStrike">
                <a:solidFill>
                  <a:srgbClr val="0000FF"/>
                </a:solidFill>
                <a:latin typeface="Courier New"/>
                <a:ea typeface="Courier New"/>
                <a:cs typeface="Courier New"/>
                <a:sym typeface="Courier New"/>
              </a:rPr>
              <a:t>in</a:t>
            </a:r>
            <a:r>
              <a:rPr b="0" i="0" lang="es-CO" sz="1600" u="none" cap="none" strike="noStrike">
                <a:solidFill>
                  <a:srgbClr val="000000"/>
                </a:solidFill>
                <a:latin typeface="Courier New"/>
                <a:ea typeface="Courier New"/>
                <a:cs typeface="Courier New"/>
                <a:sym typeface="Courier New"/>
              </a:rPr>
              <a:t> lst])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last_model = lst[steps.argmax()].replace(</a:t>
            </a:r>
            <a:r>
              <a:rPr b="0" i="0" lang="es-CO" sz="1600" u="none" cap="none" strike="noStrike">
                <a:solidFill>
                  <a:srgbClr val="A31515"/>
                </a:solidFill>
                <a:latin typeface="Courier New"/>
                <a:ea typeface="Courier New"/>
                <a:cs typeface="Courier New"/>
                <a:sym typeface="Courier New"/>
              </a:rPr>
              <a:t>'.meta'</a:t>
            </a:r>
            <a:r>
              <a:rPr b="0" i="0" lang="es-CO" sz="1600" u="none" cap="none" strike="noStrike">
                <a:solidFill>
                  <a:srgbClr val="000000"/>
                </a:solidFill>
                <a:latin typeface="Courier New"/>
                <a:ea typeface="Courier New"/>
                <a:cs typeface="Courier New"/>
                <a:sym typeface="Courier New"/>
              </a:rPr>
              <a:t>, </a:t>
            </a:r>
            <a:r>
              <a:rPr b="0" i="0" lang="es-CO" sz="1600" u="none" cap="none" strike="noStrike">
                <a:solidFill>
                  <a:srgbClr val="A31515"/>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s-CO" sz="1600" u="none" cap="none" strike="noStrike">
                <a:solidFill>
                  <a:srgbClr val="000000"/>
                </a:solidFill>
                <a:latin typeface="Courier New"/>
                <a:ea typeface="Courier New"/>
                <a:cs typeface="Courier New"/>
                <a:sym typeface="Courier New"/>
              </a:rPr>
            </a:br>
            <a:r>
              <a:rPr b="0" i="0" lang="es-CO" sz="1600" u="none" cap="none" strike="noStrike">
                <a:solidFill>
                  <a:srgbClr val="000000"/>
                </a:solidFill>
                <a:latin typeface="Courier New"/>
                <a:ea typeface="Courier New"/>
                <a:cs typeface="Courier New"/>
                <a:sym typeface="Courier New"/>
              </a:rPr>
              <a:t>last_model_path = os.path.join(model_dir, last_model)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795E26"/>
                </a:solidFill>
                <a:latin typeface="Courier New"/>
                <a:ea typeface="Courier New"/>
                <a:cs typeface="Courier New"/>
                <a:sym typeface="Courier New"/>
              </a:rPr>
              <a:t>print</a:t>
            </a:r>
            <a:r>
              <a:rPr b="0" i="0" lang="es-CO" sz="1600" u="none" cap="none" strike="noStrike">
                <a:solidFill>
                  <a:srgbClr val="000000"/>
                </a:solidFill>
                <a:latin typeface="Courier New"/>
                <a:ea typeface="Courier New"/>
                <a:cs typeface="Courier New"/>
                <a:sym typeface="Courier New"/>
              </a:rPr>
              <a:t>(last_model_path)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python /content/models/research/object_detection/export_inference_graph.py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--input_type=image_tensor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--pipeline_config_path={pipeline_fname}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--output_directory={output_directory}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    --trained_checkpoint_prefix={last_model_path}</a:t>
            </a:r>
            <a:endParaRPr b="0" i="0" sz="1400" u="none" cap="none" strike="noStrike">
              <a:solidFill>
                <a:srgbClr val="000000"/>
              </a:solidFill>
              <a:latin typeface="Arial"/>
              <a:ea typeface="Arial"/>
              <a:cs typeface="Arial"/>
              <a:sym typeface="Arial"/>
            </a:endParaRPr>
          </a:p>
        </p:txBody>
      </p:sp>
      <p:sp>
        <p:nvSpPr>
          <p:cNvPr id="554" name="Google Shape;554;p59"/>
          <p:cNvSpPr/>
          <p:nvPr/>
        </p:nvSpPr>
        <p:spPr>
          <a:xfrm>
            <a:off x="1239139" y="6408479"/>
            <a:ext cx="10952860" cy="338514"/>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ls {model_dir}</a:t>
            </a:r>
            <a:endParaRPr b="0" i="0" sz="1400" u="none" cap="none" strike="noStrike">
              <a:solidFill>
                <a:srgbClr val="000000"/>
              </a:solidFill>
              <a:latin typeface="Arial"/>
              <a:ea typeface="Arial"/>
              <a:cs typeface="Arial"/>
              <a:sym typeface="Arial"/>
            </a:endParaRPr>
          </a:p>
        </p:txBody>
      </p:sp>
      <p:sp>
        <p:nvSpPr>
          <p:cNvPr id="555" name="Google Shape;555;p59"/>
          <p:cNvSpPr/>
          <p:nvPr/>
        </p:nvSpPr>
        <p:spPr>
          <a:xfrm>
            <a:off x="1142454" y="6100662"/>
            <a:ext cx="351089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Para ver listado de archivos exportados.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9" name="Shape 559"/>
        <p:cNvGrpSpPr/>
        <p:nvPr/>
      </p:nvGrpSpPr>
      <p:grpSpPr>
        <a:xfrm>
          <a:off x="0" y="0"/>
          <a:ext cx="0" cy="0"/>
          <a:chOff x="0" y="0"/>
          <a:chExt cx="0" cy="0"/>
        </a:xfrm>
      </p:grpSpPr>
      <p:sp>
        <p:nvSpPr>
          <p:cNvPr id="560" name="Google Shape;560;p60"/>
          <p:cNvSpPr txBox="1"/>
          <p:nvPr/>
        </p:nvSpPr>
        <p:spPr>
          <a:xfrm>
            <a:off x="1614197" y="475862"/>
            <a:ext cx="746156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6 descargar modelo .pb</a:t>
            </a:r>
            <a:endParaRPr b="0" i="0" sz="3200" u="none" cap="none" strike="noStrike">
              <a:solidFill>
                <a:srgbClr val="000000"/>
              </a:solidFill>
              <a:latin typeface="Arial"/>
              <a:ea typeface="Arial"/>
              <a:cs typeface="Arial"/>
              <a:sym typeface="Arial"/>
            </a:endParaRPr>
          </a:p>
        </p:txBody>
      </p:sp>
      <p:sp>
        <p:nvSpPr>
          <p:cNvPr id="561" name="Google Shape;561;p60"/>
          <p:cNvSpPr txBox="1"/>
          <p:nvPr/>
        </p:nvSpPr>
        <p:spPr>
          <a:xfrm>
            <a:off x="1210962" y="1495532"/>
            <a:ext cx="10981038" cy="64629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Recordemos en Google collaborate es un ambiente temporal una vez se cierre sesión se pierde todo, por lo tanto vamos a exportar el modelo</a:t>
            </a:r>
            <a:endParaRPr b="0" i="0" sz="1800" u="none" cap="none" strike="noStrike">
              <a:solidFill>
                <a:schemeClr val="dk1"/>
              </a:solidFill>
              <a:latin typeface="Arial"/>
              <a:ea typeface="Arial"/>
              <a:cs typeface="Arial"/>
              <a:sym typeface="Arial"/>
            </a:endParaRPr>
          </a:p>
        </p:txBody>
      </p:sp>
      <p:sp>
        <p:nvSpPr>
          <p:cNvPr id="562" name="Google Shape;562;p60"/>
          <p:cNvSpPr/>
          <p:nvPr/>
        </p:nvSpPr>
        <p:spPr>
          <a:xfrm>
            <a:off x="1323833" y="5735807"/>
            <a:ext cx="83114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Ya tenemos nuestro modelo, por fiiiiin….ahora probemos haber si sirve.</a:t>
            </a:r>
            <a:endParaRPr b="0" i="0" sz="1800" u="none" cap="none" strike="noStrike">
              <a:solidFill>
                <a:srgbClr val="000000"/>
              </a:solidFill>
              <a:latin typeface="Arial"/>
              <a:ea typeface="Arial"/>
              <a:cs typeface="Arial"/>
              <a:sym typeface="Arial"/>
            </a:endParaRPr>
          </a:p>
        </p:txBody>
      </p:sp>
      <p:sp>
        <p:nvSpPr>
          <p:cNvPr id="563" name="Google Shape;563;p60"/>
          <p:cNvSpPr/>
          <p:nvPr/>
        </p:nvSpPr>
        <p:spPr>
          <a:xfrm>
            <a:off x="1210962" y="2571743"/>
            <a:ext cx="10952860" cy="2800726"/>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AF00DB"/>
                </a:solidFill>
                <a:latin typeface="Courier New"/>
                <a:ea typeface="Courier New"/>
                <a:cs typeface="Courier New"/>
                <a:sym typeface="Courier New"/>
              </a:rPr>
              <a:t>import</a:t>
            </a:r>
            <a:r>
              <a:rPr b="0" i="0" lang="es-CO" sz="1600" u="none" cap="none" strike="noStrike">
                <a:solidFill>
                  <a:srgbClr val="000000"/>
                </a:solidFill>
                <a:latin typeface="Courier New"/>
                <a:ea typeface="Courier New"/>
                <a:cs typeface="Courier New"/>
                <a:sym typeface="Courier New"/>
              </a:rPr>
              <a:t>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s-CO" sz="1600" u="none" cap="none" strike="noStrike">
                <a:solidFill>
                  <a:srgbClr val="000000"/>
                </a:solidFill>
                <a:latin typeface="Courier New"/>
                <a:ea typeface="Courier New"/>
                <a:cs typeface="Courier New"/>
                <a:sym typeface="Courier New"/>
              </a:rPr>
            </a:br>
            <a:r>
              <a:rPr b="0" i="0" lang="es-CO" sz="1600" u="none" cap="none" strike="noStrike">
                <a:solidFill>
                  <a:srgbClr val="000000"/>
                </a:solidFill>
                <a:latin typeface="Courier New"/>
                <a:ea typeface="Courier New"/>
                <a:cs typeface="Courier New"/>
                <a:sym typeface="Courier New"/>
              </a:rPr>
              <a:t>pb_fname = os.path.join(os.path.abspath(output_directory), </a:t>
            </a:r>
            <a:r>
              <a:rPr b="0" i="0" lang="es-CO" sz="1600" u="none" cap="none" strike="noStrike">
                <a:solidFill>
                  <a:srgbClr val="A31515"/>
                </a:solidFill>
                <a:latin typeface="Courier New"/>
                <a:ea typeface="Courier New"/>
                <a:cs typeface="Courier New"/>
                <a:sym typeface="Courier New"/>
              </a:rPr>
              <a:t>"frozen_inference_graph.pb"</a:t>
            </a:r>
            <a:r>
              <a:rPr b="0" i="0" lang="es-CO"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AF00DB"/>
                </a:solidFill>
                <a:latin typeface="Courier New"/>
                <a:ea typeface="Courier New"/>
                <a:cs typeface="Courier New"/>
                <a:sym typeface="Courier New"/>
              </a:rPr>
              <a:t>assert</a:t>
            </a:r>
            <a:r>
              <a:rPr b="0" i="0" lang="es-CO" sz="1600" u="none" cap="none" strike="noStrike">
                <a:solidFill>
                  <a:srgbClr val="000000"/>
                </a:solidFill>
                <a:latin typeface="Courier New"/>
                <a:ea typeface="Courier New"/>
                <a:cs typeface="Courier New"/>
                <a:sym typeface="Courier New"/>
              </a:rPr>
              <a:t> os.path.isfile(pb_fname), </a:t>
            </a:r>
            <a:r>
              <a:rPr b="0" i="0" lang="es-CO" sz="1600" u="none" cap="none" strike="noStrike">
                <a:solidFill>
                  <a:srgbClr val="A31515"/>
                </a:solidFill>
                <a:latin typeface="Courier New"/>
                <a:ea typeface="Courier New"/>
                <a:cs typeface="Courier New"/>
                <a:sym typeface="Courier New"/>
              </a:rPr>
              <a:t>'`{}` not exist'</a:t>
            </a:r>
            <a:r>
              <a:rPr b="0" i="0" lang="es-CO" sz="1600" u="none" cap="none" strike="noStrike">
                <a:solidFill>
                  <a:srgbClr val="000000"/>
                </a:solidFill>
                <a:latin typeface="Courier New"/>
                <a:ea typeface="Courier New"/>
                <a:cs typeface="Courier New"/>
                <a:sym typeface="Courier New"/>
              </a:rPr>
              <a:t>.</a:t>
            </a:r>
            <a:r>
              <a:rPr b="0" i="0" lang="es-CO" sz="1600" u="none" cap="none" strike="noStrike">
                <a:solidFill>
                  <a:srgbClr val="795E26"/>
                </a:solidFill>
                <a:latin typeface="Courier New"/>
                <a:ea typeface="Courier New"/>
                <a:cs typeface="Courier New"/>
                <a:sym typeface="Courier New"/>
              </a:rPr>
              <a:t>format</a:t>
            </a:r>
            <a:r>
              <a:rPr b="0" i="0" lang="es-CO" sz="1600" u="none" cap="none" strike="noStrike">
                <a:solidFill>
                  <a:srgbClr val="000000"/>
                </a:solidFill>
                <a:latin typeface="Courier New"/>
                <a:ea typeface="Courier New"/>
                <a:cs typeface="Courier New"/>
                <a:sym typeface="Courier New"/>
              </a:rPr>
              <a:t>(pb_fname)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ls -alh {pb_fname}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AF00DB"/>
                </a:solidFill>
                <a:latin typeface="Courier New"/>
                <a:ea typeface="Courier New"/>
                <a:cs typeface="Courier New"/>
                <a:sym typeface="Courier New"/>
              </a:rPr>
              <a:t>from</a:t>
            </a:r>
            <a:r>
              <a:rPr b="0" i="0" lang="es-CO" sz="1600" u="none" cap="none" strike="noStrike">
                <a:solidFill>
                  <a:srgbClr val="000000"/>
                </a:solidFill>
                <a:latin typeface="Courier New"/>
                <a:ea typeface="Courier New"/>
                <a:cs typeface="Courier New"/>
                <a:sym typeface="Courier New"/>
              </a:rPr>
              <a:t> google.colab </a:t>
            </a:r>
            <a:r>
              <a:rPr b="0" i="0" lang="es-CO" sz="1600" u="none" cap="none" strike="noStrike">
                <a:solidFill>
                  <a:srgbClr val="AF00DB"/>
                </a:solidFill>
                <a:latin typeface="Courier New"/>
                <a:ea typeface="Courier New"/>
                <a:cs typeface="Courier New"/>
                <a:sym typeface="Courier New"/>
              </a:rPr>
              <a:t>import</a:t>
            </a:r>
            <a:r>
              <a:rPr b="0" i="0" lang="es-CO" sz="1600" u="none" cap="none" strike="noStrike">
                <a:solidFill>
                  <a:srgbClr val="000000"/>
                </a:solidFill>
                <a:latin typeface="Courier New"/>
                <a:ea typeface="Courier New"/>
                <a:cs typeface="Courier New"/>
                <a:sym typeface="Courier New"/>
              </a:rPr>
              <a:t> files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8000"/>
                </a:solidFill>
                <a:latin typeface="Courier New"/>
                <a:ea typeface="Courier New"/>
                <a:cs typeface="Courier New"/>
                <a:sym typeface="Courier New"/>
              </a:rPr>
              <a:t>#descargamos el modelo</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files.download(pb_fname)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8000"/>
                </a:solidFill>
                <a:latin typeface="Courier New"/>
                <a:ea typeface="Courier New"/>
                <a:cs typeface="Courier New"/>
                <a:sym typeface="Courier New"/>
              </a:rPr>
              <a:t>#descargamos el mapa de etiquetas.</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ourier New"/>
                <a:ea typeface="Courier New"/>
                <a:cs typeface="Courier New"/>
                <a:sym typeface="Courier New"/>
              </a:rPr>
              <a:t>files.download(label_map_pbtxt_fname)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7" name="Shape 567"/>
        <p:cNvGrpSpPr/>
        <p:nvPr/>
      </p:nvGrpSpPr>
      <p:grpSpPr>
        <a:xfrm>
          <a:off x="0" y="0"/>
          <a:ext cx="0" cy="0"/>
          <a:chOff x="0" y="0"/>
          <a:chExt cx="0" cy="0"/>
        </a:xfrm>
      </p:grpSpPr>
      <p:sp>
        <p:nvSpPr>
          <p:cNvPr id="568" name="Google Shape;568;p61"/>
          <p:cNvSpPr txBox="1"/>
          <p:nvPr/>
        </p:nvSpPr>
        <p:spPr>
          <a:xfrm>
            <a:off x="1614197" y="475862"/>
            <a:ext cx="746156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6 probar modelo .pb</a:t>
            </a:r>
            <a:endParaRPr b="0" i="0" sz="3200" u="none" cap="none" strike="noStrike">
              <a:solidFill>
                <a:srgbClr val="000000"/>
              </a:solidFill>
              <a:latin typeface="Arial"/>
              <a:ea typeface="Arial"/>
              <a:cs typeface="Arial"/>
              <a:sym typeface="Arial"/>
            </a:endParaRPr>
          </a:p>
        </p:txBody>
      </p:sp>
      <p:sp>
        <p:nvSpPr>
          <p:cNvPr id="569" name="Google Shape;569;p61"/>
          <p:cNvSpPr txBox="1"/>
          <p:nvPr/>
        </p:nvSpPr>
        <p:spPr>
          <a:xfrm>
            <a:off x="1210962" y="1338802"/>
            <a:ext cx="10981038" cy="92328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Creamos una subcarpeta dentro de </a:t>
            </a:r>
            <a:r>
              <a:rPr b="1" i="0" lang="es-CO" sz="1800" u="none" cap="none" strike="noStrike">
                <a:solidFill>
                  <a:schemeClr val="dk1"/>
                </a:solidFill>
                <a:latin typeface="Arial"/>
                <a:ea typeface="Arial"/>
                <a:cs typeface="Arial"/>
                <a:sym typeface="Arial"/>
              </a:rPr>
              <a:t>deteccion_objectos</a:t>
            </a:r>
            <a:r>
              <a:rPr b="0" i="0" lang="es-CO" sz="1800" u="none" cap="none" strike="noStrike">
                <a:solidFill>
                  <a:schemeClr val="dk1"/>
                </a:solidFill>
                <a:latin typeface="Arial"/>
                <a:ea typeface="Arial"/>
                <a:cs typeface="Arial"/>
                <a:sym typeface="Arial"/>
              </a:rPr>
              <a:t>, a la que llamaremos </a:t>
            </a:r>
            <a:r>
              <a:rPr b="1" i="0" lang="es-CO" sz="1800" u="none" cap="none" strike="noStrike">
                <a:solidFill>
                  <a:schemeClr val="dk1"/>
                </a:solidFill>
                <a:latin typeface="Arial"/>
                <a:ea typeface="Arial"/>
                <a:cs typeface="Arial"/>
                <a:sym typeface="Arial"/>
              </a:rPr>
              <a:t>img_prueba, </a:t>
            </a:r>
            <a:r>
              <a:rPr b="0" i="0" lang="es-CO" sz="1800" u="none" cap="none" strike="noStrike">
                <a:solidFill>
                  <a:schemeClr val="dk1"/>
                </a:solidFill>
                <a:latin typeface="Arial"/>
                <a:ea typeface="Arial"/>
                <a:cs typeface="Arial"/>
                <a:sym typeface="Arial"/>
              </a:rPr>
              <a:t>en ella colocamos unas imágenes que tenga alguna pantera, león o tigre pero que no estén entre las imágenes que usamos para entrenamiento ni prueba.</a:t>
            </a:r>
            <a:endParaRPr b="1" i="0" sz="1800" u="none" cap="none" strike="noStrike">
              <a:solidFill>
                <a:schemeClr val="dk1"/>
              </a:solidFill>
              <a:latin typeface="Arial"/>
              <a:ea typeface="Arial"/>
              <a:cs typeface="Arial"/>
              <a:sym typeface="Arial"/>
            </a:endParaRPr>
          </a:p>
        </p:txBody>
      </p:sp>
      <p:sp>
        <p:nvSpPr>
          <p:cNvPr id="570" name="Google Shape;570;p61"/>
          <p:cNvSpPr/>
          <p:nvPr/>
        </p:nvSpPr>
        <p:spPr>
          <a:xfrm>
            <a:off x="1239140" y="2262091"/>
            <a:ext cx="10952860" cy="4185721"/>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glob</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Ruta del gráfo de detección congelado. Este es el modelo real que se utiliza para la detección de objetos.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PATH_TO_CKPT = pb_fname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Lista de las cadenas que se utilizan para agregar la etiqueta correcta para cada cuadro.</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PATH_TO_LABELS = label_map_pbtxt_fname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008000"/>
                </a:solidFill>
                <a:latin typeface="Courier New"/>
                <a:ea typeface="Courier New"/>
                <a:cs typeface="Courier New"/>
                <a:sym typeface="Courier New"/>
              </a:rPr>
              <a:t># ruta donde estan las imágenes para probar</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PATH_TO_TEST_IMAGES_DIR =  </a:t>
            </a:r>
            <a:r>
              <a:rPr b="0" i="0" lang="es-CO" sz="1400" u="none" cap="none" strike="noStrike">
                <a:solidFill>
                  <a:srgbClr val="A31515"/>
                </a:solidFill>
                <a:latin typeface="Courier New"/>
                <a:ea typeface="Courier New"/>
                <a:cs typeface="Courier New"/>
                <a:sym typeface="Courier New"/>
              </a:rPr>
              <a:t>"/content/drive/My Drive/deteccion_objectos/img_prueba"</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Courier New"/>
                <a:ea typeface="Courier New"/>
                <a:cs typeface="Courier New"/>
                <a:sym typeface="Courier New"/>
              </a:rPr>
            </a:br>
            <a:r>
              <a:rPr b="0" i="0" lang="es-CO" sz="1400" u="none" cap="none" strike="noStrike">
                <a:solidFill>
                  <a:srgbClr val="AF00DB"/>
                </a:solidFill>
                <a:latin typeface="Courier New"/>
                <a:ea typeface="Courier New"/>
                <a:cs typeface="Courier New"/>
                <a:sym typeface="Courier New"/>
              </a:rPr>
              <a:t>assert</a:t>
            </a:r>
            <a:r>
              <a:rPr b="0" i="0" lang="es-CO" sz="1400" u="none" cap="none" strike="noStrike">
                <a:solidFill>
                  <a:srgbClr val="000000"/>
                </a:solidFill>
                <a:latin typeface="Courier New"/>
                <a:ea typeface="Courier New"/>
                <a:cs typeface="Courier New"/>
                <a:sym typeface="Courier New"/>
              </a:rPr>
              <a:t> os.path.isfile(pb_fname)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assert</a:t>
            </a:r>
            <a:r>
              <a:rPr b="0" i="0" lang="es-CO" sz="1400" u="none" cap="none" strike="noStrike">
                <a:solidFill>
                  <a:srgbClr val="000000"/>
                </a:solidFill>
                <a:latin typeface="Courier New"/>
                <a:ea typeface="Courier New"/>
                <a:cs typeface="Courier New"/>
                <a:sym typeface="Courier New"/>
              </a:rPr>
              <a:t> os.path.isfile(PATH_TO_LABELS)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TEST_IMAGE_PATHS = glob.glob(os.path.join(PATH_TO_TEST_IMAGES_DIR, </a:t>
            </a:r>
            <a:r>
              <a:rPr b="0" i="0" lang="es-CO" sz="1400" u="none" cap="none" strike="noStrike">
                <a:solidFill>
                  <a:srgbClr val="A31515"/>
                </a:solidFill>
                <a:latin typeface="Courier New"/>
                <a:ea typeface="Courier New"/>
                <a:cs typeface="Courier New"/>
                <a:sym typeface="Courier New"/>
              </a:rPr>
              <a:t>"*.*"</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assert</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795E26"/>
                </a:solidFill>
                <a:latin typeface="Courier New"/>
                <a:ea typeface="Courier New"/>
                <a:cs typeface="Courier New"/>
                <a:sym typeface="Courier New"/>
              </a:rPr>
              <a:t>len</a:t>
            </a:r>
            <a:r>
              <a:rPr b="0" i="0" lang="es-CO" sz="1400" u="none" cap="none" strike="noStrike">
                <a:solidFill>
                  <a:srgbClr val="000000"/>
                </a:solidFill>
                <a:latin typeface="Courier New"/>
                <a:ea typeface="Courier New"/>
                <a:cs typeface="Courier New"/>
                <a:sym typeface="Courier New"/>
              </a:rPr>
              <a:t>(TEST_IMAGE_PATHS) &gt; </a:t>
            </a:r>
            <a:r>
              <a:rPr b="0" i="0" lang="es-CO" sz="1400" u="none" cap="none" strike="noStrike">
                <a:solidFill>
                  <a:srgbClr val="09885A"/>
                </a:solidFill>
                <a:latin typeface="Courier New"/>
                <a:ea typeface="Courier New"/>
                <a:cs typeface="Courier New"/>
                <a:sym typeface="Courier New"/>
              </a:rPr>
              <a:t>0</a:t>
            </a:r>
            <a:r>
              <a:rPr b="0" i="0" lang="es-CO" sz="1400" u="none" cap="none" strike="noStrike">
                <a:solidFill>
                  <a:srgbClr val="000000"/>
                </a:solidFill>
                <a:latin typeface="Courier New"/>
                <a:ea typeface="Courier New"/>
                <a:cs typeface="Courier New"/>
                <a:sym typeface="Courier New"/>
              </a:rPr>
              <a:t>, </a:t>
            </a:r>
            <a:r>
              <a:rPr b="0" i="0" lang="es-CO" sz="1400" u="none" cap="none" strike="noStrike">
                <a:solidFill>
                  <a:srgbClr val="A31515"/>
                </a:solidFill>
                <a:latin typeface="Courier New"/>
                <a:ea typeface="Courier New"/>
                <a:cs typeface="Courier New"/>
                <a:sym typeface="Courier New"/>
              </a:rPr>
              <a:t>'No image found in `{}`.'</a:t>
            </a:r>
            <a:r>
              <a:rPr b="0" i="0" lang="es-CO" sz="1400" u="none" cap="none" strike="noStrike">
                <a:solidFill>
                  <a:srgbClr val="000000"/>
                </a:solidFill>
                <a:latin typeface="Courier New"/>
                <a:ea typeface="Courier New"/>
                <a:cs typeface="Courier New"/>
                <a:sym typeface="Courier New"/>
              </a:rPr>
              <a:t>.</a:t>
            </a:r>
            <a:r>
              <a:rPr b="0" i="0" lang="es-CO" sz="1400" u="none" cap="none" strike="noStrike">
                <a:solidFill>
                  <a:srgbClr val="795E26"/>
                </a:solidFill>
                <a:latin typeface="Courier New"/>
                <a:ea typeface="Courier New"/>
                <a:cs typeface="Courier New"/>
                <a:sym typeface="Courier New"/>
              </a:rPr>
              <a:t>format</a:t>
            </a:r>
            <a:r>
              <a:rPr b="0" i="0" lang="es-CO" sz="1400" u="none" cap="none" strike="noStrike">
                <a:solidFill>
                  <a:srgbClr val="000000"/>
                </a:solidFill>
                <a:latin typeface="Courier New"/>
                <a:ea typeface="Courier New"/>
                <a:cs typeface="Courier New"/>
                <a:sym typeface="Courier New"/>
              </a:rPr>
              <a:t>(PATH_TO_TEST_IMAGES_DIR)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795E26"/>
                </a:solidFill>
                <a:latin typeface="Courier New"/>
                <a:ea typeface="Courier New"/>
                <a:cs typeface="Courier New"/>
                <a:sym typeface="Courier New"/>
              </a:rPr>
              <a:t>print</a:t>
            </a:r>
            <a:r>
              <a:rPr b="0" i="0" lang="es-CO" sz="1400" u="none" cap="none" strike="noStrike">
                <a:solidFill>
                  <a:srgbClr val="000000"/>
                </a:solidFill>
                <a:latin typeface="Courier New"/>
                <a:ea typeface="Courier New"/>
                <a:cs typeface="Courier New"/>
                <a:sym typeface="Courier New"/>
              </a:rPr>
              <a:t>(TEST_IMAGE_PATHS)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0"/>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Proceso Global</a:t>
            </a:r>
            <a:endParaRPr b="0" i="0" sz="1400" u="none" cap="none" strike="noStrike">
              <a:solidFill>
                <a:srgbClr val="000000"/>
              </a:solidFill>
              <a:latin typeface="Arial"/>
              <a:ea typeface="Arial"/>
              <a:cs typeface="Arial"/>
              <a:sym typeface="Arial"/>
            </a:endParaRPr>
          </a:p>
        </p:txBody>
      </p:sp>
      <p:sp>
        <p:nvSpPr>
          <p:cNvPr id="169" name="Google Shape;169;p20"/>
          <p:cNvSpPr txBox="1"/>
          <p:nvPr/>
        </p:nvSpPr>
        <p:spPr>
          <a:xfrm>
            <a:off x="1232174" y="2927445"/>
            <a:ext cx="1086836" cy="646331"/>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Etiquetar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Imágenes</a:t>
            </a:r>
            <a:endParaRPr b="0" i="0" sz="1400" u="none" cap="none" strike="noStrike">
              <a:solidFill>
                <a:srgbClr val="000000"/>
              </a:solidFill>
              <a:latin typeface="Arial"/>
              <a:ea typeface="Arial"/>
              <a:cs typeface="Arial"/>
              <a:sym typeface="Arial"/>
            </a:endParaRPr>
          </a:p>
        </p:txBody>
      </p:sp>
      <p:sp>
        <p:nvSpPr>
          <p:cNvPr id="170" name="Google Shape;170;p20"/>
          <p:cNvSpPr txBox="1"/>
          <p:nvPr/>
        </p:nvSpPr>
        <p:spPr>
          <a:xfrm>
            <a:off x="2546901" y="2927445"/>
            <a:ext cx="1274468"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listas CSV</a:t>
            </a:r>
            <a:endParaRPr b="0" i="0" sz="1400" u="none" cap="none" strike="noStrike">
              <a:solidFill>
                <a:srgbClr val="000000"/>
              </a:solidFill>
              <a:latin typeface="Arial"/>
              <a:ea typeface="Arial"/>
              <a:cs typeface="Arial"/>
              <a:sym typeface="Arial"/>
            </a:endParaRPr>
          </a:p>
        </p:txBody>
      </p:sp>
      <p:sp>
        <p:nvSpPr>
          <p:cNvPr id="171" name="Google Shape;171;p20"/>
          <p:cNvSpPr txBox="1"/>
          <p:nvPr/>
        </p:nvSpPr>
        <p:spPr>
          <a:xfrm>
            <a:off x="5487283" y="2927445"/>
            <a:ext cx="1655927"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Entrenar grafo inferencial</a:t>
            </a:r>
            <a:endParaRPr b="0" i="0" sz="1400" u="none" cap="none" strike="noStrike">
              <a:solidFill>
                <a:srgbClr val="000000"/>
              </a:solidFill>
              <a:latin typeface="Arial"/>
              <a:ea typeface="Arial"/>
              <a:cs typeface="Arial"/>
              <a:sym typeface="Arial"/>
            </a:endParaRPr>
          </a:p>
        </p:txBody>
      </p:sp>
      <p:sp>
        <p:nvSpPr>
          <p:cNvPr id="172" name="Google Shape;172;p20"/>
          <p:cNvSpPr txBox="1"/>
          <p:nvPr/>
        </p:nvSpPr>
        <p:spPr>
          <a:xfrm>
            <a:off x="4049260" y="2927445"/>
            <a:ext cx="1274468"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TFRecords</a:t>
            </a:r>
            <a:endParaRPr b="0" i="0" sz="1800" u="none" cap="none" strike="noStrike">
              <a:solidFill>
                <a:schemeClr val="dk1"/>
              </a:solidFill>
              <a:latin typeface="Calibri"/>
              <a:ea typeface="Calibri"/>
              <a:cs typeface="Calibri"/>
              <a:sym typeface="Calibri"/>
            </a:endParaRPr>
          </a:p>
        </p:txBody>
      </p:sp>
      <p:sp>
        <p:nvSpPr>
          <p:cNvPr id="173" name="Google Shape;173;p20"/>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Congelar grafo inferencial</a:t>
            </a:r>
            <a:endParaRPr b="0" i="0" sz="1400" u="none" cap="none" strike="noStrike">
              <a:solidFill>
                <a:srgbClr val="000000"/>
              </a:solidFill>
              <a:latin typeface="Arial"/>
              <a:ea typeface="Arial"/>
              <a:cs typeface="Arial"/>
              <a:sym typeface="Arial"/>
            </a:endParaRPr>
          </a:p>
        </p:txBody>
      </p:sp>
      <p:cxnSp>
        <p:nvCxnSpPr>
          <p:cNvPr id="174" name="Google Shape;174;p20"/>
          <p:cNvCxnSpPr>
            <a:stCxn id="169" idx="3"/>
            <a:endCxn id="170" idx="1"/>
          </p:cNvCxnSpPr>
          <p:nvPr/>
        </p:nvCxnSpPr>
        <p:spPr>
          <a:xfrm>
            <a:off x="2319010" y="325061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175" name="Google Shape;175;p20"/>
          <p:cNvCxnSpPr>
            <a:stCxn id="170" idx="3"/>
            <a:endCxn id="172" idx="1"/>
          </p:cNvCxnSpPr>
          <p:nvPr/>
        </p:nvCxnSpPr>
        <p:spPr>
          <a:xfrm>
            <a:off x="3821369" y="325059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176" name="Google Shape;176;p20"/>
          <p:cNvCxnSpPr>
            <a:stCxn id="172" idx="3"/>
            <a:endCxn id="171" idx="1"/>
          </p:cNvCxnSpPr>
          <p:nvPr/>
        </p:nvCxnSpPr>
        <p:spPr>
          <a:xfrm>
            <a:off x="5323728" y="3250590"/>
            <a:ext cx="1635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177" name="Google Shape;177;p20"/>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Convertir grafo a tflite</a:t>
            </a:r>
            <a:endParaRPr b="0" i="0" sz="1400" u="none" cap="none" strike="noStrike">
              <a:solidFill>
                <a:srgbClr val="000000"/>
              </a:solidFill>
              <a:latin typeface="Arial"/>
              <a:ea typeface="Arial"/>
              <a:cs typeface="Arial"/>
              <a:sym typeface="Arial"/>
            </a:endParaRPr>
          </a:p>
        </p:txBody>
      </p:sp>
      <p:cxnSp>
        <p:nvCxnSpPr>
          <p:cNvPr id="178" name="Google Shape;178;p20"/>
          <p:cNvCxnSpPr>
            <a:stCxn id="171" idx="3"/>
            <a:endCxn id="173" idx="1"/>
          </p:cNvCxnSpPr>
          <p:nvPr/>
        </p:nvCxnSpPr>
        <p:spPr>
          <a:xfrm>
            <a:off x="7143210" y="3250590"/>
            <a:ext cx="1908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179" name="Google Shape;179;p20"/>
          <p:cNvCxnSpPr>
            <a:stCxn id="173" idx="3"/>
            <a:endCxn id="177" idx="1"/>
          </p:cNvCxnSpPr>
          <p:nvPr/>
        </p:nvCxnSpPr>
        <p:spPr>
          <a:xfrm>
            <a:off x="8989994" y="3250590"/>
            <a:ext cx="213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Teléfono celular icono Vector Illustration - Descargar Vectores ..." id="180" name="Google Shape;180;p20"/>
          <p:cNvPicPr preferRelativeResize="0"/>
          <p:nvPr/>
        </p:nvPicPr>
        <p:blipFill rotWithShape="1">
          <a:blip r:embed="rId4">
            <a:alphaModFix/>
          </a:blip>
          <a:srcRect b="12060" l="29628" r="29433" t="12790"/>
          <a:stretch/>
        </p:blipFill>
        <p:spPr>
          <a:xfrm>
            <a:off x="11195858" y="1356143"/>
            <a:ext cx="510259" cy="936681"/>
          </a:xfrm>
          <a:prstGeom prst="rect">
            <a:avLst/>
          </a:prstGeom>
          <a:noFill/>
          <a:ln>
            <a:noFill/>
          </a:ln>
        </p:spPr>
      </p:pic>
      <p:cxnSp>
        <p:nvCxnSpPr>
          <p:cNvPr id="181" name="Google Shape;181;p20"/>
          <p:cNvCxnSpPr>
            <a:stCxn id="177" idx="3"/>
            <a:endCxn id="180" idx="2"/>
          </p:cNvCxnSpPr>
          <p:nvPr/>
        </p:nvCxnSpPr>
        <p:spPr>
          <a:xfrm flipH="1" rot="10800000">
            <a:off x="10658890" y="2292690"/>
            <a:ext cx="792000" cy="9579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Reloj inteligente - Iconos gratis de tecnología" id="182" name="Google Shape;182;p20"/>
          <p:cNvPicPr preferRelativeResize="0"/>
          <p:nvPr/>
        </p:nvPicPr>
        <p:blipFill rotWithShape="1">
          <a:blip r:embed="rId5">
            <a:alphaModFix/>
          </a:blip>
          <a:srcRect b="0" l="14634" r="13855" t="0"/>
          <a:stretch/>
        </p:blipFill>
        <p:spPr>
          <a:xfrm>
            <a:off x="11370038" y="3647280"/>
            <a:ext cx="772274" cy="1079981"/>
          </a:xfrm>
          <a:prstGeom prst="rect">
            <a:avLst/>
          </a:prstGeom>
          <a:noFill/>
          <a:ln>
            <a:noFill/>
          </a:ln>
        </p:spPr>
      </p:pic>
      <p:cxnSp>
        <p:nvCxnSpPr>
          <p:cNvPr id="183" name="Google Shape;183;p20"/>
          <p:cNvCxnSpPr>
            <a:stCxn id="177" idx="3"/>
            <a:endCxn id="182" idx="1"/>
          </p:cNvCxnSpPr>
          <p:nvPr/>
        </p:nvCxnSpPr>
        <p:spPr>
          <a:xfrm>
            <a:off x="10658890" y="3250590"/>
            <a:ext cx="711000" cy="9366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4" name="Shape 574"/>
        <p:cNvGrpSpPr/>
        <p:nvPr/>
      </p:nvGrpSpPr>
      <p:grpSpPr>
        <a:xfrm>
          <a:off x="0" y="0"/>
          <a:ext cx="0" cy="0"/>
          <a:chOff x="0" y="0"/>
          <a:chExt cx="0" cy="0"/>
        </a:xfrm>
      </p:grpSpPr>
      <p:sp>
        <p:nvSpPr>
          <p:cNvPr id="575" name="Google Shape;575;p62"/>
          <p:cNvSpPr txBox="1"/>
          <p:nvPr/>
        </p:nvSpPr>
        <p:spPr>
          <a:xfrm>
            <a:off x="1614197" y="475862"/>
            <a:ext cx="746156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6 probar modelo .pb</a:t>
            </a:r>
            <a:endParaRPr b="0" i="0" sz="3200" u="none" cap="none" strike="noStrike">
              <a:solidFill>
                <a:srgbClr val="000000"/>
              </a:solidFill>
              <a:latin typeface="Arial"/>
              <a:ea typeface="Arial"/>
              <a:cs typeface="Arial"/>
              <a:sym typeface="Arial"/>
            </a:endParaRPr>
          </a:p>
        </p:txBody>
      </p:sp>
      <p:sp>
        <p:nvSpPr>
          <p:cNvPr id="576" name="Google Shape;576;p62"/>
          <p:cNvSpPr txBox="1"/>
          <p:nvPr/>
        </p:nvSpPr>
        <p:spPr>
          <a:xfrm>
            <a:off x="1210962" y="1199699"/>
            <a:ext cx="10981038"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Pasamos cada una de las imágenes por el grafo y luego las visualizamos</a:t>
            </a:r>
            <a:endParaRPr b="1" i="0" sz="1800" u="none" cap="none" strike="noStrike">
              <a:solidFill>
                <a:schemeClr val="dk1"/>
              </a:solidFill>
              <a:latin typeface="Arial"/>
              <a:ea typeface="Arial"/>
              <a:cs typeface="Arial"/>
              <a:sym typeface="Arial"/>
            </a:endParaRPr>
          </a:p>
        </p:txBody>
      </p:sp>
      <p:sp>
        <p:nvSpPr>
          <p:cNvPr id="577" name="Google Shape;577;p62"/>
          <p:cNvSpPr/>
          <p:nvPr/>
        </p:nvSpPr>
        <p:spPr>
          <a:xfrm>
            <a:off x="1210962" y="1568990"/>
            <a:ext cx="10952860" cy="16435228"/>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FF"/>
                </a:solidFill>
                <a:latin typeface="Courier New"/>
                <a:ea typeface="Courier New"/>
                <a:cs typeface="Courier New"/>
                <a:sym typeface="Courier New"/>
              </a:rPr>
              <a:t>%cd </a:t>
            </a:r>
            <a:r>
              <a:rPr b="0" i="0" lang="es-CO" sz="900" u="none" cap="none" strike="noStrike">
                <a:solidFill>
                  <a:srgbClr val="000000"/>
                </a:solidFill>
                <a:latin typeface="Courier New"/>
                <a:ea typeface="Courier New"/>
                <a:cs typeface="Courier New"/>
                <a:sym typeface="Courier New"/>
              </a:rPr>
              <a:t>/content/models/research/object_detection</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numpy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np</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six.moves.urllib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urllib</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sys</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tarfile</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tensorflow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tf</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zipfile</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from</a:t>
            </a:r>
            <a:r>
              <a:rPr b="0" i="0" lang="es-CO" sz="900" u="none" cap="none" strike="noStrike">
                <a:solidFill>
                  <a:srgbClr val="000000"/>
                </a:solidFill>
                <a:latin typeface="Courier New"/>
                <a:ea typeface="Courier New"/>
                <a:cs typeface="Courier New"/>
                <a:sym typeface="Courier New"/>
              </a:rPr>
              <a:t> collections </a:t>
            </a: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defaultdict</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from</a:t>
            </a:r>
            <a:r>
              <a:rPr b="0" i="0" lang="es-CO" sz="900" u="none" cap="none" strike="noStrike">
                <a:solidFill>
                  <a:srgbClr val="000000"/>
                </a:solidFill>
                <a:latin typeface="Courier New"/>
                <a:ea typeface="Courier New"/>
                <a:cs typeface="Courier New"/>
                <a:sym typeface="Courier New"/>
              </a:rPr>
              <a:t> io </a:t>
            </a: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StringIO</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from</a:t>
            </a:r>
            <a:r>
              <a:rPr b="0" i="0" lang="es-CO" sz="900" u="none" cap="none" strike="noStrike">
                <a:solidFill>
                  <a:srgbClr val="000000"/>
                </a:solidFill>
                <a:latin typeface="Courier New"/>
                <a:ea typeface="Courier New"/>
                <a:cs typeface="Courier New"/>
                <a:sym typeface="Courier New"/>
              </a:rPr>
              <a:t> matplotlib </a:t>
            </a: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pyplot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plt</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from</a:t>
            </a:r>
            <a:r>
              <a:rPr b="0" i="0" lang="es-CO" sz="900" u="none" cap="none" strike="noStrike">
                <a:solidFill>
                  <a:srgbClr val="000000"/>
                </a:solidFill>
                <a:latin typeface="Courier New"/>
                <a:ea typeface="Courier New"/>
                <a:cs typeface="Courier New"/>
                <a:sym typeface="Courier New"/>
              </a:rPr>
              <a:t> PIL </a:t>
            </a: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Image</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0000"/>
                </a:solidFill>
                <a:latin typeface="Courier New"/>
                <a:ea typeface="Courier New"/>
                <a:cs typeface="Courier New"/>
                <a:sym typeface="Courier New"/>
              </a:rPr>
              <a:t>sys.path.append(</a:t>
            </a:r>
            <a:r>
              <a:rPr b="0" i="0" lang="es-CO" sz="900" u="none" cap="none" strike="noStrike">
                <a:solidFill>
                  <a:srgbClr val="A31515"/>
                </a:solidFill>
                <a:latin typeface="Courier New"/>
                <a:ea typeface="Courier New"/>
                <a:cs typeface="Courier New"/>
                <a:sym typeface="Courier New"/>
              </a:rPr>
              <a:t>".."</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from</a:t>
            </a:r>
            <a:r>
              <a:rPr b="0" i="0" lang="es-CO" sz="900" u="none" cap="none" strike="noStrike">
                <a:solidFill>
                  <a:srgbClr val="000000"/>
                </a:solidFill>
                <a:latin typeface="Courier New"/>
                <a:ea typeface="Courier New"/>
                <a:cs typeface="Courier New"/>
                <a:sym typeface="Courier New"/>
              </a:rPr>
              <a:t> object_detection.utils </a:t>
            </a: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ops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utils_ops</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8000"/>
                </a:solidFill>
                <a:latin typeface="Courier New"/>
                <a:ea typeface="Courier New"/>
                <a:cs typeface="Courier New"/>
                <a:sym typeface="Courier New"/>
              </a:rPr>
              <a:t>#Esto es necesario para mostrar las imágenes.</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FF"/>
                </a:solidFill>
                <a:latin typeface="Courier New"/>
                <a:ea typeface="Courier New"/>
                <a:cs typeface="Courier New"/>
                <a:sym typeface="Courier New"/>
              </a:rPr>
              <a:t>%matplotlib </a:t>
            </a:r>
            <a:r>
              <a:rPr b="0" i="0" lang="es-CO" sz="900" u="none" cap="none" strike="noStrike">
                <a:solidFill>
                  <a:srgbClr val="000000"/>
                </a:solidFill>
                <a:latin typeface="Courier New"/>
                <a:ea typeface="Courier New"/>
                <a:cs typeface="Courier New"/>
                <a:sym typeface="Courier New"/>
              </a:rPr>
              <a:t>inline</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AF00DB"/>
                </a:solidFill>
                <a:latin typeface="Courier New"/>
                <a:ea typeface="Courier New"/>
                <a:cs typeface="Courier New"/>
                <a:sym typeface="Courier New"/>
              </a:rPr>
              <a:t>from</a:t>
            </a:r>
            <a:r>
              <a:rPr b="0" i="0" lang="es-CO" sz="900" u="none" cap="none" strike="noStrike">
                <a:solidFill>
                  <a:srgbClr val="000000"/>
                </a:solidFill>
                <a:latin typeface="Courier New"/>
                <a:ea typeface="Courier New"/>
                <a:cs typeface="Courier New"/>
                <a:sym typeface="Courier New"/>
              </a:rPr>
              <a:t> object_detection.utils </a:t>
            </a: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label_map_util</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from</a:t>
            </a:r>
            <a:r>
              <a:rPr b="0" i="0" lang="es-CO" sz="900" u="none" cap="none" strike="noStrike">
                <a:solidFill>
                  <a:srgbClr val="000000"/>
                </a:solidFill>
                <a:latin typeface="Courier New"/>
                <a:ea typeface="Courier New"/>
                <a:cs typeface="Courier New"/>
                <a:sym typeface="Courier New"/>
              </a:rPr>
              <a:t> object_detection.utils </a:t>
            </a:r>
            <a:r>
              <a:rPr b="0" i="0" lang="es-CO" sz="900" u="none" cap="none" strike="noStrike">
                <a:solidFill>
                  <a:srgbClr val="AF00DB"/>
                </a:solidFill>
                <a:latin typeface="Courier New"/>
                <a:ea typeface="Courier New"/>
                <a:cs typeface="Courier New"/>
                <a:sym typeface="Courier New"/>
              </a:rPr>
              <a:t>import</a:t>
            </a:r>
            <a:r>
              <a:rPr b="0" i="0" lang="es-CO" sz="900" u="none" cap="none" strike="noStrike">
                <a:solidFill>
                  <a:srgbClr val="000000"/>
                </a:solidFill>
                <a:latin typeface="Courier New"/>
                <a:ea typeface="Courier New"/>
                <a:cs typeface="Courier New"/>
                <a:sym typeface="Courier New"/>
              </a:rPr>
              <a:t> visualization_utils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vis_util</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0000"/>
                </a:solidFill>
                <a:latin typeface="Courier New"/>
                <a:ea typeface="Courier New"/>
                <a:cs typeface="Courier New"/>
                <a:sym typeface="Courier New"/>
              </a:rPr>
              <a:t>detection_graph = tf.Graph()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AF00DB"/>
                </a:solidFill>
                <a:latin typeface="Courier New"/>
                <a:ea typeface="Courier New"/>
                <a:cs typeface="Courier New"/>
                <a:sym typeface="Courier New"/>
              </a:rPr>
              <a:t>with</a:t>
            </a:r>
            <a:r>
              <a:rPr b="0" i="0" lang="es-CO" sz="900" u="none" cap="none" strike="noStrike">
                <a:solidFill>
                  <a:srgbClr val="000000"/>
                </a:solidFill>
                <a:latin typeface="Courier New"/>
                <a:ea typeface="Courier New"/>
                <a:cs typeface="Courier New"/>
                <a:sym typeface="Courier New"/>
              </a:rPr>
              <a:t> detection_graph.as_default():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od_graph_def = tf.GraphDef()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with</a:t>
            </a:r>
            <a:r>
              <a:rPr b="0" i="0" lang="es-CO" sz="900" u="none" cap="none" strike="noStrike">
                <a:solidFill>
                  <a:srgbClr val="000000"/>
                </a:solidFill>
                <a:latin typeface="Courier New"/>
                <a:ea typeface="Courier New"/>
                <a:cs typeface="Courier New"/>
                <a:sym typeface="Courier New"/>
              </a:rPr>
              <a:t> tf.gfile.GFile(PATH_TO_CKPT, </a:t>
            </a:r>
            <a:r>
              <a:rPr b="0" i="0" lang="es-CO" sz="900" u="none" cap="none" strike="noStrike">
                <a:solidFill>
                  <a:srgbClr val="A31515"/>
                </a:solidFill>
                <a:latin typeface="Courier New"/>
                <a:ea typeface="Courier New"/>
                <a:cs typeface="Courier New"/>
                <a:sym typeface="Courier New"/>
              </a:rPr>
              <a:t>'rb'</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fid: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serialized_graph = fid.read()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od_graph_def.ParseFromString(serialized_graph)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tf.import_graph_def(od_graph_def, name=</a:t>
            </a:r>
            <a:r>
              <a:rPr b="0" i="0" lang="es-CO" sz="900" u="none" cap="none" strike="noStrike">
                <a:solidFill>
                  <a:srgbClr val="A31515"/>
                </a:solidFill>
                <a:latin typeface="Courier New"/>
                <a:ea typeface="Courier New"/>
                <a:cs typeface="Courier New"/>
                <a:sym typeface="Courier New"/>
              </a:rPr>
              <a:t>''</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0000"/>
                </a:solidFill>
                <a:latin typeface="Courier New"/>
                <a:ea typeface="Courier New"/>
                <a:cs typeface="Courier New"/>
                <a:sym typeface="Courier New"/>
              </a:rPr>
              <a:t>label_map = label_map_util.load_labelmap(PATH_TO_LABELS)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categories = label_map_util.convert_label_map_to_categories(label_map, max_num_classes=num_classes, use_display_name=</a:t>
            </a:r>
            <a:r>
              <a:rPr b="0" i="0" lang="es-CO" sz="900" u="none" cap="none" strike="noStrike">
                <a:solidFill>
                  <a:srgbClr val="0000FF"/>
                </a:solidFill>
                <a:latin typeface="Courier New"/>
                <a:ea typeface="Courier New"/>
                <a:cs typeface="Courier New"/>
                <a:sym typeface="Courier New"/>
              </a:rPr>
              <a:t>True</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category_index = label_map_util.create_category_index(categories)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00FF"/>
                </a:solidFill>
                <a:latin typeface="Courier New"/>
                <a:ea typeface="Courier New"/>
                <a:cs typeface="Courier New"/>
                <a:sym typeface="Courier New"/>
              </a:rPr>
              <a:t>def</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795E26"/>
                </a:solidFill>
                <a:latin typeface="Courier New"/>
                <a:ea typeface="Courier New"/>
                <a:cs typeface="Courier New"/>
                <a:sym typeface="Courier New"/>
              </a:rPr>
              <a:t>load_image_into_numpy_array</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01080"/>
                </a:solidFill>
                <a:latin typeface="Courier New"/>
                <a:ea typeface="Courier New"/>
                <a:cs typeface="Courier New"/>
                <a:sym typeface="Courier New"/>
              </a:rPr>
              <a:t>image</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(im_width, im_height) = image.size</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return</a:t>
            </a:r>
            <a:r>
              <a:rPr b="0" i="0" lang="es-CO" sz="900" u="none" cap="none" strike="noStrike">
                <a:solidFill>
                  <a:srgbClr val="000000"/>
                </a:solidFill>
                <a:latin typeface="Courier New"/>
                <a:ea typeface="Courier New"/>
                <a:cs typeface="Courier New"/>
                <a:sym typeface="Courier New"/>
              </a:rPr>
              <a:t> np.array(image.getdata()).reshape(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(im_height, im_width, </a:t>
            </a:r>
            <a:r>
              <a:rPr b="0" i="0" lang="es-CO" sz="900" u="none" cap="none" strike="noStrike">
                <a:solidFill>
                  <a:srgbClr val="09885A"/>
                </a:solidFill>
                <a:latin typeface="Courier New"/>
                <a:ea typeface="Courier New"/>
                <a:cs typeface="Courier New"/>
                <a:sym typeface="Courier New"/>
              </a:rPr>
              <a:t>3</a:t>
            </a:r>
            <a:r>
              <a:rPr b="0" i="0" lang="es-CO" sz="900" u="none" cap="none" strike="noStrike">
                <a:solidFill>
                  <a:srgbClr val="000000"/>
                </a:solidFill>
                <a:latin typeface="Courier New"/>
                <a:ea typeface="Courier New"/>
                <a:cs typeface="Courier New"/>
                <a:sym typeface="Courier New"/>
              </a:rPr>
              <a:t>)).astype(np.uint8)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8000"/>
                </a:solidFill>
                <a:latin typeface="Courier New"/>
                <a:ea typeface="Courier New"/>
                <a:cs typeface="Courier New"/>
                <a:sym typeface="Courier New"/>
              </a:rPr>
              <a:t># Size, in inches, of the output images.</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IMAGE_SIZE = (</a:t>
            </a:r>
            <a:r>
              <a:rPr b="0" i="0" lang="es-CO" sz="900" u="none" cap="none" strike="noStrike">
                <a:solidFill>
                  <a:srgbClr val="09885A"/>
                </a:solidFill>
                <a:latin typeface="Courier New"/>
                <a:ea typeface="Courier New"/>
                <a:cs typeface="Courier New"/>
                <a:sym typeface="Courier New"/>
              </a:rPr>
              <a:t>12</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9885A"/>
                </a:solidFill>
                <a:latin typeface="Courier New"/>
                <a:ea typeface="Courier New"/>
                <a:cs typeface="Courier New"/>
                <a:sym typeface="Courier New"/>
              </a:rPr>
              <a:t>8</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8000"/>
                </a:solidFill>
                <a:latin typeface="Courier New"/>
                <a:ea typeface="Courier New"/>
                <a:cs typeface="Courier New"/>
                <a:sym typeface="Courier New"/>
              </a:rPr>
              <a:t>#funcion para analizar inferencia en una imagen</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FF"/>
                </a:solidFill>
                <a:latin typeface="Courier New"/>
                <a:ea typeface="Courier New"/>
                <a:cs typeface="Courier New"/>
                <a:sym typeface="Courier New"/>
              </a:rPr>
              <a:t>def</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795E26"/>
                </a:solidFill>
                <a:latin typeface="Courier New"/>
                <a:ea typeface="Courier New"/>
                <a:cs typeface="Courier New"/>
                <a:sym typeface="Courier New"/>
              </a:rPr>
              <a:t>run_inference_for_single_image</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01080"/>
                </a:solidFill>
                <a:latin typeface="Courier New"/>
                <a:ea typeface="Courier New"/>
                <a:cs typeface="Courier New"/>
                <a:sym typeface="Courier New"/>
              </a:rPr>
              <a:t>image</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1080"/>
                </a:solidFill>
                <a:latin typeface="Courier New"/>
                <a:ea typeface="Courier New"/>
                <a:cs typeface="Courier New"/>
                <a:sym typeface="Courier New"/>
              </a:rPr>
              <a:t>graph</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with</a:t>
            </a:r>
            <a:r>
              <a:rPr b="0" i="0" lang="es-CO" sz="900" u="none" cap="none" strike="noStrike">
                <a:solidFill>
                  <a:srgbClr val="000000"/>
                </a:solidFill>
                <a:latin typeface="Courier New"/>
                <a:ea typeface="Courier New"/>
                <a:cs typeface="Courier New"/>
                <a:sym typeface="Courier New"/>
              </a:rPr>
              <a:t> graph.as_default():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with</a:t>
            </a:r>
            <a:r>
              <a:rPr b="0" i="0" lang="es-CO" sz="900" u="none" cap="none" strike="noStrike">
                <a:solidFill>
                  <a:srgbClr val="000000"/>
                </a:solidFill>
                <a:latin typeface="Courier New"/>
                <a:ea typeface="Courier New"/>
                <a:cs typeface="Courier New"/>
                <a:sym typeface="Courier New"/>
              </a:rPr>
              <a:t> tf.Session() </a:t>
            </a:r>
            <a:r>
              <a:rPr b="0" i="0" lang="es-CO" sz="900" u="none" cap="none" strike="noStrike">
                <a:solidFill>
                  <a:srgbClr val="AF00DB"/>
                </a:solidFill>
                <a:latin typeface="Courier New"/>
                <a:ea typeface="Courier New"/>
                <a:cs typeface="Courier New"/>
                <a:sym typeface="Courier New"/>
              </a:rPr>
              <a:t>as</a:t>
            </a:r>
            <a:r>
              <a:rPr b="0" i="0" lang="es-CO" sz="900" u="none" cap="none" strike="noStrike">
                <a:solidFill>
                  <a:srgbClr val="000000"/>
                </a:solidFill>
                <a:latin typeface="Courier New"/>
                <a:ea typeface="Courier New"/>
                <a:cs typeface="Courier New"/>
                <a:sym typeface="Courier New"/>
              </a:rPr>
              <a:t> sess: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Obtenga manijas para tensores de entrada y salida</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ops = tf.get_default_graph().get_operations()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all_tensor_names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output.name </a:t>
            </a:r>
            <a:r>
              <a:rPr b="0" i="0" lang="es-CO" sz="900" u="none" cap="none" strike="noStrike">
                <a:solidFill>
                  <a:srgbClr val="AF00DB"/>
                </a:solidFill>
                <a:latin typeface="Courier New"/>
                <a:ea typeface="Courier New"/>
                <a:cs typeface="Courier New"/>
                <a:sym typeface="Courier New"/>
              </a:rPr>
              <a:t>for</a:t>
            </a:r>
            <a:r>
              <a:rPr b="0" i="0" lang="es-CO" sz="900" u="none" cap="none" strike="noStrike">
                <a:solidFill>
                  <a:srgbClr val="000000"/>
                </a:solidFill>
                <a:latin typeface="Courier New"/>
                <a:ea typeface="Courier New"/>
                <a:cs typeface="Courier New"/>
                <a:sym typeface="Courier New"/>
              </a:rPr>
              <a:t> op </a:t>
            </a:r>
            <a:r>
              <a:rPr b="0" i="0" lang="es-CO" sz="900" u="none" cap="none" strike="noStrike">
                <a:solidFill>
                  <a:srgbClr val="0000FF"/>
                </a:solidFill>
                <a:latin typeface="Courier New"/>
                <a:ea typeface="Courier New"/>
                <a:cs typeface="Courier New"/>
                <a:sym typeface="Courier New"/>
              </a:rPr>
              <a:t>in</a:t>
            </a:r>
            <a:r>
              <a:rPr b="0" i="0" lang="es-CO" sz="900" u="none" cap="none" strike="noStrike">
                <a:solidFill>
                  <a:srgbClr val="000000"/>
                </a:solidFill>
                <a:latin typeface="Courier New"/>
                <a:ea typeface="Courier New"/>
                <a:cs typeface="Courier New"/>
                <a:sym typeface="Courier New"/>
              </a:rPr>
              <a:t> ops </a:t>
            </a:r>
            <a:r>
              <a:rPr b="0" i="0" lang="es-CO" sz="900" u="none" cap="none" strike="noStrike">
                <a:solidFill>
                  <a:srgbClr val="AF00DB"/>
                </a:solidFill>
                <a:latin typeface="Courier New"/>
                <a:ea typeface="Courier New"/>
                <a:cs typeface="Courier New"/>
                <a:sym typeface="Courier New"/>
              </a:rPr>
              <a:t>for</a:t>
            </a:r>
            <a:r>
              <a:rPr b="0" i="0" lang="es-CO" sz="900" u="none" cap="none" strike="noStrike">
                <a:solidFill>
                  <a:srgbClr val="000000"/>
                </a:solidFill>
                <a:latin typeface="Courier New"/>
                <a:ea typeface="Courier New"/>
                <a:cs typeface="Courier New"/>
                <a:sym typeface="Courier New"/>
              </a:rPr>
              <a:t> output </a:t>
            </a:r>
            <a:r>
              <a:rPr b="0" i="0" lang="es-CO" sz="900" u="none" cap="none" strike="noStrike">
                <a:solidFill>
                  <a:srgbClr val="0000FF"/>
                </a:solidFill>
                <a:latin typeface="Courier New"/>
                <a:ea typeface="Courier New"/>
                <a:cs typeface="Courier New"/>
                <a:sym typeface="Courier New"/>
              </a:rPr>
              <a:t>in</a:t>
            </a:r>
            <a:r>
              <a:rPr b="0" i="0" lang="es-CO" sz="900" u="none" cap="none" strike="noStrike">
                <a:solidFill>
                  <a:srgbClr val="000000"/>
                </a:solidFill>
                <a:latin typeface="Courier New"/>
                <a:ea typeface="Courier New"/>
                <a:cs typeface="Courier New"/>
                <a:sym typeface="Courier New"/>
              </a:rPr>
              <a:t> op.outputs}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tensor_dict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for</a:t>
            </a:r>
            <a:r>
              <a:rPr b="0" i="0" lang="es-CO" sz="900" u="none" cap="none" strike="noStrike">
                <a:solidFill>
                  <a:srgbClr val="000000"/>
                </a:solidFill>
                <a:latin typeface="Courier New"/>
                <a:ea typeface="Courier New"/>
                <a:cs typeface="Courier New"/>
                <a:sym typeface="Courier New"/>
              </a:rPr>
              <a:t> key </a:t>
            </a:r>
            <a:r>
              <a:rPr b="0" i="0" lang="es-CO" sz="900" u="none" cap="none" strike="noStrike">
                <a:solidFill>
                  <a:srgbClr val="0000FF"/>
                </a:solidFill>
                <a:latin typeface="Courier New"/>
                <a:ea typeface="Courier New"/>
                <a:cs typeface="Courier New"/>
                <a:sym typeface="Courier New"/>
              </a:rPr>
              <a:t>in</a:t>
            </a:r>
            <a:r>
              <a:rPr b="0" i="0" lang="es-CO" sz="9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31515"/>
                </a:solidFill>
                <a:latin typeface="Courier New"/>
                <a:ea typeface="Courier New"/>
                <a:cs typeface="Courier New"/>
                <a:sym typeface="Courier New"/>
              </a:rPr>
              <a:t>'num_detections'</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31515"/>
                </a:solidFill>
                <a:latin typeface="Courier New"/>
                <a:ea typeface="Courier New"/>
                <a:cs typeface="Courier New"/>
                <a:sym typeface="Courier New"/>
              </a:rPr>
              <a:t>'detection_boxes'</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31515"/>
                </a:solidFill>
                <a:latin typeface="Courier New"/>
                <a:ea typeface="Courier New"/>
                <a:cs typeface="Courier New"/>
                <a:sym typeface="Courier New"/>
              </a:rPr>
              <a:t>'detection_scores'</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31515"/>
                </a:solidFill>
                <a:latin typeface="Courier New"/>
                <a:ea typeface="Courier New"/>
                <a:cs typeface="Courier New"/>
                <a:sym typeface="Courier New"/>
              </a:rPr>
              <a:t>'detection_classes'</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31515"/>
                </a:solidFill>
                <a:latin typeface="Courier New"/>
                <a:ea typeface="Courier New"/>
                <a:cs typeface="Courier New"/>
                <a:sym typeface="Courier New"/>
              </a:rPr>
              <a:t>'detection_masks'</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tensor_name = key + </a:t>
            </a:r>
            <a:r>
              <a:rPr b="0" i="0" lang="es-CO" sz="900" u="none" cap="none" strike="noStrike">
                <a:solidFill>
                  <a:srgbClr val="A31515"/>
                </a:solidFill>
                <a:latin typeface="Courier New"/>
                <a:ea typeface="Courier New"/>
                <a:cs typeface="Courier New"/>
                <a:sym typeface="Courier New"/>
              </a:rPr>
              <a:t>':0'</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if</a:t>
            </a:r>
            <a:r>
              <a:rPr b="0" i="0" lang="es-CO" sz="900" u="none" cap="none" strike="noStrike">
                <a:solidFill>
                  <a:srgbClr val="000000"/>
                </a:solidFill>
                <a:latin typeface="Courier New"/>
                <a:ea typeface="Courier New"/>
                <a:cs typeface="Courier New"/>
                <a:sym typeface="Courier New"/>
              </a:rPr>
              <a:t> tensor_name </a:t>
            </a:r>
            <a:r>
              <a:rPr b="0" i="0" lang="es-CO" sz="900" u="none" cap="none" strike="noStrike">
                <a:solidFill>
                  <a:srgbClr val="0000FF"/>
                </a:solidFill>
                <a:latin typeface="Courier New"/>
                <a:ea typeface="Courier New"/>
                <a:cs typeface="Courier New"/>
                <a:sym typeface="Courier New"/>
              </a:rPr>
              <a:t>in</a:t>
            </a:r>
            <a:r>
              <a:rPr b="0" i="0" lang="es-CO" sz="900" u="none" cap="none" strike="noStrike">
                <a:solidFill>
                  <a:srgbClr val="000000"/>
                </a:solidFill>
                <a:latin typeface="Courier New"/>
                <a:ea typeface="Courier New"/>
                <a:cs typeface="Courier New"/>
                <a:sym typeface="Courier New"/>
              </a:rPr>
              <a:t> all_tensor_names: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tensor_dict[key] = tf.get_default_graph().get_tensor_by_name(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if</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31515"/>
                </a:solidFill>
                <a:latin typeface="Courier New"/>
                <a:ea typeface="Courier New"/>
                <a:cs typeface="Courier New"/>
                <a:sym typeface="Courier New"/>
              </a:rPr>
              <a:t>'detection_masks'</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00FF"/>
                </a:solidFill>
                <a:latin typeface="Courier New"/>
                <a:ea typeface="Courier New"/>
                <a:cs typeface="Courier New"/>
                <a:sym typeface="Courier New"/>
              </a:rPr>
              <a:t>in</a:t>
            </a:r>
            <a:r>
              <a:rPr b="0" i="0" lang="es-CO" sz="900" u="none" cap="none" strike="noStrike">
                <a:solidFill>
                  <a:srgbClr val="000000"/>
                </a:solidFill>
                <a:latin typeface="Courier New"/>
                <a:ea typeface="Courier New"/>
                <a:cs typeface="Courier New"/>
                <a:sym typeface="Courier New"/>
              </a:rPr>
              <a:t> tensor_dict: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El siguiente procesamiento es solo para una sola imagen</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detection_boxes = tf.squeeze(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tensor_dict[</a:t>
            </a:r>
            <a:r>
              <a:rPr b="0" i="0" lang="es-CO" sz="900" u="none" cap="none" strike="noStrike">
                <a:solidFill>
                  <a:srgbClr val="A31515"/>
                </a:solidFill>
                <a:latin typeface="Courier New"/>
                <a:ea typeface="Courier New"/>
                <a:cs typeface="Courier New"/>
                <a:sym typeface="Courier New"/>
              </a:rPr>
              <a:t>'detection_boxes'</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detection_masks = tf.squeeze(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tensor_dict[</a:t>
            </a:r>
            <a:r>
              <a:rPr b="0" i="0" lang="es-CO" sz="900" u="none" cap="none" strike="noStrike">
                <a:solidFill>
                  <a:srgbClr val="A31515"/>
                </a:solidFill>
                <a:latin typeface="Courier New"/>
                <a:ea typeface="Courier New"/>
                <a:cs typeface="Courier New"/>
                <a:sym typeface="Courier New"/>
              </a:rPr>
              <a:t>'detection_masks'</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Es necesario volver a enmarcar para traducir la máscara de las coordenadas del cuadro a las coordenadas de la imagen y ajustar el tamaño de la imagen.</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real_num_detection = tf.cast(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tensor_dict[</a:t>
            </a:r>
            <a:r>
              <a:rPr b="0" i="0" lang="es-CO" sz="900" u="none" cap="none" strike="noStrike">
                <a:solidFill>
                  <a:srgbClr val="A31515"/>
                </a:solidFill>
                <a:latin typeface="Courier New"/>
                <a:ea typeface="Courier New"/>
                <a:cs typeface="Courier New"/>
                <a:sym typeface="Courier New"/>
              </a:rPr>
              <a:t>'num_detections'</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 tf.int32)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detection_boxes = tf.</a:t>
            </a:r>
            <a:r>
              <a:rPr b="0" i="0" lang="es-CO" sz="900" u="none" cap="none" strike="noStrike">
                <a:solidFill>
                  <a:srgbClr val="267F99"/>
                </a:solidFill>
                <a:latin typeface="Courier New"/>
                <a:ea typeface="Courier New"/>
                <a:cs typeface="Courier New"/>
                <a:sym typeface="Courier New"/>
              </a:rPr>
              <a:t>slice</a:t>
            </a:r>
            <a:r>
              <a:rPr b="0" i="0" lang="es-CO" sz="900" u="none" cap="none" strike="noStrike">
                <a:solidFill>
                  <a:srgbClr val="000000"/>
                </a:solidFill>
                <a:latin typeface="Courier New"/>
                <a:ea typeface="Courier New"/>
                <a:cs typeface="Courier New"/>
                <a:sym typeface="Courier New"/>
              </a:rPr>
              <a:t>(detection_boxes,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real_num_detection, </a:t>
            </a:r>
            <a:r>
              <a:rPr b="0" i="0" lang="es-CO" sz="900" u="none" cap="none" strike="noStrike">
                <a:solidFill>
                  <a:srgbClr val="09885A"/>
                </a:solidFill>
                <a:latin typeface="Courier New"/>
                <a:ea typeface="Courier New"/>
                <a:cs typeface="Courier New"/>
                <a:sym typeface="Courier New"/>
              </a:rPr>
              <a:t>-1</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detection_masks = tf.</a:t>
            </a:r>
            <a:r>
              <a:rPr b="0" i="0" lang="es-CO" sz="900" u="none" cap="none" strike="noStrike">
                <a:solidFill>
                  <a:srgbClr val="267F99"/>
                </a:solidFill>
                <a:latin typeface="Courier New"/>
                <a:ea typeface="Courier New"/>
                <a:cs typeface="Courier New"/>
                <a:sym typeface="Courier New"/>
              </a:rPr>
              <a:t>slice</a:t>
            </a:r>
            <a:r>
              <a:rPr b="0" i="0" lang="es-CO" sz="900" u="none" cap="none" strike="noStrike">
                <a:solidFill>
                  <a:srgbClr val="000000"/>
                </a:solidFill>
                <a:latin typeface="Courier New"/>
                <a:ea typeface="Courier New"/>
                <a:cs typeface="Courier New"/>
                <a:sym typeface="Courier New"/>
              </a:rPr>
              <a:t>(detection_masks,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real_num_detection, </a:t>
            </a:r>
            <a:r>
              <a:rPr b="0" i="0" lang="es-CO" sz="900" u="none" cap="none" strike="noStrike">
                <a:solidFill>
                  <a:srgbClr val="09885A"/>
                </a:solidFill>
                <a:latin typeface="Courier New"/>
                <a:ea typeface="Courier New"/>
                <a:cs typeface="Courier New"/>
                <a:sym typeface="Courier New"/>
              </a:rPr>
              <a:t>-1</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9885A"/>
                </a:solidFill>
                <a:latin typeface="Courier New"/>
                <a:ea typeface="Courier New"/>
                <a:cs typeface="Courier New"/>
                <a:sym typeface="Courier New"/>
              </a:rPr>
              <a:t>-1</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detection_masks_reframed = utils_ops.reframe_box_masks_to_image_masks(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detection_masks, detection_boxes, image.shape[</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 image.shape[</a:t>
            </a:r>
            <a:r>
              <a:rPr b="0" i="0" lang="es-CO" sz="900" u="none" cap="none" strike="noStrike">
                <a:solidFill>
                  <a:srgbClr val="09885A"/>
                </a:solidFill>
                <a:latin typeface="Courier New"/>
                <a:ea typeface="Courier New"/>
                <a:cs typeface="Courier New"/>
                <a:sym typeface="Courier New"/>
              </a:rPr>
              <a:t>1</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detection_masks_reframed = tf.cast(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tf.greater(detection_masks_reframed, </a:t>
            </a:r>
            <a:r>
              <a:rPr b="0" i="0" lang="es-CO" sz="900" u="none" cap="none" strike="noStrike">
                <a:solidFill>
                  <a:srgbClr val="09885A"/>
                </a:solidFill>
                <a:latin typeface="Courier New"/>
                <a:ea typeface="Courier New"/>
                <a:cs typeface="Courier New"/>
                <a:sym typeface="Courier New"/>
              </a:rPr>
              <a:t>0.5</a:t>
            </a:r>
            <a:r>
              <a:rPr b="0" i="0" lang="es-CO" sz="900" u="none" cap="none" strike="noStrike">
                <a:solidFill>
                  <a:srgbClr val="000000"/>
                </a:solidFill>
                <a:latin typeface="Courier New"/>
                <a:ea typeface="Courier New"/>
                <a:cs typeface="Courier New"/>
                <a:sym typeface="Courier New"/>
              </a:rPr>
              <a:t>), tf.uint8)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Siga la convención agregando nuevamente la dimensión del lote</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tensor_dict[</a:t>
            </a:r>
            <a:r>
              <a:rPr b="0" i="0" lang="es-CO" sz="900" u="none" cap="none" strike="noStrike">
                <a:solidFill>
                  <a:srgbClr val="A31515"/>
                </a:solidFill>
                <a:latin typeface="Courier New"/>
                <a:ea typeface="Courier New"/>
                <a:cs typeface="Courier New"/>
                <a:sym typeface="Courier New"/>
              </a:rPr>
              <a:t>'detection_masks'</a:t>
            </a:r>
            <a:r>
              <a:rPr b="0" i="0" lang="es-CO" sz="900" u="none" cap="none" strike="noStrike">
                <a:solidFill>
                  <a:srgbClr val="000000"/>
                </a:solidFill>
                <a:latin typeface="Courier New"/>
                <a:ea typeface="Courier New"/>
                <a:cs typeface="Courier New"/>
                <a:sym typeface="Courier New"/>
              </a:rPr>
              <a:t>] = tf.expand_dims(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detection_masks_reframed,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image_tensor = tf.get_default_graph().get_tensor_by_name(</a:t>
            </a:r>
            <a:r>
              <a:rPr b="0" i="0" lang="es-CO" sz="900" u="none" cap="none" strike="noStrike">
                <a:solidFill>
                  <a:srgbClr val="A31515"/>
                </a:solidFill>
                <a:latin typeface="Courier New"/>
                <a:ea typeface="Courier New"/>
                <a:cs typeface="Courier New"/>
                <a:sym typeface="Courier New"/>
              </a:rPr>
              <a:t>'image_tensor:0'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Run inference</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 = sess.run(tensor_dict,feed_dict={image_tensor: np.expand_dims(image, </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todas las salidas son matrices numpy float32, así que convierta los tipos según corresponda</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'num_detections'</a:t>
            </a:r>
            <a:r>
              <a:rPr b="0" i="0" lang="es-CO" sz="900" u="none" cap="none" strike="noStrike">
                <a:solidFill>
                  <a:srgbClr val="000000"/>
                </a:solidFill>
                <a:latin typeface="Courier New"/>
                <a:ea typeface="Courier New"/>
                <a:cs typeface="Courier New"/>
                <a:sym typeface="Courier New"/>
              </a:rPr>
              <a:t>] = </a:t>
            </a:r>
            <a:r>
              <a:rPr b="0" i="0" lang="es-CO" sz="900" u="none" cap="none" strike="noStrike">
                <a:solidFill>
                  <a:srgbClr val="267F99"/>
                </a:solidFill>
                <a:latin typeface="Courier New"/>
                <a:ea typeface="Courier New"/>
                <a:cs typeface="Courier New"/>
                <a:sym typeface="Courier New"/>
              </a:rPr>
              <a:t>int</a:t>
            </a:r>
            <a:r>
              <a:rPr b="0" i="0" lang="es-CO" sz="900" u="none" cap="none" strike="noStrike">
                <a:solidFill>
                  <a:srgbClr val="000000"/>
                </a:solidFill>
                <a:latin typeface="Courier New"/>
                <a:ea typeface="Courier New"/>
                <a:cs typeface="Courier New"/>
                <a:sym typeface="Courier New"/>
              </a:rPr>
              <a:t>(output_dict[</a:t>
            </a:r>
            <a:r>
              <a:rPr b="0" i="0" lang="es-CO" sz="900" u="none" cap="none" strike="noStrike">
                <a:solidFill>
                  <a:srgbClr val="A31515"/>
                </a:solidFill>
                <a:latin typeface="Courier New"/>
                <a:ea typeface="Courier New"/>
                <a:cs typeface="Courier New"/>
                <a:sym typeface="Courier New"/>
              </a:rPr>
              <a:t>'num_detections'</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'detection_classes'</a:t>
            </a:r>
            <a:r>
              <a:rPr b="0" i="0" lang="es-CO" sz="900" u="none" cap="none" strike="noStrike">
                <a:solidFill>
                  <a:srgbClr val="000000"/>
                </a:solidFill>
                <a:latin typeface="Courier New"/>
                <a:ea typeface="Courier New"/>
                <a:cs typeface="Courier New"/>
                <a:sym typeface="Courier New"/>
              </a:rPr>
              <a:t>] = output_dict[</a:t>
            </a:r>
            <a:r>
              <a:rPr b="0" i="0" lang="es-CO" sz="900" u="none" cap="none" strike="noStrike">
                <a:solidFill>
                  <a:srgbClr val="A31515"/>
                </a:solidFill>
                <a:latin typeface="Courier New"/>
                <a:ea typeface="Courier New"/>
                <a:cs typeface="Courier New"/>
                <a:sym typeface="Courier New"/>
              </a:rPr>
              <a:t>'detection_classes'</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].astype(np.uint8)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'detection_boxes'</a:t>
            </a:r>
            <a:r>
              <a:rPr b="0" i="0" lang="es-CO" sz="900" u="none" cap="none" strike="noStrike">
                <a:solidFill>
                  <a:srgbClr val="000000"/>
                </a:solidFill>
                <a:latin typeface="Courier New"/>
                <a:ea typeface="Courier New"/>
                <a:cs typeface="Courier New"/>
                <a:sym typeface="Courier New"/>
              </a:rPr>
              <a:t>] = output_dict[</a:t>
            </a:r>
            <a:r>
              <a:rPr b="0" i="0" lang="es-CO" sz="900" u="none" cap="none" strike="noStrike">
                <a:solidFill>
                  <a:srgbClr val="A31515"/>
                </a:solidFill>
                <a:latin typeface="Courier New"/>
                <a:ea typeface="Courier New"/>
                <a:cs typeface="Courier New"/>
                <a:sym typeface="Courier New"/>
              </a:rPr>
              <a:t>'detection_boxes'</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'detection_scores'</a:t>
            </a:r>
            <a:r>
              <a:rPr b="0" i="0" lang="es-CO" sz="900" u="none" cap="none" strike="noStrike">
                <a:solidFill>
                  <a:srgbClr val="000000"/>
                </a:solidFill>
                <a:latin typeface="Courier New"/>
                <a:ea typeface="Courier New"/>
                <a:cs typeface="Courier New"/>
                <a:sym typeface="Courier New"/>
              </a:rPr>
              <a:t>] = output_dict[</a:t>
            </a:r>
            <a:r>
              <a:rPr b="0" i="0" lang="es-CO" sz="900" u="none" cap="none" strike="noStrike">
                <a:solidFill>
                  <a:srgbClr val="A31515"/>
                </a:solidFill>
                <a:latin typeface="Courier New"/>
                <a:ea typeface="Courier New"/>
                <a:cs typeface="Courier New"/>
                <a:sym typeface="Courier New"/>
              </a:rPr>
              <a:t>'detection_scores'</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if</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31515"/>
                </a:solidFill>
                <a:latin typeface="Courier New"/>
                <a:ea typeface="Courier New"/>
                <a:cs typeface="Courier New"/>
                <a:sym typeface="Courier New"/>
              </a:rPr>
              <a:t>'detection_masks'</a:t>
            </a: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00FF"/>
                </a:solidFill>
                <a:latin typeface="Courier New"/>
                <a:ea typeface="Courier New"/>
                <a:cs typeface="Courier New"/>
                <a:sym typeface="Courier New"/>
              </a:rPr>
              <a:t>in</a:t>
            </a:r>
            <a:r>
              <a:rPr b="0" i="0" lang="es-CO" sz="900" u="none" cap="none" strike="noStrike">
                <a:solidFill>
                  <a:srgbClr val="000000"/>
                </a:solidFill>
                <a:latin typeface="Courier New"/>
                <a:ea typeface="Courier New"/>
                <a:cs typeface="Courier New"/>
                <a:sym typeface="Courier New"/>
              </a:rPr>
              <a:t> output_dict: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'detection_masks'</a:t>
            </a:r>
            <a:r>
              <a:rPr b="0" i="0" lang="es-CO" sz="900" u="none" cap="none" strike="noStrike">
                <a:solidFill>
                  <a:srgbClr val="000000"/>
                </a:solidFill>
                <a:latin typeface="Courier New"/>
                <a:ea typeface="Courier New"/>
                <a:cs typeface="Courier New"/>
                <a:sym typeface="Courier New"/>
              </a:rPr>
              <a:t>] = output_dict[</a:t>
            </a:r>
            <a:r>
              <a:rPr b="0" i="0" lang="es-CO" sz="900" u="none" cap="none" strike="noStrike">
                <a:solidFill>
                  <a:srgbClr val="A31515"/>
                </a:solidFill>
                <a:latin typeface="Courier New"/>
                <a:ea typeface="Courier New"/>
                <a:cs typeface="Courier New"/>
                <a:sym typeface="Courier New"/>
              </a:rPr>
              <a:t>'detection_masks'</a:t>
            </a:r>
            <a:r>
              <a:rPr b="0" i="0" lang="es-CO" sz="900" u="none" cap="none" strike="noStrike">
                <a:solidFill>
                  <a:srgbClr val="000000"/>
                </a:solidFill>
                <a:latin typeface="Courier New"/>
                <a:ea typeface="Courier New"/>
                <a:cs typeface="Courier New"/>
                <a:sym typeface="Courier New"/>
              </a:rPr>
              <a:t>][</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AF00DB"/>
                </a:solidFill>
                <a:latin typeface="Courier New"/>
                <a:ea typeface="Courier New"/>
                <a:cs typeface="Courier New"/>
                <a:sym typeface="Courier New"/>
              </a:rPr>
              <a:t>return</a:t>
            </a:r>
            <a:r>
              <a:rPr b="0" i="0" lang="es-CO" sz="900" u="none" cap="none" strike="noStrike">
                <a:solidFill>
                  <a:srgbClr val="000000"/>
                </a:solidFill>
                <a:latin typeface="Courier New"/>
                <a:ea typeface="Courier New"/>
                <a:cs typeface="Courier New"/>
                <a:sym typeface="Courier New"/>
              </a:rPr>
              <a:t> output_dict</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br>
              <a:rPr b="0" i="0" lang="es-CO" sz="900" u="none" cap="none" strike="noStrike">
                <a:solidFill>
                  <a:srgbClr val="000000"/>
                </a:solidFill>
                <a:latin typeface="Courier New"/>
                <a:ea typeface="Courier New"/>
                <a:cs typeface="Courier New"/>
                <a:sym typeface="Courier New"/>
              </a:rPr>
            </a:br>
            <a:br>
              <a:rPr b="0" i="0" lang="es-CO" sz="900" u="none" cap="none" strike="noStrike">
                <a:solidFill>
                  <a:srgbClr val="000000"/>
                </a:solidFill>
                <a:latin typeface="Courier New"/>
                <a:ea typeface="Courier New"/>
                <a:cs typeface="Courier New"/>
                <a:sym typeface="Courier New"/>
              </a:rPr>
            </a:br>
            <a:r>
              <a:rPr b="0" i="0" lang="es-CO" sz="900" u="none" cap="none" strike="noStrike">
                <a:solidFill>
                  <a:srgbClr val="AF00DB"/>
                </a:solidFill>
                <a:latin typeface="Courier New"/>
                <a:ea typeface="Courier New"/>
                <a:cs typeface="Courier New"/>
                <a:sym typeface="Courier New"/>
              </a:rPr>
              <a:t>for</a:t>
            </a:r>
            <a:r>
              <a:rPr b="0" i="0" lang="es-CO" sz="900" u="none" cap="none" strike="noStrike">
                <a:solidFill>
                  <a:srgbClr val="000000"/>
                </a:solidFill>
                <a:latin typeface="Courier New"/>
                <a:ea typeface="Courier New"/>
                <a:cs typeface="Courier New"/>
                <a:sym typeface="Courier New"/>
              </a:rPr>
              <a:t> image_path </a:t>
            </a:r>
            <a:r>
              <a:rPr b="0" i="0" lang="es-CO" sz="900" u="none" cap="none" strike="noStrike">
                <a:solidFill>
                  <a:srgbClr val="0000FF"/>
                </a:solidFill>
                <a:latin typeface="Courier New"/>
                <a:ea typeface="Courier New"/>
                <a:cs typeface="Courier New"/>
                <a:sym typeface="Courier New"/>
              </a:rPr>
              <a:t>in</a:t>
            </a:r>
            <a:r>
              <a:rPr b="0" i="0" lang="es-CO" sz="900" u="none" cap="none" strike="noStrike">
                <a:solidFill>
                  <a:srgbClr val="000000"/>
                </a:solidFill>
                <a:latin typeface="Courier New"/>
                <a:ea typeface="Courier New"/>
                <a:cs typeface="Courier New"/>
                <a:sym typeface="Courier New"/>
              </a:rPr>
              <a:t> TEST_IMAGE_PATHS: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795E26"/>
                </a:solidFill>
                <a:latin typeface="Courier New"/>
                <a:ea typeface="Courier New"/>
                <a:cs typeface="Courier New"/>
                <a:sym typeface="Courier New"/>
              </a:rPr>
              <a:t>print</a:t>
            </a:r>
            <a:r>
              <a:rPr b="0" i="0" lang="es-CO" sz="900" u="none" cap="none" strike="noStrike">
                <a:solidFill>
                  <a:srgbClr val="000000"/>
                </a:solidFill>
                <a:latin typeface="Courier New"/>
                <a:ea typeface="Courier New"/>
                <a:cs typeface="Courier New"/>
                <a:sym typeface="Courier New"/>
              </a:rPr>
              <a:t>(image_path)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image = Image.</a:t>
            </a:r>
            <a:r>
              <a:rPr b="0" i="0" lang="es-CO" sz="900" u="none" cap="none" strike="noStrike">
                <a:solidFill>
                  <a:srgbClr val="795E26"/>
                </a:solidFill>
                <a:latin typeface="Courier New"/>
                <a:ea typeface="Courier New"/>
                <a:cs typeface="Courier New"/>
                <a:sym typeface="Courier New"/>
              </a:rPr>
              <a:t>open</a:t>
            </a:r>
            <a:r>
              <a:rPr b="0" i="0" lang="es-CO" sz="900" u="none" cap="none" strike="noStrike">
                <a:solidFill>
                  <a:srgbClr val="000000"/>
                </a:solidFill>
                <a:latin typeface="Courier New"/>
                <a:ea typeface="Courier New"/>
                <a:cs typeface="Courier New"/>
                <a:sym typeface="Courier New"/>
              </a:rPr>
              <a:t>(image_path)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la representación basada en matriz de la imagen se usará más adelante para preparar la imagen resultante con cuadros y etiquetas.</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image_np = load_image_into_numpy_array(image)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Amplíe las dimensiones ya que el modelo espera que las imágenes tengan forma: [1, None, None, 3]</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image_np_expanded = np.expand_dims(image_np, axis=</a:t>
            </a:r>
            <a:r>
              <a:rPr b="0" i="0" lang="es-CO" sz="900" u="none" cap="none" strike="noStrike">
                <a:solidFill>
                  <a:srgbClr val="09885A"/>
                </a:solidFill>
                <a:latin typeface="Courier New"/>
                <a:ea typeface="Courier New"/>
                <a:cs typeface="Courier New"/>
                <a:sym typeface="Courier New"/>
              </a:rPr>
              <a:t>0</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deteción actual</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 = run_inference_for_single_image(image_np, detection_graph)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a:t>
            </a:r>
            <a:r>
              <a:rPr b="0" i="0" lang="es-CO" sz="900" u="none" cap="none" strike="noStrike">
                <a:solidFill>
                  <a:srgbClr val="008000"/>
                </a:solidFill>
                <a:latin typeface="Courier New"/>
                <a:ea typeface="Courier New"/>
                <a:cs typeface="Courier New"/>
                <a:sym typeface="Courier New"/>
              </a:rPr>
              <a:t># Visualización de los resultados de una detección.</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vis_util.visualize_boxes_and_labels_on_image_array(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image_np,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'detection_boxes'</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'detection_classes'</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output_dict[</a:t>
            </a:r>
            <a:r>
              <a:rPr b="0" i="0" lang="es-CO" sz="900" u="none" cap="none" strike="noStrike">
                <a:solidFill>
                  <a:srgbClr val="A31515"/>
                </a:solidFill>
                <a:latin typeface="Courier New"/>
                <a:ea typeface="Courier New"/>
                <a:cs typeface="Courier New"/>
                <a:sym typeface="Courier New"/>
              </a:rPr>
              <a:t>'detection_scores'</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category_index,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instance_masks=output_dict.get(</a:t>
            </a:r>
            <a:r>
              <a:rPr b="0" i="0" lang="es-CO" sz="900" u="none" cap="none" strike="noStrike">
                <a:solidFill>
                  <a:srgbClr val="A31515"/>
                </a:solidFill>
                <a:latin typeface="Courier New"/>
                <a:ea typeface="Courier New"/>
                <a:cs typeface="Courier New"/>
                <a:sym typeface="Courier New"/>
              </a:rPr>
              <a:t>'detection_masks'</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use_normalized_coordinates=</a:t>
            </a:r>
            <a:r>
              <a:rPr b="0" i="0" lang="es-CO" sz="900" u="none" cap="none" strike="noStrike">
                <a:solidFill>
                  <a:srgbClr val="0000FF"/>
                </a:solidFill>
                <a:latin typeface="Courier New"/>
                <a:ea typeface="Courier New"/>
                <a:cs typeface="Courier New"/>
                <a:sym typeface="Courier New"/>
              </a:rPr>
              <a:t>True</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line_thickness=</a:t>
            </a:r>
            <a:r>
              <a:rPr b="0" i="0" lang="es-CO" sz="900" u="none" cap="none" strike="noStrike">
                <a:solidFill>
                  <a:srgbClr val="09885A"/>
                </a:solidFill>
                <a:latin typeface="Courier New"/>
                <a:ea typeface="Courier New"/>
                <a:cs typeface="Courier New"/>
                <a:sym typeface="Courier New"/>
              </a:rPr>
              <a:t>8</a:t>
            </a:r>
            <a:r>
              <a:rPr b="0" i="0" lang="es-CO" sz="9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plt.figure(figsize=IMAGE_SIZE)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CO" sz="900" u="none" cap="none" strike="noStrike">
                <a:solidFill>
                  <a:srgbClr val="000000"/>
                </a:solidFill>
                <a:latin typeface="Courier New"/>
                <a:ea typeface="Courier New"/>
                <a:cs typeface="Courier New"/>
                <a:sym typeface="Courier New"/>
              </a:rPr>
              <a:t>  plt.imshow(image_np)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1" name="Shape 581"/>
        <p:cNvGrpSpPr/>
        <p:nvPr/>
      </p:nvGrpSpPr>
      <p:grpSpPr>
        <a:xfrm>
          <a:off x="0" y="0"/>
          <a:ext cx="0" cy="0"/>
          <a:chOff x="0" y="0"/>
          <a:chExt cx="0" cy="0"/>
        </a:xfrm>
      </p:grpSpPr>
      <p:sp>
        <p:nvSpPr>
          <p:cNvPr id="582" name="Google Shape;582;p63"/>
          <p:cNvSpPr/>
          <p:nvPr/>
        </p:nvSpPr>
        <p:spPr>
          <a:xfrm>
            <a:off x="1514901" y="3956237"/>
            <a:ext cx="9399977" cy="2688546"/>
          </a:xfrm>
          <a:prstGeom prst="rect">
            <a:avLst/>
          </a:prstGeom>
          <a:solidFill>
            <a:srgbClr val="ACB8C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3" name="Google Shape;583;p63"/>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Proceso Global</a:t>
            </a:r>
            <a:endParaRPr b="0" i="0" sz="1400" u="none" cap="none" strike="noStrike">
              <a:solidFill>
                <a:srgbClr val="000000"/>
              </a:solidFill>
              <a:latin typeface="Arial"/>
              <a:ea typeface="Arial"/>
              <a:cs typeface="Arial"/>
              <a:sym typeface="Arial"/>
            </a:endParaRPr>
          </a:p>
        </p:txBody>
      </p:sp>
      <p:sp>
        <p:nvSpPr>
          <p:cNvPr id="584" name="Google Shape;584;p63"/>
          <p:cNvSpPr txBox="1"/>
          <p:nvPr/>
        </p:nvSpPr>
        <p:spPr>
          <a:xfrm>
            <a:off x="1232174" y="2927445"/>
            <a:ext cx="1086836" cy="646331"/>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Etiquetar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Imágenes</a:t>
            </a:r>
            <a:endParaRPr b="0" i="0" sz="1400" u="none" cap="none" strike="noStrike">
              <a:solidFill>
                <a:srgbClr val="000000"/>
              </a:solidFill>
              <a:latin typeface="Arial"/>
              <a:ea typeface="Arial"/>
              <a:cs typeface="Arial"/>
              <a:sym typeface="Arial"/>
            </a:endParaRPr>
          </a:p>
        </p:txBody>
      </p:sp>
      <p:sp>
        <p:nvSpPr>
          <p:cNvPr id="585" name="Google Shape;585;p63"/>
          <p:cNvSpPr txBox="1"/>
          <p:nvPr/>
        </p:nvSpPr>
        <p:spPr>
          <a:xfrm>
            <a:off x="2546901" y="2927445"/>
            <a:ext cx="1274468"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listas CSV</a:t>
            </a:r>
            <a:endParaRPr b="0" i="0" sz="1400" u="none" cap="none" strike="noStrike">
              <a:solidFill>
                <a:srgbClr val="000000"/>
              </a:solidFill>
              <a:latin typeface="Arial"/>
              <a:ea typeface="Arial"/>
              <a:cs typeface="Arial"/>
              <a:sym typeface="Arial"/>
            </a:endParaRPr>
          </a:p>
        </p:txBody>
      </p:sp>
      <p:sp>
        <p:nvSpPr>
          <p:cNvPr id="586" name="Google Shape;586;p63"/>
          <p:cNvSpPr txBox="1"/>
          <p:nvPr/>
        </p:nvSpPr>
        <p:spPr>
          <a:xfrm>
            <a:off x="5487283" y="2927445"/>
            <a:ext cx="1655927"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Entrenar grafo inferencial</a:t>
            </a:r>
            <a:endParaRPr b="0" i="0" sz="1400" u="none" cap="none" strike="noStrike">
              <a:solidFill>
                <a:srgbClr val="000000"/>
              </a:solidFill>
              <a:latin typeface="Arial"/>
              <a:ea typeface="Arial"/>
              <a:cs typeface="Arial"/>
              <a:sym typeface="Arial"/>
            </a:endParaRPr>
          </a:p>
        </p:txBody>
      </p:sp>
      <p:sp>
        <p:nvSpPr>
          <p:cNvPr id="587" name="Google Shape;587;p63"/>
          <p:cNvSpPr txBox="1"/>
          <p:nvPr/>
        </p:nvSpPr>
        <p:spPr>
          <a:xfrm>
            <a:off x="4049260" y="2927445"/>
            <a:ext cx="1274468"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Generar TFRecords</a:t>
            </a:r>
            <a:endParaRPr b="0" i="0" sz="1800" u="none" cap="none" strike="noStrike">
              <a:solidFill>
                <a:schemeClr val="dk1"/>
              </a:solidFill>
              <a:latin typeface="Calibri"/>
              <a:ea typeface="Calibri"/>
              <a:cs typeface="Calibri"/>
              <a:sym typeface="Calibri"/>
            </a:endParaRPr>
          </a:p>
        </p:txBody>
      </p:sp>
      <p:sp>
        <p:nvSpPr>
          <p:cNvPr id="588" name="Google Shape;588;p63"/>
          <p:cNvSpPr txBox="1"/>
          <p:nvPr/>
        </p:nvSpPr>
        <p:spPr>
          <a:xfrm>
            <a:off x="7334067" y="2927445"/>
            <a:ext cx="1655927" cy="646290"/>
          </a:xfrm>
          <a:prstGeom prst="rect">
            <a:avLst/>
          </a:prstGeom>
          <a:solidFill>
            <a:schemeClr val="accent6"/>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Congelar grafo inferencial</a:t>
            </a:r>
            <a:endParaRPr b="0" i="0" sz="1400" u="none" cap="none" strike="noStrike">
              <a:solidFill>
                <a:srgbClr val="000000"/>
              </a:solidFill>
              <a:latin typeface="Arial"/>
              <a:ea typeface="Arial"/>
              <a:cs typeface="Arial"/>
              <a:sym typeface="Arial"/>
            </a:endParaRPr>
          </a:p>
        </p:txBody>
      </p:sp>
      <p:cxnSp>
        <p:nvCxnSpPr>
          <p:cNvPr id="589" name="Google Shape;589;p63"/>
          <p:cNvCxnSpPr>
            <a:stCxn id="584" idx="3"/>
            <a:endCxn id="585" idx="1"/>
          </p:cNvCxnSpPr>
          <p:nvPr/>
        </p:nvCxnSpPr>
        <p:spPr>
          <a:xfrm>
            <a:off x="2319010" y="325061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90" name="Google Shape;590;p63"/>
          <p:cNvCxnSpPr>
            <a:stCxn id="585" idx="3"/>
            <a:endCxn id="587" idx="1"/>
          </p:cNvCxnSpPr>
          <p:nvPr/>
        </p:nvCxnSpPr>
        <p:spPr>
          <a:xfrm>
            <a:off x="3821369" y="3250590"/>
            <a:ext cx="2280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91" name="Google Shape;591;p63"/>
          <p:cNvCxnSpPr>
            <a:stCxn id="587" idx="3"/>
            <a:endCxn id="586" idx="1"/>
          </p:cNvCxnSpPr>
          <p:nvPr/>
        </p:nvCxnSpPr>
        <p:spPr>
          <a:xfrm>
            <a:off x="5323728" y="3250590"/>
            <a:ext cx="1635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592" name="Google Shape;592;p63"/>
          <p:cNvSpPr txBox="1"/>
          <p:nvPr/>
        </p:nvSpPr>
        <p:spPr>
          <a:xfrm>
            <a:off x="9203798" y="2927445"/>
            <a:ext cx="1455092" cy="646290"/>
          </a:xfrm>
          <a:prstGeom prst="rect">
            <a:avLst/>
          </a:prstGeom>
          <a:solidFill>
            <a:srgbClr val="FF0000"/>
          </a:soli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Convertir grafo a tflite</a:t>
            </a:r>
            <a:endParaRPr b="0" i="0" sz="1400" u="none" cap="none" strike="noStrike">
              <a:solidFill>
                <a:srgbClr val="000000"/>
              </a:solidFill>
              <a:latin typeface="Arial"/>
              <a:ea typeface="Arial"/>
              <a:cs typeface="Arial"/>
              <a:sym typeface="Arial"/>
            </a:endParaRPr>
          </a:p>
        </p:txBody>
      </p:sp>
      <p:cxnSp>
        <p:nvCxnSpPr>
          <p:cNvPr id="593" name="Google Shape;593;p63"/>
          <p:cNvCxnSpPr>
            <a:stCxn id="586" idx="3"/>
            <a:endCxn id="588" idx="1"/>
          </p:cNvCxnSpPr>
          <p:nvPr/>
        </p:nvCxnSpPr>
        <p:spPr>
          <a:xfrm>
            <a:off x="7143210" y="3250590"/>
            <a:ext cx="1908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94" name="Google Shape;594;p63"/>
          <p:cNvCxnSpPr>
            <a:stCxn id="588" idx="3"/>
            <a:endCxn id="592" idx="1"/>
          </p:cNvCxnSpPr>
          <p:nvPr/>
        </p:nvCxnSpPr>
        <p:spPr>
          <a:xfrm>
            <a:off x="8989994" y="3250590"/>
            <a:ext cx="213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Teléfono celular icono Vector Illustration - Descargar Vectores ..." id="595" name="Google Shape;595;p63"/>
          <p:cNvPicPr preferRelativeResize="0"/>
          <p:nvPr/>
        </p:nvPicPr>
        <p:blipFill rotWithShape="1">
          <a:blip r:embed="rId4">
            <a:alphaModFix/>
          </a:blip>
          <a:srcRect b="12060" l="29628" r="29433" t="12790"/>
          <a:stretch/>
        </p:blipFill>
        <p:spPr>
          <a:xfrm>
            <a:off x="11195858" y="1356143"/>
            <a:ext cx="510259" cy="936681"/>
          </a:xfrm>
          <a:prstGeom prst="rect">
            <a:avLst/>
          </a:prstGeom>
          <a:noFill/>
          <a:ln>
            <a:noFill/>
          </a:ln>
        </p:spPr>
      </p:pic>
      <p:cxnSp>
        <p:nvCxnSpPr>
          <p:cNvPr id="596" name="Google Shape;596;p63"/>
          <p:cNvCxnSpPr>
            <a:stCxn id="592" idx="3"/>
            <a:endCxn id="595" idx="2"/>
          </p:cNvCxnSpPr>
          <p:nvPr/>
        </p:nvCxnSpPr>
        <p:spPr>
          <a:xfrm flipH="1" rot="10800000">
            <a:off x="10658890" y="2292690"/>
            <a:ext cx="792000" cy="9579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pic>
        <p:nvPicPr>
          <p:cNvPr descr="Reloj inteligente - Iconos gratis de tecnología" id="597" name="Google Shape;597;p63"/>
          <p:cNvPicPr preferRelativeResize="0"/>
          <p:nvPr/>
        </p:nvPicPr>
        <p:blipFill rotWithShape="1">
          <a:blip r:embed="rId5">
            <a:alphaModFix/>
          </a:blip>
          <a:srcRect b="0" l="14634" r="13855" t="0"/>
          <a:stretch/>
        </p:blipFill>
        <p:spPr>
          <a:xfrm>
            <a:off x="11370038" y="3647280"/>
            <a:ext cx="772274" cy="1079981"/>
          </a:xfrm>
          <a:prstGeom prst="rect">
            <a:avLst/>
          </a:prstGeom>
          <a:noFill/>
          <a:ln>
            <a:noFill/>
          </a:ln>
        </p:spPr>
      </p:pic>
      <p:cxnSp>
        <p:nvCxnSpPr>
          <p:cNvPr id="598" name="Google Shape;598;p63"/>
          <p:cNvCxnSpPr>
            <a:stCxn id="592" idx="3"/>
            <a:endCxn id="597" idx="1"/>
          </p:cNvCxnSpPr>
          <p:nvPr/>
        </p:nvCxnSpPr>
        <p:spPr>
          <a:xfrm>
            <a:off x="10658890" y="3250590"/>
            <a:ext cx="711000" cy="9366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
        <p:nvSpPr>
          <p:cNvPr id="599" name="Google Shape;599;p63"/>
          <p:cNvSpPr txBox="1"/>
          <p:nvPr/>
        </p:nvSpPr>
        <p:spPr>
          <a:xfrm>
            <a:off x="1514895" y="4033381"/>
            <a:ext cx="9399977"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Entrada: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Pipeline : </a:t>
            </a:r>
            <a:r>
              <a:rPr b="0" i="0" lang="es-CO" sz="1400" u="none" cap="none" strike="noStrike">
                <a:solidFill>
                  <a:srgbClr val="000000"/>
                </a:solidFill>
                <a:latin typeface="Arial"/>
                <a:ea typeface="Arial"/>
                <a:cs typeface="Arial"/>
                <a:sym typeface="Arial"/>
              </a:rPr>
              <a:t>content/models/research/object_detection/samples/configs/ssd_mobilenet_v2_coco.config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Ultimo checkpoint:  training/model.ckpt-XX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Salidas: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Se creara una carpeta llamada </a:t>
            </a:r>
            <a:r>
              <a:rPr b="1" i="0" lang="es-CO" sz="1400" u="none" cap="none" strike="noStrike">
                <a:solidFill>
                  <a:srgbClr val="000000"/>
                </a:solidFill>
                <a:latin typeface="Arial"/>
                <a:ea typeface="Arial"/>
                <a:cs typeface="Arial"/>
                <a:sym typeface="Arial"/>
              </a:rPr>
              <a:t>tflite</a:t>
            </a:r>
            <a:r>
              <a:rPr b="0" i="0" lang="es-CO" sz="1400" u="none" cap="none" strike="noStrike">
                <a:solidFill>
                  <a:srgbClr val="000000"/>
                </a:solidFill>
                <a:latin typeface="Arial"/>
                <a:ea typeface="Arial"/>
                <a:cs typeface="Arial"/>
                <a:sym typeface="Arial"/>
              </a:rPr>
              <a:t> donde se generara un grafo liviano denominado </a:t>
            </a:r>
            <a:r>
              <a:rPr b="1" i="0" lang="es-CO" sz="1400" u="none" cap="none" strike="noStrike">
                <a:solidFill>
                  <a:srgbClr val="000000"/>
                </a:solidFill>
                <a:latin typeface="Arial"/>
                <a:ea typeface="Arial"/>
                <a:cs typeface="Arial"/>
                <a:sym typeface="Arial"/>
              </a:rPr>
              <a:t>tflite_graph.pb</a:t>
            </a:r>
            <a:r>
              <a:rPr b="0" i="0" lang="es-CO" sz="1400" u="none" cap="none" strike="noStrike">
                <a:solidFill>
                  <a:srgbClr val="000000"/>
                </a:solidFill>
                <a:latin typeface="Arial"/>
                <a:ea typeface="Arial"/>
                <a:cs typeface="Arial"/>
                <a:sym typeface="Arial"/>
              </a:rPr>
              <a:t> y su respectivo </a:t>
            </a:r>
            <a:r>
              <a:rPr b="1" i="0" lang="es-CO" sz="1400" u="none" cap="none" strike="noStrike">
                <a:solidFill>
                  <a:srgbClr val="000000"/>
                </a:solidFill>
                <a:latin typeface="Arial"/>
                <a:ea typeface="Arial"/>
                <a:cs typeface="Arial"/>
                <a:sym typeface="Arial"/>
              </a:rPr>
              <a:t>label_map.pbtxt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Estos dos últimos pueden pesar máximo 5 mb haciendo un grafo que se puede usar en celulares o cualquier otro dispositivo de recursos limitados.</a:t>
            </a:r>
            <a:endParaRPr b="0" i="0" sz="1400" u="none" cap="none" strike="noStrike">
              <a:solidFill>
                <a:srgbClr val="000000"/>
              </a:solidFill>
              <a:latin typeface="Arial"/>
              <a:ea typeface="Arial"/>
              <a:cs typeface="Arial"/>
              <a:sym typeface="Arial"/>
            </a:endParaRPr>
          </a:p>
        </p:txBody>
      </p:sp>
      <p:cxnSp>
        <p:nvCxnSpPr>
          <p:cNvPr id="600" name="Google Shape;600;p63"/>
          <p:cNvCxnSpPr/>
          <p:nvPr/>
        </p:nvCxnSpPr>
        <p:spPr>
          <a:xfrm>
            <a:off x="8091122" y="3573735"/>
            <a:ext cx="0" cy="38250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4" name="Shape 604"/>
        <p:cNvGrpSpPr/>
        <p:nvPr/>
      </p:nvGrpSpPr>
      <p:grpSpPr>
        <a:xfrm>
          <a:off x="0" y="0"/>
          <a:ext cx="0" cy="0"/>
          <a:chOff x="0" y="0"/>
          <a:chExt cx="0" cy="0"/>
        </a:xfrm>
      </p:grpSpPr>
      <p:sp>
        <p:nvSpPr>
          <p:cNvPr id="605" name="Google Shape;605;p64"/>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0D5274"/>
                </a:solidFill>
                <a:latin typeface="Calibri"/>
                <a:ea typeface="Calibri"/>
                <a:cs typeface="Calibri"/>
                <a:sym typeface="Calibri"/>
              </a:rPr>
              <a:t>Proceso Global</a:t>
            </a:r>
            <a:endParaRPr b="0" i="0" sz="1400" u="none" cap="none" strike="noStrike">
              <a:solidFill>
                <a:srgbClr val="000000"/>
              </a:solidFill>
              <a:latin typeface="Arial"/>
              <a:ea typeface="Arial"/>
              <a:cs typeface="Arial"/>
              <a:sym typeface="Arial"/>
            </a:endParaRPr>
          </a:p>
        </p:txBody>
      </p:sp>
      <p:sp>
        <p:nvSpPr>
          <p:cNvPr id="606" name="Google Shape;606;p64"/>
          <p:cNvSpPr txBox="1"/>
          <p:nvPr/>
        </p:nvSpPr>
        <p:spPr>
          <a:xfrm>
            <a:off x="1210962" y="1338802"/>
            <a:ext cx="10981038"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Listemos los archivos que vamos a necesitar:</a:t>
            </a:r>
            <a:endParaRPr b="1" i="0" sz="1800" u="none" cap="none" strike="noStrike">
              <a:solidFill>
                <a:schemeClr val="dk1"/>
              </a:solidFill>
              <a:latin typeface="Arial"/>
              <a:ea typeface="Arial"/>
              <a:cs typeface="Arial"/>
              <a:sym typeface="Arial"/>
            </a:endParaRPr>
          </a:p>
        </p:txBody>
      </p:sp>
      <p:sp>
        <p:nvSpPr>
          <p:cNvPr id="607" name="Google Shape;607;p64"/>
          <p:cNvSpPr/>
          <p:nvPr/>
        </p:nvSpPr>
        <p:spPr>
          <a:xfrm>
            <a:off x="1210962" y="1848411"/>
            <a:ext cx="10952860" cy="1323399"/>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795E26"/>
                </a:solidFill>
                <a:latin typeface="Courier New"/>
                <a:ea typeface="Courier New"/>
                <a:cs typeface="Courier New"/>
                <a:sym typeface="Courier New"/>
              </a:rPr>
              <a:t>print</a:t>
            </a:r>
            <a:r>
              <a:rPr b="0" i="0" lang="es-CO" sz="1600" u="none" cap="none" strike="noStrike">
                <a:solidFill>
                  <a:srgbClr val="000000"/>
                </a:solidFill>
                <a:latin typeface="Courier New"/>
                <a:ea typeface="Courier New"/>
                <a:cs typeface="Courier New"/>
                <a:sym typeface="Courier New"/>
              </a:rPr>
              <a:t>(</a:t>
            </a:r>
            <a:r>
              <a:rPr b="0" i="0" lang="es-CO" sz="1600" u="none" cap="none" strike="noStrike">
                <a:solidFill>
                  <a:srgbClr val="A31515"/>
                </a:solidFill>
                <a:latin typeface="Courier New"/>
                <a:ea typeface="Courier New"/>
                <a:cs typeface="Courier New"/>
                <a:sym typeface="Courier New"/>
              </a:rPr>
              <a:t>"fine_tune_checkpoint: "</a:t>
            </a:r>
            <a:r>
              <a:rPr b="0" i="0" lang="es-CO" sz="1600" u="none" cap="none" strike="noStrike">
                <a:solidFill>
                  <a:srgbClr val="000000"/>
                </a:solidFill>
                <a:latin typeface="Courier New"/>
                <a:ea typeface="Courier New"/>
                <a:cs typeface="Courier New"/>
                <a:sym typeface="Courier New"/>
              </a:rPr>
              <a:t>+fine_tune_checkpoint)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795E26"/>
                </a:solidFill>
                <a:latin typeface="Courier New"/>
                <a:ea typeface="Courier New"/>
                <a:cs typeface="Courier New"/>
                <a:sym typeface="Courier New"/>
              </a:rPr>
              <a:t>print</a:t>
            </a:r>
            <a:r>
              <a:rPr b="0" i="0" lang="es-CO" sz="1600" u="none" cap="none" strike="noStrike">
                <a:solidFill>
                  <a:srgbClr val="000000"/>
                </a:solidFill>
                <a:latin typeface="Courier New"/>
                <a:ea typeface="Courier New"/>
                <a:cs typeface="Courier New"/>
                <a:sym typeface="Courier New"/>
              </a:rPr>
              <a:t>(</a:t>
            </a:r>
            <a:r>
              <a:rPr b="0" i="0" lang="es-CO" sz="1600" u="none" cap="none" strike="noStrike">
                <a:solidFill>
                  <a:srgbClr val="A31515"/>
                </a:solidFill>
                <a:latin typeface="Courier New"/>
                <a:ea typeface="Courier New"/>
                <a:cs typeface="Courier New"/>
                <a:sym typeface="Courier New"/>
              </a:rPr>
              <a:t>"pb_fname: "</a:t>
            </a:r>
            <a:r>
              <a:rPr b="0" i="0" lang="es-CO" sz="1600" u="none" cap="none" strike="noStrike">
                <a:solidFill>
                  <a:srgbClr val="000000"/>
                </a:solidFill>
                <a:latin typeface="Courier New"/>
                <a:ea typeface="Courier New"/>
                <a:cs typeface="Courier New"/>
                <a:sym typeface="Courier New"/>
              </a:rPr>
              <a:t>+pb_fname)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795E26"/>
                </a:solidFill>
                <a:latin typeface="Courier New"/>
                <a:ea typeface="Courier New"/>
                <a:cs typeface="Courier New"/>
                <a:sym typeface="Courier New"/>
              </a:rPr>
              <a:t>print</a:t>
            </a:r>
            <a:r>
              <a:rPr b="0" i="0" lang="es-CO" sz="1600" u="none" cap="none" strike="noStrike">
                <a:solidFill>
                  <a:srgbClr val="000000"/>
                </a:solidFill>
                <a:latin typeface="Courier New"/>
                <a:ea typeface="Courier New"/>
                <a:cs typeface="Courier New"/>
                <a:sym typeface="Courier New"/>
              </a:rPr>
              <a:t>(</a:t>
            </a:r>
            <a:r>
              <a:rPr b="0" i="0" lang="es-CO" sz="1600" u="none" cap="none" strike="noStrike">
                <a:solidFill>
                  <a:srgbClr val="A31515"/>
                </a:solidFill>
                <a:latin typeface="Courier New"/>
                <a:ea typeface="Courier New"/>
                <a:cs typeface="Courier New"/>
                <a:sym typeface="Courier New"/>
              </a:rPr>
              <a:t>"pipeline_fname: "</a:t>
            </a:r>
            <a:r>
              <a:rPr b="0" i="0" lang="es-CO" sz="1600" u="none" cap="none" strike="noStrike">
                <a:solidFill>
                  <a:srgbClr val="000000"/>
                </a:solidFill>
                <a:latin typeface="Courier New"/>
                <a:ea typeface="Courier New"/>
                <a:cs typeface="Courier New"/>
                <a:sym typeface="Courier New"/>
              </a:rPr>
              <a:t>+pipeline_fname)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795E26"/>
                </a:solidFill>
                <a:latin typeface="Courier New"/>
                <a:ea typeface="Courier New"/>
                <a:cs typeface="Courier New"/>
                <a:sym typeface="Courier New"/>
              </a:rPr>
              <a:t>print</a:t>
            </a:r>
            <a:r>
              <a:rPr b="0" i="0" lang="es-CO" sz="1600" u="none" cap="none" strike="noStrike">
                <a:solidFill>
                  <a:srgbClr val="000000"/>
                </a:solidFill>
                <a:latin typeface="Courier New"/>
                <a:ea typeface="Courier New"/>
                <a:cs typeface="Courier New"/>
                <a:sym typeface="Courier New"/>
              </a:rPr>
              <a:t>(</a:t>
            </a:r>
            <a:r>
              <a:rPr b="0" i="0" lang="es-CO" sz="1600" u="none" cap="none" strike="noStrike">
                <a:solidFill>
                  <a:srgbClr val="A31515"/>
                </a:solidFill>
                <a:latin typeface="Courier New"/>
                <a:ea typeface="Courier New"/>
                <a:cs typeface="Courier New"/>
                <a:sym typeface="Courier New"/>
              </a:rPr>
              <a:t>"model_dir: "</a:t>
            </a:r>
            <a:r>
              <a:rPr b="0" i="0" lang="es-CO" sz="1600" u="none" cap="none" strike="noStrike">
                <a:solidFill>
                  <a:srgbClr val="000000"/>
                </a:solidFill>
                <a:latin typeface="Courier New"/>
                <a:ea typeface="Courier New"/>
                <a:cs typeface="Courier New"/>
                <a:sym typeface="Courier New"/>
              </a:rPr>
              <a:t>+model_dir)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FF"/>
                </a:solidFill>
                <a:latin typeface="Courier New"/>
                <a:ea typeface="Courier New"/>
                <a:cs typeface="Courier New"/>
                <a:sym typeface="Courier New"/>
              </a:rPr>
              <a:t>!</a:t>
            </a:r>
            <a:r>
              <a:rPr b="0" i="0" lang="es-CO" sz="1600" u="none" cap="none" strike="noStrike">
                <a:solidFill>
                  <a:srgbClr val="000000"/>
                </a:solidFill>
                <a:latin typeface="Courier New"/>
                <a:ea typeface="Courier New"/>
                <a:cs typeface="Courier New"/>
                <a:sym typeface="Courier New"/>
              </a:rPr>
              <a:t>ls -alh {model_dir}</a:t>
            </a:r>
            <a:endParaRPr b="0" i="0" sz="1400" u="none" cap="none" strike="noStrike">
              <a:solidFill>
                <a:srgbClr val="000000"/>
              </a:solidFill>
              <a:latin typeface="Arial"/>
              <a:ea typeface="Arial"/>
              <a:cs typeface="Arial"/>
              <a:sym typeface="Arial"/>
            </a:endParaRPr>
          </a:p>
        </p:txBody>
      </p:sp>
      <p:sp>
        <p:nvSpPr>
          <p:cNvPr id="608" name="Google Shape;608;p64"/>
          <p:cNvSpPr txBox="1"/>
          <p:nvPr/>
        </p:nvSpPr>
        <p:spPr>
          <a:xfrm>
            <a:off x="1210962" y="3429000"/>
            <a:ext cx="10981038" cy="369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Convertir a grafo liviano (tflite):</a:t>
            </a:r>
            <a:endParaRPr b="1" i="0" sz="1800" u="none" cap="none" strike="noStrike">
              <a:solidFill>
                <a:schemeClr val="dk1"/>
              </a:solidFill>
              <a:latin typeface="Arial"/>
              <a:ea typeface="Arial"/>
              <a:cs typeface="Arial"/>
              <a:sym typeface="Arial"/>
            </a:endParaRPr>
          </a:p>
        </p:txBody>
      </p:sp>
      <p:sp>
        <p:nvSpPr>
          <p:cNvPr id="609" name="Google Shape;609;p64"/>
          <p:cNvSpPr/>
          <p:nvPr/>
        </p:nvSpPr>
        <p:spPr>
          <a:xfrm>
            <a:off x="1239140" y="4055481"/>
            <a:ext cx="10952860" cy="1384954"/>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200" u="none" cap="none" strike="noStrike">
                <a:solidFill>
                  <a:srgbClr val="0000FF"/>
                </a:solidFill>
                <a:latin typeface="Courier New"/>
                <a:ea typeface="Courier New"/>
                <a:cs typeface="Courier New"/>
                <a:sym typeface="Courier New"/>
              </a:rPr>
              <a:t>!</a:t>
            </a:r>
            <a:r>
              <a:rPr b="0" i="0" lang="es-CO" sz="1200" u="none" cap="none" strike="noStrike">
                <a:solidFill>
                  <a:srgbClr val="000000"/>
                </a:solidFill>
                <a:latin typeface="Courier New"/>
                <a:ea typeface="Courier New"/>
                <a:cs typeface="Courier New"/>
                <a:sym typeface="Courier New"/>
              </a:rPr>
              <a:t>python /content/gdrive/My\ Drive/deteccion_objectos/models/research/object_detection/export_tflite_ssd_graph.py \</a:t>
            </a:r>
            <a:endParaRPr/>
          </a:p>
          <a:p>
            <a:pPr indent="0" lvl="0" marL="0" marR="0" rtl="0" algn="l">
              <a:lnSpc>
                <a:spcPct val="100000"/>
              </a:lnSpc>
              <a:spcBef>
                <a:spcPts val="0"/>
              </a:spcBef>
              <a:spcAft>
                <a:spcPts val="0"/>
              </a:spcAft>
              <a:buNone/>
            </a:pPr>
            <a:r>
              <a:rPr b="0" i="0" lang="es-CO" sz="1200" u="none" cap="none" strike="noStrike">
                <a:solidFill>
                  <a:srgbClr val="000000"/>
                </a:solidFill>
                <a:latin typeface="Courier New"/>
                <a:ea typeface="Courier New"/>
                <a:cs typeface="Courier New"/>
                <a:sym typeface="Courier New"/>
              </a:rPr>
              <a:t>--pipeline_config_path=/content/gdrive/My\ Drive/deteccion_objectos/models/research/object_detection/samples/configs/ssd_mobilenet_v2_coco.config \</a:t>
            </a:r>
            <a:endParaRPr/>
          </a:p>
          <a:p>
            <a:pPr indent="0" lvl="0" marL="0" marR="0" rtl="0" algn="l">
              <a:lnSpc>
                <a:spcPct val="100000"/>
              </a:lnSpc>
              <a:spcBef>
                <a:spcPts val="0"/>
              </a:spcBef>
              <a:spcAft>
                <a:spcPts val="0"/>
              </a:spcAft>
              <a:buNone/>
            </a:pPr>
            <a:r>
              <a:rPr b="0" i="0" lang="es-CO" sz="1200" u="none" cap="none" strike="noStrike">
                <a:solidFill>
                  <a:srgbClr val="000000"/>
                </a:solidFill>
                <a:latin typeface="Courier New"/>
                <a:ea typeface="Courier New"/>
                <a:cs typeface="Courier New"/>
                <a:sym typeface="Courier New"/>
              </a:rPr>
              <a:t>--trained_checkpoint_prefix=/content/gdrive/My\ Drive/deteccion_objectos/models/research/training/model.ckpt</a:t>
            </a:r>
            <a:r>
              <a:rPr b="0" i="0" lang="es-CO" sz="1200" u="none" cap="none" strike="noStrike">
                <a:solidFill>
                  <a:srgbClr val="09885A"/>
                </a:solidFill>
                <a:latin typeface="Courier New"/>
                <a:ea typeface="Courier New"/>
                <a:cs typeface="Courier New"/>
                <a:sym typeface="Courier New"/>
              </a:rPr>
              <a:t>-3690</a:t>
            </a:r>
            <a:r>
              <a:rPr b="0" i="0" lang="es-CO" sz="12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0" i="0" lang="es-CO" sz="1200" u="none" cap="none" strike="noStrike">
                <a:solidFill>
                  <a:srgbClr val="000000"/>
                </a:solidFill>
                <a:latin typeface="Courier New"/>
                <a:ea typeface="Courier New"/>
                <a:cs typeface="Courier New"/>
                <a:sym typeface="Courier New"/>
              </a:rPr>
              <a:t>--output_directory=/content/gdrive/My\ Drive/deteccion_objectos/models/research/tflite \</a:t>
            </a:r>
            <a:endParaRPr/>
          </a:p>
          <a:p>
            <a:pPr indent="0" lvl="0" marL="0" marR="0" rtl="0" algn="l">
              <a:lnSpc>
                <a:spcPct val="100000"/>
              </a:lnSpc>
              <a:spcBef>
                <a:spcPts val="0"/>
              </a:spcBef>
              <a:spcAft>
                <a:spcPts val="0"/>
              </a:spcAft>
              <a:buNone/>
            </a:pPr>
            <a:r>
              <a:rPr b="0" i="0" lang="es-CO" sz="1200" u="none" cap="none" strike="noStrike">
                <a:solidFill>
                  <a:srgbClr val="000000"/>
                </a:solidFill>
                <a:latin typeface="Courier New"/>
                <a:ea typeface="Courier New"/>
                <a:cs typeface="Courier New"/>
                <a:sym typeface="Courier New"/>
              </a:rPr>
              <a:t>--add_postprocessing_op=true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3" name="Shape 61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4"/>
          <p:cNvSpPr txBox="1"/>
          <p:nvPr/>
        </p:nvSpPr>
        <p:spPr>
          <a:xfrm>
            <a:off x="1500986" y="443163"/>
            <a:ext cx="711179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Preparando el ambiente para entrenamiento</a:t>
            </a:r>
            <a:endParaRPr b="0" i="0" sz="1400" u="none" cap="none" strike="noStrike">
              <a:solidFill>
                <a:srgbClr val="000000"/>
              </a:solidFill>
              <a:latin typeface="Arial"/>
              <a:ea typeface="Arial"/>
              <a:cs typeface="Arial"/>
              <a:sym typeface="Arial"/>
            </a:endParaRPr>
          </a:p>
        </p:txBody>
      </p:sp>
      <p:sp>
        <p:nvSpPr>
          <p:cNvPr id="189" name="Google Shape;189;p4"/>
          <p:cNvSpPr txBox="1"/>
          <p:nvPr/>
        </p:nvSpPr>
        <p:spPr>
          <a:xfrm>
            <a:off x="1307506" y="1264144"/>
            <a:ext cx="10884493" cy="13233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2000" u="none" cap="none" strike="noStrike">
                <a:solidFill>
                  <a:schemeClr val="dk1"/>
                </a:solidFill>
                <a:latin typeface="Arial"/>
                <a:ea typeface="Arial"/>
                <a:cs typeface="Arial"/>
                <a:sym typeface="Arial"/>
              </a:rPr>
              <a:t>Podemos entrenar en Windows/ Linux o MAC…pero es necesario tener el siguiente hardware: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Arial"/>
              <a:ea typeface="Arial"/>
              <a:cs typeface="Arial"/>
              <a:sym typeface="Arial"/>
            </a:endParaRPr>
          </a:p>
        </p:txBody>
      </p:sp>
      <p:sp>
        <p:nvSpPr>
          <p:cNvPr id="190" name="Google Shape;190;p4"/>
          <p:cNvSpPr txBox="1"/>
          <p:nvPr/>
        </p:nvSpPr>
        <p:spPr>
          <a:xfrm>
            <a:off x="1266627" y="2025804"/>
            <a:ext cx="6836216" cy="3795577"/>
          </a:xfrm>
          <a:prstGeom prst="rect">
            <a:avLst/>
          </a:prstGeom>
          <a:noFill/>
          <a:ln>
            <a:noFill/>
          </a:ln>
        </p:spPr>
        <p:txBody>
          <a:bodyPr anchorCtr="0" anchor="t" bIns="50925" lIns="101875" spcFirstLastPara="1" rIns="101875" wrap="square" tIns="50925">
            <a:normAutofit/>
          </a:bodyPr>
          <a:lstStyle/>
          <a:p>
            <a:pPr indent="-382059" lvl="0" marL="382059" marR="0" rtl="0" algn="l">
              <a:lnSpc>
                <a:spcPct val="100000"/>
              </a:lnSpc>
              <a:spcBef>
                <a:spcPts val="480"/>
              </a:spcBef>
              <a:spcAft>
                <a:spcPts val="0"/>
              </a:spcAft>
              <a:buClr>
                <a:srgbClr val="3F3F3F"/>
              </a:buClr>
              <a:buSzPts val="2400"/>
              <a:buFont typeface="Arial"/>
              <a:buChar char="•"/>
            </a:pPr>
            <a:r>
              <a:rPr b="0" i="0" lang="es-CO" sz="2400" u="none" cap="none" strike="noStrike">
                <a:solidFill>
                  <a:srgbClr val="3F3F3F"/>
                </a:solidFill>
                <a:latin typeface="Calibri"/>
                <a:ea typeface="Calibri"/>
                <a:cs typeface="Calibri"/>
                <a:sym typeface="Calibri"/>
              </a:rPr>
              <a:t>Una buena CPU: mínimo I7</a:t>
            </a:r>
            <a:endParaRPr b="0" i="0" sz="1400" u="none" cap="none" strike="noStrike">
              <a:solidFill>
                <a:srgbClr val="000000"/>
              </a:solidFill>
              <a:latin typeface="Arial"/>
              <a:ea typeface="Arial"/>
              <a:cs typeface="Arial"/>
              <a:sym typeface="Arial"/>
            </a:endParaRPr>
          </a:p>
          <a:p>
            <a:pPr indent="-229659" lvl="0" marL="382059"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3F3F3F"/>
              </a:solidFill>
              <a:latin typeface="Calibri"/>
              <a:ea typeface="Calibri"/>
              <a:cs typeface="Calibri"/>
              <a:sym typeface="Calibri"/>
            </a:endParaRPr>
          </a:p>
          <a:p>
            <a:pPr indent="-229659" lvl="0" marL="382059"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3F3F3F"/>
              </a:solidFill>
              <a:latin typeface="Calibri"/>
              <a:ea typeface="Calibri"/>
              <a:cs typeface="Calibri"/>
              <a:sym typeface="Calibri"/>
            </a:endParaRPr>
          </a:p>
          <a:p>
            <a:pPr indent="-382059" lvl="0" marL="382059" marR="0" rtl="0" algn="l">
              <a:lnSpc>
                <a:spcPct val="100000"/>
              </a:lnSpc>
              <a:spcBef>
                <a:spcPts val="480"/>
              </a:spcBef>
              <a:spcAft>
                <a:spcPts val="0"/>
              </a:spcAft>
              <a:buClr>
                <a:srgbClr val="3F3F3F"/>
              </a:buClr>
              <a:buSzPts val="2400"/>
              <a:buFont typeface="Arial"/>
              <a:buChar char="•"/>
            </a:pPr>
            <a:r>
              <a:rPr b="0" i="0" lang="es-CO" sz="2400" u="none" cap="none" strike="noStrike">
                <a:solidFill>
                  <a:srgbClr val="3F3F3F"/>
                </a:solidFill>
                <a:latin typeface="Calibri"/>
                <a:ea typeface="Calibri"/>
                <a:cs typeface="Calibri"/>
                <a:sym typeface="Calibri"/>
              </a:rPr>
              <a:t>GPU</a:t>
            </a:r>
            <a:endParaRPr b="0" i="0" sz="1400" u="none" cap="none" strike="noStrike">
              <a:solidFill>
                <a:srgbClr val="000000"/>
              </a:solidFill>
              <a:latin typeface="Arial"/>
              <a:ea typeface="Arial"/>
              <a:cs typeface="Arial"/>
              <a:sym typeface="Arial"/>
            </a:endParaRPr>
          </a:p>
          <a:p>
            <a:pPr indent="-229659" lvl="0" marL="382059"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3F3F3F"/>
              </a:solidFill>
              <a:latin typeface="Calibri"/>
              <a:ea typeface="Calibri"/>
              <a:cs typeface="Calibri"/>
              <a:sym typeface="Calibri"/>
            </a:endParaRPr>
          </a:p>
          <a:p>
            <a:pPr indent="-229659" lvl="0" marL="382059"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3F3F3F"/>
              </a:solidFill>
              <a:latin typeface="Calibri"/>
              <a:ea typeface="Calibri"/>
              <a:cs typeface="Calibri"/>
              <a:sym typeface="Calibri"/>
            </a:endParaRPr>
          </a:p>
          <a:p>
            <a:pPr indent="-382059" lvl="0" marL="382059" marR="0" rtl="0" algn="l">
              <a:lnSpc>
                <a:spcPct val="100000"/>
              </a:lnSpc>
              <a:spcBef>
                <a:spcPts val="480"/>
              </a:spcBef>
              <a:spcAft>
                <a:spcPts val="0"/>
              </a:spcAft>
              <a:buClr>
                <a:srgbClr val="3F3F3F"/>
              </a:buClr>
              <a:buSzPts val="2400"/>
              <a:buFont typeface="Arial"/>
              <a:buChar char="•"/>
            </a:pPr>
            <a:r>
              <a:rPr b="0" i="0" lang="es-CO" sz="2400" u="none" cap="none" strike="noStrike">
                <a:solidFill>
                  <a:srgbClr val="3F3F3F"/>
                </a:solidFill>
                <a:latin typeface="Calibri"/>
                <a:ea typeface="Calibri"/>
                <a:cs typeface="Calibri"/>
                <a:sym typeface="Calibri"/>
              </a:rPr>
              <a:t>TPU (Tensor Processing Unit)</a:t>
            </a:r>
            <a:endParaRPr b="0" i="0" sz="1400" u="none" cap="none" strike="noStrike">
              <a:solidFill>
                <a:srgbClr val="000000"/>
              </a:solidFill>
              <a:latin typeface="Arial"/>
              <a:ea typeface="Arial"/>
              <a:cs typeface="Arial"/>
              <a:sym typeface="Arial"/>
            </a:endParaRPr>
          </a:p>
        </p:txBody>
      </p:sp>
      <p:pic>
        <p:nvPicPr>
          <p:cNvPr descr="https://qph.fs.quoracdn.net/main-qimg-489f66a725879c1fde96d90865b34dfd" id="191" name="Google Shape;191;p4"/>
          <p:cNvPicPr preferRelativeResize="0"/>
          <p:nvPr/>
        </p:nvPicPr>
        <p:blipFill rotWithShape="1">
          <a:blip r:embed="rId4">
            <a:alphaModFix/>
          </a:blip>
          <a:srcRect b="11047" l="19928" r="14688" t="9568"/>
          <a:stretch/>
        </p:blipFill>
        <p:spPr>
          <a:xfrm>
            <a:off x="5336664" y="4882392"/>
            <a:ext cx="1518672" cy="1527147"/>
          </a:xfrm>
          <a:prstGeom prst="rect">
            <a:avLst/>
          </a:prstGeom>
          <a:noFill/>
          <a:ln>
            <a:noFill/>
          </a:ln>
        </p:spPr>
      </p:pic>
      <p:pic>
        <p:nvPicPr>
          <p:cNvPr descr="https://qph.fs.quoracdn.net/main-qimg-4629ef4b3ec067c527513026f4fa0ef1" id="192" name="Google Shape;192;p4"/>
          <p:cNvPicPr preferRelativeResize="0"/>
          <p:nvPr/>
        </p:nvPicPr>
        <p:blipFill rotWithShape="1">
          <a:blip r:embed="rId5">
            <a:alphaModFix/>
          </a:blip>
          <a:srcRect b="0" l="0" r="0" t="0"/>
          <a:stretch/>
        </p:blipFill>
        <p:spPr>
          <a:xfrm>
            <a:off x="5153122" y="1898826"/>
            <a:ext cx="1516267" cy="1057812"/>
          </a:xfrm>
          <a:prstGeom prst="rect">
            <a:avLst/>
          </a:prstGeom>
          <a:noFill/>
          <a:ln>
            <a:noFill/>
          </a:ln>
        </p:spPr>
      </p:pic>
      <p:pic>
        <p:nvPicPr>
          <p:cNvPr descr="Un joven rico en el fondo blanco | Vector Premium" id="193" name="Google Shape;193;p4"/>
          <p:cNvPicPr preferRelativeResize="0"/>
          <p:nvPr/>
        </p:nvPicPr>
        <p:blipFill rotWithShape="1">
          <a:blip r:embed="rId6">
            <a:alphaModFix/>
          </a:blip>
          <a:srcRect b="0" l="0" r="0" t="0"/>
          <a:stretch/>
        </p:blipFill>
        <p:spPr>
          <a:xfrm>
            <a:off x="9689762" y="2024452"/>
            <a:ext cx="2495600" cy="4214618"/>
          </a:xfrm>
          <a:prstGeom prst="rect">
            <a:avLst/>
          </a:prstGeom>
          <a:noFill/>
          <a:ln>
            <a:noFill/>
          </a:ln>
        </p:spPr>
      </p:pic>
      <p:pic>
        <p:nvPicPr>
          <p:cNvPr descr="Nueva GPU NVIDIA GeForce GTX 780 es Líder en la Industria con las ..." id="194" name="Google Shape;194;p4"/>
          <p:cNvPicPr preferRelativeResize="0"/>
          <p:nvPr/>
        </p:nvPicPr>
        <p:blipFill rotWithShape="1">
          <a:blip r:embed="rId7">
            <a:alphaModFix/>
          </a:blip>
          <a:srcRect b="0" l="0" r="0" t="0"/>
          <a:stretch/>
        </p:blipFill>
        <p:spPr>
          <a:xfrm>
            <a:off x="2495600" y="2956638"/>
            <a:ext cx="1863634" cy="1680183"/>
          </a:xfrm>
          <a:prstGeom prst="rect">
            <a:avLst/>
          </a:prstGeom>
          <a:noFill/>
          <a:ln>
            <a:noFill/>
          </a:ln>
        </p:spPr>
      </p:pic>
      <p:sp>
        <p:nvSpPr>
          <p:cNvPr id="195" name="Google Shape;195;p4"/>
          <p:cNvSpPr txBox="1"/>
          <p:nvPr/>
        </p:nvSpPr>
        <p:spPr>
          <a:xfrm>
            <a:off x="9344298" y="6239070"/>
            <a:ext cx="2847702"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Estudiantes de la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USTA</a:t>
            </a:r>
            <a:endParaRPr b="0" i="0" sz="1400" u="none" cap="none" strike="noStrike">
              <a:solidFill>
                <a:srgbClr val="000000"/>
              </a:solidFill>
              <a:latin typeface="Arial"/>
              <a:ea typeface="Arial"/>
              <a:cs typeface="Arial"/>
              <a:sym typeface="Arial"/>
            </a:endParaRPr>
          </a:p>
        </p:txBody>
      </p:sp>
      <p:cxnSp>
        <p:nvCxnSpPr>
          <p:cNvPr id="196" name="Google Shape;196;p4"/>
          <p:cNvCxnSpPr>
            <a:stCxn id="192" idx="3"/>
          </p:cNvCxnSpPr>
          <p:nvPr/>
        </p:nvCxnSpPr>
        <p:spPr>
          <a:xfrm>
            <a:off x="6669389" y="2427732"/>
            <a:ext cx="984600" cy="783300"/>
          </a:xfrm>
          <a:prstGeom prst="straightConnector1">
            <a:avLst/>
          </a:prstGeom>
          <a:noFill/>
          <a:ln cap="flat" cmpd="sng" w="9525">
            <a:solidFill>
              <a:schemeClr val="dk1"/>
            </a:solidFill>
            <a:prstDash val="solid"/>
            <a:round/>
            <a:headEnd len="sm" w="sm" type="none"/>
            <a:tailEnd len="med" w="med" type="triangle"/>
          </a:ln>
        </p:spPr>
      </p:cxnSp>
      <p:cxnSp>
        <p:nvCxnSpPr>
          <p:cNvPr id="197" name="Google Shape;197;p4"/>
          <p:cNvCxnSpPr>
            <a:stCxn id="194" idx="3"/>
          </p:cNvCxnSpPr>
          <p:nvPr/>
        </p:nvCxnSpPr>
        <p:spPr>
          <a:xfrm>
            <a:off x="4359234" y="3796730"/>
            <a:ext cx="3008100" cy="253800"/>
          </a:xfrm>
          <a:prstGeom prst="straightConnector1">
            <a:avLst/>
          </a:prstGeom>
          <a:noFill/>
          <a:ln cap="flat" cmpd="sng" w="9525">
            <a:solidFill>
              <a:schemeClr val="dk1"/>
            </a:solidFill>
            <a:prstDash val="solid"/>
            <a:round/>
            <a:headEnd len="sm" w="sm" type="none"/>
            <a:tailEnd len="med" w="med" type="triangle"/>
          </a:ln>
        </p:spPr>
      </p:cxnSp>
      <p:cxnSp>
        <p:nvCxnSpPr>
          <p:cNvPr id="198" name="Google Shape;198;p4"/>
          <p:cNvCxnSpPr>
            <a:stCxn id="191" idx="3"/>
          </p:cNvCxnSpPr>
          <p:nvPr/>
        </p:nvCxnSpPr>
        <p:spPr>
          <a:xfrm flipH="1" rot="10800000">
            <a:off x="6855336" y="4972466"/>
            <a:ext cx="572100" cy="673500"/>
          </a:xfrm>
          <a:prstGeom prst="straightConnector1">
            <a:avLst/>
          </a:prstGeom>
          <a:noFill/>
          <a:ln cap="flat" cmpd="sng" w="9525">
            <a:solidFill>
              <a:schemeClr val="dk1"/>
            </a:solidFill>
            <a:prstDash val="solid"/>
            <a:round/>
            <a:headEnd len="sm" w="sm" type="none"/>
            <a:tailEnd len="med" w="med" type="triangle"/>
          </a:ln>
        </p:spPr>
      </p:cxnSp>
      <p:pic>
        <p:nvPicPr>
          <p:cNvPr descr="Ordenador Wipoid PC Gaming Dagger" id="199" name="Google Shape;199;p4"/>
          <p:cNvPicPr preferRelativeResize="0"/>
          <p:nvPr/>
        </p:nvPicPr>
        <p:blipFill rotWithShape="1">
          <a:blip r:embed="rId8">
            <a:alphaModFix/>
          </a:blip>
          <a:srcRect b="0" l="0" r="0" t="0"/>
          <a:stretch/>
        </p:blipFill>
        <p:spPr>
          <a:xfrm>
            <a:off x="7206852" y="2895105"/>
            <a:ext cx="2512029" cy="2512029"/>
          </a:xfrm>
          <a:prstGeom prst="rect">
            <a:avLst/>
          </a:prstGeom>
          <a:noFill/>
          <a:ln>
            <a:noFill/>
          </a:ln>
        </p:spPr>
      </p:pic>
      <p:cxnSp>
        <p:nvCxnSpPr>
          <p:cNvPr id="200" name="Google Shape;200;p4"/>
          <p:cNvCxnSpPr>
            <a:stCxn id="199" idx="3"/>
          </p:cNvCxnSpPr>
          <p:nvPr/>
        </p:nvCxnSpPr>
        <p:spPr>
          <a:xfrm rot="10800000">
            <a:off x="9344181" y="4151120"/>
            <a:ext cx="3747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1"/>
          <p:cNvSpPr txBox="1"/>
          <p:nvPr/>
        </p:nvSpPr>
        <p:spPr>
          <a:xfrm>
            <a:off x="1500986" y="443163"/>
            <a:ext cx="711179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FFC000"/>
                </a:solidFill>
                <a:latin typeface="Calibri"/>
                <a:ea typeface="Calibri"/>
                <a:cs typeface="Calibri"/>
                <a:sym typeface="Calibri"/>
              </a:rPr>
              <a:t>Preparando el ambiente para entrenamiento</a:t>
            </a:r>
            <a:endParaRPr b="0" i="0" sz="1400" u="none" cap="none" strike="noStrike">
              <a:solidFill>
                <a:srgbClr val="000000"/>
              </a:solidFill>
              <a:latin typeface="Arial"/>
              <a:ea typeface="Arial"/>
              <a:cs typeface="Arial"/>
              <a:sym typeface="Arial"/>
            </a:endParaRPr>
          </a:p>
        </p:txBody>
      </p:sp>
      <p:sp>
        <p:nvSpPr>
          <p:cNvPr id="206" name="Google Shape;206;p21"/>
          <p:cNvSpPr txBox="1"/>
          <p:nvPr/>
        </p:nvSpPr>
        <p:spPr>
          <a:xfrm>
            <a:off x="1210962" y="1238188"/>
            <a:ext cx="10981038" cy="258528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chemeClr val="dk1"/>
                </a:solidFill>
                <a:latin typeface="Calibri"/>
                <a:ea typeface="Calibri"/>
                <a:cs typeface="Calibri"/>
                <a:sym typeface="Calibri"/>
              </a:rPr>
              <a:t>Utilizaremos como base el   proyecto:</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Arial"/>
              <a:ea typeface="Arial"/>
              <a:cs typeface="Arial"/>
              <a:sym typeface="Arial"/>
              <a:hlinkClick r:id="rId4"/>
            </a:endParaRPr>
          </a:p>
          <a:p>
            <a:pPr indent="0" lvl="0" marL="0" marR="0" rtl="0" algn="l">
              <a:lnSpc>
                <a:spcPct val="100000"/>
              </a:lnSpc>
              <a:spcBef>
                <a:spcPts val="0"/>
              </a:spcBef>
              <a:spcAft>
                <a:spcPts val="0"/>
              </a:spcAft>
              <a:buClr>
                <a:srgbClr val="000000"/>
              </a:buClr>
              <a:buSzPts val="1800"/>
              <a:buFont typeface="Arial"/>
              <a:buNone/>
            </a:pPr>
            <a:r>
              <a:rPr b="0" i="0" lang="es-CO" sz="1800" u="sng" cap="none" strike="noStrike">
                <a:solidFill>
                  <a:srgbClr val="000000"/>
                </a:solidFill>
                <a:latin typeface="Arial"/>
                <a:ea typeface="Arial"/>
                <a:cs typeface="Arial"/>
                <a:sym typeface="Arial"/>
                <a:hlinkClick r:id="rId5"/>
              </a:rPr>
              <a:t>https://github.com/tensorflow/models/tree/master/research/object_detection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Cabe resaltar que funciona únicamente en la versión 1.15 de tensorflow, debemos verificar que se tenga instalado esa versión en el ambiente de trabajo.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s://github.com/tensorflow/models/raw/master/research/object_detection/g3doc/img/kites_detections_output.jpg" id="207" name="Google Shape;207;p21"/>
          <p:cNvPicPr preferRelativeResize="0"/>
          <p:nvPr/>
        </p:nvPicPr>
        <p:blipFill rotWithShape="1">
          <a:blip r:embed="rId6">
            <a:alphaModFix/>
          </a:blip>
          <a:srcRect b="0" l="0" r="0" t="0"/>
          <a:stretch/>
        </p:blipFill>
        <p:spPr>
          <a:xfrm>
            <a:off x="6183195" y="3043451"/>
            <a:ext cx="6008805" cy="381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5"/>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C000"/>
                </a:solidFill>
                <a:latin typeface="Calibri"/>
                <a:ea typeface="Calibri"/>
                <a:cs typeface="Calibri"/>
                <a:sym typeface="Calibri"/>
              </a:rPr>
              <a:t>3.1.  instalar librerías necesarias</a:t>
            </a:r>
            <a:endParaRPr b="0" i="0" sz="1400" u="none" cap="none" strike="noStrike">
              <a:solidFill>
                <a:srgbClr val="000000"/>
              </a:solidFill>
              <a:latin typeface="Arial"/>
              <a:ea typeface="Arial"/>
              <a:cs typeface="Arial"/>
              <a:sym typeface="Arial"/>
            </a:endParaRPr>
          </a:p>
        </p:txBody>
      </p:sp>
      <p:sp>
        <p:nvSpPr>
          <p:cNvPr id="213" name="Google Shape;213;p35"/>
          <p:cNvSpPr txBox="1"/>
          <p:nvPr/>
        </p:nvSpPr>
        <p:spPr>
          <a:xfrm>
            <a:off x="1307506" y="1264144"/>
            <a:ext cx="10884493" cy="31392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Arial"/>
                <a:ea typeface="Arial"/>
                <a:cs typeface="Arial"/>
                <a:sym typeface="Arial"/>
              </a:rPr>
              <a:t>Trabajaremos en Google colaboratory, y necesitaremos hacer algunos cambios en el enterno de ejecución para entrenar un CNN.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Calibri"/>
                <a:ea typeface="Calibri"/>
                <a:cs typeface="Calibri"/>
                <a:sym typeface="Calibri"/>
              </a:rPr>
              <a:t>Instalaremos la versión 1.15 de tensorflow (</a:t>
            </a:r>
            <a:r>
              <a:rPr b="0" i="1" lang="es-CO" sz="1600" u="none" cap="none" strike="noStrike">
                <a:solidFill>
                  <a:schemeClr val="dk1"/>
                </a:solidFill>
                <a:latin typeface="Calibri"/>
                <a:ea typeface="Calibri"/>
                <a:cs typeface="Calibri"/>
                <a:sym typeface="Calibri"/>
              </a:rPr>
              <a:t>aunque ya esta la versión 2.2, aun no se ha optimizado el código para trabajar con las versiones 2.x</a:t>
            </a:r>
            <a:r>
              <a:rPr b="0" i="0" lang="es-CO" sz="1800" u="none" cap="none" strike="noStrike">
                <a:solidFill>
                  <a:schemeClr val="dk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s-CO" sz="1800" u="none" cap="none" strike="noStrike">
                <a:solidFill>
                  <a:srgbClr val="FF0000"/>
                </a:solidFill>
                <a:latin typeface="Arial"/>
                <a:ea typeface="Arial"/>
                <a:cs typeface="Arial"/>
                <a:sym typeface="Arial"/>
              </a:rPr>
              <a:t>Una vez instalado la versión 1.15, es prudente reiniciar el “entorno de ejecución”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Arial"/>
                <a:ea typeface="Arial"/>
                <a:cs typeface="Arial"/>
                <a:sym typeface="Arial"/>
              </a:rPr>
              <a:t>Instalaremos unas librerías adicionales que se requieren para trabajar con tensorflow</a:t>
            </a:r>
            <a:endParaRPr b="1" i="0" sz="1800" u="none" cap="none" strike="noStrike">
              <a:solidFill>
                <a:schemeClr val="dk1"/>
              </a:solidFill>
              <a:latin typeface="Arial"/>
              <a:ea typeface="Arial"/>
              <a:cs typeface="Arial"/>
              <a:sym typeface="Arial"/>
            </a:endParaRPr>
          </a:p>
        </p:txBody>
      </p:sp>
      <p:sp>
        <p:nvSpPr>
          <p:cNvPr id="214" name="Google Shape;214;p35"/>
          <p:cNvSpPr/>
          <p:nvPr/>
        </p:nvSpPr>
        <p:spPr>
          <a:xfrm>
            <a:off x="1436547" y="2789784"/>
            <a:ext cx="8301300" cy="3078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pip install tensorflow==</a:t>
            </a:r>
            <a:r>
              <a:rPr b="0" i="0" lang="es-CO" sz="1400" u="none" cap="none" strike="noStrike">
                <a:solidFill>
                  <a:srgbClr val="09885A"/>
                </a:solidFill>
                <a:latin typeface="Courier New"/>
                <a:ea typeface="Courier New"/>
                <a:cs typeface="Courier New"/>
                <a:sym typeface="Courier New"/>
              </a:rPr>
              <a:t>1.15</a:t>
            </a:r>
            <a:endParaRPr b="0" i="0" sz="1400" u="none" cap="none" strike="noStrike">
              <a:solidFill>
                <a:srgbClr val="000000"/>
              </a:solidFill>
              <a:latin typeface="Courier New"/>
              <a:ea typeface="Courier New"/>
              <a:cs typeface="Courier New"/>
              <a:sym typeface="Courier New"/>
            </a:endParaRPr>
          </a:p>
        </p:txBody>
      </p:sp>
      <p:sp>
        <p:nvSpPr>
          <p:cNvPr id="215" name="Google Shape;215;p35"/>
          <p:cNvSpPr/>
          <p:nvPr/>
        </p:nvSpPr>
        <p:spPr>
          <a:xfrm>
            <a:off x="1436552" y="4826715"/>
            <a:ext cx="10755447" cy="1384954"/>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FF"/>
                </a:solidFill>
                <a:latin typeface="Courier New"/>
                <a:ea typeface="Courier New"/>
                <a:cs typeface="Courier New"/>
                <a:sym typeface="Courier New"/>
              </a:rPr>
              <a:t>!</a:t>
            </a:r>
            <a:r>
              <a:rPr b="0" i="0" lang="es-CO" sz="1200" u="none" cap="none" strike="noStrike">
                <a:solidFill>
                  <a:srgbClr val="000000"/>
                </a:solidFill>
                <a:latin typeface="Courier New"/>
                <a:ea typeface="Courier New"/>
                <a:cs typeface="Courier New"/>
                <a:sym typeface="Courier New"/>
              </a:rPr>
              <a:t>apt-get install -qq protobuf-compiler python-pil python-lxml python-tk </a:t>
            </a:r>
            <a:r>
              <a:rPr b="0" i="0" lang="es-CO" sz="1200" u="none" cap="none" strike="noStrike">
                <a:solidFill>
                  <a:srgbClr val="008000"/>
                </a:solidFill>
                <a:latin typeface="Courier New"/>
                <a:ea typeface="Courier New"/>
                <a:cs typeface="Courier New"/>
                <a:sym typeface="Courier New"/>
              </a:rPr>
              <a:t>#serialización de grafos inferenciales</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br>
              <a:rPr b="0" i="0" lang="es-CO" sz="1200" u="none" cap="none" strike="noStrike">
                <a:solidFill>
                  <a:srgbClr val="000000"/>
                </a:solidFill>
                <a:latin typeface="Courier New"/>
                <a:ea typeface="Courier New"/>
                <a:cs typeface="Courier New"/>
                <a:sym typeface="Courier New"/>
              </a:rPr>
            </a:br>
            <a:r>
              <a:rPr b="0" i="0" lang="es-CO" sz="1200" u="none" cap="none" strike="noStrike">
                <a:solidFill>
                  <a:srgbClr val="0000FF"/>
                </a:solidFill>
                <a:latin typeface="Courier New"/>
                <a:ea typeface="Courier New"/>
                <a:cs typeface="Courier New"/>
                <a:sym typeface="Courier New"/>
              </a:rPr>
              <a:t>!</a:t>
            </a:r>
            <a:r>
              <a:rPr b="0" i="0" lang="es-CO" sz="1200" u="none" cap="none" strike="noStrike">
                <a:solidFill>
                  <a:srgbClr val="000000"/>
                </a:solidFill>
                <a:latin typeface="Courier New"/>
                <a:ea typeface="Courier New"/>
                <a:cs typeface="Courier New"/>
                <a:sym typeface="Courier New"/>
              </a:rPr>
              <a:t>pip install -q Cython contextlib2 pillow lxml matplotlib  </a:t>
            </a:r>
            <a:r>
              <a:rPr b="0" i="0" lang="es-CO" sz="1200" u="none" cap="none" strike="noStrike">
                <a:solidFill>
                  <a:srgbClr val="008000"/>
                </a:solidFill>
                <a:latin typeface="Courier New"/>
                <a:ea typeface="Courier New"/>
                <a:cs typeface="Courier New"/>
                <a:sym typeface="Courier New"/>
              </a:rPr>
              <a:t>#librerias para visualizar imagenes</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br>
              <a:rPr b="0" i="0" lang="es-CO" sz="1200" u="none" cap="none" strike="noStrike">
                <a:solidFill>
                  <a:srgbClr val="000000"/>
                </a:solidFill>
                <a:latin typeface="Courier New"/>
                <a:ea typeface="Courier New"/>
                <a:cs typeface="Courier New"/>
                <a:sym typeface="Courier New"/>
              </a:rPr>
            </a:br>
            <a:r>
              <a:rPr b="0" i="0" lang="es-CO" sz="1200" u="none" cap="none" strike="noStrike">
                <a:solidFill>
                  <a:srgbClr val="0000FF"/>
                </a:solidFill>
                <a:latin typeface="Courier New"/>
                <a:ea typeface="Courier New"/>
                <a:cs typeface="Courier New"/>
                <a:sym typeface="Courier New"/>
              </a:rPr>
              <a:t>!</a:t>
            </a:r>
            <a:r>
              <a:rPr b="0" i="0" lang="es-CO" sz="1200" u="none" cap="none" strike="noStrike">
                <a:solidFill>
                  <a:srgbClr val="000000"/>
                </a:solidFill>
                <a:latin typeface="Courier New"/>
                <a:ea typeface="Courier New"/>
                <a:cs typeface="Courier New"/>
                <a:sym typeface="Courier New"/>
              </a:rPr>
              <a:t>pip install -q pycocotools  </a:t>
            </a:r>
            <a:r>
              <a:rPr b="0" i="0" lang="es-CO" sz="1200" u="none" cap="none" strike="noStrike">
                <a:solidFill>
                  <a:srgbClr val="008000"/>
                </a:solidFill>
                <a:latin typeface="Courier New"/>
                <a:ea typeface="Courier New"/>
                <a:cs typeface="Courier New"/>
                <a:sym typeface="Courier New"/>
              </a:rPr>
              <a:t>#para trabajar con unas herramientas de http://cocodataset.org/</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br>
              <a:rPr b="0" i="0" lang="es-CO" sz="1200" u="none" cap="none" strike="noStrike">
                <a:solidFill>
                  <a:srgbClr val="000000"/>
                </a:solidFill>
                <a:latin typeface="Courier New"/>
                <a:ea typeface="Courier New"/>
                <a:cs typeface="Courier New"/>
                <a:sym typeface="Courier New"/>
              </a:rPr>
            </a:br>
            <a:r>
              <a:rPr b="0" i="0" lang="es-CO" sz="1200" u="none" cap="none" strike="noStrike">
                <a:solidFill>
                  <a:srgbClr val="0000FF"/>
                </a:solidFill>
                <a:latin typeface="Courier New"/>
                <a:ea typeface="Courier New"/>
                <a:cs typeface="Courier New"/>
                <a:sym typeface="Courier New"/>
              </a:rPr>
              <a:t>!</a:t>
            </a:r>
            <a:r>
              <a:rPr b="0" i="0" lang="es-CO" sz="1200" u="none" cap="none" strike="noStrike">
                <a:solidFill>
                  <a:srgbClr val="000000"/>
                </a:solidFill>
                <a:latin typeface="Courier New"/>
                <a:ea typeface="Courier New"/>
                <a:cs typeface="Courier New"/>
                <a:sym typeface="Courier New"/>
              </a:rPr>
              <a:t>pip install -q watermark   </a:t>
            </a:r>
            <a:r>
              <a:rPr b="0" i="0" lang="es-CO" sz="1200" u="none" cap="none" strike="noStrike">
                <a:solidFill>
                  <a:srgbClr val="008000"/>
                </a:solidFill>
                <a:latin typeface="Courier New"/>
                <a:ea typeface="Courier New"/>
                <a:cs typeface="Courier New"/>
                <a:sym typeface="Courier New"/>
              </a:rPr>
              <a:t>#imprimir marcas de fecha y hora, números de versión e información de hardware.</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6"/>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3200" u="none" cap="none" strike="noStrike">
                <a:solidFill>
                  <a:srgbClr val="FFC000"/>
                </a:solidFill>
                <a:latin typeface="Calibri"/>
                <a:ea typeface="Calibri"/>
                <a:cs typeface="Calibri"/>
                <a:sym typeface="Calibri"/>
              </a:rPr>
              <a:t>3.1.  ver librerías instaladas (opcional)</a:t>
            </a:r>
            <a:endParaRPr b="0" i="0" sz="1400" u="none" cap="none" strike="noStrike">
              <a:solidFill>
                <a:srgbClr val="000000"/>
              </a:solidFill>
              <a:latin typeface="Arial"/>
              <a:ea typeface="Arial"/>
              <a:cs typeface="Arial"/>
              <a:sym typeface="Arial"/>
            </a:endParaRPr>
          </a:p>
        </p:txBody>
      </p:sp>
      <p:sp>
        <p:nvSpPr>
          <p:cNvPr id="221" name="Google Shape;221;p36"/>
          <p:cNvSpPr txBox="1"/>
          <p:nvPr/>
        </p:nvSpPr>
        <p:spPr>
          <a:xfrm>
            <a:off x="1307506" y="1264144"/>
            <a:ext cx="1088449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Arial"/>
                <a:ea typeface="Arial"/>
                <a:cs typeface="Arial"/>
                <a:sym typeface="Arial"/>
              </a:rPr>
              <a:t>Si queremos ver que hardware y software tenemos instalado:</a:t>
            </a:r>
            <a:endParaRPr b="1" i="0" sz="1800" u="none" cap="none" strike="noStrike">
              <a:solidFill>
                <a:schemeClr val="dk1"/>
              </a:solidFill>
              <a:latin typeface="Arial"/>
              <a:ea typeface="Arial"/>
              <a:cs typeface="Arial"/>
              <a:sym typeface="Arial"/>
            </a:endParaRPr>
          </a:p>
        </p:txBody>
      </p:sp>
      <p:sp>
        <p:nvSpPr>
          <p:cNvPr id="222" name="Google Shape;222;p36"/>
          <p:cNvSpPr txBox="1"/>
          <p:nvPr/>
        </p:nvSpPr>
        <p:spPr>
          <a:xfrm>
            <a:off x="1307507" y="3167426"/>
            <a:ext cx="1088449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Arial"/>
                <a:ea typeface="Arial"/>
                <a:cs typeface="Arial"/>
                <a:sym typeface="Arial"/>
              </a:rPr>
              <a:t>Si queremos ver que la GPU esta activa para tensorflow o no</a:t>
            </a:r>
            <a:endParaRPr b="1" i="0" sz="1800" u="none" cap="none" strike="noStrike">
              <a:solidFill>
                <a:schemeClr val="dk1"/>
              </a:solidFill>
              <a:latin typeface="Arial"/>
              <a:ea typeface="Arial"/>
              <a:cs typeface="Arial"/>
              <a:sym typeface="Arial"/>
            </a:endParaRPr>
          </a:p>
        </p:txBody>
      </p:sp>
      <p:sp>
        <p:nvSpPr>
          <p:cNvPr id="223" name="Google Shape;223;p36"/>
          <p:cNvSpPr/>
          <p:nvPr/>
        </p:nvSpPr>
        <p:spPr>
          <a:xfrm>
            <a:off x="1762218" y="1815722"/>
            <a:ext cx="10429800" cy="11694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a:t>
            </a:r>
            <a:r>
              <a:rPr b="0" i="0" lang="es-CO" sz="1400" u="none" cap="none" strike="noStrike">
                <a:solidFill>
                  <a:srgbClr val="000000"/>
                </a:solidFill>
                <a:latin typeface="Courier New"/>
                <a:ea typeface="Courier New"/>
                <a:cs typeface="Courier New"/>
                <a:sym typeface="Courier New"/>
              </a:rPr>
              <a:t>python3 --version</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FF"/>
                </a:solidFill>
                <a:latin typeface="Courier New"/>
                <a:ea typeface="Courier New"/>
                <a:cs typeface="Courier New"/>
                <a:sym typeface="Courier New"/>
              </a:rPr>
              <a:t>%load_ext </a:t>
            </a:r>
            <a:r>
              <a:rPr b="0" i="0" lang="es-CO" sz="1400" u="none" cap="none" strike="noStrike">
                <a:solidFill>
                  <a:srgbClr val="000000"/>
                </a:solidFill>
                <a:latin typeface="Courier New"/>
                <a:ea typeface="Courier New"/>
                <a:cs typeface="Courier New"/>
                <a:sym typeface="Courier New"/>
              </a:rPr>
              <a:t>watermark</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795E26"/>
                </a:solidFill>
                <a:latin typeface="Courier New"/>
                <a:ea typeface="Courier New"/>
                <a:cs typeface="Courier New"/>
                <a:sym typeface="Courier New"/>
              </a:rPr>
              <a:t>print</a:t>
            </a:r>
            <a:r>
              <a:rPr b="0" i="0" lang="es-CO" sz="1400" u="none" cap="none" strike="noStrike">
                <a:solidFill>
                  <a:srgbClr val="000000"/>
                </a:solidFill>
                <a:latin typeface="Courier New"/>
                <a:ea typeface="Courier New"/>
                <a:cs typeface="Courier New"/>
                <a:sym typeface="Courier New"/>
              </a:rPr>
              <a:t>(</a:t>
            </a:r>
            <a:r>
              <a:rPr b="0" i="0" lang="es-CO" sz="1400" u="none" cap="none" strike="noStrike">
                <a:solidFill>
                  <a:srgbClr val="A31515"/>
                </a:solidFill>
                <a:latin typeface="Courier New"/>
                <a:ea typeface="Courier New"/>
                <a:cs typeface="Courier New"/>
                <a:sym typeface="Courier New"/>
              </a:rPr>
              <a:t>"--Computer vision(hardware)--"</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%watermark</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%watermark -a </a:t>
            </a:r>
            <a:r>
              <a:rPr b="0" i="0" lang="es-CO" sz="1400" u="none" cap="none" strike="noStrike">
                <a:solidFill>
                  <a:srgbClr val="A31515"/>
                </a:solidFill>
                <a:latin typeface="Courier New"/>
                <a:ea typeface="Courier New"/>
                <a:cs typeface="Courier New"/>
                <a:sym typeface="Courier New"/>
              </a:rPr>
              <a:t>"--Computer vision(libraries)--"</a:t>
            </a:r>
            <a:r>
              <a:rPr b="0" i="0" lang="es-CO" sz="1400" u="none" cap="none" strike="noStrike">
                <a:solidFill>
                  <a:srgbClr val="000000"/>
                </a:solidFill>
                <a:latin typeface="Courier New"/>
                <a:ea typeface="Courier New"/>
                <a:cs typeface="Courier New"/>
                <a:sym typeface="Courier New"/>
              </a:rPr>
              <a:t> -u -d -v -p numpy,tensorflow,pycocotools</a:t>
            </a:r>
            <a:endParaRPr b="0" i="0" sz="1400" u="none" cap="none" strike="noStrike">
              <a:solidFill>
                <a:srgbClr val="000000"/>
              </a:solidFill>
              <a:latin typeface="Courier New"/>
              <a:ea typeface="Courier New"/>
              <a:cs typeface="Courier New"/>
              <a:sym typeface="Courier New"/>
            </a:endParaRPr>
          </a:p>
        </p:txBody>
      </p:sp>
      <p:sp>
        <p:nvSpPr>
          <p:cNvPr id="224" name="Google Shape;224;p36"/>
          <p:cNvSpPr/>
          <p:nvPr/>
        </p:nvSpPr>
        <p:spPr>
          <a:xfrm>
            <a:off x="1762244" y="3780710"/>
            <a:ext cx="10429756" cy="1015622"/>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AF00DB"/>
                </a:solidFill>
                <a:latin typeface="Courier New"/>
                <a:ea typeface="Courier New"/>
                <a:cs typeface="Courier New"/>
                <a:sym typeface="Courier New"/>
              </a:rPr>
              <a:t>import</a:t>
            </a:r>
            <a:r>
              <a:rPr b="0" i="0" lang="es-CO" sz="1200" u="none" cap="none" strike="noStrike">
                <a:solidFill>
                  <a:srgbClr val="000000"/>
                </a:solidFill>
                <a:latin typeface="Courier New"/>
                <a:ea typeface="Courier New"/>
                <a:cs typeface="Courier New"/>
                <a:sym typeface="Courier New"/>
              </a:rPr>
              <a:t> tensorflow </a:t>
            </a:r>
            <a:r>
              <a:rPr b="0" i="0" lang="es-CO" sz="1200" u="none" cap="none" strike="noStrike">
                <a:solidFill>
                  <a:srgbClr val="AF00DB"/>
                </a:solidFill>
                <a:latin typeface="Courier New"/>
                <a:ea typeface="Courier New"/>
                <a:cs typeface="Courier New"/>
                <a:sym typeface="Courier New"/>
              </a:rPr>
              <a:t>as</a:t>
            </a:r>
            <a:r>
              <a:rPr b="0" i="0" lang="es-CO" sz="1200" u="none" cap="none" strike="noStrike">
                <a:solidFill>
                  <a:srgbClr val="000000"/>
                </a:solidFill>
                <a:latin typeface="Courier New"/>
                <a:ea typeface="Courier New"/>
                <a:cs typeface="Courier New"/>
                <a:sym typeface="Courier New"/>
              </a:rPr>
              <a:t> tf</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device_name = tf.test.gpu_device_name()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AF00DB"/>
                </a:solidFill>
                <a:latin typeface="Courier New"/>
                <a:ea typeface="Courier New"/>
                <a:cs typeface="Courier New"/>
                <a:sym typeface="Courier New"/>
              </a:rPr>
              <a:t>if</a:t>
            </a:r>
            <a:r>
              <a:rPr b="0" i="0" lang="es-CO" sz="1200" u="none" cap="none" strike="noStrike">
                <a:solidFill>
                  <a:srgbClr val="000000"/>
                </a:solidFill>
                <a:latin typeface="Courier New"/>
                <a:ea typeface="Courier New"/>
                <a:cs typeface="Courier New"/>
                <a:sym typeface="Courier New"/>
              </a:rPr>
              <a:t> device_name != </a:t>
            </a:r>
            <a:r>
              <a:rPr b="0" i="0" lang="es-CO" sz="1200" u="none" cap="none" strike="noStrike">
                <a:solidFill>
                  <a:srgbClr val="A31515"/>
                </a:solidFill>
                <a:latin typeface="Courier New"/>
                <a:ea typeface="Courier New"/>
                <a:cs typeface="Courier New"/>
                <a:sym typeface="Courier New"/>
              </a:rPr>
              <a:t>'/device:GPU:0'</a:t>
            </a:r>
            <a:r>
              <a:rPr b="0" i="0" lang="es-CO" sz="12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  </a:t>
            </a:r>
            <a:r>
              <a:rPr b="0" i="0" lang="es-CO" sz="1200" u="none" cap="none" strike="noStrike">
                <a:solidFill>
                  <a:srgbClr val="795E26"/>
                </a:solidFill>
                <a:latin typeface="Courier New"/>
                <a:ea typeface="Courier New"/>
                <a:cs typeface="Courier New"/>
                <a:sym typeface="Courier New"/>
              </a:rPr>
              <a:t>print</a:t>
            </a:r>
            <a:r>
              <a:rPr b="0" i="0" lang="es-CO" sz="1200" u="none" cap="none" strike="noStrike">
                <a:solidFill>
                  <a:srgbClr val="000000"/>
                </a:solidFill>
                <a:latin typeface="Courier New"/>
                <a:ea typeface="Courier New"/>
                <a:cs typeface="Courier New"/>
                <a:sym typeface="Courier New"/>
              </a:rPr>
              <a:t>(</a:t>
            </a:r>
            <a:r>
              <a:rPr b="0" i="0" lang="es-CO" sz="1200" u="none" cap="none" strike="noStrike">
                <a:solidFill>
                  <a:srgbClr val="A31515"/>
                </a:solidFill>
                <a:latin typeface="Courier New"/>
                <a:ea typeface="Courier New"/>
                <a:cs typeface="Courier New"/>
                <a:sym typeface="Courier New"/>
              </a:rPr>
              <a:t>'GPU NO esta activa para el entorno'</a:t>
            </a:r>
            <a:r>
              <a:rPr b="0" i="0" lang="es-CO" sz="12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Courier New"/>
                <a:ea typeface="Courier New"/>
                <a:cs typeface="Courier New"/>
                <a:sym typeface="Courier New"/>
              </a:rPr>
              <a:t>tf.__version__</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7"/>
          <p:cNvSpPr txBox="1"/>
          <p:nvPr/>
        </p:nvSpPr>
        <p:spPr>
          <a:xfrm>
            <a:off x="1614197" y="475862"/>
            <a:ext cx="6848669"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CO" sz="2800" u="none" cap="none" strike="noStrike">
                <a:solidFill>
                  <a:srgbClr val="FFC000"/>
                </a:solidFill>
                <a:latin typeface="Calibri"/>
                <a:ea typeface="Calibri"/>
                <a:cs typeface="Calibri"/>
                <a:sym typeface="Calibri"/>
              </a:rPr>
              <a:t>3.2.  Clonar repositorio de object_detection</a:t>
            </a:r>
            <a:endParaRPr b="0" i="0" sz="1200" u="none" cap="none" strike="noStrike">
              <a:solidFill>
                <a:srgbClr val="000000"/>
              </a:solidFill>
              <a:latin typeface="Arial"/>
              <a:ea typeface="Arial"/>
              <a:cs typeface="Arial"/>
              <a:sym typeface="Arial"/>
            </a:endParaRPr>
          </a:p>
        </p:txBody>
      </p:sp>
      <p:sp>
        <p:nvSpPr>
          <p:cNvPr id="230" name="Google Shape;230;p37"/>
          <p:cNvSpPr txBox="1"/>
          <p:nvPr/>
        </p:nvSpPr>
        <p:spPr>
          <a:xfrm>
            <a:off x="1368281" y="2520269"/>
            <a:ext cx="10884600" cy="70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Arial"/>
                <a:ea typeface="Arial"/>
                <a:cs typeface="Arial"/>
                <a:sym typeface="Arial"/>
              </a:rPr>
              <a:t>Clonaremos el repositorio de GITHUB </a:t>
            </a:r>
            <a:r>
              <a:rPr b="1" i="0" lang="es-CO" sz="2000" u="none" cap="none" strike="noStrike">
                <a:solidFill>
                  <a:schemeClr val="dk1"/>
                </a:solidFill>
                <a:latin typeface="Arial"/>
                <a:ea typeface="Arial"/>
                <a:cs typeface="Arial"/>
                <a:sym typeface="Arial"/>
              </a:rPr>
              <a:t>object_detection (detección de objetos) </a:t>
            </a:r>
            <a:r>
              <a:rPr b="0" i="0" lang="es-CO"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Arial"/>
                <a:ea typeface="Arial"/>
                <a:cs typeface="Arial"/>
                <a:sym typeface="Arial"/>
              </a:rPr>
              <a:t> </a:t>
            </a:r>
            <a:r>
              <a:rPr b="0" i="1" lang="es-CO" sz="2000" u="none" cap="none" strike="noStrike">
                <a:solidFill>
                  <a:schemeClr val="dk1"/>
                </a:solidFill>
                <a:latin typeface="Arial"/>
                <a:ea typeface="Arial"/>
                <a:cs typeface="Arial"/>
                <a:sym typeface="Arial"/>
              </a:rPr>
              <a:t>(</a:t>
            </a:r>
            <a:r>
              <a:rPr b="0" i="1" lang="es-CO" sz="2000" u="sng" cap="none" strike="noStrike">
                <a:solidFill>
                  <a:srgbClr val="000000"/>
                </a:solidFill>
                <a:latin typeface="Arial"/>
                <a:ea typeface="Arial"/>
                <a:cs typeface="Arial"/>
                <a:sym typeface="Arial"/>
                <a:hlinkClick r:id="rId4"/>
              </a:rPr>
              <a:t>https://github.com/tensorflow/models/tree/master/research/object_detection</a:t>
            </a:r>
            <a:r>
              <a:rPr b="0" i="1" lang="es-CO"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1" name="Google Shape;231;p37"/>
          <p:cNvSpPr/>
          <p:nvPr/>
        </p:nvSpPr>
        <p:spPr>
          <a:xfrm>
            <a:off x="1674972" y="3280869"/>
            <a:ext cx="10577700" cy="26775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8000"/>
                </a:solidFill>
                <a:highlight>
                  <a:srgbClr val="FFFFFE"/>
                </a:highlight>
                <a:latin typeface="Courier New"/>
                <a:ea typeface="Courier New"/>
                <a:cs typeface="Courier New"/>
                <a:sym typeface="Courier New"/>
              </a:rPr>
              <a:t>#descargamos el repositorio de object_detection que esta en GITHUB</a:t>
            </a:r>
            <a:endParaRPr b="0" i="0" sz="1050"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00FF"/>
                </a:solidFill>
                <a:highlight>
                  <a:srgbClr val="FFFFFE"/>
                </a:highlight>
                <a:latin typeface="Courier New"/>
                <a:ea typeface="Courier New"/>
                <a:cs typeface="Courier New"/>
                <a:sym typeface="Courier New"/>
              </a:rPr>
              <a:t>%cd </a:t>
            </a:r>
            <a:r>
              <a:rPr b="0" i="0" lang="es-CO" sz="1050" u="none" cap="none" strike="noStrike">
                <a:solidFill>
                  <a:schemeClr val="dk1"/>
                </a:solidFill>
                <a:highlight>
                  <a:srgbClr val="FFFFFE"/>
                </a:highlight>
                <a:latin typeface="Courier New"/>
                <a:ea typeface="Courier New"/>
                <a:cs typeface="Courier New"/>
                <a:sym typeface="Courier New"/>
              </a:rPr>
              <a:t>/content/gdrive/My\ Drive/deteccion_objectos</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00FF"/>
                </a:solidFill>
                <a:highlight>
                  <a:srgbClr val="FFFFFE"/>
                </a:highlight>
                <a:latin typeface="Courier New"/>
                <a:ea typeface="Courier New"/>
                <a:cs typeface="Courier New"/>
                <a:sym typeface="Courier New"/>
              </a:rPr>
              <a:t>!</a:t>
            </a:r>
            <a:r>
              <a:rPr b="0" i="0" lang="es-CO" sz="1050" u="none" cap="none" strike="noStrike">
                <a:solidFill>
                  <a:schemeClr val="dk1"/>
                </a:solidFill>
                <a:highlight>
                  <a:srgbClr val="FFFFFE"/>
                </a:highlight>
                <a:latin typeface="Courier New"/>
                <a:ea typeface="Courier New"/>
                <a:cs typeface="Courier New"/>
                <a:sym typeface="Courier New"/>
              </a:rPr>
              <a:t>git clone --quiet https://github.com/tensorflow/models.git</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00FF"/>
                </a:solidFill>
                <a:highlight>
                  <a:srgbClr val="FFFFFE"/>
                </a:highlight>
                <a:latin typeface="Courier New"/>
                <a:ea typeface="Courier New"/>
                <a:cs typeface="Courier New"/>
                <a:sym typeface="Courier New"/>
              </a:rPr>
              <a:t>%cd </a:t>
            </a:r>
            <a:r>
              <a:rPr b="0" i="0" lang="es-CO" sz="1050" u="none" cap="none" strike="noStrike">
                <a:solidFill>
                  <a:schemeClr val="dk1"/>
                </a:solidFill>
                <a:highlight>
                  <a:srgbClr val="FFFFFE"/>
                </a:highlight>
                <a:latin typeface="Courier New"/>
                <a:ea typeface="Courier New"/>
                <a:cs typeface="Courier New"/>
                <a:sym typeface="Courier New"/>
              </a:rPr>
              <a:t>/content/gdrive/My\ Drive/deteccion_objectos/models/research</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00FF"/>
                </a:solidFill>
                <a:highlight>
                  <a:srgbClr val="FFFFFE"/>
                </a:highlight>
                <a:latin typeface="Courier New"/>
                <a:ea typeface="Courier New"/>
                <a:cs typeface="Courier New"/>
                <a:sym typeface="Courier New"/>
              </a:rPr>
              <a:t>!</a:t>
            </a:r>
            <a:r>
              <a:rPr b="0" i="0" lang="es-CO" sz="1050" u="none" cap="none" strike="noStrike">
                <a:solidFill>
                  <a:schemeClr val="dk1"/>
                </a:solidFill>
                <a:highlight>
                  <a:srgbClr val="FFFFFE"/>
                </a:highlight>
                <a:latin typeface="Courier New"/>
                <a:ea typeface="Courier New"/>
                <a:cs typeface="Courier New"/>
                <a:sym typeface="Courier New"/>
              </a:rPr>
              <a:t>protoc object_detection/protos/*.proto --python_out=.</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8000"/>
                </a:solidFill>
                <a:highlight>
                  <a:srgbClr val="FFFFFE"/>
                </a:highlight>
                <a:latin typeface="Courier New"/>
                <a:ea typeface="Courier New"/>
                <a:cs typeface="Courier New"/>
                <a:sym typeface="Courier New"/>
              </a:rPr>
              <a:t>#cambiamos la variable de entorno para que sea ahora la del repositorio clonado</a:t>
            </a:r>
            <a:endParaRPr b="0" i="0" sz="1050"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AF00DB"/>
                </a:solidFill>
                <a:highlight>
                  <a:srgbClr val="FFFFFE"/>
                </a:highlight>
                <a:latin typeface="Courier New"/>
                <a:ea typeface="Courier New"/>
                <a:cs typeface="Courier New"/>
                <a:sym typeface="Courier New"/>
              </a:rPr>
              <a:t>import</a:t>
            </a:r>
            <a:r>
              <a:rPr b="0" i="0" lang="es-CO" sz="1050" u="none" cap="none" strike="noStrike">
                <a:solidFill>
                  <a:schemeClr val="dk1"/>
                </a:solidFill>
                <a:highlight>
                  <a:srgbClr val="FFFFFE"/>
                </a:highlight>
                <a:latin typeface="Courier New"/>
                <a:ea typeface="Courier New"/>
                <a:cs typeface="Courier New"/>
                <a:sym typeface="Courier New"/>
              </a:rPr>
              <a:t> os</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chemeClr val="dk1"/>
                </a:solidFill>
                <a:highlight>
                  <a:srgbClr val="FFFFFE"/>
                </a:highlight>
                <a:latin typeface="Courier New"/>
                <a:ea typeface="Courier New"/>
                <a:cs typeface="Courier New"/>
                <a:sym typeface="Courier New"/>
              </a:rPr>
              <a:t>os.environ[</a:t>
            </a:r>
            <a:r>
              <a:rPr b="0" i="0" lang="es-CO" sz="1050" u="none" cap="none" strike="noStrike">
                <a:solidFill>
                  <a:srgbClr val="A31515"/>
                </a:solidFill>
                <a:highlight>
                  <a:srgbClr val="FFFFFE"/>
                </a:highlight>
                <a:latin typeface="Courier New"/>
                <a:ea typeface="Courier New"/>
                <a:cs typeface="Courier New"/>
                <a:sym typeface="Courier New"/>
              </a:rPr>
              <a:t>'PYTHONPATH'</a:t>
            </a:r>
            <a:r>
              <a:rPr b="0" i="0" lang="es-CO" sz="1050" u="none" cap="none" strike="noStrike">
                <a:solidFill>
                  <a:schemeClr val="dk1"/>
                </a:solidFill>
                <a:highlight>
                  <a:srgbClr val="FFFFFE"/>
                </a:highlight>
                <a:latin typeface="Courier New"/>
                <a:ea typeface="Courier New"/>
                <a:cs typeface="Courier New"/>
                <a:sym typeface="Courier New"/>
              </a:rPr>
              <a:t>] += </a:t>
            </a:r>
            <a:r>
              <a:rPr b="0" i="0" lang="es-CO" sz="1050" u="none" cap="none" strike="noStrike">
                <a:solidFill>
                  <a:srgbClr val="A31515"/>
                </a:solidFill>
                <a:highlight>
                  <a:srgbClr val="FFFFFE"/>
                </a:highlight>
                <a:latin typeface="Courier New"/>
                <a:ea typeface="Courier New"/>
                <a:cs typeface="Courier New"/>
                <a:sym typeface="Courier New"/>
              </a:rPr>
              <a:t>':/content/gdrive/My Drive/deteccion_objectos/models/research/://content/gdrive/My Drive/deteccion_objectos/models/research/slim/'</a:t>
            </a:r>
            <a:endParaRPr b="0" i="0" sz="1050" u="none" cap="none" strike="noStrike">
              <a:solidFill>
                <a:srgbClr val="A31515"/>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00FF"/>
                </a:solidFill>
                <a:highlight>
                  <a:srgbClr val="FFFFFE"/>
                </a:highlight>
                <a:latin typeface="Courier New"/>
                <a:ea typeface="Courier New"/>
                <a:cs typeface="Courier New"/>
                <a:sym typeface="Courier New"/>
              </a:rPr>
              <a:t>!</a:t>
            </a:r>
            <a:r>
              <a:rPr b="0" i="0" lang="es-CO" sz="1050" u="none" cap="none" strike="noStrike">
                <a:solidFill>
                  <a:schemeClr val="dk1"/>
                </a:solidFill>
                <a:highlight>
                  <a:srgbClr val="FFFFFE"/>
                </a:highlight>
                <a:latin typeface="Courier New"/>
                <a:ea typeface="Courier New"/>
                <a:cs typeface="Courier New"/>
                <a:sym typeface="Courier New"/>
              </a:rPr>
              <a:t>echo $PYTHONPATH</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8000"/>
                </a:solidFill>
                <a:highlight>
                  <a:srgbClr val="FFFFFE"/>
                </a:highlight>
                <a:latin typeface="Courier New"/>
                <a:ea typeface="Courier New"/>
                <a:cs typeface="Courier New"/>
                <a:sym typeface="Courier New"/>
              </a:rPr>
              <a:t>#probamos si quedo bien descargado y funcionando el repositorio de object_detection</a:t>
            </a:r>
            <a:endParaRPr b="0" i="0" sz="1050"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CO" sz="1050" u="none" cap="none" strike="noStrike">
                <a:solidFill>
                  <a:srgbClr val="0000FF"/>
                </a:solidFill>
                <a:highlight>
                  <a:srgbClr val="FFFFFE"/>
                </a:highlight>
                <a:latin typeface="Courier New"/>
                <a:ea typeface="Courier New"/>
                <a:cs typeface="Courier New"/>
                <a:sym typeface="Courier New"/>
              </a:rPr>
              <a:t>!</a:t>
            </a:r>
            <a:r>
              <a:rPr b="0" i="0" lang="es-CO" sz="1050" u="none" cap="none" strike="noStrike">
                <a:solidFill>
                  <a:schemeClr val="dk1"/>
                </a:solidFill>
                <a:highlight>
                  <a:srgbClr val="FFFFFE"/>
                </a:highlight>
                <a:latin typeface="Courier New"/>
                <a:ea typeface="Courier New"/>
                <a:cs typeface="Courier New"/>
                <a:sym typeface="Courier New"/>
              </a:rPr>
              <a:t>python object_detection/builders/model_builder_test.py</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8000"/>
              </a:solidFill>
              <a:latin typeface="Courier New"/>
              <a:ea typeface="Courier New"/>
              <a:cs typeface="Courier New"/>
              <a:sym typeface="Courier New"/>
            </a:endParaRPr>
          </a:p>
        </p:txBody>
      </p:sp>
      <p:sp>
        <p:nvSpPr>
          <p:cNvPr id="232" name="Google Shape;232;p37"/>
          <p:cNvSpPr txBox="1"/>
          <p:nvPr/>
        </p:nvSpPr>
        <p:spPr>
          <a:xfrm>
            <a:off x="1307506" y="6234686"/>
            <a:ext cx="9743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Este repositorio trae consigo todos los archivos que vamos a necesitar para crear el modelo inferencial (grafos) usando una CNN en Deep Learning</a:t>
            </a:r>
            <a:endParaRPr b="0" i="0" sz="1400" u="none" cap="none" strike="noStrike">
              <a:solidFill>
                <a:srgbClr val="000000"/>
              </a:solidFill>
              <a:latin typeface="Arial"/>
              <a:ea typeface="Arial"/>
              <a:cs typeface="Arial"/>
              <a:sym typeface="Arial"/>
            </a:endParaRPr>
          </a:p>
        </p:txBody>
      </p:sp>
      <p:sp>
        <p:nvSpPr>
          <p:cNvPr id="233" name="Google Shape;233;p37"/>
          <p:cNvSpPr txBox="1"/>
          <p:nvPr/>
        </p:nvSpPr>
        <p:spPr>
          <a:xfrm>
            <a:off x="1368282" y="1237031"/>
            <a:ext cx="10884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2000" u="none" cap="none" strike="noStrike">
                <a:solidFill>
                  <a:schemeClr val="dk1"/>
                </a:solidFill>
                <a:latin typeface="Arial"/>
                <a:ea typeface="Arial"/>
                <a:cs typeface="Arial"/>
                <a:sym typeface="Arial"/>
              </a:rPr>
              <a:t>habilitamos el acceso de Google colaboratory a Google drive</a:t>
            </a:r>
            <a:endParaRPr b="1" i="0" sz="2000" u="none" cap="none" strike="noStrike">
              <a:solidFill>
                <a:schemeClr val="dk1"/>
              </a:solidFill>
              <a:latin typeface="Arial"/>
              <a:ea typeface="Arial"/>
              <a:cs typeface="Arial"/>
              <a:sym typeface="Arial"/>
            </a:endParaRPr>
          </a:p>
        </p:txBody>
      </p:sp>
      <p:sp>
        <p:nvSpPr>
          <p:cNvPr id="234" name="Google Shape;234;p37"/>
          <p:cNvSpPr/>
          <p:nvPr/>
        </p:nvSpPr>
        <p:spPr>
          <a:xfrm>
            <a:off x="1629098" y="1887152"/>
            <a:ext cx="10577700" cy="5232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AF00DB"/>
                </a:solidFill>
                <a:latin typeface="Courier New"/>
                <a:ea typeface="Courier New"/>
                <a:cs typeface="Courier New"/>
                <a:sym typeface="Courier New"/>
              </a:rPr>
              <a:t>from</a:t>
            </a:r>
            <a:r>
              <a:rPr b="0" i="0" lang="es-CO" sz="1400" u="none" cap="none" strike="noStrike">
                <a:solidFill>
                  <a:srgbClr val="000000"/>
                </a:solidFill>
                <a:latin typeface="Courier New"/>
                <a:ea typeface="Courier New"/>
                <a:cs typeface="Courier New"/>
                <a:sym typeface="Courier New"/>
              </a:rPr>
              <a:t> google.colab </a:t>
            </a:r>
            <a:r>
              <a:rPr b="0" i="0" lang="es-CO" sz="1400" u="none" cap="none" strike="noStrike">
                <a:solidFill>
                  <a:srgbClr val="AF00DB"/>
                </a:solidFill>
                <a:latin typeface="Courier New"/>
                <a:ea typeface="Courier New"/>
                <a:cs typeface="Courier New"/>
                <a:sym typeface="Courier New"/>
              </a:rPr>
              <a:t>import</a:t>
            </a:r>
            <a:r>
              <a:rPr b="0" i="0" lang="es-CO" sz="1400" u="none" cap="none" strike="noStrike">
                <a:solidFill>
                  <a:srgbClr val="000000"/>
                </a:solidFill>
                <a:latin typeface="Courier New"/>
                <a:ea typeface="Courier New"/>
                <a:cs typeface="Courier New"/>
                <a:sym typeface="Courier New"/>
              </a:rPr>
              <a:t> drive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ourier New"/>
                <a:ea typeface="Courier New"/>
                <a:cs typeface="Courier New"/>
                <a:sym typeface="Courier New"/>
              </a:rPr>
              <a:t>drive.mount(</a:t>
            </a:r>
            <a:r>
              <a:rPr b="0" i="0" lang="es-CO" sz="1400" u="none" cap="none" strike="noStrike">
                <a:solidFill>
                  <a:srgbClr val="A31515"/>
                </a:solidFill>
                <a:latin typeface="Courier New"/>
                <a:ea typeface="Courier New"/>
                <a:cs typeface="Courier New"/>
                <a:sym typeface="Courier New"/>
              </a:rPr>
              <a:t>'/content/gdrive'</a:t>
            </a:r>
            <a:r>
              <a:rPr b="0" i="0" lang="es-CO"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2020-01-24T20:50:22Z</dcterms:created>
  <dc:creator>Emilia Ines Sandoval Garcia</dc:creator>
</cp:coreProperties>
</file>