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1" r:id="rId3"/>
    <p:sldMasterId id="2147483683" r:id="rId4"/>
  </p:sldMasterIdLst>
  <p:notesMasterIdLst>
    <p:notesMasterId r:id="rId3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7" r:id="rId35"/>
    <p:sldId id="286" r:id="rId36"/>
  </p:sldIdLst>
  <p:sldSz cx="12192000" cy="6858000"/>
  <p:notesSz cx="6858000" cy="9144000"/>
  <p:embeddedFontLst>
    <p:embeddedFont>
      <p:font typeface="Calibri" panose="020F0502020204030204" pitchFamily="34" charset="0"/>
      <p:regular r:id="rId38"/>
      <p:bold r:id="rId39"/>
      <p:italic r:id="rId40"/>
      <p:boldItalic r:id="rId41"/>
    </p:embeddedFont>
    <p:embeddedFont>
      <p:font typeface="Roboto"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j5PLNld53FSOXfmrsFkW8zk3HB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7.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customschemas.google.com/relationships/presentationmetadata" Target="metadata"/><Relationship Id="rId20" Type="http://schemas.openxmlformats.org/officeDocument/2006/relationships/slide" Target="slides/slide16.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8" name="Google Shape;37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7" name="Google Shape;38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8" name="Google Shape;3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7" name="Google Shape;40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5" name="Google Shape;4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4" name="Google Shape;42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3" name="Google Shape;43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5" name="Google Shape;44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7" name="Google Shape;45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6" name="Google Shape;46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 name="Google Shape;28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4" name="Google Shape;4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3" name="Google Shape;48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0" name="Google Shape;49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6" name="Google Shape;49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3" name="Google Shape;50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9" name="Google Shape;50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6" name="Google Shape;5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7" name="Google Shape;52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6" name="Google Shape;53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3" name="Google Shape;54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4" name="Google Shape;29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0" name="Google Shape;55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0" name="Google Shape;55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7249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0" name="Google Shape;55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167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1" name="Google Shape;30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8" name="Google Shape;3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0" name="Google Shape;34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8" name="Google Shape;34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6" name="Google Shape;35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 name="Google Shape;36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0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0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14" name="Google Shape;14;p10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0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15"/>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11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5"/>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16"/>
          <p:cNvSpPr txBox="1">
            <a:spLocks noGrp="1"/>
          </p:cNvSpPr>
          <p:nvPr>
            <p:ph type="title"/>
          </p:nvPr>
        </p:nvSpPr>
        <p:spPr>
          <a:xfrm rot="5400000">
            <a:off x="7133432" y="1956595"/>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6"/>
          <p:cNvSpPr txBox="1">
            <a:spLocks noGrp="1"/>
          </p:cNvSpPr>
          <p:nvPr>
            <p:ph type="body" idx="1"/>
          </p:nvPr>
        </p:nvSpPr>
        <p:spPr>
          <a:xfrm rot="5400000">
            <a:off x="1799432" y="-596105"/>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11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86"/>
        <p:cNvGrpSpPr/>
        <p:nvPr/>
      </p:nvGrpSpPr>
      <p:grpSpPr>
        <a:xfrm>
          <a:off x="0" y="0"/>
          <a:ext cx="0" cy="0"/>
          <a:chOff x="0" y="0"/>
          <a:chExt cx="0" cy="0"/>
        </a:xfrm>
      </p:grpSpPr>
      <p:sp>
        <p:nvSpPr>
          <p:cNvPr id="87" name="Google Shape;87;p10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0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9" name="Google Shape;89;p10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0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0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92"/>
        <p:cNvGrpSpPr/>
        <p:nvPr/>
      </p:nvGrpSpPr>
      <p:grpSpPr>
        <a:xfrm>
          <a:off x="0" y="0"/>
          <a:ext cx="0" cy="0"/>
          <a:chOff x="0" y="0"/>
          <a:chExt cx="0" cy="0"/>
        </a:xfrm>
      </p:grpSpPr>
      <p:sp>
        <p:nvSpPr>
          <p:cNvPr id="93" name="Google Shape;93;p1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95" name="Google Shape;95;p1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98"/>
        <p:cNvGrpSpPr/>
        <p:nvPr/>
      </p:nvGrpSpPr>
      <p:grpSpPr>
        <a:xfrm>
          <a:off x="0" y="0"/>
          <a:ext cx="0" cy="0"/>
          <a:chOff x="0" y="0"/>
          <a:chExt cx="0" cy="0"/>
        </a:xfrm>
      </p:grpSpPr>
      <p:sp>
        <p:nvSpPr>
          <p:cNvPr id="99" name="Google Shape;99;p1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1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05"/>
        <p:cNvGrpSpPr/>
        <p:nvPr/>
      </p:nvGrpSpPr>
      <p:grpSpPr>
        <a:xfrm>
          <a:off x="0" y="0"/>
          <a:ext cx="0" cy="0"/>
          <a:chOff x="0" y="0"/>
          <a:chExt cx="0" cy="0"/>
        </a:xfrm>
      </p:grpSpPr>
      <p:sp>
        <p:nvSpPr>
          <p:cNvPr id="106" name="Google Shape;106;p1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8" name="Google Shape;108;p1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1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0" name="Google Shape;110;p1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1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14"/>
        <p:cNvGrpSpPr/>
        <p:nvPr/>
      </p:nvGrpSpPr>
      <p:grpSpPr>
        <a:xfrm>
          <a:off x="0" y="0"/>
          <a:ext cx="0" cy="0"/>
          <a:chOff x="0" y="0"/>
          <a:chExt cx="0" cy="0"/>
        </a:xfrm>
      </p:grpSpPr>
      <p:sp>
        <p:nvSpPr>
          <p:cNvPr id="115" name="Google Shape;115;p1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1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19"/>
        <p:cNvGrpSpPr/>
        <p:nvPr/>
      </p:nvGrpSpPr>
      <p:grpSpPr>
        <a:xfrm>
          <a:off x="0" y="0"/>
          <a:ext cx="0" cy="0"/>
          <a:chOff x="0" y="0"/>
          <a:chExt cx="0" cy="0"/>
        </a:xfrm>
      </p:grpSpPr>
      <p:sp>
        <p:nvSpPr>
          <p:cNvPr id="120" name="Google Shape;120;p1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23"/>
        <p:cNvGrpSpPr/>
        <p:nvPr/>
      </p:nvGrpSpPr>
      <p:grpSpPr>
        <a:xfrm>
          <a:off x="0" y="0"/>
          <a:ext cx="0" cy="0"/>
          <a:chOff x="0" y="0"/>
          <a:chExt cx="0" cy="0"/>
        </a:xfrm>
      </p:grpSpPr>
      <p:sp>
        <p:nvSpPr>
          <p:cNvPr id="124" name="Google Shape;124;p1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26" name="Google Shape;126;p1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7" name="Google Shape;127;p1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1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30"/>
        <p:cNvGrpSpPr/>
        <p:nvPr/>
      </p:nvGrpSpPr>
      <p:grpSpPr>
        <a:xfrm>
          <a:off x="0" y="0"/>
          <a:ext cx="0" cy="0"/>
          <a:chOff x="0" y="0"/>
          <a:chExt cx="0" cy="0"/>
        </a:xfrm>
      </p:grpSpPr>
      <p:sp>
        <p:nvSpPr>
          <p:cNvPr id="131" name="Google Shape;131;p1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12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33" name="Google Shape;133;p1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4" name="Google Shape;134;p1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1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1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07"/>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 name="Google Shape;20;p107"/>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07"/>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07"/>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37"/>
        <p:cNvGrpSpPr/>
        <p:nvPr/>
      </p:nvGrpSpPr>
      <p:grpSpPr>
        <a:xfrm>
          <a:off x="0" y="0"/>
          <a:ext cx="0" cy="0"/>
          <a:chOff x="0" y="0"/>
          <a:chExt cx="0" cy="0"/>
        </a:xfrm>
      </p:grpSpPr>
      <p:sp>
        <p:nvSpPr>
          <p:cNvPr id="138" name="Google Shape;138;p1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1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1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43"/>
        <p:cNvGrpSpPr/>
        <p:nvPr/>
      </p:nvGrpSpPr>
      <p:grpSpPr>
        <a:xfrm>
          <a:off x="0" y="0"/>
          <a:ext cx="0" cy="0"/>
          <a:chOff x="0" y="0"/>
          <a:chExt cx="0" cy="0"/>
        </a:xfrm>
      </p:grpSpPr>
      <p:sp>
        <p:nvSpPr>
          <p:cNvPr id="144" name="Google Shape;144;p1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1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5"/>
        <p:cNvGrpSpPr/>
        <p:nvPr/>
      </p:nvGrpSpPr>
      <p:grpSpPr>
        <a:xfrm>
          <a:off x="0" y="0"/>
          <a:ext cx="0" cy="0"/>
          <a:chOff x="0" y="0"/>
          <a:chExt cx="0" cy="0"/>
        </a:xfrm>
      </p:grpSpPr>
      <p:sp>
        <p:nvSpPr>
          <p:cNvPr id="156" name="Google Shape;156;p3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3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8" name="Google Shape;15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61"/>
        <p:cNvGrpSpPr/>
        <p:nvPr/>
      </p:nvGrpSpPr>
      <p:grpSpPr>
        <a:xfrm>
          <a:off x="0" y="0"/>
          <a:ext cx="0" cy="0"/>
          <a:chOff x="0" y="0"/>
          <a:chExt cx="0" cy="0"/>
        </a:xfrm>
      </p:grpSpPr>
      <p:sp>
        <p:nvSpPr>
          <p:cNvPr id="162" name="Google Shape;162;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67"/>
        <p:cNvGrpSpPr/>
        <p:nvPr/>
      </p:nvGrpSpPr>
      <p:grpSpPr>
        <a:xfrm>
          <a:off x="0" y="0"/>
          <a:ext cx="0" cy="0"/>
          <a:chOff x="0" y="0"/>
          <a:chExt cx="0" cy="0"/>
        </a:xfrm>
      </p:grpSpPr>
      <p:sp>
        <p:nvSpPr>
          <p:cNvPr id="168" name="Google Shape;168;p4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4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0" name="Google Shape;170;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73"/>
        <p:cNvGrpSpPr/>
        <p:nvPr/>
      </p:nvGrpSpPr>
      <p:grpSpPr>
        <a:xfrm>
          <a:off x="0" y="0"/>
          <a:ext cx="0" cy="0"/>
          <a:chOff x="0" y="0"/>
          <a:chExt cx="0" cy="0"/>
        </a:xfrm>
      </p:grpSpPr>
      <p:sp>
        <p:nvSpPr>
          <p:cNvPr id="174" name="Google Shape;174;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4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p4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80"/>
        <p:cNvGrpSpPr/>
        <p:nvPr/>
      </p:nvGrpSpPr>
      <p:grpSpPr>
        <a:xfrm>
          <a:off x="0" y="0"/>
          <a:ext cx="0" cy="0"/>
          <a:chOff x="0" y="0"/>
          <a:chExt cx="0" cy="0"/>
        </a:xfrm>
      </p:grpSpPr>
      <p:sp>
        <p:nvSpPr>
          <p:cNvPr id="181" name="Google Shape;181;p4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4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3" name="Google Shape;183;p4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4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5" name="Google Shape;185;p4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89"/>
        <p:cNvGrpSpPr/>
        <p:nvPr/>
      </p:nvGrpSpPr>
      <p:grpSpPr>
        <a:xfrm>
          <a:off x="0" y="0"/>
          <a:ext cx="0" cy="0"/>
          <a:chOff x="0" y="0"/>
          <a:chExt cx="0" cy="0"/>
        </a:xfrm>
      </p:grpSpPr>
      <p:sp>
        <p:nvSpPr>
          <p:cNvPr id="190" name="Google Shape;190;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94"/>
        <p:cNvGrpSpPr/>
        <p:nvPr/>
      </p:nvGrpSpPr>
      <p:grpSpPr>
        <a:xfrm>
          <a:off x="0" y="0"/>
          <a:ext cx="0" cy="0"/>
          <a:chOff x="0" y="0"/>
          <a:chExt cx="0" cy="0"/>
        </a:xfrm>
      </p:grpSpPr>
      <p:sp>
        <p:nvSpPr>
          <p:cNvPr id="195" name="Google Shape;195;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7" name="Google Shape;197;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98"/>
        <p:cNvGrpSpPr/>
        <p:nvPr/>
      </p:nvGrpSpPr>
      <p:grpSpPr>
        <a:xfrm>
          <a:off x="0" y="0"/>
          <a:ext cx="0" cy="0"/>
          <a:chOff x="0" y="0"/>
          <a:chExt cx="0" cy="0"/>
        </a:xfrm>
      </p:grpSpPr>
      <p:sp>
        <p:nvSpPr>
          <p:cNvPr id="199" name="Google Shape;199;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4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01" name="Google Shape;201;p4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02" name="Google Shape;20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08"/>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08"/>
          <p:cNvSpPr txBox="1">
            <a:spLocks noGrp="1"/>
          </p:cNvSpPr>
          <p:nvPr>
            <p:ph type="body" idx="1"/>
          </p:nvPr>
        </p:nvSpPr>
        <p:spPr>
          <a:xfrm>
            <a:off x="831851" y="4589465"/>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2400"/>
              <a:buNone/>
              <a:defRPr sz="1800">
                <a:solidFill>
                  <a:srgbClr val="888888"/>
                </a:solidFill>
              </a:defRPr>
            </a:lvl1pPr>
            <a:lvl2pPr marL="914400" lvl="1" indent="-228600" algn="l">
              <a:lnSpc>
                <a:spcPct val="90000"/>
              </a:lnSpc>
              <a:spcBef>
                <a:spcPts val="375"/>
              </a:spcBef>
              <a:spcAft>
                <a:spcPts val="0"/>
              </a:spcAft>
              <a:buClr>
                <a:srgbClr val="888888"/>
              </a:buClr>
              <a:buSzPts val="2000"/>
              <a:buNone/>
              <a:defRPr sz="1500">
                <a:solidFill>
                  <a:srgbClr val="888888"/>
                </a:solidFill>
              </a:defRPr>
            </a:lvl2pPr>
            <a:lvl3pPr marL="1371600" lvl="2" indent="-228600" algn="l">
              <a:lnSpc>
                <a:spcPct val="90000"/>
              </a:lnSpc>
              <a:spcBef>
                <a:spcPts val="375"/>
              </a:spcBef>
              <a:spcAft>
                <a:spcPts val="0"/>
              </a:spcAft>
              <a:buClr>
                <a:srgbClr val="888888"/>
              </a:buClr>
              <a:buSzPts val="1800"/>
              <a:buNone/>
              <a:defRPr sz="1350">
                <a:solidFill>
                  <a:srgbClr val="888888"/>
                </a:solidFill>
              </a:defRPr>
            </a:lvl3pPr>
            <a:lvl4pPr marL="1828800" lvl="3" indent="-228600" algn="l">
              <a:lnSpc>
                <a:spcPct val="90000"/>
              </a:lnSpc>
              <a:spcBef>
                <a:spcPts val="375"/>
              </a:spcBef>
              <a:spcAft>
                <a:spcPts val="0"/>
              </a:spcAft>
              <a:buClr>
                <a:srgbClr val="888888"/>
              </a:buClr>
              <a:buSzPts val="1600"/>
              <a:buNone/>
              <a:defRPr sz="1200">
                <a:solidFill>
                  <a:srgbClr val="888888"/>
                </a:solidFill>
              </a:defRPr>
            </a:lvl4pPr>
            <a:lvl5pPr marL="2286000" lvl="4" indent="-228600" algn="l">
              <a:lnSpc>
                <a:spcPct val="90000"/>
              </a:lnSpc>
              <a:spcBef>
                <a:spcPts val="375"/>
              </a:spcBef>
              <a:spcAft>
                <a:spcPts val="0"/>
              </a:spcAft>
              <a:buClr>
                <a:srgbClr val="888888"/>
              </a:buClr>
              <a:buSzPts val="1600"/>
              <a:buNone/>
              <a:defRPr sz="1200">
                <a:solidFill>
                  <a:srgbClr val="888888"/>
                </a:solidFill>
              </a:defRPr>
            </a:lvl5pPr>
            <a:lvl6pPr marL="2743200" lvl="5" indent="-228600" algn="l">
              <a:lnSpc>
                <a:spcPct val="90000"/>
              </a:lnSpc>
              <a:spcBef>
                <a:spcPts val="375"/>
              </a:spcBef>
              <a:spcAft>
                <a:spcPts val="0"/>
              </a:spcAft>
              <a:buClr>
                <a:srgbClr val="888888"/>
              </a:buClr>
              <a:buSzPts val="1600"/>
              <a:buNone/>
              <a:defRPr sz="1200">
                <a:solidFill>
                  <a:srgbClr val="888888"/>
                </a:solidFill>
              </a:defRPr>
            </a:lvl6pPr>
            <a:lvl7pPr marL="3200400" lvl="6" indent="-228600" algn="l">
              <a:lnSpc>
                <a:spcPct val="90000"/>
              </a:lnSpc>
              <a:spcBef>
                <a:spcPts val="375"/>
              </a:spcBef>
              <a:spcAft>
                <a:spcPts val="0"/>
              </a:spcAft>
              <a:buClr>
                <a:srgbClr val="888888"/>
              </a:buClr>
              <a:buSzPts val="1600"/>
              <a:buNone/>
              <a:defRPr sz="1200">
                <a:solidFill>
                  <a:srgbClr val="888888"/>
                </a:solidFill>
              </a:defRPr>
            </a:lvl7pPr>
            <a:lvl8pPr marL="3657600" lvl="7" indent="-228600" algn="l">
              <a:lnSpc>
                <a:spcPct val="90000"/>
              </a:lnSpc>
              <a:spcBef>
                <a:spcPts val="375"/>
              </a:spcBef>
              <a:spcAft>
                <a:spcPts val="0"/>
              </a:spcAft>
              <a:buClr>
                <a:srgbClr val="888888"/>
              </a:buClr>
              <a:buSzPts val="1600"/>
              <a:buNone/>
              <a:defRPr sz="1200">
                <a:solidFill>
                  <a:srgbClr val="888888"/>
                </a:solidFill>
              </a:defRPr>
            </a:lvl8pPr>
            <a:lvl9pPr marL="4114800" lvl="8" indent="-22860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26" name="Google Shape;26;p10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0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205"/>
        <p:cNvGrpSpPr/>
        <p:nvPr/>
      </p:nvGrpSpPr>
      <p:grpSpPr>
        <a:xfrm>
          <a:off x="0" y="0"/>
          <a:ext cx="0" cy="0"/>
          <a:chOff x="0" y="0"/>
          <a:chExt cx="0" cy="0"/>
        </a:xfrm>
      </p:grpSpPr>
      <p:sp>
        <p:nvSpPr>
          <p:cNvPr id="206" name="Google Shape;206;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4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08" name="Google Shape;208;p4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09" name="Google Shape;209;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212"/>
        <p:cNvGrpSpPr/>
        <p:nvPr/>
      </p:nvGrpSpPr>
      <p:grpSpPr>
        <a:xfrm>
          <a:off x="0" y="0"/>
          <a:ext cx="0" cy="0"/>
          <a:chOff x="0" y="0"/>
          <a:chExt cx="0" cy="0"/>
        </a:xfrm>
      </p:grpSpPr>
      <p:sp>
        <p:nvSpPr>
          <p:cNvPr id="213" name="Google Shape;213;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p4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5" name="Google Shape;215;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18"/>
        <p:cNvGrpSpPr/>
        <p:nvPr/>
      </p:nvGrpSpPr>
      <p:grpSpPr>
        <a:xfrm>
          <a:off x="0" y="0"/>
          <a:ext cx="0" cy="0"/>
          <a:chOff x="0" y="0"/>
          <a:chExt cx="0" cy="0"/>
        </a:xfrm>
      </p:grpSpPr>
      <p:sp>
        <p:nvSpPr>
          <p:cNvPr id="219" name="Google Shape;219;p4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4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1" name="Google Shape;22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30"/>
        <p:cNvGrpSpPr/>
        <p:nvPr/>
      </p:nvGrpSpPr>
      <p:grpSpPr>
        <a:xfrm>
          <a:off x="0" y="0"/>
          <a:ext cx="0" cy="0"/>
          <a:chOff x="0" y="0"/>
          <a:chExt cx="0" cy="0"/>
        </a:xfrm>
      </p:grpSpPr>
      <p:sp>
        <p:nvSpPr>
          <p:cNvPr id="231" name="Google Shape;231;p3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2" name="Google Shape;232;p3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3" name="Google Shape;233;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5" name="Google Shape;23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6"/>
        <p:cNvGrpSpPr/>
        <p:nvPr/>
      </p:nvGrpSpPr>
      <p:grpSpPr>
        <a:xfrm>
          <a:off x="0" y="0"/>
          <a:ext cx="0" cy="0"/>
          <a:chOff x="0" y="0"/>
          <a:chExt cx="0" cy="0"/>
        </a:xfrm>
      </p:grpSpPr>
      <p:sp>
        <p:nvSpPr>
          <p:cNvPr id="237" name="Google Shape;237;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9" name="Google Shape;239;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0" name="Google Shape;24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2" name="Google Shape;24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43"/>
        <p:cNvGrpSpPr/>
        <p:nvPr/>
      </p:nvGrpSpPr>
      <p:grpSpPr>
        <a:xfrm>
          <a:off x="0" y="0"/>
          <a:ext cx="0" cy="0"/>
          <a:chOff x="0" y="0"/>
          <a:chExt cx="0" cy="0"/>
        </a:xfrm>
      </p:grpSpPr>
      <p:sp>
        <p:nvSpPr>
          <p:cNvPr id="244" name="Google Shape;244;p4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5" name="Google Shape;245;p4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46" name="Google Shape;246;p4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7" name="Google Shape;247;p4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48" name="Google Shape;248;p4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9" name="Google Shape;249;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1" name="Google Shape;251;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4" name="Google Shape;254;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5" name="Google Shape;255;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6" name="Google Shape;256;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7"/>
        <p:cNvGrpSpPr/>
        <p:nvPr/>
      </p:nvGrpSpPr>
      <p:grpSpPr>
        <a:xfrm>
          <a:off x="0" y="0"/>
          <a:ext cx="0" cy="0"/>
          <a:chOff x="0" y="0"/>
          <a:chExt cx="0" cy="0"/>
        </a:xfrm>
      </p:grpSpPr>
      <p:sp>
        <p:nvSpPr>
          <p:cNvPr id="258" name="Google Shape;258;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5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60" name="Google Shape;260;p5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61" name="Google Shape;261;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3" name="Google Shape;263;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264"/>
        <p:cNvGrpSpPr/>
        <p:nvPr/>
      </p:nvGrpSpPr>
      <p:grpSpPr>
        <a:xfrm>
          <a:off x="0" y="0"/>
          <a:ext cx="0" cy="0"/>
          <a:chOff x="0" y="0"/>
          <a:chExt cx="0" cy="0"/>
        </a:xfrm>
      </p:grpSpPr>
      <p:sp>
        <p:nvSpPr>
          <p:cNvPr id="265" name="Google Shape;265;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6" name="Google Shape;266;p5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67" name="Google Shape;267;p5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68" name="Google Shape;268;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271"/>
        <p:cNvGrpSpPr/>
        <p:nvPr/>
      </p:nvGrpSpPr>
      <p:grpSpPr>
        <a:xfrm>
          <a:off x="0" y="0"/>
          <a:ext cx="0" cy="0"/>
          <a:chOff x="0" y="0"/>
          <a:chExt cx="0" cy="0"/>
        </a:xfrm>
      </p:grpSpPr>
      <p:sp>
        <p:nvSpPr>
          <p:cNvPr id="272" name="Google Shape;272;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p5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4" name="Google Shape;274;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5" name="Google Shape;275;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09"/>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10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 name="Google Shape;33;p10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0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0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77"/>
        <p:cNvGrpSpPr/>
        <p:nvPr/>
      </p:nvGrpSpPr>
      <p:grpSpPr>
        <a:xfrm>
          <a:off x="0" y="0"/>
          <a:ext cx="0" cy="0"/>
          <a:chOff x="0" y="0"/>
          <a:chExt cx="0" cy="0"/>
        </a:xfrm>
      </p:grpSpPr>
      <p:sp>
        <p:nvSpPr>
          <p:cNvPr id="278" name="Google Shape;278;p5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5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0" name="Google Shape;280;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1" name="Google Shape;281;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110"/>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0"/>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2400"/>
              <a:buNone/>
              <a:defRPr sz="1800" b="1"/>
            </a:lvl1pPr>
            <a:lvl2pPr marL="914400" lvl="1" indent="-228600" algn="l">
              <a:lnSpc>
                <a:spcPct val="90000"/>
              </a:lnSpc>
              <a:spcBef>
                <a:spcPts val="375"/>
              </a:spcBef>
              <a:spcAft>
                <a:spcPts val="0"/>
              </a:spcAft>
              <a:buClr>
                <a:schemeClr val="dk1"/>
              </a:buClr>
              <a:buSzPts val="2000"/>
              <a:buNone/>
              <a:defRPr sz="1500" b="1"/>
            </a:lvl2pPr>
            <a:lvl3pPr marL="1371600" lvl="2" indent="-228600" algn="l">
              <a:lnSpc>
                <a:spcPct val="90000"/>
              </a:lnSpc>
              <a:spcBef>
                <a:spcPts val="375"/>
              </a:spcBef>
              <a:spcAft>
                <a:spcPts val="0"/>
              </a:spcAft>
              <a:buClr>
                <a:schemeClr val="dk1"/>
              </a:buClr>
              <a:buSzPts val="1800"/>
              <a:buNone/>
              <a:defRPr sz="1350" b="1"/>
            </a:lvl3pPr>
            <a:lvl4pPr marL="1828800" lvl="3" indent="-228600" algn="l">
              <a:lnSpc>
                <a:spcPct val="90000"/>
              </a:lnSpc>
              <a:spcBef>
                <a:spcPts val="375"/>
              </a:spcBef>
              <a:spcAft>
                <a:spcPts val="0"/>
              </a:spcAft>
              <a:buClr>
                <a:schemeClr val="dk1"/>
              </a:buClr>
              <a:buSzPts val="1600"/>
              <a:buNone/>
              <a:defRPr sz="1200" b="1"/>
            </a:lvl4pPr>
            <a:lvl5pPr marL="2286000" lvl="4" indent="-228600" algn="l">
              <a:lnSpc>
                <a:spcPct val="90000"/>
              </a:lnSpc>
              <a:spcBef>
                <a:spcPts val="375"/>
              </a:spcBef>
              <a:spcAft>
                <a:spcPts val="0"/>
              </a:spcAft>
              <a:buClr>
                <a:schemeClr val="dk1"/>
              </a:buClr>
              <a:buSzPts val="1600"/>
              <a:buNone/>
              <a:defRPr sz="1200" b="1"/>
            </a:lvl5pPr>
            <a:lvl6pPr marL="2743200" lvl="5" indent="-228600" algn="l">
              <a:lnSpc>
                <a:spcPct val="90000"/>
              </a:lnSpc>
              <a:spcBef>
                <a:spcPts val="375"/>
              </a:spcBef>
              <a:spcAft>
                <a:spcPts val="0"/>
              </a:spcAft>
              <a:buClr>
                <a:schemeClr val="dk1"/>
              </a:buClr>
              <a:buSzPts val="1600"/>
              <a:buNone/>
              <a:defRPr sz="1200" b="1"/>
            </a:lvl6pPr>
            <a:lvl7pPr marL="3200400" lvl="6" indent="-228600" algn="l">
              <a:lnSpc>
                <a:spcPct val="90000"/>
              </a:lnSpc>
              <a:spcBef>
                <a:spcPts val="375"/>
              </a:spcBef>
              <a:spcAft>
                <a:spcPts val="0"/>
              </a:spcAft>
              <a:buClr>
                <a:schemeClr val="dk1"/>
              </a:buClr>
              <a:buSzPts val="1600"/>
              <a:buNone/>
              <a:defRPr sz="1200" b="1"/>
            </a:lvl7pPr>
            <a:lvl8pPr marL="3657600" lvl="7" indent="-228600" algn="l">
              <a:lnSpc>
                <a:spcPct val="90000"/>
              </a:lnSpc>
              <a:spcBef>
                <a:spcPts val="375"/>
              </a:spcBef>
              <a:spcAft>
                <a:spcPts val="0"/>
              </a:spcAft>
              <a:buClr>
                <a:schemeClr val="dk1"/>
              </a:buClr>
              <a:buSzPts val="1600"/>
              <a:buNone/>
              <a:defRPr sz="1200" b="1"/>
            </a:lvl8pPr>
            <a:lvl9pPr marL="4114800" lvl="8" indent="-228600" algn="l">
              <a:lnSpc>
                <a:spcPct val="90000"/>
              </a:lnSpc>
              <a:spcBef>
                <a:spcPts val="375"/>
              </a:spcBef>
              <a:spcAft>
                <a:spcPts val="0"/>
              </a:spcAft>
              <a:buClr>
                <a:schemeClr val="dk1"/>
              </a:buClr>
              <a:buSzPts val="1600"/>
              <a:buNone/>
              <a:defRPr sz="1200" b="1"/>
            </a:lvl9pPr>
          </a:lstStyle>
          <a:p>
            <a:endParaRPr/>
          </a:p>
        </p:txBody>
      </p:sp>
      <p:sp>
        <p:nvSpPr>
          <p:cNvPr id="39" name="Google Shape;39;p110"/>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110"/>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2400"/>
              <a:buNone/>
              <a:defRPr sz="1800" b="1"/>
            </a:lvl1pPr>
            <a:lvl2pPr marL="914400" lvl="1" indent="-228600" algn="l">
              <a:lnSpc>
                <a:spcPct val="90000"/>
              </a:lnSpc>
              <a:spcBef>
                <a:spcPts val="375"/>
              </a:spcBef>
              <a:spcAft>
                <a:spcPts val="0"/>
              </a:spcAft>
              <a:buClr>
                <a:schemeClr val="dk1"/>
              </a:buClr>
              <a:buSzPts val="2000"/>
              <a:buNone/>
              <a:defRPr sz="1500" b="1"/>
            </a:lvl2pPr>
            <a:lvl3pPr marL="1371600" lvl="2" indent="-228600" algn="l">
              <a:lnSpc>
                <a:spcPct val="90000"/>
              </a:lnSpc>
              <a:spcBef>
                <a:spcPts val="375"/>
              </a:spcBef>
              <a:spcAft>
                <a:spcPts val="0"/>
              </a:spcAft>
              <a:buClr>
                <a:schemeClr val="dk1"/>
              </a:buClr>
              <a:buSzPts val="1800"/>
              <a:buNone/>
              <a:defRPr sz="1350" b="1"/>
            </a:lvl3pPr>
            <a:lvl4pPr marL="1828800" lvl="3" indent="-228600" algn="l">
              <a:lnSpc>
                <a:spcPct val="90000"/>
              </a:lnSpc>
              <a:spcBef>
                <a:spcPts val="375"/>
              </a:spcBef>
              <a:spcAft>
                <a:spcPts val="0"/>
              </a:spcAft>
              <a:buClr>
                <a:schemeClr val="dk1"/>
              </a:buClr>
              <a:buSzPts val="1600"/>
              <a:buNone/>
              <a:defRPr sz="1200" b="1"/>
            </a:lvl4pPr>
            <a:lvl5pPr marL="2286000" lvl="4" indent="-228600" algn="l">
              <a:lnSpc>
                <a:spcPct val="90000"/>
              </a:lnSpc>
              <a:spcBef>
                <a:spcPts val="375"/>
              </a:spcBef>
              <a:spcAft>
                <a:spcPts val="0"/>
              </a:spcAft>
              <a:buClr>
                <a:schemeClr val="dk1"/>
              </a:buClr>
              <a:buSzPts val="1600"/>
              <a:buNone/>
              <a:defRPr sz="1200" b="1"/>
            </a:lvl5pPr>
            <a:lvl6pPr marL="2743200" lvl="5" indent="-228600" algn="l">
              <a:lnSpc>
                <a:spcPct val="90000"/>
              </a:lnSpc>
              <a:spcBef>
                <a:spcPts val="375"/>
              </a:spcBef>
              <a:spcAft>
                <a:spcPts val="0"/>
              </a:spcAft>
              <a:buClr>
                <a:schemeClr val="dk1"/>
              </a:buClr>
              <a:buSzPts val="1600"/>
              <a:buNone/>
              <a:defRPr sz="1200" b="1"/>
            </a:lvl6pPr>
            <a:lvl7pPr marL="3200400" lvl="6" indent="-228600" algn="l">
              <a:lnSpc>
                <a:spcPct val="90000"/>
              </a:lnSpc>
              <a:spcBef>
                <a:spcPts val="375"/>
              </a:spcBef>
              <a:spcAft>
                <a:spcPts val="0"/>
              </a:spcAft>
              <a:buClr>
                <a:schemeClr val="dk1"/>
              </a:buClr>
              <a:buSzPts val="1600"/>
              <a:buNone/>
              <a:defRPr sz="1200" b="1"/>
            </a:lvl7pPr>
            <a:lvl8pPr marL="3657600" lvl="7" indent="-228600" algn="l">
              <a:lnSpc>
                <a:spcPct val="90000"/>
              </a:lnSpc>
              <a:spcBef>
                <a:spcPts val="375"/>
              </a:spcBef>
              <a:spcAft>
                <a:spcPts val="0"/>
              </a:spcAft>
              <a:buClr>
                <a:schemeClr val="dk1"/>
              </a:buClr>
              <a:buSzPts val="1600"/>
              <a:buNone/>
              <a:defRPr sz="1200" b="1"/>
            </a:lvl8pPr>
            <a:lvl9pPr marL="4114800" lvl="8" indent="-228600" algn="l">
              <a:lnSpc>
                <a:spcPct val="90000"/>
              </a:lnSpc>
              <a:spcBef>
                <a:spcPts val="375"/>
              </a:spcBef>
              <a:spcAft>
                <a:spcPts val="0"/>
              </a:spcAft>
              <a:buClr>
                <a:schemeClr val="dk1"/>
              </a:buClr>
              <a:buSzPts val="1600"/>
              <a:buNone/>
              <a:defRPr sz="1200" b="1"/>
            </a:lvl9pPr>
          </a:lstStyle>
          <a:p>
            <a:endParaRPr/>
          </a:p>
        </p:txBody>
      </p:sp>
      <p:sp>
        <p:nvSpPr>
          <p:cNvPr id="41" name="Google Shape;41;p110"/>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2" name="Google Shape;42;p11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1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111"/>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1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1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1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11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1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13"/>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750"/>
              </a:spcBef>
              <a:spcAft>
                <a:spcPts val="0"/>
              </a:spcAft>
              <a:buClr>
                <a:schemeClr val="dk1"/>
              </a:buClr>
              <a:buSzPts val="3200"/>
              <a:buChar char="•"/>
              <a:defRPr sz="2400"/>
            </a:lvl1pPr>
            <a:lvl2pPr marL="914400" lvl="1" indent="-406400" algn="l">
              <a:lnSpc>
                <a:spcPct val="90000"/>
              </a:lnSpc>
              <a:spcBef>
                <a:spcPts val="375"/>
              </a:spcBef>
              <a:spcAft>
                <a:spcPts val="0"/>
              </a:spcAft>
              <a:buClr>
                <a:schemeClr val="dk1"/>
              </a:buClr>
              <a:buSzPts val="2800"/>
              <a:buChar char="•"/>
              <a:defRPr sz="2100"/>
            </a:lvl2pPr>
            <a:lvl3pPr marL="1371600" lvl="2" indent="-381000" algn="l">
              <a:lnSpc>
                <a:spcPct val="90000"/>
              </a:lnSpc>
              <a:spcBef>
                <a:spcPts val="375"/>
              </a:spcBef>
              <a:spcAft>
                <a:spcPts val="0"/>
              </a:spcAft>
              <a:buClr>
                <a:schemeClr val="dk1"/>
              </a:buClr>
              <a:buSzPts val="2400"/>
              <a:buChar char="•"/>
              <a:defRPr sz="1800"/>
            </a:lvl3pPr>
            <a:lvl4pPr marL="1828800" lvl="3" indent="-355600" algn="l">
              <a:lnSpc>
                <a:spcPct val="90000"/>
              </a:lnSpc>
              <a:spcBef>
                <a:spcPts val="375"/>
              </a:spcBef>
              <a:spcAft>
                <a:spcPts val="0"/>
              </a:spcAft>
              <a:buClr>
                <a:schemeClr val="dk1"/>
              </a:buClr>
              <a:buSzPts val="2000"/>
              <a:buChar char="•"/>
              <a:defRPr sz="1500"/>
            </a:lvl4pPr>
            <a:lvl5pPr marL="2286000" lvl="4" indent="-355600" algn="l">
              <a:lnSpc>
                <a:spcPct val="90000"/>
              </a:lnSpc>
              <a:spcBef>
                <a:spcPts val="375"/>
              </a:spcBef>
              <a:spcAft>
                <a:spcPts val="0"/>
              </a:spcAft>
              <a:buClr>
                <a:schemeClr val="dk1"/>
              </a:buClr>
              <a:buSzPts val="2000"/>
              <a:buChar char="•"/>
              <a:defRPr sz="1500"/>
            </a:lvl5pPr>
            <a:lvl6pPr marL="2743200" lvl="5" indent="-355600" algn="l">
              <a:lnSpc>
                <a:spcPct val="90000"/>
              </a:lnSpc>
              <a:spcBef>
                <a:spcPts val="375"/>
              </a:spcBef>
              <a:spcAft>
                <a:spcPts val="0"/>
              </a:spcAft>
              <a:buClr>
                <a:schemeClr val="dk1"/>
              </a:buClr>
              <a:buSzPts val="2000"/>
              <a:buChar char="•"/>
              <a:defRPr sz="1500"/>
            </a:lvl6pPr>
            <a:lvl7pPr marL="3200400" lvl="6" indent="-355600" algn="l">
              <a:lnSpc>
                <a:spcPct val="90000"/>
              </a:lnSpc>
              <a:spcBef>
                <a:spcPts val="375"/>
              </a:spcBef>
              <a:spcAft>
                <a:spcPts val="0"/>
              </a:spcAft>
              <a:buClr>
                <a:schemeClr val="dk1"/>
              </a:buClr>
              <a:buSzPts val="2000"/>
              <a:buChar char="•"/>
              <a:defRPr sz="1500"/>
            </a:lvl7pPr>
            <a:lvl8pPr marL="3657600" lvl="7" indent="-355600" algn="l">
              <a:lnSpc>
                <a:spcPct val="90000"/>
              </a:lnSpc>
              <a:spcBef>
                <a:spcPts val="375"/>
              </a:spcBef>
              <a:spcAft>
                <a:spcPts val="0"/>
              </a:spcAft>
              <a:buClr>
                <a:schemeClr val="dk1"/>
              </a:buClr>
              <a:buSzPts val="2000"/>
              <a:buChar char="•"/>
              <a:defRPr sz="1500"/>
            </a:lvl8pPr>
            <a:lvl9pPr marL="4114800" lvl="8" indent="-355600" algn="l">
              <a:lnSpc>
                <a:spcPct val="90000"/>
              </a:lnSpc>
              <a:spcBef>
                <a:spcPts val="375"/>
              </a:spcBef>
              <a:spcAft>
                <a:spcPts val="0"/>
              </a:spcAft>
              <a:buClr>
                <a:schemeClr val="dk1"/>
              </a:buClr>
              <a:buSzPts val="2000"/>
              <a:buChar char="•"/>
              <a:defRPr sz="1500"/>
            </a:lvl9pPr>
          </a:lstStyle>
          <a:p>
            <a:endParaRPr/>
          </a:p>
        </p:txBody>
      </p:sp>
      <p:sp>
        <p:nvSpPr>
          <p:cNvPr id="57" name="Google Shape;57;p1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600"/>
              <a:buNone/>
              <a:defRPr sz="1200"/>
            </a:lvl1pPr>
            <a:lvl2pPr marL="914400" lvl="1" indent="-228600" algn="l">
              <a:lnSpc>
                <a:spcPct val="90000"/>
              </a:lnSpc>
              <a:spcBef>
                <a:spcPts val="375"/>
              </a:spcBef>
              <a:spcAft>
                <a:spcPts val="0"/>
              </a:spcAft>
              <a:buClr>
                <a:schemeClr val="dk1"/>
              </a:buClr>
              <a:buSzPts val="1400"/>
              <a:buNone/>
              <a:defRPr sz="1050"/>
            </a:lvl2pPr>
            <a:lvl3pPr marL="1371600" lvl="2" indent="-228600" algn="l">
              <a:lnSpc>
                <a:spcPct val="90000"/>
              </a:lnSpc>
              <a:spcBef>
                <a:spcPts val="375"/>
              </a:spcBef>
              <a:spcAft>
                <a:spcPts val="0"/>
              </a:spcAft>
              <a:buClr>
                <a:schemeClr val="dk1"/>
              </a:buClr>
              <a:buSzPts val="1200"/>
              <a:buNone/>
              <a:defRPr sz="900"/>
            </a:lvl3pPr>
            <a:lvl4pPr marL="1828800" lvl="3" indent="-228600" algn="l">
              <a:lnSpc>
                <a:spcPct val="90000"/>
              </a:lnSpc>
              <a:spcBef>
                <a:spcPts val="375"/>
              </a:spcBef>
              <a:spcAft>
                <a:spcPts val="0"/>
              </a:spcAft>
              <a:buClr>
                <a:schemeClr val="dk1"/>
              </a:buClr>
              <a:buSzPts val="1000"/>
              <a:buNone/>
              <a:defRPr sz="750"/>
            </a:lvl4pPr>
            <a:lvl5pPr marL="2286000" lvl="4" indent="-228600" algn="l">
              <a:lnSpc>
                <a:spcPct val="90000"/>
              </a:lnSpc>
              <a:spcBef>
                <a:spcPts val="375"/>
              </a:spcBef>
              <a:spcAft>
                <a:spcPts val="0"/>
              </a:spcAft>
              <a:buClr>
                <a:schemeClr val="dk1"/>
              </a:buClr>
              <a:buSzPts val="1000"/>
              <a:buNone/>
              <a:defRPr sz="750"/>
            </a:lvl5pPr>
            <a:lvl6pPr marL="2743200" lvl="5" indent="-228600" algn="l">
              <a:lnSpc>
                <a:spcPct val="90000"/>
              </a:lnSpc>
              <a:spcBef>
                <a:spcPts val="375"/>
              </a:spcBef>
              <a:spcAft>
                <a:spcPts val="0"/>
              </a:spcAft>
              <a:buClr>
                <a:schemeClr val="dk1"/>
              </a:buClr>
              <a:buSzPts val="1000"/>
              <a:buNone/>
              <a:defRPr sz="750"/>
            </a:lvl6pPr>
            <a:lvl7pPr marL="3200400" lvl="6" indent="-228600" algn="l">
              <a:lnSpc>
                <a:spcPct val="90000"/>
              </a:lnSpc>
              <a:spcBef>
                <a:spcPts val="375"/>
              </a:spcBef>
              <a:spcAft>
                <a:spcPts val="0"/>
              </a:spcAft>
              <a:buClr>
                <a:schemeClr val="dk1"/>
              </a:buClr>
              <a:buSzPts val="1000"/>
              <a:buNone/>
              <a:defRPr sz="750"/>
            </a:lvl7pPr>
            <a:lvl8pPr marL="3657600" lvl="7" indent="-228600" algn="l">
              <a:lnSpc>
                <a:spcPct val="90000"/>
              </a:lnSpc>
              <a:spcBef>
                <a:spcPts val="375"/>
              </a:spcBef>
              <a:spcAft>
                <a:spcPts val="0"/>
              </a:spcAft>
              <a:buClr>
                <a:schemeClr val="dk1"/>
              </a:buClr>
              <a:buSzPts val="1000"/>
              <a:buNone/>
              <a:defRPr sz="750"/>
            </a:lvl8pPr>
            <a:lvl9pPr marL="4114800" lvl="8" indent="-228600" algn="l">
              <a:lnSpc>
                <a:spcPct val="90000"/>
              </a:lnSpc>
              <a:spcBef>
                <a:spcPts val="375"/>
              </a:spcBef>
              <a:spcAft>
                <a:spcPts val="0"/>
              </a:spcAft>
              <a:buClr>
                <a:schemeClr val="dk1"/>
              </a:buClr>
              <a:buSzPts val="1000"/>
              <a:buNone/>
              <a:defRPr sz="750"/>
            </a:lvl9pPr>
          </a:lstStyle>
          <a:p>
            <a:endParaRPr/>
          </a:p>
        </p:txBody>
      </p:sp>
      <p:sp>
        <p:nvSpPr>
          <p:cNvPr id="58" name="Google Shape;58;p113"/>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1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4"/>
          <p:cNvSpPr>
            <a:spLocks noGrp="1"/>
          </p:cNvSpPr>
          <p:nvPr>
            <p:ph type="pic" idx="2"/>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32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8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24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4" name="Google Shape;64;p1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600"/>
              <a:buNone/>
              <a:defRPr sz="1200"/>
            </a:lvl1pPr>
            <a:lvl2pPr marL="914400" lvl="1" indent="-228600" algn="l">
              <a:lnSpc>
                <a:spcPct val="90000"/>
              </a:lnSpc>
              <a:spcBef>
                <a:spcPts val="375"/>
              </a:spcBef>
              <a:spcAft>
                <a:spcPts val="0"/>
              </a:spcAft>
              <a:buClr>
                <a:schemeClr val="dk1"/>
              </a:buClr>
              <a:buSzPts val="1400"/>
              <a:buNone/>
              <a:defRPr sz="1050"/>
            </a:lvl2pPr>
            <a:lvl3pPr marL="1371600" lvl="2" indent="-228600" algn="l">
              <a:lnSpc>
                <a:spcPct val="90000"/>
              </a:lnSpc>
              <a:spcBef>
                <a:spcPts val="375"/>
              </a:spcBef>
              <a:spcAft>
                <a:spcPts val="0"/>
              </a:spcAft>
              <a:buClr>
                <a:schemeClr val="dk1"/>
              </a:buClr>
              <a:buSzPts val="1200"/>
              <a:buNone/>
              <a:defRPr sz="900"/>
            </a:lvl3pPr>
            <a:lvl4pPr marL="1828800" lvl="3" indent="-228600" algn="l">
              <a:lnSpc>
                <a:spcPct val="90000"/>
              </a:lnSpc>
              <a:spcBef>
                <a:spcPts val="375"/>
              </a:spcBef>
              <a:spcAft>
                <a:spcPts val="0"/>
              </a:spcAft>
              <a:buClr>
                <a:schemeClr val="dk1"/>
              </a:buClr>
              <a:buSzPts val="1000"/>
              <a:buNone/>
              <a:defRPr sz="750"/>
            </a:lvl4pPr>
            <a:lvl5pPr marL="2286000" lvl="4" indent="-228600" algn="l">
              <a:lnSpc>
                <a:spcPct val="90000"/>
              </a:lnSpc>
              <a:spcBef>
                <a:spcPts val="375"/>
              </a:spcBef>
              <a:spcAft>
                <a:spcPts val="0"/>
              </a:spcAft>
              <a:buClr>
                <a:schemeClr val="dk1"/>
              </a:buClr>
              <a:buSzPts val="1000"/>
              <a:buNone/>
              <a:defRPr sz="750"/>
            </a:lvl5pPr>
            <a:lvl6pPr marL="2743200" lvl="5" indent="-228600" algn="l">
              <a:lnSpc>
                <a:spcPct val="90000"/>
              </a:lnSpc>
              <a:spcBef>
                <a:spcPts val="375"/>
              </a:spcBef>
              <a:spcAft>
                <a:spcPts val="0"/>
              </a:spcAft>
              <a:buClr>
                <a:schemeClr val="dk1"/>
              </a:buClr>
              <a:buSzPts val="1000"/>
              <a:buNone/>
              <a:defRPr sz="750"/>
            </a:lvl6pPr>
            <a:lvl7pPr marL="3200400" lvl="6" indent="-228600" algn="l">
              <a:lnSpc>
                <a:spcPct val="90000"/>
              </a:lnSpc>
              <a:spcBef>
                <a:spcPts val="375"/>
              </a:spcBef>
              <a:spcAft>
                <a:spcPts val="0"/>
              </a:spcAft>
              <a:buClr>
                <a:schemeClr val="dk1"/>
              </a:buClr>
              <a:buSzPts val="1000"/>
              <a:buNone/>
              <a:defRPr sz="750"/>
            </a:lvl7pPr>
            <a:lvl8pPr marL="3657600" lvl="7" indent="-228600" algn="l">
              <a:lnSpc>
                <a:spcPct val="90000"/>
              </a:lnSpc>
              <a:spcBef>
                <a:spcPts val="375"/>
              </a:spcBef>
              <a:spcAft>
                <a:spcPts val="0"/>
              </a:spcAft>
              <a:buClr>
                <a:schemeClr val="dk1"/>
              </a:buClr>
              <a:buSzPts val="1000"/>
              <a:buNone/>
              <a:defRPr sz="750"/>
            </a:lvl8pPr>
            <a:lvl9pPr marL="4114800" lvl="8" indent="-228600" algn="l">
              <a:lnSpc>
                <a:spcPct val="90000"/>
              </a:lnSpc>
              <a:spcBef>
                <a:spcPts val="375"/>
              </a:spcBef>
              <a:spcAft>
                <a:spcPts val="0"/>
              </a:spcAft>
              <a:buClr>
                <a:schemeClr val="dk1"/>
              </a:buClr>
              <a:buSzPts val="1000"/>
              <a:buNone/>
              <a:defRPr sz="750"/>
            </a:lvl9pPr>
          </a:lstStyle>
          <a:p>
            <a:endParaRPr/>
          </a:p>
        </p:txBody>
      </p:sp>
      <p:sp>
        <p:nvSpPr>
          <p:cNvPr id="65" name="Google Shape;65;p11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3"/>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0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03"/>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9" name="Google Shape;9;p10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10" name="Google Shape;10;p10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10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p10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10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4" name="Google Shape;84;p10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5" name="Google Shape;85;p10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1" name="Google Shape;151;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2" name="Google Shape;15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3" name="Google Shape;15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4" name="Google Shape;15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26" name="Google Shape;226;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7" name="Google Shape;22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28" name="Google Shape;22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29" name="Google Shape;22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mailto:Luis.castellanosg@usantoto.edu.co"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4.xml"/><Relationship Id="rId1" Type="http://schemas.openxmlformats.org/officeDocument/2006/relationships/slideLayout" Target="../slideLayouts/slideLayout22.xml"/><Relationship Id="rId4" Type="http://schemas.openxmlformats.org/officeDocument/2006/relationships/image" Target="../media/image10.jpg"/></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6.xml"/><Relationship Id="rId1" Type="http://schemas.openxmlformats.org/officeDocument/2006/relationships/slideLayout" Target="../slideLayouts/slideLayout2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9.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0.xml"/><Relationship Id="rId1" Type="http://schemas.openxmlformats.org/officeDocument/2006/relationships/slideLayout" Target="../slideLayouts/slideLayout33.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1.xml"/><Relationship Id="rId1" Type="http://schemas.openxmlformats.org/officeDocument/2006/relationships/slideLayout" Target="../slideLayouts/slideLayout33.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2.xml"/><Relationship Id="rId1" Type="http://schemas.openxmlformats.org/officeDocument/2006/relationships/slideLayout" Target="../slideLayouts/slideLayout33.xml"/><Relationship Id="rId4" Type="http://schemas.openxmlformats.org/officeDocument/2006/relationships/hyperlink" Target="https://ustatunja.edu.co/inicio-bibliotec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hyperlink" Target="https://www.earthdatascience.org/courses/earth-analytics-python/using-apis-natural-language-processing-twitter/get-and-use-twitter-data-in-python/" TargetMode="Externa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hyperlink" Target="http://www.sepln.org/workshops/tas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9"/>
        <p:cNvGrpSpPr/>
        <p:nvPr/>
      </p:nvGrpSpPr>
      <p:grpSpPr>
        <a:xfrm>
          <a:off x="0" y="0"/>
          <a:ext cx="0" cy="0"/>
          <a:chOff x="0" y="0"/>
          <a:chExt cx="0" cy="0"/>
        </a:xfrm>
      </p:grpSpPr>
      <p:sp>
        <p:nvSpPr>
          <p:cNvPr id="380" name="Google Shape;380;p10"/>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0. Obtener corpus</a:t>
            </a:r>
            <a:endParaRPr sz="1400" b="0" i="0" u="none" strike="noStrike" cap="none">
              <a:solidFill>
                <a:srgbClr val="000000"/>
              </a:solidFill>
              <a:latin typeface="Arial"/>
              <a:ea typeface="Arial"/>
              <a:cs typeface="Arial"/>
              <a:sym typeface="Arial"/>
            </a:endParaRPr>
          </a:p>
        </p:txBody>
      </p:sp>
      <p:sp>
        <p:nvSpPr>
          <p:cNvPr id="381" name="Google Shape;381;p10"/>
          <p:cNvSpPr/>
          <p:nvPr/>
        </p:nvSpPr>
        <p:spPr>
          <a:xfrm flipH="1">
            <a:off x="8539701" y="698325"/>
            <a:ext cx="3315694" cy="429371"/>
          </a:xfrm>
          <a:prstGeom prst="parallelogram">
            <a:avLst>
              <a:gd name="adj" fmla="val 95370"/>
            </a:avLst>
          </a:prstGeom>
          <a:solidFill>
            <a:srgbClr val="9D141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2" name="Google Shape;382;p10"/>
          <p:cNvSpPr txBox="1"/>
          <p:nvPr/>
        </p:nvSpPr>
        <p:spPr>
          <a:xfrm>
            <a:off x="8889558" y="729100"/>
            <a:ext cx="2889000" cy="400069"/>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s-CO" sz="2000" b="1" i="0" u="none" strike="noStrike" cap="none">
                <a:solidFill>
                  <a:srgbClr val="FFFFFF"/>
                </a:solidFill>
                <a:latin typeface="Calibri"/>
                <a:ea typeface="Calibri"/>
                <a:cs typeface="Calibri"/>
                <a:sym typeface="Calibri"/>
              </a:rPr>
              <a:t>Generar CSV desde XML</a:t>
            </a:r>
            <a:endParaRPr sz="2000" b="1" i="0" u="none" strike="noStrike" cap="none">
              <a:solidFill>
                <a:srgbClr val="FFFFFF"/>
              </a:solidFill>
              <a:latin typeface="Calibri"/>
              <a:ea typeface="Calibri"/>
              <a:cs typeface="Calibri"/>
              <a:sym typeface="Calibri"/>
            </a:endParaRPr>
          </a:p>
        </p:txBody>
      </p:sp>
      <p:sp>
        <p:nvSpPr>
          <p:cNvPr id="383" name="Google Shape;383;p10"/>
          <p:cNvSpPr/>
          <p:nvPr/>
        </p:nvSpPr>
        <p:spPr>
          <a:xfrm>
            <a:off x="1282890" y="1158403"/>
            <a:ext cx="5748690"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1800" b="1" i="0" u="none" strike="noStrike" cap="none">
                <a:solidFill>
                  <a:srgbClr val="212121"/>
                </a:solidFill>
                <a:latin typeface="Calibri"/>
                <a:ea typeface="Calibri"/>
                <a:cs typeface="Calibri"/>
                <a:sym typeface="Calibri"/>
              </a:rPr>
              <a:t>Funciones para prasear xml en un lista según cada corpus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21212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s-CO" sz="1800" b="1" i="0" u="none" strike="noStrike" cap="none">
                <a:solidFill>
                  <a:srgbClr val="212121"/>
                </a:solidFill>
                <a:latin typeface="Calibri"/>
                <a:ea typeface="Calibri"/>
                <a:cs typeface="Calibri"/>
                <a:sym typeface="Calibri"/>
              </a:rPr>
              <a:t>Corpus politics tweetid | content | sentiments/polarity</a:t>
            </a:r>
            <a:endParaRPr sz="1800" b="1" i="0" u="none" strike="noStrike" cap="none">
              <a:solidFill>
                <a:srgbClr val="212121"/>
              </a:solidFill>
              <a:latin typeface="Calibri"/>
              <a:ea typeface="Calibri"/>
              <a:cs typeface="Calibri"/>
              <a:sym typeface="Calibri"/>
            </a:endParaRPr>
          </a:p>
        </p:txBody>
      </p:sp>
      <p:sp>
        <p:nvSpPr>
          <p:cNvPr id="384" name="Google Shape;384;p10"/>
          <p:cNvSpPr/>
          <p:nvPr/>
        </p:nvSpPr>
        <p:spPr>
          <a:xfrm>
            <a:off x="1471067" y="2179501"/>
            <a:ext cx="10772700" cy="3493200"/>
          </a:xfrm>
          <a:prstGeom prst="rect">
            <a:avLst/>
          </a:prstGeom>
          <a:solidFill>
            <a:srgbClr val="D0CE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FF"/>
                </a:solidFill>
                <a:latin typeface="Courier New"/>
                <a:ea typeface="Courier New"/>
                <a:cs typeface="Courier New"/>
                <a:sym typeface="Courier New"/>
              </a:rPr>
              <a:t>def</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795E26"/>
                </a:solidFill>
                <a:latin typeface="Courier New"/>
                <a:ea typeface="Courier New"/>
                <a:cs typeface="Courier New"/>
                <a:sym typeface="Courier New"/>
              </a:rPr>
              <a:t>politics_tass_to_list</a:t>
            </a:r>
            <a:r>
              <a:rPr lang="es-CO" sz="1400" b="0" i="0" u="none" strike="noStrike" cap="none">
                <a:solidFill>
                  <a:srgbClr val="000000"/>
                </a:solidFill>
                <a:latin typeface="Courier New"/>
                <a:ea typeface="Courier New"/>
                <a:cs typeface="Courier New"/>
                <a:sym typeface="Courier New"/>
              </a:rPr>
              <a:t>(</a:t>
            </a:r>
            <a:r>
              <a:rPr lang="es-CO" sz="1400" b="0" i="0" u="none" strike="noStrike" cap="none">
                <a:solidFill>
                  <a:srgbClr val="001080"/>
                </a:solidFill>
                <a:latin typeface="Courier New"/>
                <a:ea typeface="Courier New"/>
                <a:cs typeface="Courier New"/>
                <a:sym typeface="Courier New"/>
              </a:rPr>
              <a:t>filename</a:t>
            </a:r>
            <a:r>
              <a:rPr lang="es-CO"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tree = etree.parse(filename)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root = tree.getroot()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data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s-CO" sz="1400" b="0" i="0" u="none" strike="noStrike" cap="none">
                <a:solidFill>
                  <a:srgbClr val="000000"/>
                </a:solidFill>
                <a:latin typeface="Courier New"/>
                <a:ea typeface="Courier New"/>
                <a:cs typeface="Courier New"/>
                <a:sym typeface="Courier New"/>
              </a:rPr>
            </a:b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F00DB"/>
                </a:solidFill>
                <a:latin typeface="Courier New"/>
                <a:ea typeface="Courier New"/>
                <a:cs typeface="Courier New"/>
                <a:sym typeface="Courier New"/>
              </a:rPr>
              <a:t>for</a:t>
            </a:r>
            <a:r>
              <a:rPr lang="es-CO" sz="1400" b="0" i="0" u="none" strike="noStrike" cap="none">
                <a:solidFill>
                  <a:srgbClr val="000000"/>
                </a:solidFill>
                <a:latin typeface="Courier New"/>
                <a:ea typeface="Courier New"/>
                <a:cs typeface="Courier New"/>
                <a:sym typeface="Courier New"/>
              </a:rPr>
              <a:t> tweet </a:t>
            </a:r>
            <a:r>
              <a:rPr lang="es-CO" sz="1400" b="0" i="0" u="none" strike="noStrike" cap="none">
                <a:solidFill>
                  <a:srgbClr val="0000FF"/>
                </a:solidFill>
                <a:latin typeface="Courier New"/>
                <a:ea typeface="Courier New"/>
                <a:cs typeface="Courier New"/>
                <a:sym typeface="Courier New"/>
              </a:rPr>
              <a:t>in</a:t>
            </a:r>
            <a:r>
              <a:rPr lang="es-CO" sz="1400" b="0" i="0" u="none" strike="noStrike" cap="none">
                <a:solidFill>
                  <a:srgbClr val="000000"/>
                </a:solidFill>
                <a:latin typeface="Courier New"/>
                <a:ea typeface="Courier New"/>
                <a:cs typeface="Courier New"/>
                <a:sym typeface="Courier New"/>
              </a:rPr>
              <a:t> root: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tweetId = tweet.find(</a:t>
            </a:r>
            <a:r>
              <a:rPr lang="es-CO" sz="1400" b="0" i="0" u="none" strike="noStrike" cap="none">
                <a:solidFill>
                  <a:srgbClr val="A31515"/>
                </a:solidFill>
                <a:latin typeface="Courier New"/>
                <a:ea typeface="Courier New"/>
                <a:cs typeface="Courier New"/>
                <a:sym typeface="Courier New"/>
              </a:rPr>
              <a:t>'tweetid'</a:t>
            </a:r>
            <a:r>
              <a:rPr lang="es-CO" sz="1400" b="0" i="0" u="none" strike="noStrike" cap="none">
                <a:solidFill>
                  <a:srgbClr val="000000"/>
                </a:solidFill>
                <a:latin typeface="Courier New"/>
                <a:ea typeface="Courier New"/>
                <a:cs typeface="Courier New"/>
                <a:sym typeface="Courier New"/>
              </a:rPr>
              <a:t>).text</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content = tweet.find(</a:t>
            </a:r>
            <a:r>
              <a:rPr lang="es-CO" sz="1400" b="0" i="0" u="none" strike="noStrike" cap="none">
                <a:solidFill>
                  <a:srgbClr val="A31515"/>
                </a:solidFill>
                <a:latin typeface="Courier New"/>
                <a:ea typeface="Courier New"/>
                <a:cs typeface="Courier New"/>
                <a:sym typeface="Courier New"/>
              </a:rPr>
              <a:t>'content'</a:t>
            </a:r>
            <a:r>
              <a:rPr lang="es-CO" sz="1400" b="0" i="0" u="none" strike="noStrike" cap="none">
                <a:solidFill>
                  <a:srgbClr val="000000"/>
                </a:solidFill>
                <a:latin typeface="Courier New"/>
                <a:ea typeface="Courier New"/>
                <a:cs typeface="Courier New"/>
                <a:sym typeface="Courier New"/>
              </a:rPr>
              <a:t>).text</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aux = </a:t>
            </a:r>
            <a:r>
              <a:rPr lang="es-CO" sz="1400" b="0" i="0" u="none" strike="noStrike" cap="none">
                <a:solidFill>
                  <a:srgbClr val="795E26"/>
                </a:solidFill>
                <a:latin typeface="Courier New"/>
                <a:ea typeface="Courier New"/>
                <a:cs typeface="Courier New"/>
                <a:sym typeface="Courier New"/>
              </a:rPr>
              <a:t>next</a:t>
            </a:r>
            <a:r>
              <a:rPr lang="es-CO" sz="1400" b="0" i="0" u="none" strike="noStrike" cap="none">
                <a:solidFill>
                  <a:srgbClr val="000000"/>
                </a:solidFill>
                <a:latin typeface="Courier New"/>
                <a:ea typeface="Courier New"/>
                <a:cs typeface="Courier New"/>
                <a:sym typeface="Courier New"/>
              </a:rPr>
              <a:t>((e </a:t>
            </a:r>
            <a:r>
              <a:rPr lang="es-CO" sz="1400" b="0" i="0" u="none" strike="noStrike" cap="none">
                <a:solidFill>
                  <a:srgbClr val="AF00DB"/>
                </a:solidFill>
                <a:latin typeface="Courier New"/>
                <a:ea typeface="Courier New"/>
                <a:cs typeface="Courier New"/>
                <a:sym typeface="Courier New"/>
              </a:rPr>
              <a:t>for</a:t>
            </a:r>
            <a:r>
              <a:rPr lang="es-CO" sz="1400" b="0" i="0" u="none" strike="noStrike" cap="none">
                <a:solidFill>
                  <a:srgbClr val="000000"/>
                </a:solidFill>
                <a:latin typeface="Courier New"/>
                <a:ea typeface="Courier New"/>
                <a:cs typeface="Courier New"/>
                <a:sym typeface="Courier New"/>
              </a:rPr>
              <a:t> e </a:t>
            </a:r>
            <a:r>
              <a:rPr lang="es-CO" sz="1400" b="0" i="0" u="none" strike="noStrike" cap="none">
                <a:solidFill>
                  <a:srgbClr val="0000FF"/>
                </a:solidFill>
                <a:latin typeface="Courier New"/>
                <a:ea typeface="Courier New"/>
                <a:cs typeface="Courier New"/>
                <a:sym typeface="Courier New"/>
              </a:rPr>
              <a:t>in</a:t>
            </a:r>
            <a:r>
              <a:rPr lang="es-CO" sz="1400" b="0" i="0" u="none" strike="noStrike" cap="none">
                <a:solidFill>
                  <a:srgbClr val="000000"/>
                </a:solidFill>
                <a:latin typeface="Courier New"/>
                <a:ea typeface="Courier New"/>
                <a:cs typeface="Courier New"/>
                <a:sym typeface="Courier New"/>
              </a:rPr>
              <a:t> tweet.findall(</a:t>
            </a:r>
            <a:r>
              <a:rPr lang="es-CO" sz="1400" b="0" i="0" u="none" strike="noStrike" cap="none">
                <a:solidFill>
                  <a:srgbClr val="A31515"/>
                </a:solidFill>
                <a:latin typeface="Courier New"/>
                <a:ea typeface="Courier New"/>
                <a:cs typeface="Courier New"/>
                <a:sym typeface="Courier New"/>
              </a:rPr>
              <a:t>'sentiments/polarity'</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F00DB"/>
                </a:solidFill>
                <a:latin typeface="Courier New"/>
                <a:ea typeface="Courier New"/>
                <a:cs typeface="Courier New"/>
                <a:sym typeface="Courier New"/>
              </a:rPr>
              <a:t>if</a:t>
            </a:r>
            <a:r>
              <a:rPr lang="es-CO" sz="1400" b="0" i="0" u="none" strike="noStrike" cap="none">
                <a:solidFill>
                  <a:srgbClr val="000000"/>
                </a:solidFill>
                <a:latin typeface="Courier New"/>
                <a:ea typeface="Courier New"/>
                <a:cs typeface="Courier New"/>
                <a:sym typeface="Courier New"/>
              </a:rPr>
              <a:t> e.find(</a:t>
            </a:r>
            <a:r>
              <a:rPr lang="es-CO" sz="1400" b="0" i="0" u="none" strike="noStrike" cap="none">
                <a:solidFill>
                  <a:srgbClr val="A31515"/>
                </a:solidFill>
                <a:latin typeface="Courier New"/>
                <a:ea typeface="Courier New"/>
                <a:cs typeface="Courier New"/>
                <a:sym typeface="Courier New"/>
              </a:rPr>
              <a:t>'entity'</a:t>
            </a:r>
            <a:r>
              <a:rPr lang="es-CO" sz="1400" b="0" i="0" u="none" strike="noStrike" cap="none">
                <a:solidFill>
                  <a:srgbClr val="000000"/>
                </a:solidFill>
                <a:latin typeface="Courier New"/>
                <a:ea typeface="Courier New"/>
                <a:cs typeface="Courier New"/>
                <a:sym typeface="Courier New"/>
              </a:rPr>
              <a:t>) == </a:t>
            </a:r>
            <a:r>
              <a:rPr lang="es-CO" sz="1400" b="0" i="0" u="none" strike="noStrike" cap="none">
                <a:solidFill>
                  <a:srgbClr val="0000FF"/>
                </a:solidFill>
                <a:latin typeface="Courier New"/>
                <a:ea typeface="Courier New"/>
                <a:cs typeface="Courier New"/>
                <a:sym typeface="Courier New"/>
              </a:rPr>
              <a:t>None</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0000FF"/>
                </a:solidFill>
                <a:latin typeface="Courier New"/>
                <a:ea typeface="Courier New"/>
                <a:cs typeface="Courier New"/>
                <a:sym typeface="Courier New"/>
              </a:rPr>
              <a:t>None</a:t>
            </a:r>
            <a:r>
              <a:rPr lang="es-CO"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F00DB"/>
                </a:solidFill>
                <a:latin typeface="Courier New"/>
                <a:ea typeface="Courier New"/>
                <a:cs typeface="Courier New"/>
                <a:sym typeface="Courier New"/>
              </a:rPr>
              <a:t>if</a:t>
            </a:r>
            <a:r>
              <a:rPr lang="es-CO" sz="1400" b="0" i="0" u="none" strike="noStrike" cap="none">
                <a:solidFill>
                  <a:srgbClr val="000000"/>
                </a:solidFill>
                <a:latin typeface="Courier New"/>
                <a:ea typeface="Courier New"/>
                <a:cs typeface="Courier New"/>
                <a:sym typeface="Courier New"/>
              </a:rPr>
              <a:t> aux != </a:t>
            </a:r>
            <a:r>
              <a:rPr lang="es-CO" sz="1400" b="0" i="0" u="none" strike="noStrike" cap="none">
                <a:solidFill>
                  <a:srgbClr val="0000FF"/>
                </a:solidFill>
                <a:latin typeface="Courier New"/>
                <a:ea typeface="Courier New"/>
                <a:cs typeface="Courier New"/>
                <a:sym typeface="Courier New"/>
              </a:rPr>
              <a:t>None</a:t>
            </a:r>
            <a:r>
              <a:rPr lang="es-CO"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polarityValue = aux.find(</a:t>
            </a:r>
            <a:r>
              <a:rPr lang="es-CO" sz="1400" b="0" i="0" u="none" strike="noStrike" cap="none">
                <a:solidFill>
                  <a:srgbClr val="A31515"/>
                </a:solidFill>
                <a:latin typeface="Courier New"/>
                <a:ea typeface="Courier New"/>
                <a:cs typeface="Courier New"/>
                <a:sym typeface="Courier New"/>
              </a:rPr>
              <a:t>'value'</a:t>
            </a:r>
            <a:r>
              <a:rPr lang="es-CO" sz="1400" b="0" i="0" u="none" strike="noStrike" cap="none">
                <a:solidFill>
                  <a:srgbClr val="000000"/>
                </a:solidFill>
                <a:latin typeface="Courier New"/>
                <a:ea typeface="Courier New"/>
                <a:cs typeface="Courier New"/>
                <a:sym typeface="Courier New"/>
              </a:rPr>
              <a:t>).text</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data.append([tweetId, content.replace(</a:t>
            </a:r>
            <a:r>
              <a:rPr lang="es-CO" sz="1400" b="0" i="0" u="none" strike="noStrike" cap="none">
                <a:solidFill>
                  <a:srgbClr val="A31515"/>
                </a:solidFill>
                <a:latin typeface="Courier New"/>
                <a:ea typeface="Courier New"/>
                <a:cs typeface="Courier New"/>
                <a:sym typeface="Courier New"/>
              </a:rPr>
              <a:t>'\n'</a:t>
            </a:r>
            <a:r>
              <a:rPr lang="es-CO" sz="1400" b="0" i="0" u="none" strike="noStrike" cap="none">
                <a:solidFill>
                  <a:srgbClr val="000000"/>
                </a:solidFill>
                <a:latin typeface="Courier New"/>
                <a:ea typeface="Courier New"/>
                <a:cs typeface="Courier New"/>
                <a:sym typeface="Courier New"/>
              </a:rPr>
              <a:t>,</a:t>
            </a:r>
            <a:r>
              <a:rPr lang="es-CO" sz="1400" b="0" i="0" u="none" strike="noStrike" cap="none">
                <a:solidFill>
                  <a:srgbClr val="A31515"/>
                </a:solidFill>
                <a:latin typeface="Courier New"/>
                <a:ea typeface="Courier New"/>
                <a:cs typeface="Courier New"/>
                <a:sym typeface="Courier New"/>
              </a:rPr>
              <a:t>' '</a:t>
            </a:r>
            <a:r>
              <a:rPr lang="es-CO" sz="1400" b="0" i="0" u="none" strike="noStrike" cap="none">
                <a:solidFill>
                  <a:srgbClr val="000000"/>
                </a:solidFill>
                <a:latin typeface="Courier New"/>
                <a:ea typeface="Courier New"/>
                <a:cs typeface="Courier New"/>
                <a:sym typeface="Courier New"/>
              </a:rPr>
              <a:t>), polarityValue])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F00DB"/>
                </a:solidFill>
                <a:latin typeface="Courier New"/>
                <a:ea typeface="Courier New"/>
                <a:cs typeface="Courier New"/>
                <a:sym typeface="Courier New"/>
              </a:rPr>
              <a:t>return</a:t>
            </a:r>
            <a:r>
              <a:rPr lang="es-CO" sz="1400" b="0" i="0" u="none" strike="noStrike" cap="none">
                <a:solidFill>
                  <a:srgbClr val="000000"/>
                </a:solidFill>
                <a:latin typeface="Courier New"/>
                <a:ea typeface="Courier New"/>
                <a:cs typeface="Courier New"/>
                <a:sym typeface="Courier New"/>
              </a:rPr>
              <a:t> data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8"/>
        <p:cNvGrpSpPr/>
        <p:nvPr/>
      </p:nvGrpSpPr>
      <p:grpSpPr>
        <a:xfrm>
          <a:off x="0" y="0"/>
          <a:ext cx="0" cy="0"/>
          <a:chOff x="0" y="0"/>
          <a:chExt cx="0" cy="0"/>
        </a:xfrm>
      </p:grpSpPr>
      <p:sp>
        <p:nvSpPr>
          <p:cNvPr id="389" name="Google Shape;389;p11"/>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0. Obtener corpus</a:t>
            </a:r>
            <a:endParaRPr sz="1400" b="0" i="0" u="none" strike="noStrike" cap="none">
              <a:solidFill>
                <a:srgbClr val="000000"/>
              </a:solidFill>
              <a:latin typeface="Arial"/>
              <a:ea typeface="Arial"/>
              <a:cs typeface="Arial"/>
              <a:sym typeface="Arial"/>
            </a:endParaRPr>
          </a:p>
        </p:txBody>
      </p:sp>
      <p:sp>
        <p:nvSpPr>
          <p:cNvPr id="390" name="Google Shape;390;p11"/>
          <p:cNvSpPr/>
          <p:nvPr/>
        </p:nvSpPr>
        <p:spPr>
          <a:xfrm flipH="1">
            <a:off x="8539701" y="698325"/>
            <a:ext cx="3315694" cy="429371"/>
          </a:xfrm>
          <a:prstGeom prst="parallelogram">
            <a:avLst>
              <a:gd name="adj" fmla="val 95370"/>
            </a:avLst>
          </a:prstGeom>
          <a:solidFill>
            <a:srgbClr val="9D141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1" name="Google Shape;391;p11"/>
          <p:cNvSpPr txBox="1"/>
          <p:nvPr/>
        </p:nvSpPr>
        <p:spPr>
          <a:xfrm>
            <a:off x="8889558" y="729100"/>
            <a:ext cx="2889000" cy="400069"/>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s-CO" sz="2000" b="1" i="0" u="none" strike="noStrike" cap="none">
                <a:solidFill>
                  <a:srgbClr val="FFFFFF"/>
                </a:solidFill>
                <a:latin typeface="Calibri"/>
                <a:ea typeface="Calibri"/>
                <a:cs typeface="Calibri"/>
                <a:sym typeface="Calibri"/>
              </a:rPr>
              <a:t>Generar CSV desde XML</a:t>
            </a:r>
            <a:endParaRPr sz="2000" b="1" i="0" u="none" strike="noStrike" cap="none">
              <a:solidFill>
                <a:srgbClr val="FFFFFF"/>
              </a:solidFill>
              <a:latin typeface="Calibri"/>
              <a:ea typeface="Calibri"/>
              <a:cs typeface="Calibri"/>
              <a:sym typeface="Calibri"/>
            </a:endParaRPr>
          </a:p>
        </p:txBody>
      </p:sp>
      <p:sp>
        <p:nvSpPr>
          <p:cNvPr id="392" name="Google Shape;392;p11"/>
          <p:cNvSpPr/>
          <p:nvPr/>
        </p:nvSpPr>
        <p:spPr>
          <a:xfrm>
            <a:off x="1282890" y="1158403"/>
            <a:ext cx="632897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1800" b="1" i="0" u="none" strike="noStrike" cap="none">
                <a:solidFill>
                  <a:srgbClr val="212121"/>
                </a:solidFill>
                <a:latin typeface="Calibri"/>
                <a:ea typeface="Calibri"/>
                <a:cs typeface="Calibri"/>
                <a:sym typeface="Calibri"/>
              </a:rPr>
              <a:t>Funciones para prasear xml en un lista según cada corpus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s-CO" sz="1800" b="1" i="0" u="none" strike="noStrike" cap="none">
                <a:solidFill>
                  <a:srgbClr val="212121"/>
                </a:solidFill>
                <a:latin typeface="Calibri"/>
                <a:ea typeface="Calibri"/>
                <a:cs typeface="Calibri"/>
                <a:sym typeface="Calibri"/>
              </a:rPr>
              <a:t>Corpus internacional tweetid | content | sentiments/polarity</a:t>
            </a:r>
            <a:endParaRPr sz="1800" b="1" i="0" u="none" strike="noStrike" cap="none">
              <a:solidFill>
                <a:srgbClr val="212121"/>
              </a:solidFill>
              <a:latin typeface="Calibri"/>
              <a:ea typeface="Calibri"/>
              <a:cs typeface="Calibri"/>
              <a:sym typeface="Calibri"/>
            </a:endParaRPr>
          </a:p>
        </p:txBody>
      </p:sp>
      <p:sp>
        <p:nvSpPr>
          <p:cNvPr id="393" name="Google Shape;393;p11"/>
          <p:cNvSpPr/>
          <p:nvPr/>
        </p:nvSpPr>
        <p:spPr>
          <a:xfrm>
            <a:off x="1212317" y="1929630"/>
            <a:ext cx="10772700" cy="2802600"/>
          </a:xfrm>
          <a:prstGeom prst="rect">
            <a:avLst/>
          </a:prstGeom>
          <a:solidFill>
            <a:srgbClr val="D0CE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FF"/>
                </a:solidFill>
                <a:latin typeface="Courier New"/>
                <a:ea typeface="Courier New"/>
                <a:cs typeface="Courier New"/>
                <a:sym typeface="Courier New"/>
              </a:rPr>
              <a:t>def</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795E26"/>
                </a:solidFill>
                <a:latin typeface="Courier New"/>
                <a:ea typeface="Courier New"/>
                <a:cs typeface="Courier New"/>
                <a:sym typeface="Courier New"/>
              </a:rPr>
              <a:t>intertass_tass_to_list</a:t>
            </a:r>
            <a:r>
              <a:rPr lang="es-CO" sz="1400" b="0" i="0" u="none" strike="noStrike" cap="none">
                <a:solidFill>
                  <a:srgbClr val="000000"/>
                </a:solidFill>
                <a:latin typeface="Courier New"/>
                <a:ea typeface="Courier New"/>
                <a:cs typeface="Courier New"/>
                <a:sym typeface="Courier New"/>
              </a:rPr>
              <a:t>(</a:t>
            </a:r>
            <a:r>
              <a:rPr lang="es-CO" sz="1400" b="0" i="0" u="none" strike="noStrike" cap="none">
                <a:solidFill>
                  <a:srgbClr val="001080"/>
                </a:solidFill>
                <a:latin typeface="Courier New"/>
                <a:ea typeface="Courier New"/>
                <a:cs typeface="Courier New"/>
                <a:sym typeface="Courier New"/>
              </a:rPr>
              <a:t>filename</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001080"/>
                </a:solidFill>
                <a:latin typeface="Courier New"/>
                <a:ea typeface="Courier New"/>
                <a:cs typeface="Courier New"/>
                <a:sym typeface="Courier New"/>
              </a:rPr>
              <a:t>qrel</a:t>
            </a:r>
            <a:r>
              <a:rPr lang="es-CO" sz="1400" b="0" i="0" u="none" strike="noStrike" cap="none">
                <a:solidFill>
                  <a:srgbClr val="0000FF"/>
                </a:solidFill>
                <a:latin typeface="Courier New"/>
                <a:ea typeface="Courier New"/>
                <a:cs typeface="Courier New"/>
                <a:sym typeface="Courier New"/>
              </a:rPr>
              <a:t>=None</a:t>
            </a:r>
            <a:r>
              <a:rPr lang="es-CO"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tree = etree.parse(filename)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root = tree.getroot()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data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s-CO" sz="1400" b="0" i="0" u="none" strike="noStrike" cap="none">
                <a:solidFill>
                  <a:srgbClr val="000000"/>
                </a:solidFill>
                <a:latin typeface="Courier New"/>
                <a:ea typeface="Courier New"/>
                <a:cs typeface="Courier New"/>
                <a:sym typeface="Courier New"/>
              </a:rPr>
            </a:b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F00DB"/>
                </a:solidFill>
                <a:latin typeface="Courier New"/>
                <a:ea typeface="Courier New"/>
                <a:cs typeface="Courier New"/>
                <a:sym typeface="Courier New"/>
              </a:rPr>
              <a:t>for</a:t>
            </a:r>
            <a:r>
              <a:rPr lang="es-CO" sz="1400" b="0" i="0" u="none" strike="noStrike" cap="none">
                <a:solidFill>
                  <a:srgbClr val="000000"/>
                </a:solidFill>
                <a:latin typeface="Courier New"/>
                <a:ea typeface="Courier New"/>
                <a:cs typeface="Courier New"/>
                <a:sym typeface="Courier New"/>
              </a:rPr>
              <a:t> tweet </a:t>
            </a:r>
            <a:r>
              <a:rPr lang="es-CO" sz="1400" b="0" i="0" u="none" strike="noStrike" cap="none">
                <a:solidFill>
                  <a:srgbClr val="0000FF"/>
                </a:solidFill>
                <a:latin typeface="Courier New"/>
                <a:ea typeface="Courier New"/>
                <a:cs typeface="Courier New"/>
                <a:sym typeface="Courier New"/>
              </a:rPr>
              <a:t>in</a:t>
            </a:r>
            <a:r>
              <a:rPr lang="es-CO" sz="1400" b="0" i="0" u="none" strike="noStrike" cap="none">
                <a:solidFill>
                  <a:srgbClr val="000000"/>
                </a:solidFill>
                <a:latin typeface="Courier New"/>
                <a:ea typeface="Courier New"/>
                <a:cs typeface="Courier New"/>
                <a:sym typeface="Courier New"/>
              </a:rPr>
              <a:t> root: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tweetId = tweet.find(</a:t>
            </a:r>
            <a:r>
              <a:rPr lang="es-CO" sz="1400" b="0" i="0" u="none" strike="noStrike" cap="none">
                <a:solidFill>
                  <a:srgbClr val="A31515"/>
                </a:solidFill>
                <a:latin typeface="Courier New"/>
                <a:ea typeface="Courier New"/>
                <a:cs typeface="Courier New"/>
                <a:sym typeface="Courier New"/>
              </a:rPr>
              <a:t>'tweetid'</a:t>
            </a:r>
            <a:r>
              <a:rPr lang="es-CO" sz="1400" b="0" i="0" u="none" strike="noStrike" cap="none">
                <a:solidFill>
                  <a:srgbClr val="000000"/>
                </a:solidFill>
                <a:latin typeface="Courier New"/>
                <a:ea typeface="Courier New"/>
                <a:cs typeface="Courier New"/>
                <a:sym typeface="Courier New"/>
              </a:rPr>
              <a:t>).text</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content = tweet.find(</a:t>
            </a:r>
            <a:r>
              <a:rPr lang="es-CO" sz="1400" b="0" i="0" u="none" strike="noStrike" cap="none">
                <a:solidFill>
                  <a:srgbClr val="A31515"/>
                </a:solidFill>
                <a:latin typeface="Courier New"/>
                <a:ea typeface="Courier New"/>
                <a:cs typeface="Courier New"/>
                <a:sym typeface="Courier New"/>
              </a:rPr>
              <a:t>'content'</a:t>
            </a:r>
            <a:r>
              <a:rPr lang="es-CO" sz="1400" b="0" i="0" u="none" strike="noStrike" cap="none">
                <a:solidFill>
                  <a:srgbClr val="000000"/>
                </a:solidFill>
                <a:latin typeface="Courier New"/>
                <a:ea typeface="Courier New"/>
                <a:cs typeface="Courier New"/>
                <a:sym typeface="Courier New"/>
              </a:rPr>
              <a:t>).text</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polarityValue = tweet.find(</a:t>
            </a:r>
            <a:r>
              <a:rPr lang="es-CO" sz="1400" b="0" i="0" u="none" strike="noStrike" cap="none">
                <a:solidFill>
                  <a:srgbClr val="A31515"/>
                </a:solidFill>
                <a:latin typeface="Courier New"/>
                <a:ea typeface="Courier New"/>
                <a:cs typeface="Courier New"/>
                <a:sym typeface="Courier New"/>
              </a:rPr>
              <a:t>'sentiment/polarity/value'</a:t>
            </a:r>
            <a:r>
              <a:rPr lang="es-CO" sz="1400" b="0" i="0" u="none" strike="noStrike" cap="none">
                <a:solidFill>
                  <a:srgbClr val="000000"/>
                </a:solidFill>
                <a:latin typeface="Courier New"/>
                <a:ea typeface="Courier New"/>
                <a:cs typeface="Courier New"/>
                <a:sym typeface="Courier New"/>
              </a:rPr>
              <a:t>).text</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F00DB"/>
                </a:solidFill>
                <a:latin typeface="Courier New"/>
                <a:ea typeface="Courier New"/>
                <a:cs typeface="Courier New"/>
                <a:sym typeface="Courier New"/>
              </a:rPr>
              <a:t>if</a:t>
            </a:r>
            <a:r>
              <a:rPr lang="es-CO" sz="1400" b="0" i="0" u="none" strike="noStrike" cap="none">
                <a:solidFill>
                  <a:srgbClr val="000000"/>
                </a:solidFill>
                <a:latin typeface="Courier New"/>
                <a:ea typeface="Courier New"/>
                <a:cs typeface="Courier New"/>
                <a:sym typeface="Courier New"/>
              </a:rPr>
              <a:t> polarityValue == </a:t>
            </a:r>
            <a:r>
              <a:rPr lang="es-CO" sz="1400" b="0" i="0" u="none" strike="noStrike" cap="none">
                <a:solidFill>
                  <a:srgbClr val="0000FF"/>
                </a:solidFill>
                <a:latin typeface="Courier New"/>
                <a:ea typeface="Courier New"/>
                <a:cs typeface="Courier New"/>
                <a:sym typeface="Courier New"/>
              </a:rPr>
              <a:t>None</a:t>
            </a:r>
            <a:r>
              <a:rPr lang="es-CO"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polarityValue = qrel[tweetId]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data.append([tweetId, content.replace(</a:t>
            </a:r>
            <a:r>
              <a:rPr lang="es-CO" sz="1400" b="0" i="0" u="none" strike="noStrike" cap="none">
                <a:solidFill>
                  <a:srgbClr val="A31515"/>
                </a:solidFill>
                <a:latin typeface="Courier New"/>
                <a:ea typeface="Courier New"/>
                <a:cs typeface="Courier New"/>
                <a:sym typeface="Courier New"/>
              </a:rPr>
              <a:t>'\n'</a:t>
            </a:r>
            <a:r>
              <a:rPr lang="es-CO" sz="1400" b="0" i="0" u="none" strike="noStrike" cap="none">
                <a:solidFill>
                  <a:srgbClr val="000000"/>
                </a:solidFill>
                <a:latin typeface="Courier New"/>
                <a:ea typeface="Courier New"/>
                <a:cs typeface="Courier New"/>
                <a:sym typeface="Courier New"/>
              </a:rPr>
              <a:t>,</a:t>
            </a:r>
            <a:r>
              <a:rPr lang="es-CO" sz="1400" b="0" i="0" u="none" strike="noStrike" cap="none">
                <a:solidFill>
                  <a:srgbClr val="A31515"/>
                </a:solidFill>
                <a:latin typeface="Courier New"/>
                <a:ea typeface="Courier New"/>
                <a:cs typeface="Courier New"/>
                <a:sym typeface="Courier New"/>
              </a:rPr>
              <a:t>' '</a:t>
            </a:r>
            <a:r>
              <a:rPr lang="es-CO" sz="1400" b="0" i="0" u="none" strike="noStrike" cap="none">
                <a:solidFill>
                  <a:srgbClr val="000000"/>
                </a:solidFill>
                <a:latin typeface="Courier New"/>
                <a:ea typeface="Courier New"/>
                <a:cs typeface="Courier New"/>
                <a:sym typeface="Courier New"/>
              </a:rPr>
              <a:t>), polarityValue])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F00DB"/>
                </a:solidFill>
                <a:latin typeface="Courier New"/>
                <a:ea typeface="Courier New"/>
                <a:cs typeface="Courier New"/>
                <a:sym typeface="Courier New"/>
              </a:rPr>
              <a:t>return</a:t>
            </a:r>
            <a:r>
              <a:rPr lang="es-CO" sz="1400" b="0" i="0" u="none" strike="noStrike" cap="none">
                <a:solidFill>
                  <a:srgbClr val="000000"/>
                </a:solidFill>
                <a:latin typeface="Courier New"/>
                <a:ea typeface="Courier New"/>
                <a:cs typeface="Courier New"/>
                <a:sym typeface="Courier New"/>
              </a:rPr>
              <a:t> 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ourier New"/>
              <a:ea typeface="Courier New"/>
              <a:cs typeface="Courier New"/>
              <a:sym typeface="Courier New"/>
            </a:endParaRPr>
          </a:p>
        </p:txBody>
      </p:sp>
      <p:sp>
        <p:nvSpPr>
          <p:cNvPr id="394" name="Google Shape;394;p11"/>
          <p:cNvSpPr txBox="1"/>
          <p:nvPr/>
        </p:nvSpPr>
        <p:spPr>
          <a:xfrm>
            <a:off x="1282890" y="4790744"/>
            <a:ext cx="1090911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1800" b="1" i="0" u="none" strike="noStrike" cap="none">
                <a:solidFill>
                  <a:srgbClr val="000000"/>
                </a:solidFill>
                <a:latin typeface="Calibri"/>
                <a:ea typeface="Calibri"/>
                <a:cs typeface="Calibri"/>
                <a:sym typeface="Calibri"/>
              </a:rPr>
              <a:t>Función para separar el 100% del corpus entre: Train : 70% - Test: 30%</a:t>
            </a:r>
            <a:endParaRPr sz="1400" b="0" i="0" u="none" strike="noStrike" cap="none">
              <a:solidFill>
                <a:srgbClr val="000000"/>
              </a:solidFill>
              <a:latin typeface="Arial"/>
              <a:ea typeface="Arial"/>
              <a:cs typeface="Arial"/>
              <a:sym typeface="Arial"/>
            </a:endParaRPr>
          </a:p>
        </p:txBody>
      </p:sp>
      <p:sp>
        <p:nvSpPr>
          <p:cNvPr id="395" name="Google Shape;395;p11"/>
          <p:cNvSpPr/>
          <p:nvPr/>
        </p:nvSpPr>
        <p:spPr>
          <a:xfrm>
            <a:off x="1282890" y="5218739"/>
            <a:ext cx="10909110" cy="1639261"/>
          </a:xfrm>
          <a:prstGeom prst="rect">
            <a:avLst/>
          </a:prstGeom>
          <a:solidFill>
            <a:srgbClr val="D0CE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s-CO" sz="1300" b="0" i="0" u="none" strike="noStrike" cap="none">
                <a:solidFill>
                  <a:srgbClr val="0000FF"/>
                </a:solidFill>
                <a:latin typeface="Courier New"/>
                <a:ea typeface="Courier New"/>
                <a:cs typeface="Courier New"/>
                <a:sym typeface="Courier New"/>
              </a:rPr>
              <a:t>def</a:t>
            </a:r>
            <a:r>
              <a:rPr lang="es-CO" sz="1300" b="0" i="0" u="none" strike="noStrike" cap="none">
                <a:solidFill>
                  <a:srgbClr val="000000"/>
                </a:solidFill>
                <a:latin typeface="Courier New"/>
                <a:ea typeface="Courier New"/>
                <a:cs typeface="Courier New"/>
                <a:sym typeface="Courier New"/>
              </a:rPr>
              <a:t> </a:t>
            </a:r>
            <a:r>
              <a:rPr lang="es-CO" sz="1300" b="0" i="0" u="none" strike="noStrike" cap="none">
                <a:solidFill>
                  <a:srgbClr val="795E26"/>
                </a:solidFill>
                <a:latin typeface="Courier New"/>
                <a:ea typeface="Courier New"/>
                <a:cs typeface="Courier New"/>
                <a:sym typeface="Courier New"/>
              </a:rPr>
              <a:t>generate_train_test_subsets</a:t>
            </a:r>
            <a:r>
              <a:rPr lang="es-CO" sz="1300" b="0" i="0" u="none" strike="noStrike" cap="none">
                <a:solidFill>
                  <a:srgbClr val="000000"/>
                </a:solidFill>
                <a:latin typeface="Courier New"/>
                <a:ea typeface="Courier New"/>
                <a:cs typeface="Courier New"/>
                <a:sym typeface="Courier New"/>
              </a:rPr>
              <a:t>(</a:t>
            </a:r>
            <a:r>
              <a:rPr lang="es-CO" sz="1300" b="0" i="0" u="none" strike="noStrike" cap="none">
                <a:solidFill>
                  <a:srgbClr val="001080"/>
                </a:solidFill>
                <a:latin typeface="Courier New"/>
                <a:ea typeface="Courier New"/>
                <a:cs typeface="Courier New"/>
                <a:sym typeface="Courier New"/>
              </a:rPr>
              <a:t>data</a:t>
            </a:r>
            <a:r>
              <a:rPr lang="es-CO" sz="1300" b="0" i="0" u="none" strike="noStrike" cap="none">
                <a:solidFill>
                  <a:srgbClr val="000000"/>
                </a:solidFill>
                <a:latin typeface="Courier New"/>
                <a:ea typeface="Courier New"/>
                <a:cs typeface="Courier New"/>
                <a:sym typeface="Courier New"/>
              </a:rPr>
              <a:t>, </a:t>
            </a:r>
            <a:r>
              <a:rPr lang="es-CO" sz="1300" b="0" i="0" u="none" strike="noStrike" cap="none">
                <a:solidFill>
                  <a:srgbClr val="001080"/>
                </a:solidFill>
                <a:latin typeface="Courier New"/>
                <a:ea typeface="Courier New"/>
                <a:cs typeface="Courier New"/>
                <a:sym typeface="Courier New"/>
              </a:rPr>
              <a:t>size</a:t>
            </a:r>
            <a:r>
              <a:rPr lang="es-CO" sz="13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a:solidFill>
                  <a:srgbClr val="000000"/>
                </a:solidFill>
                <a:latin typeface="Courier New"/>
                <a:ea typeface="Courier New"/>
                <a:cs typeface="Courier New"/>
                <a:sym typeface="Courier New"/>
              </a:rPr>
              <a:t>  codes = [d[</a:t>
            </a:r>
            <a:r>
              <a:rPr lang="es-CO" sz="1300" b="0" i="0" u="none" strike="noStrike" cap="none">
                <a:solidFill>
                  <a:srgbClr val="09885A"/>
                </a:solidFill>
                <a:latin typeface="Courier New"/>
                <a:ea typeface="Courier New"/>
                <a:cs typeface="Courier New"/>
                <a:sym typeface="Courier New"/>
              </a:rPr>
              <a:t>0</a:t>
            </a:r>
            <a:r>
              <a:rPr lang="es-CO" sz="1300" b="0" i="0" u="none" strike="noStrike" cap="none">
                <a:solidFill>
                  <a:srgbClr val="000000"/>
                </a:solidFill>
                <a:latin typeface="Courier New"/>
                <a:ea typeface="Courier New"/>
                <a:cs typeface="Courier New"/>
                <a:sym typeface="Courier New"/>
              </a:rPr>
              <a:t>] </a:t>
            </a:r>
            <a:r>
              <a:rPr lang="es-CO" sz="1300" b="0" i="0" u="none" strike="noStrike" cap="none">
                <a:solidFill>
                  <a:srgbClr val="AF00DB"/>
                </a:solidFill>
                <a:latin typeface="Courier New"/>
                <a:ea typeface="Courier New"/>
                <a:cs typeface="Courier New"/>
                <a:sym typeface="Courier New"/>
              </a:rPr>
              <a:t>for</a:t>
            </a:r>
            <a:r>
              <a:rPr lang="es-CO" sz="1300" b="0" i="0" u="none" strike="noStrike" cap="none">
                <a:solidFill>
                  <a:srgbClr val="000000"/>
                </a:solidFill>
                <a:latin typeface="Courier New"/>
                <a:ea typeface="Courier New"/>
                <a:cs typeface="Courier New"/>
                <a:sym typeface="Courier New"/>
              </a:rPr>
              <a:t> d </a:t>
            </a:r>
            <a:r>
              <a:rPr lang="es-CO" sz="1300" b="0" i="0" u="none" strike="noStrike" cap="none">
                <a:solidFill>
                  <a:srgbClr val="0000FF"/>
                </a:solidFill>
                <a:latin typeface="Courier New"/>
                <a:ea typeface="Courier New"/>
                <a:cs typeface="Courier New"/>
                <a:sym typeface="Courier New"/>
              </a:rPr>
              <a:t>in</a:t>
            </a:r>
            <a:r>
              <a:rPr lang="es-CO" sz="1300" b="0" i="0" u="none" strike="noStrike" cap="none">
                <a:solidFill>
                  <a:srgbClr val="000000"/>
                </a:solidFill>
                <a:latin typeface="Courier New"/>
                <a:ea typeface="Courier New"/>
                <a:cs typeface="Courier New"/>
                <a:sym typeface="Courier New"/>
              </a:rPr>
              <a:t> 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a:solidFill>
                  <a:srgbClr val="000000"/>
                </a:solidFill>
                <a:latin typeface="Courier New"/>
                <a:ea typeface="Courier New"/>
                <a:cs typeface="Courier New"/>
                <a:sym typeface="Courier New"/>
              </a:rPr>
              <a:t>  labels = [d[</a:t>
            </a:r>
            <a:r>
              <a:rPr lang="es-CO" sz="1300" b="0" i="0" u="none" strike="noStrike" cap="none">
                <a:solidFill>
                  <a:srgbClr val="09885A"/>
                </a:solidFill>
                <a:latin typeface="Courier New"/>
                <a:ea typeface="Courier New"/>
                <a:cs typeface="Courier New"/>
                <a:sym typeface="Courier New"/>
              </a:rPr>
              <a:t>2</a:t>
            </a:r>
            <a:r>
              <a:rPr lang="es-CO" sz="1300" b="0" i="0" u="none" strike="noStrike" cap="none">
                <a:solidFill>
                  <a:srgbClr val="000000"/>
                </a:solidFill>
                <a:latin typeface="Courier New"/>
                <a:ea typeface="Courier New"/>
                <a:cs typeface="Courier New"/>
                <a:sym typeface="Courier New"/>
              </a:rPr>
              <a:t>] </a:t>
            </a:r>
            <a:r>
              <a:rPr lang="es-CO" sz="1300" b="0" i="0" u="none" strike="noStrike" cap="none">
                <a:solidFill>
                  <a:srgbClr val="AF00DB"/>
                </a:solidFill>
                <a:latin typeface="Courier New"/>
                <a:ea typeface="Courier New"/>
                <a:cs typeface="Courier New"/>
                <a:sym typeface="Courier New"/>
              </a:rPr>
              <a:t>for</a:t>
            </a:r>
            <a:r>
              <a:rPr lang="es-CO" sz="1300" b="0" i="0" u="none" strike="noStrike" cap="none">
                <a:solidFill>
                  <a:srgbClr val="000000"/>
                </a:solidFill>
                <a:latin typeface="Courier New"/>
                <a:ea typeface="Courier New"/>
                <a:cs typeface="Courier New"/>
                <a:sym typeface="Courier New"/>
              </a:rPr>
              <a:t> d </a:t>
            </a:r>
            <a:r>
              <a:rPr lang="es-CO" sz="1300" b="0" i="0" u="none" strike="noStrike" cap="none">
                <a:solidFill>
                  <a:srgbClr val="0000FF"/>
                </a:solidFill>
                <a:latin typeface="Courier New"/>
                <a:ea typeface="Courier New"/>
                <a:cs typeface="Courier New"/>
                <a:sym typeface="Courier New"/>
              </a:rPr>
              <a:t>in</a:t>
            </a:r>
            <a:r>
              <a:rPr lang="es-CO" sz="1300" b="0" i="0" u="none" strike="noStrike" cap="none">
                <a:solidFill>
                  <a:srgbClr val="000000"/>
                </a:solidFill>
                <a:latin typeface="Courier New"/>
                <a:ea typeface="Courier New"/>
                <a:cs typeface="Courier New"/>
                <a:sym typeface="Courier New"/>
              </a:rPr>
              <a:t> 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a:solidFill>
                  <a:srgbClr val="000000"/>
                </a:solidFill>
                <a:latin typeface="Courier New"/>
                <a:ea typeface="Courier New"/>
                <a:cs typeface="Courier New"/>
                <a:sym typeface="Courier New"/>
              </a:rPr>
              <a:t>  codes_train, codes_test, labels_train, labels_test = train_test_split(codes, labels, train_size=size)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a:solidFill>
                  <a:srgbClr val="000000"/>
                </a:solidFill>
                <a:latin typeface="Courier New"/>
                <a:ea typeface="Courier New"/>
                <a:cs typeface="Courier New"/>
                <a:sym typeface="Courier New"/>
              </a:rPr>
              <a:t>  train_data = [d </a:t>
            </a:r>
            <a:r>
              <a:rPr lang="es-CO" sz="1300" b="0" i="0" u="none" strike="noStrike" cap="none">
                <a:solidFill>
                  <a:srgbClr val="AF00DB"/>
                </a:solidFill>
                <a:latin typeface="Courier New"/>
                <a:ea typeface="Courier New"/>
                <a:cs typeface="Courier New"/>
                <a:sym typeface="Courier New"/>
              </a:rPr>
              <a:t>for</a:t>
            </a:r>
            <a:r>
              <a:rPr lang="es-CO" sz="1300" b="0" i="0" u="none" strike="noStrike" cap="none">
                <a:solidFill>
                  <a:srgbClr val="000000"/>
                </a:solidFill>
                <a:latin typeface="Courier New"/>
                <a:ea typeface="Courier New"/>
                <a:cs typeface="Courier New"/>
                <a:sym typeface="Courier New"/>
              </a:rPr>
              <a:t> d </a:t>
            </a:r>
            <a:r>
              <a:rPr lang="es-CO" sz="1300" b="0" i="0" u="none" strike="noStrike" cap="none">
                <a:solidFill>
                  <a:srgbClr val="0000FF"/>
                </a:solidFill>
                <a:latin typeface="Courier New"/>
                <a:ea typeface="Courier New"/>
                <a:cs typeface="Courier New"/>
                <a:sym typeface="Courier New"/>
              </a:rPr>
              <a:t>in</a:t>
            </a:r>
            <a:r>
              <a:rPr lang="es-CO" sz="1300" b="0" i="0" u="none" strike="noStrike" cap="none">
                <a:solidFill>
                  <a:srgbClr val="000000"/>
                </a:solidFill>
                <a:latin typeface="Courier New"/>
                <a:ea typeface="Courier New"/>
                <a:cs typeface="Courier New"/>
                <a:sym typeface="Courier New"/>
              </a:rPr>
              <a:t> data </a:t>
            </a:r>
            <a:r>
              <a:rPr lang="es-CO" sz="1300" b="0" i="0" u="none" strike="noStrike" cap="none">
                <a:solidFill>
                  <a:srgbClr val="AF00DB"/>
                </a:solidFill>
                <a:latin typeface="Courier New"/>
                <a:ea typeface="Courier New"/>
                <a:cs typeface="Courier New"/>
                <a:sym typeface="Courier New"/>
              </a:rPr>
              <a:t>if</a:t>
            </a:r>
            <a:r>
              <a:rPr lang="es-CO" sz="1300" b="0" i="0" u="none" strike="noStrike" cap="none">
                <a:solidFill>
                  <a:srgbClr val="000000"/>
                </a:solidFill>
                <a:latin typeface="Courier New"/>
                <a:ea typeface="Courier New"/>
                <a:cs typeface="Courier New"/>
                <a:sym typeface="Courier New"/>
              </a:rPr>
              <a:t> d[</a:t>
            </a:r>
            <a:r>
              <a:rPr lang="es-CO" sz="1300" b="0" i="0" u="none" strike="noStrike" cap="none">
                <a:solidFill>
                  <a:srgbClr val="09885A"/>
                </a:solidFill>
                <a:latin typeface="Courier New"/>
                <a:ea typeface="Courier New"/>
                <a:cs typeface="Courier New"/>
                <a:sym typeface="Courier New"/>
              </a:rPr>
              <a:t>0</a:t>
            </a:r>
            <a:r>
              <a:rPr lang="es-CO" sz="1300" b="0" i="0" u="none" strike="noStrike" cap="none">
                <a:solidFill>
                  <a:srgbClr val="000000"/>
                </a:solidFill>
                <a:latin typeface="Courier New"/>
                <a:ea typeface="Courier New"/>
                <a:cs typeface="Courier New"/>
                <a:sym typeface="Courier New"/>
              </a:rPr>
              <a:t>] </a:t>
            </a:r>
            <a:r>
              <a:rPr lang="es-CO" sz="1300" b="0" i="0" u="none" strike="noStrike" cap="none">
                <a:solidFill>
                  <a:srgbClr val="0000FF"/>
                </a:solidFill>
                <a:latin typeface="Courier New"/>
                <a:ea typeface="Courier New"/>
                <a:cs typeface="Courier New"/>
                <a:sym typeface="Courier New"/>
              </a:rPr>
              <a:t>in</a:t>
            </a:r>
            <a:r>
              <a:rPr lang="es-CO" sz="1300" b="0" i="0" u="none" strike="noStrike" cap="none">
                <a:solidFill>
                  <a:srgbClr val="000000"/>
                </a:solidFill>
                <a:latin typeface="Courier New"/>
                <a:ea typeface="Courier New"/>
                <a:cs typeface="Courier New"/>
                <a:sym typeface="Courier New"/>
              </a:rPr>
              <a:t> codes_train]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a:solidFill>
                  <a:srgbClr val="000000"/>
                </a:solidFill>
                <a:latin typeface="Courier New"/>
                <a:ea typeface="Courier New"/>
                <a:cs typeface="Courier New"/>
                <a:sym typeface="Courier New"/>
              </a:rPr>
              <a:t>  test_data = [d </a:t>
            </a:r>
            <a:r>
              <a:rPr lang="es-CO" sz="1300" b="0" i="0" u="none" strike="noStrike" cap="none">
                <a:solidFill>
                  <a:srgbClr val="AF00DB"/>
                </a:solidFill>
                <a:latin typeface="Courier New"/>
                <a:ea typeface="Courier New"/>
                <a:cs typeface="Courier New"/>
                <a:sym typeface="Courier New"/>
              </a:rPr>
              <a:t>for</a:t>
            </a:r>
            <a:r>
              <a:rPr lang="es-CO" sz="1300" b="0" i="0" u="none" strike="noStrike" cap="none">
                <a:solidFill>
                  <a:srgbClr val="000000"/>
                </a:solidFill>
                <a:latin typeface="Courier New"/>
                <a:ea typeface="Courier New"/>
                <a:cs typeface="Courier New"/>
                <a:sym typeface="Courier New"/>
              </a:rPr>
              <a:t> d </a:t>
            </a:r>
            <a:r>
              <a:rPr lang="es-CO" sz="1300" b="0" i="0" u="none" strike="noStrike" cap="none">
                <a:solidFill>
                  <a:srgbClr val="0000FF"/>
                </a:solidFill>
                <a:latin typeface="Courier New"/>
                <a:ea typeface="Courier New"/>
                <a:cs typeface="Courier New"/>
                <a:sym typeface="Courier New"/>
              </a:rPr>
              <a:t>in</a:t>
            </a:r>
            <a:r>
              <a:rPr lang="es-CO" sz="1300" b="0" i="0" u="none" strike="noStrike" cap="none">
                <a:solidFill>
                  <a:srgbClr val="000000"/>
                </a:solidFill>
                <a:latin typeface="Courier New"/>
                <a:ea typeface="Courier New"/>
                <a:cs typeface="Courier New"/>
                <a:sym typeface="Courier New"/>
              </a:rPr>
              <a:t> data </a:t>
            </a:r>
            <a:r>
              <a:rPr lang="es-CO" sz="1300" b="0" i="0" u="none" strike="noStrike" cap="none">
                <a:solidFill>
                  <a:srgbClr val="AF00DB"/>
                </a:solidFill>
                <a:latin typeface="Courier New"/>
                <a:ea typeface="Courier New"/>
                <a:cs typeface="Courier New"/>
                <a:sym typeface="Courier New"/>
              </a:rPr>
              <a:t>if</a:t>
            </a:r>
            <a:r>
              <a:rPr lang="es-CO" sz="1300" b="0" i="0" u="none" strike="noStrike" cap="none">
                <a:solidFill>
                  <a:srgbClr val="000000"/>
                </a:solidFill>
                <a:latin typeface="Courier New"/>
                <a:ea typeface="Courier New"/>
                <a:cs typeface="Courier New"/>
                <a:sym typeface="Courier New"/>
              </a:rPr>
              <a:t> d[</a:t>
            </a:r>
            <a:r>
              <a:rPr lang="es-CO" sz="1300" b="0" i="0" u="none" strike="noStrike" cap="none">
                <a:solidFill>
                  <a:srgbClr val="09885A"/>
                </a:solidFill>
                <a:latin typeface="Courier New"/>
                <a:ea typeface="Courier New"/>
                <a:cs typeface="Courier New"/>
                <a:sym typeface="Courier New"/>
              </a:rPr>
              <a:t>0</a:t>
            </a:r>
            <a:r>
              <a:rPr lang="es-CO" sz="1300" b="0" i="0" u="none" strike="noStrike" cap="none">
                <a:solidFill>
                  <a:srgbClr val="000000"/>
                </a:solidFill>
                <a:latin typeface="Courier New"/>
                <a:ea typeface="Courier New"/>
                <a:cs typeface="Courier New"/>
                <a:sym typeface="Courier New"/>
              </a:rPr>
              <a:t>] </a:t>
            </a:r>
            <a:r>
              <a:rPr lang="es-CO" sz="1300" b="0" i="0" u="none" strike="noStrike" cap="none">
                <a:solidFill>
                  <a:srgbClr val="0000FF"/>
                </a:solidFill>
                <a:latin typeface="Courier New"/>
                <a:ea typeface="Courier New"/>
                <a:cs typeface="Courier New"/>
                <a:sym typeface="Courier New"/>
              </a:rPr>
              <a:t>in</a:t>
            </a:r>
            <a:r>
              <a:rPr lang="es-CO" sz="1300" b="0" i="0" u="none" strike="noStrike" cap="none">
                <a:solidFill>
                  <a:srgbClr val="000000"/>
                </a:solidFill>
                <a:latin typeface="Courier New"/>
                <a:ea typeface="Courier New"/>
                <a:cs typeface="Courier New"/>
                <a:sym typeface="Courier New"/>
              </a:rPr>
              <a:t> codes_test]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a:solidFill>
                  <a:srgbClr val="000000"/>
                </a:solidFill>
                <a:latin typeface="Courier New"/>
                <a:ea typeface="Courier New"/>
                <a:cs typeface="Courier New"/>
                <a:sym typeface="Courier New"/>
              </a:rPr>
              <a:t>  </a:t>
            </a:r>
            <a:r>
              <a:rPr lang="es-CO" sz="1300" b="0" i="0" u="none" strike="noStrike" cap="none">
                <a:solidFill>
                  <a:srgbClr val="AF00DB"/>
                </a:solidFill>
                <a:latin typeface="Courier New"/>
                <a:ea typeface="Courier New"/>
                <a:cs typeface="Courier New"/>
                <a:sym typeface="Courier New"/>
              </a:rPr>
              <a:t>return</a:t>
            </a:r>
            <a:r>
              <a:rPr lang="es-CO" sz="1300" b="0" i="0" u="none" strike="noStrike" cap="none">
                <a:solidFill>
                  <a:srgbClr val="000000"/>
                </a:solidFill>
                <a:latin typeface="Courier New"/>
                <a:ea typeface="Courier New"/>
                <a:cs typeface="Courier New"/>
                <a:sym typeface="Courier New"/>
              </a:rPr>
              <a:t> train_data, test_data</a:t>
            </a:r>
            <a:endParaRPr sz="1300" b="0" i="0" u="none" strike="noStrike" cap="none">
              <a:solidFill>
                <a:srgbClr val="000000"/>
              </a:solidFill>
              <a:latin typeface="Courier New"/>
              <a:ea typeface="Courier New"/>
              <a:cs typeface="Courier New"/>
              <a:sym typeface="Courier New"/>
            </a:endParaRPr>
          </a:p>
          <a:p>
            <a:pPr marL="0" marR="0" lvl="0" indent="0" algn="just" rtl="0">
              <a:lnSpc>
                <a:spcPct val="100000"/>
              </a:lnSpc>
              <a:spcBef>
                <a:spcPts val="0"/>
              </a:spcBef>
              <a:spcAft>
                <a:spcPts val="0"/>
              </a:spcAft>
              <a:buClr>
                <a:srgbClr val="000000"/>
              </a:buClr>
              <a:buSzPts val="1300"/>
              <a:buFont typeface="Arial"/>
              <a:buNone/>
            </a:pPr>
            <a:endParaRPr sz="1300" b="0" i="1" u="none" strike="noStrike" cap="non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9"/>
        <p:cNvGrpSpPr/>
        <p:nvPr/>
      </p:nvGrpSpPr>
      <p:grpSpPr>
        <a:xfrm>
          <a:off x="0" y="0"/>
          <a:ext cx="0" cy="0"/>
          <a:chOff x="0" y="0"/>
          <a:chExt cx="0" cy="0"/>
        </a:xfrm>
      </p:grpSpPr>
      <p:sp>
        <p:nvSpPr>
          <p:cNvPr id="400" name="Google Shape;400;p12"/>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0. Obtener corpus</a:t>
            </a:r>
            <a:endParaRPr sz="1400" b="0" i="0" u="none" strike="noStrike" cap="none">
              <a:solidFill>
                <a:srgbClr val="000000"/>
              </a:solidFill>
              <a:latin typeface="Arial"/>
              <a:ea typeface="Arial"/>
              <a:cs typeface="Arial"/>
              <a:sym typeface="Arial"/>
            </a:endParaRPr>
          </a:p>
        </p:txBody>
      </p:sp>
      <p:sp>
        <p:nvSpPr>
          <p:cNvPr id="401" name="Google Shape;401;p12"/>
          <p:cNvSpPr/>
          <p:nvPr/>
        </p:nvSpPr>
        <p:spPr>
          <a:xfrm flipH="1">
            <a:off x="8539701" y="698325"/>
            <a:ext cx="3315694" cy="429371"/>
          </a:xfrm>
          <a:prstGeom prst="parallelogram">
            <a:avLst>
              <a:gd name="adj" fmla="val 95370"/>
            </a:avLst>
          </a:prstGeom>
          <a:solidFill>
            <a:srgbClr val="9D141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2" name="Google Shape;402;p12"/>
          <p:cNvSpPr txBox="1"/>
          <p:nvPr/>
        </p:nvSpPr>
        <p:spPr>
          <a:xfrm>
            <a:off x="8889558" y="729100"/>
            <a:ext cx="2889000" cy="400069"/>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s-CO" sz="2000" b="1" i="0" u="none" strike="noStrike" cap="none">
                <a:solidFill>
                  <a:srgbClr val="FFFFFF"/>
                </a:solidFill>
                <a:latin typeface="Calibri"/>
                <a:ea typeface="Calibri"/>
                <a:cs typeface="Calibri"/>
                <a:sym typeface="Calibri"/>
              </a:rPr>
              <a:t>Generar CSV desde XML</a:t>
            </a:r>
            <a:endParaRPr sz="2000" b="1" i="0" u="none" strike="noStrike" cap="none">
              <a:solidFill>
                <a:srgbClr val="FFFFFF"/>
              </a:solidFill>
              <a:latin typeface="Calibri"/>
              <a:ea typeface="Calibri"/>
              <a:cs typeface="Calibri"/>
              <a:sym typeface="Calibri"/>
            </a:endParaRPr>
          </a:p>
        </p:txBody>
      </p:sp>
      <p:sp>
        <p:nvSpPr>
          <p:cNvPr id="403" name="Google Shape;403;p12"/>
          <p:cNvSpPr txBox="1"/>
          <p:nvPr/>
        </p:nvSpPr>
        <p:spPr>
          <a:xfrm>
            <a:off x="1282890" y="1271250"/>
            <a:ext cx="1090911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1800" b="1" i="0" u="none" strike="noStrike" cap="none">
                <a:solidFill>
                  <a:srgbClr val="000000"/>
                </a:solidFill>
                <a:latin typeface="Calibri"/>
                <a:ea typeface="Calibri"/>
                <a:cs typeface="Calibri"/>
                <a:sym typeface="Calibri"/>
              </a:rPr>
              <a:t>Ejecutar funciones  </a:t>
            </a:r>
            <a:endParaRPr sz="1400" b="0" i="0" u="none" strike="noStrike" cap="none">
              <a:solidFill>
                <a:srgbClr val="000000"/>
              </a:solidFill>
              <a:latin typeface="Arial"/>
              <a:ea typeface="Arial"/>
              <a:cs typeface="Arial"/>
              <a:sym typeface="Arial"/>
            </a:endParaRPr>
          </a:p>
        </p:txBody>
      </p:sp>
      <p:sp>
        <p:nvSpPr>
          <p:cNvPr id="404" name="Google Shape;404;p12"/>
          <p:cNvSpPr/>
          <p:nvPr/>
        </p:nvSpPr>
        <p:spPr>
          <a:xfrm>
            <a:off x="1160061" y="1929630"/>
            <a:ext cx="11031940" cy="4199270"/>
          </a:xfrm>
          <a:prstGeom prst="rect">
            <a:avLst/>
          </a:prstGeom>
          <a:solidFill>
            <a:srgbClr val="D0CE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s-CO" sz="1300" b="0" i="0" u="none" strike="noStrike" cap="none">
                <a:solidFill>
                  <a:srgbClr val="000000"/>
                </a:solidFill>
                <a:latin typeface="Courier New"/>
                <a:ea typeface="Courier New"/>
                <a:cs typeface="Courier New"/>
                <a:sym typeface="Courier New"/>
              </a:rPr>
              <a:t>#tomamos el corpus internacional (test) y generamos una lista del ID del tweet y el sentimiento para agregarlo a la data</a:t>
            </a:r>
            <a:endParaRPr sz="13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a:solidFill>
                  <a:srgbClr val="000000"/>
                </a:solidFill>
                <a:latin typeface="Courier New"/>
                <a:ea typeface="Courier New"/>
                <a:cs typeface="Courier New"/>
                <a:sym typeface="Courier New"/>
              </a:rPr>
              <a:t>qrel = gold_standard_to_dict("</a:t>
            </a:r>
            <a:r>
              <a:rPr lang="es-CO" sz="1300" b="0" i="0" u="none" strike="noStrike" cap="none">
                <a:solidFill>
                  <a:srgbClr val="A31515"/>
                </a:solidFill>
                <a:latin typeface="Courier New"/>
                <a:ea typeface="Courier New"/>
                <a:cs typeface="Courier New"/>
                <a:sym typeface="Courier New"/>
              </a:rPr>
              <a:t>…/Analisis_sentimientos_Twitter/datasets/tass/intertass-sentiment.qrel"</a:t>
            </a:r>
            <a:r>
              <a:rPr lang="es-CO" sz="13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a:solidFill>
                  <a:srgbClr val="000000"/>
                </a:solidFill>
                <a:latin typeface="Courier New"/>
                <a:ea typeface="Courier New"/>
                <a:cs typeface="Courier New"/>
                <a:sym typeface="Courier New"/>
              </a:rPr>
              <a:t>data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a:solidFill>
                  <a:srgbClr val="000000"/>
                </a:solidFill>
                <a:latin typeface="Courier New"/>
                <a:ea typeface="Courier New"/>
                <a:cs typeface="Courier New"/>
                <a:sym typeface="Courier New"/>
              </a:rPr>
              <a:t>data.extend(general_tass_to_list(</a:t>
            </a:r>
            <a:r>
              <a:rPr lang="es-CO" sz="1300" b="0" i="0" u="none" strike="noStrike" cap="none">
                <a:solidFill>
                  <a:srgbClr val="A31515"/>
                </a:solidFill>
                <a:latin typeface="Courier New"/>
                <a:ea typeface="Courier New"/>
                <a:cs typeface="Courier New"/>
                <a:sym typeface="Courier New"/>
              </a:rPr>
              <a:t>"…/Analisis_sentimientos_Twitter/datasets/tass/general-test-tagged-3l.xml"</a:t>
            </a:r>
            <a:r>
              <a:rPr lang="es-CO" sz="13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a:solidFill>
                  <a:srgbClr val="000000"/>
                </a:solidFill>
                <a:latin typeface="Courier New"/>
                <a:ea typeface="Courier New"/>
                <a:cs typeface="Courier New"/>
                <a:sym typeface="Courier New"/>
              </a:rPr>
              <a:t>data.extend(general_tass_to_list(</a:t>
            </a:r>
            <a:r>
              <a:rPr lang="es-CO" sz="1300" b="0" i="0" u="none" strike="noStrike" cap="none">
                <a:solidFill>
                  <a:srgbClr val="A31515"/>
                </a:solidFill>
                <a:latin typeface="Courier New"/>
                <a:ea typeface="Courier New"/>
                <a:cs typeface="Courier New"/>
                <a:sym typeface="Courier New"/>
              </a:rPr>
              <a:t>"…/Analisis_sentimientos_Twitter/datasets/tass/general-train-tagged-3l.xml"</a:t>
            </a:r>
            <a:r>
              <a:rPr lang="es-CO" sz="13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a:solidFill>
                  <a:srgbClr val="000000"/>
                </a:solidFill>
                <a:latin typeface="Courier New"/>
                <a:ea typeface="Courier New"/>
                <a:cs typeface="Courier New"/>
                <a:sym typeface="Courier New"/>
              </a:rPr>
              <a:t>data.extend(intertass_tass_to_list(</a:t>
            </a:r>
            <a:r>
              <a:rPr lang="es-CO" sz="1300" b="0" i="0" u="none" strike="noStrike" cap="none">
                <a:solidFill>
                  <a:srgbClr val="A31515"/>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a:t>
            </a:r>
            <a:r>
              <a:rPr lang="es-CO" sz="1300" b="0" i="0" u="none" strike="noStrike" cap="none">
                <a:solidFill>
                  <a:srgbClr val="A31515"/>
                </a:solidFill>
                <a:latin typeface="Courier New"/>
                <a:ea typeface="Courier New"/>
                <a:cs typeface="Courier New"/>
                <a:sym typeface="Courier New"/>
              </a:rPr>
              <a:t>/Analisis_sentimientos_Twitter/datasets/tass/intertass-development-tagged.xml"</a:t>
            </a:r>
            <a:r>
              <a:rPr lang="es-CO" sz="13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a:solidFill>
                  <a:srgbClr val="000000"/>
                </a:solidFill>
                <a:latin typeface="Courier New"/>
                <a:ea typeface="Courier New"/>
                <a:cs typeface="Courier New"/>
                <a:sym typeface="Courier New"/>
              </a:rPr>
              <a:t>#como el test del corpus internacional esta sin los sentimientos es necesario agregarlos : qrel</a:t>
            </a:r>
            <a:endParaRPr sz="13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a:solidFill>
                  <a:srgbClr val="000000"/>
                </a:solidFill>
                <a:latin typeface="Courier New"/>
                <a:ea typeface="Courier New"/>
                <a:cs typeface="Courier New"/>
                <a:sym typeface="Courier New"/>
              </a:rPr>
              <a:t>data.extend(intertass_tass_to_list(</a:t>
            </a:r>
            <a:r>
              <a:rPr lang="es-CO" sz="1300" b="0" i="0" u="none" strike="noStrike" cap="none">
                <a:solidFill>
                  <a:srgbClr val="A31515"/>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a:t>
            </a:r>
            <a:r>
              <a:rPr lang="es-CO" sz="1300" b="0" i="0" u="none" strike="noStrike" cap="none">
                <a:solidFill>
                  <a:srgbClr val="A31515"/>
                </a:solidFill>
                <a:latin typeface="Courier New"/>
                <a:ea typeface="Courier New"/>
                <a:cs typeface="Courier New"/>
                <a:sym typeface="Courier New"/>
              </a:rPr>
              <a:t>/Analisis_sentimientos_Twitter/datasets/tass/intertass-test.xml"</a:t>
            </a:r>
            <a:r>
              <a:rPr lang="es-CO" sz="1300" b="0" i="0" u="none" strike="noStrike" cap="none">
                <a:solidFill>
                  <a:srgbClr val="000000"/>
                </a:solidFill>
                <a:latin typeface="Courier New"/>
                <a:ea typeface="Courier New"/>
                <a:cs typeface="Courier New"/>
                <a:sym typeface="Courier New"/>
              </a:rPr>
              <a:t>, qrel))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a:solidFill>
                  <a:srgbClr val="000000"/>
                </a:solidFill>
                <a:latin typeface="Courier New"/>
                <a:ea typeface="Courier New"/>
                <a:cs typeface="Courier New"/>
                <a:sym typeface="Courier New"/>
              </a:rPr>
              <a:t>data.extend(intertass_tass_to_list(</a:t>
            </a:r>
            <a:r>
              <a:rPr lang="es-CO" sz="1300" b="0" i="0" u="none" strike="noStrike" cap="none">
                <a:solidFill>
                  <a:srgbClr val="A31515"/>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a:t>
            </a:r>
            <a:r>
              <a:rPr lang="es-CO" sz="1300" b="0" i="0" u="none" strike="noStrike" cap="none">
                <a:solidFill>
                  <a:srgbClr val="A31515"/>
                </a:solidFill>
                <a:latin typeface="Courier New"/>
                <a:ea typeface="Courier New"/>
                <a:cs typeface="Courier New"/>
                <a:sym typeface="Courier New"/>
              </a:rPr>
              <a:t>/Analisis_sentimientos_Twitter/datasets/tass/intertass-train-tagged.xml"</a:t>
            </a:r>
            <a:r>
              <a:rPr lang="es-CO" sz="13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a:solidFill>
                  <a:srgbClr val="000000"/>
                </a:solidFill>
                <a:latin typeface="Courier New"/>
                <a:ea typeface="Courier New"/>
                <a:cs typeface="Courier New"/>
                <a:sym typeface="Courier New"/>
              </a:rPr>
              <a:t>data.extend(politics_tass_to_list(</a:t>
            </a:r>
            <a:r>
              <a:rPr lang="es-CO" sz="1300" b="0" i="0" u="none" strike="noStrike" cap="none">
                <a:solidFill>
                  <a:srgbClr val="A31515"/>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a:t>
            </a:r>
            <a:r>
              <a:rPr lang="es-CO" sz="1300" b="0" i="0" u="none" strike="noStrike" cap="none">
                <a:solidFill>
                  <a:srgbClr val="A31515"/>
                </a:solidFill>
                <a:latin typeface="Courier New"/>
                <a:ea typeface="Courier New"/>
                <a:cs typeface="Courier New"/>
                <a:sym typeface="Courier New"/>
              </a:rPr>
              <a:t>/Analisis_sentimientos_Twitter/datasets/tass/politics-test-tagged.xml"</a:t>
            </a:r>
            <a:r>
              <a:rPr lang="es-CO" sz="13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a:solidFill>
                  <a:srgbClr val="000000"/>
                </a:solidFill>
                <a:latin typeface="Courier New"/>
                <a:ea typeface="Courier New"/>
                <a:cs typeface="Courier New"/>
                <a:sym typeface="Courier New"/>
              </a:rPr>
              <a:t>train, test = generate_train_test_subsets(data, size=</a:t>
            </a:r>
            <a:r>
              <a:rPr lang="es-CO" sz="1300" b="0" i="0" u="none" strike="noStrike" cap="none">
                <a:solidFill>
                  <a:srgbClr val="09885A"/>
                </a:solidFill>
                <a:latin typeface="Courier New"/>
                <a:ea typeface="Courier New"/>
                <a:cs typeface="Courier New"/>
                <a:sym typeface="Courier New"/>
              </a:rPr>
              <a:t>0.7</a:t>
            </a:r>
            <a:r>
              <a:rPr lang="es-CO" sz="13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br>
              <a:rPr lang="es-CO" sz="1300" b="0" i="0" u="none" strike="noStrike" cap="none">
                <a:solidFill>
                  <a:srgbClr val="000000"/>
                </a:solidFill>
                <a:latin typeface="Courier New"/>
                <a:ea typeface="Courier New"/>
                <a:cs typeface="Courier New"/>
                <a:sym typeface="Courier New"/>
              </a:rPr>
            </a:br>
            <a:r>
              <a:rPr lang="es-CO" sz="1300" b="0" i="0" u="none" strike="noStrike" cap="none">
                <a:solidFill>
                  <a:srgbClr val="000000"/>
                </a:solidFill>
                <a:latin typeface="Courier New"/>
                <a:ea typeface="Courier New"/>
                <a:cs typeface="Courier New"/>
                <a:sym typeface="Courier New"/>
              </a:rPr>
              <a:t>list_to_csv(data, </a:t>
            </a:r>
            <a:r>
              <a:rPr lang="es-CO" sz="1300" b="0" i="0" u="none" strike="noStrike" cap="none">
                <a:solidFill>
                  <a:srgbClr val="A31515"/>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a:t>
            </a:r>
            <a:r>
              <a:rPr lang="es-CO" sz="1300" b="0" i="0" u="none" strike="noStrike" cap="none">
                <a:solidFill>
                  <a:srgbClr val="A31515"/>
                </a:solidFill>
                <a:latin typeface="Courier New"/>
                <a:ea typeface="Courier New"/>
                <a:cs typeface="Courier New"/>
                <a:sym typeface="Courier New"/>
              </a:rPr>
              <a:t>/Analisis_sentimientos_Twitter/datasets/global_dataset.csv'</a:t>
            </a:r>
            <a:r>
              <a:rPr lang="es-CO" sz="1300" b="0" i="0" u="none" strike="noStrike" cap="none">
                <a:solidFill>
                  <a:srgbClr val="000000"/>
                </a:solidFill>
                <a:latin typeface="Courier New"/>
                <a:ea typeface="Courier New"/>
                <a:cs typeface="Courier New"/>
                <a:sym typeface="Courier New"/>
              </a:rPr>
              <a:t>)</a:t>
            </a:r>
            <a:endParaRPr sz="1800" b="1" i="0" u="none" strike="noStrike" cap="non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8"/>
        <p:cNvGrpSpPr/>
        <p:nvPr/>
      </p:nvGrpSpPr>
      <p:grpSpPr>
        <a:xfrm>
          <a:off x="0" y="0"/>
          <a:ext cx="0" cy="0"/>
          <a:chOff x="0" y="0"/>
          <a:chExt cx="0" cy="0"/>
        </a:xfrm>
      </p:grpSpPr>
      <p:sp>
        <p:nvSpPr>
          <p:cNvPr id="409" name="Google Shape;409;p13"/>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0. Obtener corpus</a:t>
            </a:r>
            <a:endParaRPr sz="1400" b="0" i="0" u="none" strike="noStrike" cap="none">
              <a:solidFill>
                <a:srgbClr val="000000"/>
              </a:solidFill>
              <a:latin typeface="Arial"/>
              <a:ea typeface="Arial"/>
              <a:cs typeface="Arial"/>
              <a:sym typeface="Arial"/>
            </a:endParaRPr>
          </a:p>
        </p:txBody>
      </p:sp>
      <p:sp>
        <p:nvSpPr>
          <p:cNvPr id="410" name="Google Shape;410;p13"/>
          <p:cNvSpPr/>
          <p:nvPr/>
        </p:nvSpPr>
        <p:spPr>
          <a:xfrm flipH="1">
            <a:off x="8539701" y="698325"/>
            <a:ext cx="3315694" cy="429371"/>
          </a:xfrm>
          <a:prstGeom prst="parallelogram">
            <a:avLst>
              <a:gd name="adj" fmla="val 95370"/>
            </a:avLst>
          </a:prstGeom>
          <a:solidFill>
            <a:srgbClr val="9D141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1" name="Google Shape;411;p13"/>
          <p:cNvSpPr txBox="1"/>
          <p:nvPr/>
        </p:nvSpPr>
        <p:spPr>
          <a:xfrm>
            <a:off x="8889558" y="729100"/>
            <a:ext cx="2889000" cy="400069"/>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s-CO" sz="2000" b="1" i="0" u="none" strike="noStrike" cap="none">
                <a:solidFill>
                  <a:srgbClr val="FFFFFF"/>
                </a:solidFill>
                <a:latin typeface="Calibri"/>
                <a:ea typeface="Calibri"/>
                <a:cs typeface="Calibri"/>
                <a:sym typeface="Calibri"/>
              </a:rPr>
              <a:t>Generar CSV desde XML</a:t>
            </a:r>
            <a:endParaRPr sz="2000" b="1" i="0" u="none" strike="noStrike" cap="none">
              <a:solidFill>
                <a:srgbClr val="FFFFFF"/>
              </a:solidFill>
              <a:latin typeface="Calibri"/>
              <a:ea typeface="Calibri"/>
              <a:cs typeface="Calibri"/>
              <a:sym typeface="Calibri"/>
            </a:endParaRPr>
          </a:p>
        </p:txBody>
      </p:sp>
      <p:sp>
        <p:nvSpPr>
          <p:cNvPr id="412" name="Google Shape;412;p13"/>
          <p:cNvSpPr txBox="1"/>
          <p:nvPr/>
        </p:nvSpPr>
        <p:spPr>
          <a:xfrm>
            <a:off x="1282890" y="1271250"/>
            <a:ext cx="10909110" cy="563231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CO" sz="2000" b="1" i="0" u="none" strike="noStrike" cap="none">
                <a:solidFill>
                  <a:srgbClr val="000000"/>
                </a:solidFill>
                <a:latin typeface="Calibri"/>
                <a:ea typeface="Calibri"/>
                <a:cs typeface="Calibri"/>
                <a:sym typeface="Calibri"/>
              </a:rPr>
              <a:t>Taller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s-CO" sz="2000" b="0" i="0" u="none" strike="noStrike" cap="none">
                <a:solidFill>
                  <a:srgbClr val="000000"/>
                </a:solidFill>
                <a:latin typeface="Calibri"/>
                <a:ea typeface="Calibri"/>
                <a:cs typeface="Calibri"/>
                <a:sym typeface="Calibri"/>
              </a:rPr>
              <a:t>Crear un archivo denominado </a:t>
            </a:r>
            <a:r>
              <a:rPr lang="es-CO" sz="2000" b="1" i="0" u="none" strike="noStrike" cap="none">
                <a:solidFill>
                  <a:srgbClr val="000000"/>
                </a:solidFill>
                <a:latin typeface="Calibri"/>
                <a:ea typeface="Calibri"/>
                <a:cs typeface="Calibri"/>
                <a:sym typeface="Calibri"/>
              </a:rPr>
              <a:t>DatasetHelper.py, </a:t>
            </a:r>
            <a:r>
              <a:rPr lang="es-CO" sz="2000" b="0" i="0" u="none" strike="noStrike" cap="none">
                <a:solidFill>
                  <a:srgbClr val="000000"/>
                </a:solidFill>
                <a:latin typeface="Calibri"/>
                <a:ea typeface="Calibri"/>
                <a:cs typeface="Calibri"/>
                <a:sym typeface="Calibri"/>
              </a:rPr>
              <a:t> donde se defina una clase </a:t>
            </a:r>
            <a:r>
              <a:rPr lang="es-CO" sz="2000" b="1" i="0" u="none" strike="noStrike" cap="none">
                <a:solidFill>
                  <a:srgbClr val="000000"/>
                </a:solidFill>
                <a:latin typeface="Calibri"/>
                <a:ea typeface="Calibri"/>
                <a:cs typeface="Calibri"/>
                <a:sym typeface="Calibri"/>
              </a:rPr>
              <a:t>class DatasetHelper: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s-CO" sz="2000" b="0" i="0" u="none" strike="noStrike" cap="none">
                <a:solidFill>
                  <a:srgbClr val="000000"/>
                </a:solidFill>
                <a:latin typeface="Calibri"/>
                <a:ea typeface="Calibri"/>
                <a:cs typeface="Calibri"/>
                <a:sym typeface="Calibri"/>
              </a:rPr>
              <a:t>Y dentro de ella se consoliden todas las funciones descritas en las diapositivas anteriores.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s-CO" sz="2000" b="1" i="0" u="none" strike="noStrike" cap="none">
                <a:solidFill>
                  <a:srgbClr val="000000"/>
                </a:solidFill>
                <a:latin typeface="Calibri"/>
                <a:ea typeface="Calibri"/>
                <a:cs typeface="Calibri"/>
                <a:sym typeface="Calibri"/>
              </a:rPr>
              <a:t>Nota: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s-CO" sz="2000" b="0" i="0" u="none" strike="noStrike" cap="none">
                <a:solidFill>
                  <a:srgbClr val="000000"/>
                </a:solidFill>
                <a:latin typeface="Calibri"/>
                <a:ea typeface="Calibri"/>
                <a:cs typeface="Calibri"/>
                <a:sym typeface="Calibri"/>
              </a:rPr>
              <a:t>Todos los métodos deben tener la definición </a:t>
            </a:r>
            <a:r>
              <a:rPr lang="es-CO" sz="2000" b="1" i="0" u="none" strike="noStrike" cap="none">
                <a:solidFill>
                  <a:srgbClr val="000000"/>
                </a:solidFill>
                <a:latin typeface="Calibri"/>
                <a:ea typeface="Calibri"/>
                <a:cs typeface="Calibri"/>
                <a:sym typeface="Calibri"/>
              </a:rPr>
              <a:t>@staticmethod</a:t>
            </a:r>
            <a:endParaRPr sz="2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s-CO" sz="2000" b="0" i="0" u="none" strike="noStrike" cap="none">
                <a:solidFill>
                  <a:srgbClr val="000000"/>
                </a:solidFill>
                <a:latin typeface="Calibri"/>
                <a:ea typeface="Calibri"/>
                <a:cs typeface="Calibri"/>
                <a:sym typeface="Calibri"/>
              </a:rPr>
              <a:t>Donde se determinan que son estáticos lo que permite que en la mayoría de las funcionalidades son mejores como funciones de nivel de módulo en Python por razones de limpieza. Con una función de módulo es más fácil importar solo la función que necesita y evitar "" innecesarios, ejemplo: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s-CO" sz="2000" b="1" i="0" u="none" strike="noStrike" cap="none">
                <a:solidFill>
                  <a:srgbClr val="000000"/>
                </a:solidFill>
                <a:latin typeface="Calibri"/>
                <a:ea typeface="Calibri"/>
                <a:cs typeface="Calibri"/>
                <a:sym typeface="Calibri"/>
              </a:rPr>
              <a:t>@staticmethod</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s-CO" sz="2000" b="1" i="0" u="none" strike="noStrike" cap="none">
                <a:solidFill>
                  <a:srgbClr val="000000"/>
                </a:solidFill>
                <a:latin typeface="Calibri"/>
                <a:ea typeface="Calibri"/>
                <a:cs typeface="Calibri"/>
                <a:sym typeface="Calibri"/>
              </a:rPr>
              <a:t>def general_tass_to_list(filename):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6"/>
        <p:cNvGrpSpPr/>
        <p:nvPr/>
      </p:nvGrpSpPr>
      <p:grpSpPr>
        <a:xfrm>
          <a:off x="0" y="0"/>
          <a:ext cx="0" cy="0"/>
          <a:chOff x="0" y="0"/>
          <a:chExt cx="0" cy="0"/>
        </a:xfrm>
      </p:grpSpPr>
      <p:sp>
        <p:nvSpPr>
          <p:cNvPr id="417" name="Google Shape;417;p1"/>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1. Preprocesamiento </a:t>
            </a:r>
            <a:endParaRPr sz="1400" b="0" i="0" u="none" strike="noStrike" cap="none">
              <a:solidFill>
                <a:srgbClr val="000000"/>
              </a:solidFill>
              <a:latin typeface="Arial"/>
              <a:ea typeface="Arial"/>
              <a:cs typeface="Arial"/>
              <a:sym typeface="Arial"/>
            </a:endParaRPr>
          </a:p>
        </p:txBody>
      </p:sp>
      <p:sp>
        <p:nvSpPr>
          <p:cNvPr id="418" name="Google Shape;418;p1"/>
          <p:cNvSpPr/>
          <p:nvPr/>
        </p:nvSpPr>
        <p:spPr>
          <a:xfrm>
            <a:off x="1160060" y="1279282"/>
            <a:ext cx="5250155"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CO" sz="2000" b="1" i="0" u="none" strike="noStrike" cap="none">
                <a:solidFill>
                  <a:srgbClr val="212121"/>
                </a:solidFill>
                <a:latin typeface="Calibri"/>
                <a:ea typeface="Calibri"/>
                <a:cs typeface="Calibri"/>
                <a:sym typeface="Calibri"/>
              </a:rPr>
              <a:t>Descargar  librerías necesarias</a:t>
            </a:r>
            <a:endParaRPr sz="1400" b="0" i="0" u="none" strike="noStrike" cap="none">
              <a:solidFill>
                <a:srgbClr val="000000"/>
              </a:solidFill>
              <a:latin typeface="Arial"/>
              <a:ea typeface="Arial"/>
              <a:cs typeface="Arial"/>
              <a:sym typeface="Arial"/>
            </a:endParaRPr>
          </a:p>
        </p:txBody>
      </p:sp>
      <p:sp>
        <p:nvSpPr>
          <p:cNvPr id="419" name="Google Shape;419;p1"/>
          <p:cNvSpPr/>
          <p:nvPr/>
        </p:nvSpPr>
        <p:spPr>
          <a:xfrm>
            <a:off x="1614196" y="1993793"/>
            <a:ext cx="10577803" cy="854802"/>
          </a:xfrm>
          <a:prstGeom prst="rect">
            <a:avLst/>
          </a:prstGeom>
          <a:solidFill>
            <a:srgbClr val="D0CE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CO" sz="1200" b="0" i="0" u="none" strike="noStrike" cap="none">
                <a:solidFill>
                  <a:srgbClr val="008000"/>
                </a:solidFill>
                <a:latin typeface="Courier New"/>
                <a:ea typeface="Courier New"/>
                <a:cs typeface="Courier New"/>
                <a:sym typeface="Courier New"/>
              </a:rPr>
              <a:t>#Descargamos la libreria de stopwords</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AF00DB"/>
                </a:solidFill>
                <a:latin typeface="Courier New"/>
                <a:ea typeface="Courier New"/>
                <a:cs typeface="Courier New"/>
                <a:sym typeface="Courier New"/>
              </a:rPr>
              <a:t>import</a:t>
            </a:r>
            <a:r>
              <a:rPr lang="es-CO" sz="1200" b="0" i="0" u="none" strike="noStrike" cap="none">
                <a:solidFill>
                  <a:srgbClr val="000000"/>
                </a:solidFill>
                <a:latin typeface="Courier New"/>
                <a:ea typeface="Courier New"/>
                <a:cs typeface="Courier New"/>
                <a:sym typeface="Courier New"/>
              </a:rPr>
              <a:t> nltk</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nltk.download(</a:t>
            </a:r>
            <a:r>
              <a:rPr lang="es-CO" sz="1200" b="0" i="0" u="none" strike="noStrike" cap="none">
                <a:solidFill>
                  <a:srgbClr val="A31515"/>
                </a:solidFill>
                <a:latin typeface="Courier New"/>
                <a:ea typeface="Courier New"/>
                <a:cs typeface="Courier New"/>
                <a:sym typeface="Courier New"/>
              </a:rPr>
              <a:t>'stopwords'</a:t>
            </a:r>
            <a:r>
              <a:rPr lang="es-CO" sz="12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ourier New"/>
              <a:ea typeface="Courier New"/>
              <a:cs typeface="Courier New"/>
              <a:sym typeface="Courier New"/>
            </a:endParaRPr>
          </a:p>
        </p:txBody>
      </p:sp>
      <p:sp>
        <p:nvSpPr>
          <p:cNvPr id="420" name="Google Shape;420;p1"/>
          <p:cNvSpPr/>
          <p:nvPr/>
        </p:nvSpPr>
        <p:spPr>
          <a:xfrm>
            <a:off x="1243941" y="3135936"/>
            <a:ext cx="480291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000" b="1" i="0" u="none" strike="noStrike" cap="none">
                <a:solidFill>
                  <a:srgbClr val="212121"/>
                </a:solidFill>
                <a:latin typeface="Calibri"/>
                <a:ea typeface="Calibri"/>
                <a:cs typeface="Calibri"/>
                <a:sym typeface="Calibri"/>
              </a:rPr>
              <a:t>Cargamos</a:t>
            </a:r>
            <a:r>
              <a:rPr lang="es-CO" sz="1400" b="0" i="0" u="none" strike="noStrike" cap="none">
                <a:solidFill>
                  <a:srgbClr val="212121"/>
                </a:solidFill>
                <a:latin typeface="Roboto"/>
                <a:ea typeface="Roboto"/>
                <a:cs typeface="Roboto"/>
                <a:sym typeface="Roboto"/>
              </a:rPr>
              <a:t> </a:t>
            </a:r>
            <a:r>
              <a:rPr lang="es-CO" sz="2000" b="1" i="0" u="none" strike="noStrike" cap="none">
                <a:solidFill>
                  <a:srgbClr val="212121"/>
                </a:solidFill>
                <a:latin typeface="Calibri"/>
                <a:ea typeface="Calibri"/>
                <a:cs typeface="Calibri"/>
                <a:sym typeface="Calibri"/>
              </a:rPr>
              <a:t>el CSV del corpus de google drive</a:t>
            </a:r>
            <a:endParaRPr/>
          </a:p>
        </p:txBody>
      </p:sp>
      <p:sp>
        <p:nvSpPr>
          <p:cNvPr id="421" name="Google Shape;421;p1"/>
          <p:cNvSpPr/>
          <p:nvPr/>
        </p:nvSpPr>
        <p:spPr>
          <a:xfrm>
            <a:off x="1160060" y="3845355"/>
            <a:ext cx="11031900" cy="630900"/>
          </a:xfrm>
          <a:prstGeom prst="rect">
            <a:avLst/>
          </a:prstGeom>
          <a:solidFill>
            <a:srgbClr val="D0CE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CO" sz="1200" b="0" i="0" u="none" strike="noStrike" cap="none">
                <a:solidFill>
                  <a:srgbClr val="AF00DB"/>
                </a:solidFill>
                <a:latin typeface="Courier New"/>
                <a:ea typeface="Courier New"/>
                <a:cs typeface="Courier New"/>
                <a:sym typeface="Courier New"/>
              </a:rPr>
              <a:t>from</a:t>
            </a:r>
            <a:r>
              <a:rPr lang="es-CO" sz="1200" b="0" i="0" u="none" strike="noStrike" cap="none">
                <a:solidFill>
                  <a:srgbClr val="000000"/>
                </a:solidFill>
                <a:latin typeface="Courier New"/>
                <a:ea typeface="Courier New"/>
                <a:cs typeface="Courier New"/>
                <a:sym typeface="Courier New"/>
              </a:rPr>
              <a:t> google.colab </a:t>
            </a:r>
            <a:r>
              <a:rPr lang="es-CO" sz="1200" b="0" i="0" u="none" strike="noStrike" cap="none">
                <a:solidFill>
                  <a:srgbClr val="AF00DB"/>
                </a:solidFill>
                <a:latin typeface="Courier New"/>
                <a:ea typeface="Courier New"/>
                <a:cs typeface="Courier New"/>
                <a:sym typeface="Courier New"/>
              </a:rPr>
              <a:t>import</a:t>
            </a:r>
            <a:r>
              <a:rPr lang="es-CO" sz="1200" b="0" i="0" u="none" strike="noStrike" cap="none">
                <a:solidFill>
                  <a:srgbClr val="000000"/>
                </a:solidFill>
                <a:latin typeface="Courier New"/>
                <a:ea typeface="Courier New"/>
                <a:cs typeface="Courier New"/>
                <a:sym typeface="Courier New"/>
              </a:rPr>
              <a:t> drive</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drive.mount(</a:t>
            </a:r>
            <a:r>
              <a:rPr lang="es-CO" sz="1200" b="0" i="0" u="none" strike="noStrike" cap="none">
                <a:solidFill>
                  <a:srgbClr val="A31515"/>
                </a:solidFill>
                <a:latin typeface="Courier New"/>
                <a:ea typeface="Courier New"/>
                <a:cs typeface="Courier New"/>
                <a:sym typeface="Courier New"/>
              </a:rPr>
              <a:t>'/content/drive'</a:t>
            </a:r>
            <a:r>
              <a:rPr lang="es-CO" sz="12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5"/>
        <p:cNvGrpSpPr/>
        <p:nvPr/>
      </p:nvGrpSpPr>
      <p:grpSpPr>
        <a:xfrm>
          <a:off x="0" y="0"/>
          <a:ext cx="0" cy="0"/>
          <a:chOff x="0" y="0"/>
          <a:chExt cx="0" cy="0"/>
        </a:xfrm>
      </p:grpSpPr>
      <p:sp>
        <p:nvSpPr>
          <p:cNvPr id="426" name="Google Shape;426;p21"/>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1. Preprocesamiento</a:t>
            </a:r>
            <a:endParaRPr sz="1400" b="0" i="0" u="none" strike="noStrike" cap="none">
              <a:solidFill>
                <a:srgbClr val="000000"/>
              </a:solidFill>
              <a:latin typeface="Arial"/>
              <a:ea typeface="Arial"/>
              <a:cs typeface="Arial"/>
              <a:sym typeface="Arial"/>
            </a:endParaRPr>
          </a:p>
        </p:txBody>
      </p:sp>
      <p:sp>
        <p:nvSpPr>
          <p:cNvPr id="427" name="Google Shape;427;p21"/>
          <p:cNvSpPr/>
          <p:nvPr/>
        </p:nvSpPr>
        <p:spPr>
          <a:xfrm>
            <a:off x="1160060" y="1279282"/>
            <a:ext cx="525015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CO" sz="2000" b="1" i="0" u="none" strike="noStrike" cap="none">
                <a:solidFill>
                  <a:srgbClr val="212121"/>
                </a:solidFill>
                <a:latin typeface="Calibri"/>
                <a:ea typeface="Calibri"/>
                <a:cs typeface="Calibri"/>
                <a:sym typeface="Calibri"/>
              </a:rPr>
              <a:t>Cargar librerías necesarias y variable necesarias</a:t>
            </a:r>
            <a:endParaRPr sz="1400" b="0" i="0" u="none" strike="noStrike" cap="none">
              <a:solidFill>
                <a:srgbClr val="000000"/>
              </a:solidFill>
              <a:latin typeface="Arial"/>
              <a:ea typeface="Arial"/>
              <a:cs typeface="Arial"/>
              <a:sym typeface="Arial"/>
            </a:endParaRPr>
          </a:p>
        </p:txBody>
      </p:sp>
      <p:sp>
        <p:nvSpPr>
          <p:cNvPr id="428" name="Google Shape;428;p21"/>
          <p:cNvSpPr/>
          <p:nvPr/>
        </p:nvSpPr>
        <p:spPr>
          <a:xfrm>
            <a:off x="1160060" y="1679392"/>
            <a:ext cx="11031940" cy="3078362"/>
          </a:xfrm>
          <a:prstGeom prst="rect">
            <a:avLst/>
          </a:prstGeom>
          <a:solidFill>
            <a:srgbClr val="D0CE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AF00DB"/>
                </a:solidFill>
                <a:latin typeface="Courier New"/>
                <a:ea typeface="Courier New"/>
                <a:cs typeface="Courier New"/>
                <a:sym typeface="Courier New"/>
              </a:rPr>
              <a:t>import</a:t>
            </a:r>
            <a:r>
              <a:rPr lang="es-CO" sz="1200" b="0" i="0" u="none" strike="noStrike" cap="none">
                <a:solidFill>
                  <a:srgbClr val="000000"/>
                </a:solidFill>
                <a:latin typeface="Courier New"/>
                <a:ea typeface="Courier New"/>
                <a:cs typeface="Courier New"/>
                <a:sym typeface="Courier New"/>
              </a:rPr>
              <a:t> re                             </a:t>
            </a:r>
            <a:r>
              <a:rPr lang="es-CO" sz="1200" b="0" i="0" u="none" strike="noStrike" cap="none">
                <a:solidFill>
                  <a:srgbClr val="008000"/>
                </a:solidFill>
                <a:latin typeface="Courier New"/>
                <a:ea typeface="Courier New"/>
                <a:cs typeface="Courier New"/>
                <a:sym typeface="Courier New"/>
              </a:rPr>
              <a:t>#librería para la búsqueda y manipulación de cadenas</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AF00DB"/>
                </a:solidFill>
                <a:latin typeface="Courier New"/>
                <a:ea typeface="Courier New"/>
                <a:cs typeface="Courier New"/>
                <a:sym typeface="Courier New"/>
              </a:rPr>
              <a:t>from</a:t>
            </a:r>
            <a:r>
              <a:rPr lang="es-CO" sz="1200" b="0" i="0" u="none" strike="noStrike" cap="none">
                <a:solidFill>
                  <a:srgbClr val="000000"/>
                </a:solidFill>
                <a:latin typeface="Courier New"/>
                <a:ea typeface="Courier New"/>
                <a:cs typeface="Courier New"/>
                <a:sym typeface="Courier New"/>
              </a:rPr>
              <a:t> nltk </a:t>
            </a:r>
            <a:r>
              <a:rPr lang="es-CO" sz="1200" b="0" i="0" u="none" strike="noStrike" cap="none">
                <a:solidFill>
                  <a:srgbClr val="AF00DB"/>
                </a:solidFill>
                <a:latin typeface="Courier New"/>
                <a:ea typeface="Courier New"/>
                <a:cs typeface="Courier New"/>
                <a:sym typeface="Courier New"/>
              </a:rPr>
              <a:t>import</a:t>
            </a:r>
            <a:r>
              <a:rPr lang="es-CO" sz="1200" b="0" i="0" u="none" strike="noStrike" cap="none">
                <a:solidFill>
                  <a:srgbClr val="000000"/>
                </a:solidFill>
                <a:latin typeface="Courier New"/>
                <a:ea typeface="Courier New"/>
                <a:cs typeface="Courier New"/>
                <a:sym typeface="Courier New"/>
              </a:rPr>
              <a:t> TweetTokenizer       </a:t>
            </a:r>
            <a:r>
              <a:rPr lang="es-CO" sz="1200" b="0" i="0" u="none" strike="noStrike" cap="none">
                <a:solidFill>
                  <a:srgbClr val="008000"/>
                </a:solidFill>
                <a:latin typeface="Courier New"/>
                <a:ea typeface="Courier New"/>
                <a:cs typeface="Courier New"/>
                <a:sym typeface="Courier New"/>
              </a:rPr>
              <a:t>#librería para tokenizar</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AF00DB"/>
                </a:solidFill>
                <a:latin typeface="Courier New"/>
                <a:ea typeface="Courier New"/>
                <a:cs typeface="Courier New"/>
                <a:sym typeface="Courier New"/>
              </a:rPr>
              <a:t>from</a:t>
            </a:r>
            <a:r>
              <a:rPr lang="es-CO" sz="1200" b="0" i="0" u="none" strike="noStrike" cap="none">
                <a:solidFill>
                  <a:srgbClr val="000000"/>
                </a:solidFill>
                <a:latin typeface="Courier New"/>
                <a:ea typeface="Courier New"/>
                <a:cs typeface="Courier New"/>
                <a:sym typeface="Courier New"/>
              </a:rPr>
              <a:t> nltk.stem </a:t>
            </a:r>
            <a:r>
              <a:rPr lang="es-CO" sz="1200" b="0" i="0" u="none" strike="noStrike" cap="none">
                <a:solidFill>
                  <a:srgbClr val="AF00DB"/>
                </a:solidFill>
                <a:latin typeface="Courier New"/>
                <a:ea typeface="Courier New"/>
                <a:cs typeface="Courier New"/>
                <a:sym typeface="Courier New"/>
              </a:rPr>
              <a:t>import</a:t>
            </a:r>
            <a:r>
              <a:rPr lang="es-CO" sz="1200" b="0" i="0" u="none" strike="noStrike" cap="none">
                <a:solidFill>
                  <a:srgbClr val="000000"/>
                </a:solidFill>
                <a:latin typeface="Courier New"/>
                <a:ea typeface="Courier New"/>
                <a:cs typeface="Courier New"/>
                <a:sym typeface="Courier New"/>
              </a:rPr>
              <a:t> SnowballStemmer </a:t>
            </a:r>
            <a:r>
              <a:rPr lang="es-CO" sz="1200" b="0" i="0" u="none" strike="noStrike" cap="none">
                <a:solidFill>
                  <a:srgbClr val="008000"/>
                </a:solidFill>
                <a:latin typeface="Courier New"/>
                <a:ea typeface="Courier New"/>
                <a:cs typeface="Courier New"/>
                <a:sym typeface="Courier New"/>
              </a:rPr>
              <a:t>#algoritmo para clasificación de palabras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8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8000"/>
                </a:solidFill>
                <a:latin typeface="Courier New"/>
                <a:ea typeface="Courier New"/>
                <a:cs typeface="Courier New"/>
                <a:sym typeface="Courier New"/>
              </a:rPr>
              <a:t>#variables para mejorar la escritura (opcional)</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NORMALIZE = </a:t>
            </a:r>
            <a:r>
              <a:rPr lang="es-CO" sz="1200" b="0" i="0" u="none" strike="noStrike" cap="none">
                <a:solidFill>
                  <a:srgbClr val="A31515"/>
                </a:solidFill>
                <a:latin typeface="Courier New"/>
                <a:ea typeface="Courier New"/>
                <a:cs typeface="Courier New"/>
                <a:sym typeface="Courier New"/>
              </a:rPr>
              <a:t>'normalize'</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REMOVE = </a:t>
            </a:r>
            <a:r>
              <a:rPr lang="es-CO" sz="1200" b="0" i="0" u="none" strike="noStrike" cap="none">
                <a:solidFill>
                  <a:srgbClr val="A31515"/>
                </a:solidFill>
                <a:latin typeface="Courier New"/>
                <a:ea typeface="Courier New"/>
                <a:cs typeface="Courier New"/>
                <a:sym typeface="Courier New"/>
              </a:rPr>
              <a:t>'remove'</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MENTION = </a:t>
            </a:r>
            <a:r>
              <a:rPr lang="es-CO" sz="1200" b="0" i="0" u="none" strike="noStrike" cap="none">
                <a:solidFill>
                  <a:srgbClr val="A31515"/>
                </a:solidFill>
                <a:latin typeface="Courier New"/>
                <a:ea typeface="Courier New"/>
                <a:cs typeface="Courier New"/>
                <a:sym typeface="Courier New"/>
              </a:rPr>
              <a:t>'twmention'</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HASHTAG = </a:t>
            </a:r>
            <a:r>
              <a:rPr lang="es-CO" sz="1200" b="0" i="0" u="none" strike="noStrike" cap="none">
                <a:solidFill>
                  <a:srgbClr val="A31515"/>
                </a:solidFill>
                <a:latin typeface="Courier New"/>
                <a:ea typeface="Courier New"/>
                <a:cs typeface="Courier New"/>
                <a:sym typeface="Courier New"/>
              </a:rPr>
              <a:t>'twhashtag'</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URL = </a:t>
            </a:r>
            <a:r>
              <a:rPr lang="es-CO" sz="1200" b="0" i="0" u="none" strike="noStrike" cap="none">
                <a:solidFill>
                  <a:srgbClr val="A31515"/>
                </a:solidFill>
                <a:latin typeface="Courier New"/>
                <a:ea typeface="Courier New"/>
                <a:cs typeface="Courier New"/>
                <a:sym typeface="Courier New"/>
              </a:rPr>
              <a:t>'twurl'</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LAUGH = </a:t>
            </a:r>
            <a:r>
              <a:rPr lang="es-CO" sz="1200" b="0" i="0" u="none" strike="noStrike" cap="none">
                <a:solidFill>
                  <a:srgbClr val="A31515"/>
                </a:solidFill>
                <a:latin typeface="Courier New"/>
                <a:ea typeface="Courier New"/>
                <a:cs typeface="Courier New"/>
                <a:sym typeface="Courier New"/>
              </a:rPr>
              <a:t>'twlaugh’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8000"/>
                </a:solidFill>
                <a:latin typeface="Courier New"/>
                <a:ea typeface="Courier New"/>
                <a:cs typeface="Courier New"/>
                <a:sym typeface="Courier New"/>
              </a:rPr>
              <a:t>#definir que el algoritmo de clasificación use el idioma español</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_stemmer = SnowballStemmer(</a:t>
            </a:r>
            <a:r>
              <a:rPr lang="es-CO" sz="1200" b="0" i="0" u="none" strike="noStrike" cap="none">
                <a:solidFill>
                  <a:srgbClr val="A31515"/>
                </a:solidFill>
                <a:latin typeface="Courier New"/>
                <a:ea typeface="Courier New"/>
                <a:cs typeface="Courier New"/>
                <a:sym typeface="Courier New"/>
              </a:rPr>
              <a:t>'spanish'</a:t>
            </a:r>
            <a:r>
              <a:rPr lang="es-CO" sz="12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CO" sz="1200" b="0" i="0" u="none" strike="noStrike" cap="none">
                <a:solidFill>
                  <a:srgbClr val="000000"/>
                </a:solidFill>
                <a:latin typeface="Courier New"/>
                <a:ea typeface="Courier New"/>
                <a:cs typeface="Courier New"/>
                <a:sym typeface="Courier New"/>
              </a:rPr>
            </a:br>
            <a:r>
              <a:rPr lang="es-CO" sz="1200" b="0" i="0" u="none" strike="noStrike" cap="none">
                <a:solidFill>
                  <a:srgbClr val="008000"/>
                </a:solidFill>
                <a:latin typeface="Courier New"/>
                <a:ea typeface="Courier New"/>
                <a:cs typeface="Courier New"/>
                <a:sym typeface="Courier New"/>
              </a:rPr>
              <a:t>#definir una variable para la funcion de tokenizar (opcional)</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_tokenizer = TweetTokenizer().tokenize</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ourier New"/>
              <a:ea typeface="Courier New"/>
              <a:cs typeface="Courier New"/>
              <a:sym typeface="Courier New"/>
            </a:endParaRPr>
          </a:p>
        </p:txBody>
      </p:sp>
      <p:sp>
        <p:nvSpPr>
          <p:cNvPr id="429" name="Google Shape;429;p21"/>
          <p:cNvSpPr/>
          <p:nvPr/>
        </p:nvSpPr>
        <p:spPr>
          <a:xfrm>
            <a:off x="1127415" y="5376512"/>
            <a:ext cx="11031940" cy="1339002"/>
          </a:xfrm>
          <a:prstGeom prst="rect">
            <a:avLst/>
          </a:prstGeom>
          <a:solidFill>
            <a:srgbClr val="D0CE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8000"/>
                </a:solidFill>
                <a:latin typeface="Courier New"/>
                <a:ea typeface="Courier New"/>
                <a:cs typeface="Courier New"/>
                <a:sym typeface="Courier New"/>
              </a:rPr>
              <a:t>#lista de conversión para quitar las tildes a las vocales.</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DIACRITICAL_VOWELS = [(</a:t>
            </a:r>
            <a:r>
              <a:rPr lang="es-CO" sz="1200" b="0" i="0" u="none" strike="noStrike" cap="none">
                <a:solidFill>
                  <a:srgbClr val="A31515"/>
                </a:solidFill>
                <a:latin typeface="Courier New"/>
                <a:ea typeface="Courier New"/>
                <a:cs typeface="Courier New"/>
                <a:sym typeface="Courier New"/>
              </a:rPr>
              <a:t>'á'</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'a'</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'é'</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'e'</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'í'</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'i'</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'ó'</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'o'</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'ú'</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'u'</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'ü'</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'u'</a:t>
            </a:r>
            <a:r>
              <a:rPr lang="es-CO" sz="12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CO" sz="1200" b="0" i="0" u="none" strike="noStrike" cap="none">
                <a:solidFill>
                  <a:srgbClr val="000000"/>
                </a:solidFill>
                <a:latin typeface="Courier New"/>
                <a:ea typeface="Courier New"/>
                <a:cs typeface="Courier New"/>
                <a:sym typeface="Courier New"/>
              </a:rPr>
            </a:br>
            <a:r>
              <a:rPr lang="es-CO" sz="1200" b="0" i="0" u="none" strike="noStrike" cap="none">
                <a:solidFill>
                  <a:srgbClr val="008000"/>
                </a:solidFill>
                <a:latin typeface="Courier New"/>
                <a:ea typeface="Courier New"/>
                <a:cs typeface="Courier New"/>
                <a:sym typeface="Courier New"/>
              </a:rPr>
              <a:t>#lista para corregir algunas palabras coloquiales / jerga en español (obviamente faltan más)</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SLANG = [(</a:t>
            </a:r>
            <a:r>
              <a:rPr lang="es-CO" sz="1200" b="0" i="0" u="none" strike="noStrike" cap="none">
                <a:solidFill>
                  <a:srgbClr val="A31515"/>
                </a:solidFill>
                <a:latin typeface="Courier New"/>
                <a:ea typeface="Courier New"/>
                <a:cs typeface="Courier New"/>
                <a:sym typeface="Courier New"/>
              </a:rPr>
              <a:t>'d'</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'de'</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'[qk]'</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'que'</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'xo'</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'pero'</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'xa'</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'para'</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'[xp]q'</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'porque'</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'es[qk]'</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'es que'</a:t>
            </a:r>
            <a:r>
              <a:rPr lang="es-CO" sz="12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'fvr'</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'favor'</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'(xfa|xf|pf|plis|pls|porfa)'</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'por favor'</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'dnd'</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'donde'</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'tb'</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'también'</a:t>
            </a:r>
            <a:r>
              <a:rPr lang="es-CO" sz="12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'(tq|tk)'</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'te quiero'</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'(tqm|tkm)'</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'te quiero mucho'</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'x'</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'por'</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'mas'</a:t>
            </a:r>
            <a:r>
              <a:rPr lang="es-CO" sz="12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F00DB"/>
              </a:solidFill>
              <a:latin typeface="Courier New"/>
              <a:ea typeface="Courier New"/>
              <a:cs typeface="Courier New"/>
              <a:sym typeface="Courier New"/>
            </a:endParaRPr>
          </a:p>
        </p:txBody>
      </p:sp>
      <p:sp>
        <p:nvSpPr>
          <p:cNvPr id="430" name="Google Shape;430;p21"/>
          <p:cNvSpPr/>
          <p:nvPr/>
        </p:nvSpPr>
        <p:spPr>
          <a:xfrm>
            <a:off x="1094770" y="4867078"/>
            <a:ext cx="306526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CO" sz="2000" b="1" i="0" u="none" strike="noStrike" cap="none">
                <a:solidFill>
                  <a:srgbClr val="212121"/>
                </a:solidFill>
                <a:latin typeface="Calibri"/>
                <a:ea typeface="Calibri"/>
                <a:cs typeface="Calibri"/>
                <a:sym typeface="Calibri"/>
              </a:rPr>
              <a:t>Definir listas de conversión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4"/>
        <p:cNvGrpSpPr/>
        <p:nvPr/>
      </p:nvGrpSpPr>
      <p:grpSpPr>
        <a:xfrm>
          <a:off x="0" y="0"/>
          <a:ext cx="0" cy="0"/>
          <a:chOff x="0" y="0"/>
          <a:chExt cx="0" cy="0"/>
        </a:xfrm>
      </p:grpSpPr>
      <p:sp>
        <p:nvSpPr>
          <p:cNvPr id="435" name="Google Shape;435;p22"/>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1. Preprocesamiento</a:t>
            </a:r>
            <a:endParaRPr sz="1400" b="0" i="0" u="none" strike="noStrike" cap="none">
              <a:solidFill>
                <a:srgbClr val="000000"/>
              </a:solidFill>
              <a:latin typeface="Arial"/>
              <a:ea typeface="Arial"/>
              <a:cs typeface="Arial"/>
              <a:sym typeface="Arial"/>
            </a:endParaRPr>
          </a:p>
        </p:txBody>
      </p:sp>
      <p:sp>
        <p:nvSpPr>
          <p:cNvPr id="436" name="Google Shape;436;p22"/>
          <p:cNvSpPr/>
          <p:nvPr/>
        </p:nvSpPr>
        <p:spPr>
          <a:xfrm>
            <a:off x="1160060" y="1279282"/>
            <a:ext cx="9369873"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CO" sz="2000" b="1" i="0" u="none" strike="noStrike" cap="none">
                <a:solidFill>
                  <a:srgbClr val="212121"/>
                </a:solidFill>
                <a:latin typeface="Calibri"/>
                <a:ea typeface="Calibri"/>
                <a:cs typeface="Calibri"/>
                <a:sym typeface="Calibri"/>
              </a:rPr>
              <a:t>Creación de funciones que serán necesarias para el preprocesamiento de los mensajes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212121"/>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s-CO" sz="2000" b="1" i="0" u="none" strike="noStrike" cap="none">
                <a:solidFill>
                  <a:srgbClr val="212121"/>
                </a:solidFill>
                <a:latin typeface="Calibri"/>
                <a:ea typeface="Calibri"/>
                <a:cs typeface="Calibri"/>
                <a:sym typeface="Calibri"/>
              </a:rPr>
              <a:t>Método para normalización de risas</a:t>
            </a:r>
            <a:endParaRPr sz="1400" b="0" i="0" u="none" strike="noStrike" cap="none">
              <a:solidFill>
                <a:srgbClr val="000000"/>
              </a:solidFill>
              <a:latin typeface="Arial"/>
              <a:ea typeface="Arial"/>
              <a:cs typeface="Arial"/>
              <a:sym typeface="Arial"/>
            </a:endParaRPr>
          </a:p>
        </p:txBody>
      </p:sp>
      <p:sp>
        <p:nvSpPr>
          <p:cNvPr id="437" name="Google Shape;437;p22"/>
          <p:cNvSpPr/>
          <p:nvPr/>
        </p:nvSpPr>
        <p:spPr>
          <a:xfrm>
            <a:off x="1160060" y="2558958"/>
            <a:ext cx="11031940" cy="1429568"/>
          </a:xfrm>
          <a:prstGeom prst="rect">
            <a:avLst/>
          </a:prstGeom>
          <a:solidFill>
            <a:srgbClr val="D0CE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8000"/>
                </a:solidFill>
                <a:latin typeface="Courier New"/>
                <a:ea typeface="Courier New"/>
                <a:cs typeface="Courier New"/>
                <a:sym typeface="Courier New"/>
              </a:rPr>
              <a:t>#método para normalizar las risas</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FF"/>
                </a:solidFill>
                <a:latin typeface="Courier New"/>
                <a:ea typeface="Courier New"/>
                <a:cs typeface="Courier New"/>
                <a:sym typeface="Courier New"/>
              </a:rPr>
              <a:t>def</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795E26"/>
                </a:solidFill>
                <a:latin typeface="Courier New"/>
                <a:ea typeface="Courier New"/>
                <a:cs typeface="Courier New"/>
                <a:sym typeface="Courier New"/>
              </a:rPr>
              <a:t>normalize_laughs</a:t>
            </a:r>
            <a:r>
              <a:rPr lang="es-CO" sz="1400" b="0" i="0" u="none" strike="noStrike" cap="none">
                <a:solidFill>
                  <a:srgbClr val="000000"/>
                </a:solidFill>
                <a:latin typeface="Courier New"/>
                <a:ea typeface="Courier New"/>
                <a:cs typeface="Courier New"/>
                <a:sym typeface="Courier New"/>
              </a:rPr>
              <a:t>(</a:t>
            </a:r>
            <a:r>
              <a:rPr lang="es-CO" sz="1400" b="0" i="0" u="none" strike="noStrike" cap="none">
                <a:solidFill>
                  <a:srgbClr val="001080"/>
                </a:solidFill>
                <a:latin typeface="Courier New"/>
                <a:ea typeface="Courier New"/>
                <a:cs typeface="Courier New"/>
                <a:sym typeface="Courier New"/>
              </a:rPr>
              <a:t>message</a:t>
            </a:r>
            <a:r>
              <a:rPr lang="es-CO"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message = re.sub(r</a:t>
            </a:r>
            <a:r>
              <a:rPr lang="es-CO" sz="1400" b="0" i="0" u="none" strike="noStrike" cap="none">
                <a:solidFill>
                  <a:srgbClr val="A31515"/>
                </a:solidFill>
                <a:latin typeface="Courier New"/>
                <a:ea typeface="Courier New"/>
                <a:cs typeface="Courier New"/>
                <a:sym typeface="Courier New"/>
              </a:rPr>
              <a:t>'\b(?=\w*[j])[aeiouj]{4,}\b'</a:t>
            </a:r>
            <a:r>
              <a:rPr lang="es-CO" sz="1400" b="0" i="0" u="none" strike="noStrike" cap="none">
                <a:solidFill>
                  <a:srgbClr val="000000"/>
                </a:solidFill>
                <a:latin typeface="Courier New"/>
                <a:ea typeface="Courier New"/>
                <a:cs typeface="Courier New"/>
                <a:sym typeface="Courier New"/>
              </a:rPr>
              <a:t>, LAUGH, message, flags=re.IGNORECASE)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message = re.sub(r</a:t>
            </a:r>
            <a:r>
              <a:rPr lang="es-CO" sz="1400" b="0" i="0" u="none" strike="noStrike" cap="none">
                <a:solidFill>
                  <a:srgbClr val="A31515"/>
                </a:solidFill>
                <a:latin typeface="Courier New"/>
                <a:ea typeface="Courier New"/>
                <a:cs typeface="Courier New"/>
                <a:sym typeface="Courier New"/>
              </a:rPr>
              <a:t>'\b(?=\w*[k])[aeiouk]{4,}\b'</a:t>
            </a:r>
            <a:r>
              <a:rPr lang="es-CO" sz="1400" b="0" i="0" u="none" strike="noStrike" cap="none">
                <a:solidFill>
                  <a:srgbClr val="000000"/>
                </a:solidFill>
                <a:latin typeface="Courier New"/>
                <a:ea typeface="Courier New"/>
                <a:cs typeface="Courier New"/>
                <a:sym typeface="Courier New"/>
              </a:rPr>
              <a:t>, LAUGH, message, flags=re.IGNORECASE)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message = re.sub(r</a:t>
            </a:r>
            <a:r>
              <a:rPr lang="es-CO" sz="1400" b="0" i="0" u="none" strike="noStrike" cap="none">
                <a:solidFill>
                  <a:srgbClr val="A31515"/>
                </a:solidFill>
                <a:latin typeface="Courier New"/>
                <a:ea typeface="Courier New"/>
                <a:cs typeface="Courier New"/>
                <a:sym typeface="Courier New"/>
              </a:rPr>
              <a:t>'\b(juas+|lol)\b'</a:t>
            </a:r>
            <a:r>
              <a:rPr lang="es-CO" sz="1400" b="0" i="0" u="none" strike="noStrike" cap="none">
                <a:solidFill>
                  <a:srgbClr val="000000"/>
                </a:solidFill>
                <a:latin typeface="Courier New"/>
                <a:ea typeface="Courier New"/>
                <a:cs typeface="Courier New"/>
                <a:sym typeface="Courier New"/>
              </a:rPr>
              <a:t>, LAUGH, message, flags=re.IGNORECASE)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F00DB"/>
                </a:solidFill>
                <a:latin typeface="Courier New"/>
                <a:ea typeface="Courier New"/>
                <a:cs typeface="Courier New"/>
                <a:sym typeface="Courier New"/>
              </a:rPr>
              <a:t>return</a:t>
            </a:r>
            <a:r>
              <a:rPr lang="es-CO" sz="1400" b="0" i="0" u="none" strike="noStrike" cap="none">
                <a:solidFill>
                  <a:srgbClr val="000000"/>
                </a:solidFill>
                <a:latin typeface="Courier New"/>
                <a:ea typeface="Courier New"/>
                <a:cs typeface="Courier New"/>
                <a:sym typeface="Courier New"/>
              </a:rPr>
              <a:t> message</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ourier New"/>
              <a:ea typeface="Courier New"/>
              <a:cs typeface="Courier New"/>
              <a:sym typeface="Courier New"/>
            </a:endParaRPr>
          </a:p>
        </p:txBody>
      </p:sp>
      <p:sp>
        <p:nvSpPr>
          <p:cNvPr id="438" name="Google Shape;438;p22"/>
          <p:cNvSpPr/>
          <p:nvPr/>
        </p:nvSpPr>
        <p:spPr>
          <a:xfrm flipH="1">
            <a:off x="8539701" y="698325"/>
            <a:ext cx="3315694" cy="429371"/>
          </a:xfrm>
          <a:prstGeom prst="parallelogram">
            <a:avLst>
              <a:gd name="adj" fmla="val 95370"/>
            </a:avLst>
          </a:prstGeom>
          <a:solidFill>
            <a:srgbClr val="9D141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Google Shape;439;p22"/>
          <p:cNvSpPr txBox="1"/>
          <p:nvPr/>
        </p:nvSpPr>
        <p:spPr>
          <a:xfrm>
            <a:off x="8889558" y="729100"/>
            <a:ext cx="2889000" cy="400069"/>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s-CO" sz="2000" b="1" i="0" u="none" strike="noStrike" cap="none">
                <a:solidFill>
                  <a:srgbClr val="FFFFFF"/>
                </a:solidFill>
                <a:latin typeface="Calibri"/>
                <a:ea typeface="Calibri"/>
                <a:cs typeface="Calibri"/>
                <a:sym typeface="Calibri"/>
              </a:rPr>
              <a:t>Funciones necesarias</a:t>
            </a:r>
            <a:endParaRPr sz="2000" b="1" i="0" u="none" strike="noStrike" cap="none">
              <a:solidFill>
                <a:srgbClr val="FFFFFF"/>
              </a:solidFill>
              <a:latin typeface="Calibri"/>
              <a:ea typeface="Calibri"/>
              <a:cs typeface="Calibri"/>
              <a:sym typeface="Calibri"/>
            </a:endParaRPr>
          </a:p>
        </p:txBody>
      </p:sp>
      <p:sp>
        <p:nvSpPr>
          <p:cNvPr id="440" name="Google Shape;440;p22"/>
          <p:cNvSpPr/>
          <p:nvPr/>
        </p:nvSpPr>
        <p:spPr>
          <a:xfrm>
            <a:off x="1160060" y="4717053"/>
            <a:ext cx="11031940" cy="554357"/>
          </a:xfrm>
          <a:prstGeom prst="rect">
            <a:avLst/>
          </a:prstGeom>
          <a:solidFill>
            <a:srgbClr val="D0CE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795E26"/>
                </a:solidFill>
                <a:latin typeface="Courier New"/>
                <a:ea typeface="Courier New"/>
                <a:cs typeface="Courier New"/>
                <a:sym typeface="Courier New"/>
              </a:rPr>
              <a:t>print</a:t>
            </a:r>
            <a:r>
              <a:rPr lang="es-CO" sz="1400" b="0" i="0" u="none" strike="noStrike" cap="none">
                <a:solidFill>
                  <a:srgbClr val="000000"/>
                </a:solidFill>
                <a:latin typeface="Courier New"/>
                <a:ea typeface="Courier New"/>
                <a:cs typeface="Courier New"/>
                <a:sym typeface="Courier New"/>
              </a:rPr>
              <a:t> (normalize_laughs(</a:t>
            </a:r>
            <a:r>
              <a:rPr lang="es-CO" sz="1400" b="0" i="0" u="none" strike="noStrike" cap="none">
                <a:solidFill>
                  <a:srgbClr val="A31515"/>
                </a:solidFill>
                <a:latin typeface="Courier New"/>
                <a:ea typeface="Courier New"/>
                <a:cs typeface="Courier New"/>
                <a:sym typeface="Courier New"/>
              </a:rPr>
              <a:t>"esto muyy feliz jajajajaja o no tan feliz jejejejeje o mejor me rio a como papa noel JOJOJO o como en mileniams LOL"</a:t>
            </a:r>
            <a:r>
              <a:rPr lang="es-CO"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p:txBody>
      </p:sp>
      <p:sp>
        <p:nvSpPr>
          <p:cNvPr id="441" name="Google Shape;441;p22"/>
          <p:cNvSpPr/>
          <p:nvPr/>
        </p:nvSpPr>
        <p:spPr>
          <a:xfrm>
            <a:off x="1302842" y="5738327"/>
            <a:ext cx="8337548" cy="523220"/>
          </a:xfrm>
          <a:prstGeom prst="rect">
            <a:avLst/>
          </a:prstGeom>
          <a:solidFill>
            <a:srgbClr val="00B05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212121"/>
                </a:solidFill>
                <a:latin typeface="Courier New"/>
                <a:ea typeface="Courier New"/>
                <a:cs typeface="Courier New"/>
                <a:sym typeface="Courier New"/>
              </a:rPr>
              <a:t>esto muyy feliz </a:t>
            </a:r>
            <a:r>
              <a:rPr lang="es-CO" sz="1400" b="1" i="0" u="none" strike="noStrike" cap="none">
                <a:solidFill>
                  <a:srgbClr val="212121"/>
                </a:solidFill>
                <a:latin typeface="Courier New"/>
                <a:ea typeface="Courier New"/>
                <a:cs typeface="Courier New"/>
                <a:sym typeface="Courier New"/>
              </a:rPr>
              <a:t>twlaugh</a:t>
            </a:r>
            <a:r>
              <a:rPr lang="es-CO" sz="1400" b="0" i="0" u="none" strike="noStrike" cap="none">
                <a:solidFill>
                  <a:srgbClr val="212121"/>
                </a:solidFill>
                <a:latin typeface="Courier New"/>
                <a:ea typeface="Courier New"/>
                <a:cs typeface="Courier New"/>
                <a:sym typeface="Courier New"/>
              </a:rPr>
              <a:t> o no tan feliz </a:t>
            </a:r>
            <a:r>
              <a:rPr lang="es-CO" sz="1400" b="1" i="0" u="none" strike="noStrike" cap="none">
                <a:solidFill>
                  <a:srgbClr val="212121"/>
                </a:solidFill>
                <a:latin typeface="Courier New"/>
                <a:ea typeface="Courier New"/>
                <a:cs typeface="Courier New"/>
                <a:sym typeface="Courier New"/>
              </a:rPr>
              <a:t>twlaugh</a:t>
            </a:r>
            <a:r>
              <a:rPr lang="es-CO" sz="1400" b="0" i="0" u="none" strike="noStrike" cap="none">
                <a:solidFill>
                  <a:srgbClr val="212121"/>
                </a:solidFill>
                <a:latin typeface="Courier New"/>
                <a:ea typeface="Courier New"/>
                <a:cs typeface="Courier New"/>
                <a:sym typeface="Courier New"/>
              </a:rPr>
              <a:t> o mejor me rio a como papa noel </a:t>
            </a:r>
            <a:r>
              <a:rPr lang="es-CO" sz="1400" b="1" i="0" u="none" strike="noStrike" cap="none">
                <a:solidFill>
                  <a:srgbClr val="212121"/>
                </a:solidFill>
                <a:latin typeface="Courier New"/>
                <a:ea typeface="Courier New"/>
                <a:cs typeface="Courier New"/>
                <a:sym typeface="Courier New"/>
              </a:rPr>
              <a:t>twlaugh</a:t>
            </a:r>
            <a:r>
              <a:rPr lang="es-CO" sz="1400" b="0" i="0" u="none" strike="noStrike" cap="none">
                <a:solidFill>
                  <a:srgbClr val="212121"/>
                </a:solidFill>
                <a:latin typeface="Courier New"/>
                <a:ea typeface="Courier New"/>
                <a:cs typeface="Courier New"/>
                <a:sym typeface="Courier New"/>
              </a:rPr>
              <a:t> o como en mileniams </a:t>
            </a:r>
            <a:r>
              <a:rPr lang="es-CO" sz="1400" b="1" i="0" u="none" strike="noStrike" cap="none">
                <a:solidFill>
                  <a:srgbClr val="212121"/>
                </a:solidFill>
                <a:latin typeface="Courier New"/>
                <a:ea typeface="Courier New"/>
                <a:cs typeface="Courier New"/>
                <a:sym typeface="Courier New"/>
              </a:rPr>
              <a:t>twlaugh</a:t>
            </a:r>
            <a:endParaRPr sz="1400" b="1" i="0" u="none" strike="noStrike" cap="none">
              <a:solidFill>
                <a:srgbClr val="000000"/>
              </a:solidFill>
              <a:latin typeface="Arial"/>
              <a:ea typeface="Arial"/>
              <a:cs typeface="Arial"/>
              <a:sym typeface="Arial"/>
            </a:endParaRPr>
          </a:p>
        </p:txBody>
      </p:sp>
      <p:sp>
        <p:nvSpPr>
          <p:cNvPr id="442" name="Google Shape;442;p22"/>
          <p:cNvSpPr/>
          <p:nvPr/>
        </p:nvSpPr>
        <p:spPr>
          <a:xfrm>
            <a:off x="1160060" y="4198901"/>
            <a:ext cx="112242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CO" sz="2000" b="1" i="0" u="none" strike="noStrike" cap="none">
                <a:solidFill>
                  <a:srgbClr val="212121"/>
                </a:solidFill>
                <a:latin typeface="Calibri"/>
                <a:ea typeface="Calibri"/>
                <a:cs typeface="Calibri"/>
                <a:sym typeface="Calibri"/>
              </a:rPr>
              <a:t>Ejemplo: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6"/>
        <p:cNvGrpSpPr/>
        <p:nvPr/>
      </p:nvGrpSpPr>
      <p:grpSpPr>
        <a:xfrm>
          <a:off x="0" y="0"/>
          <a:ext cx="0" cy="0"/>
          <a:chOff x="0" y="0"/>
          <a:chExt cx="0" cy="0"/>
        </a:xfrm>
      </p:grpSpPr>
      <p:sp>
        <p:nvSpPr>
          <p:cNvPr id="447" name="Google Shape;447;p23"/>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1. Preprocesamiento</a:t>
            </a:r>
            <a:endParaRPr sz="1400" b="0" i="0" u="none" strike="noStrike" cap="none">
              <a:solidFill>
                <a:srgbClr val="000000"/>
              </a:solidFill>
              <a:latin typeface="Arial"/>
              <a:ea typeface="Arial"/>
              <a:cs typeface="Arial"/>
              <a:sym typeface="Arial"/>
            </a:endParaRPr>
          </a:p>
        </p:txBody>
      </p:sp>
      <p:sp>
        <p:nvSpPr>
          <p:cNvPr id="448" name="Google Shape;448;p23"/>
          <p:cNvSpPr/>
          <p:nvPr/>
        </p:nvSpPr>
        <p:spPr>
          <a:xfrm>
            <a:off x="1160060" y="1155590"/>
            <a:ext cx="9369873"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CO" sz="2000" b="1" i="0" u="none" strike="noStrike" cap="none">
                <a:solidFill>
                  <a:srgbClr val="212121"/>
                </a:solidFill>
                <a:latin typeface="Calibri"/>
                <a:ea typeface="Calibri"/>
                <a:cs typeface="Calibri"/>
                <a:sym typeface="Calibri"/>
              </a:rPr>
              <a:t>Creación de funciones que serán necesarias para el preprocesamiento de los mensajes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212121"/>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000"/>
              <a:buFont typeface="Arial"/>
              <a:buChar char="•"/>
            </a:pPr>
            <a:r>
              <a:rPr lang="es-CO" sz="2000" b="1" i="0" u="none" strike="noStrike" cap="none">
                <a:solidFill>
                  <a:srgbClr val="212121"/>
                </a:solidFill>
                <a:latin typeface="Calibri"/>
                <a:ea typeface="Calibri"/>
                <a:cs typeface="Calibri"/>
                <a:sym typeface="Calibri"/>
              </a:rPr>
              <a:t>Método para eliminar o normalizar menciones, hashtags y URLS</a:t>
            </a:r>
            <a:endParaRPr sz="1400" b="0" i="0" u="none" strike="noStrike" cap="none">
              <a:solidFill>
                <a:srgbClr val="000000"/>
              </a:solidFill>
              <a:latin typeface="Arial"/>
              <a:ea typeface="Arial"/>
              <a:cs typeface="Arial"/>
              <a:sym typeface="Arial"/>
            </a:endParaRPr>
          </a:p>
        </p:txBody>
      </p:sp>
      <p:sp>
        <p:nvSpPr>
          <p:cNvPr id="449" name="Google Shape;449;p23"/>
          <p:cNvSpPr/>
          <p:nvPr/>
        </p:nvSpPr>
        <p:spPr>
          <a:xfrm>
            <a:off x="1160060" y="2182188"/>
            <a:ext cx="11031940" cy="3242223"/>
          </a:xfrm>
          <a:prstGeom prst="rect">
            <a:avLst/>
          </a:prstGeom>
          <a:solidFill>
            <a:srgbClr val="D0CE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FF"/>
                </a:solidFill>
                <a:latin typeface="Courier New"/>
                <a:ea typeface="Courier New"/>
                <a:cs typeface="Courier New"/>
                <a:sym typeface="Courier New"/>
              </a:rPr>
              <a:t>def</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795E26"/>
                </a:solidFill>
                <a:latin typeface="Courier New"/>
                <a:ea typeface="Courier New"/>
                <a:cs typeface="Courier New"/>
                <a:sym typeface="Courier New"/>
              </a:rPr>
              <a:t>process_twitter_features</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001080"/>
                </a:solidFill>
                <a:latin typeface="Courier New"/>
                <a:ea typeface="Courier New"/>
                <a:cs typeface="Courier New"/>
                <a:sym typeface="Courier New"/>
              </a:rPr>
              <a:t>message</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001080"/>
                </a:solidFill>
                <a:latin typeface="Courier New"/>
                <a:ea typeface="Courier New"/>
                <a:cs typeface="Courier New"/>
                <a:sym typeface="Courier New"/>
              </a:rPr>
              <a:t>twitter_features</a:t>
            </a:r>
            <a:r>
              <a:rPr lang="es-CO" sz="12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CO" sz="1200" b="0" i="0" u="none" strike="noStrike" cap="none">
                <a:solidFill>
                  <a:srgbClr val="000000"/>
                </a:solidFill>
                <a:latin typeface="Courier New"/>
                <a:ea typeface="Courier New"/>
                <a:cs typeface="Courier New"/>
                <a:sym typeface="Courier New"/>
              </a:rPr>
            </a:br>
            <a:r>
              <a:rPr lang="es-CO" sz="1200" b="0" i="0" u="none" strike="noStrike" cap="none">
                <a:solidFill>
                  <a:srgbClr val="000000"/>
                </a:solidFill>
                <a:latin typeface="Courier New"/>
                <a:ea typeface="Courier New"/>
                <a:cs typeface="Courier New"/>
                <a:sym typeface="Courier New"/>
              </a:rPr>
              <a:t>  message = re.sub(r</a:t>
            </a:r>
            <a:r>
              <a:rPr lang="es-CO" sz="1200" b="0" i="0" u="none" strike="noStrike" cap="none">
                <a:solidFill>
                  <a:srgbClr val="A31515"/>
                </a:solidFill>
                <a:latin typeface="Courier New"/>
                <a:ea typeface="Courier New"/>
                <a:cs typeface="Courier New"/>
                <a:sym typeface="Courier New"/>
              </a:rPr>
              <a:t>'[\.\,]http'</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 http'</a:t>
            </a:r>
            <a:r>
              <a:rPr lang="es-CO" sz="1200" b="0" i="0" u="none" strike="noStrike" cap="none">
                <a:solidFill>
                  <a:srgbClr val="000000"/>
                </a:solidFill>
                <a:latin typeface="Courier New"/>
                <a:ea typeface="Courier New"/>
                <a:cs typeface="Courier New"/>
                <a:sym typeface="Courier New"/>
              </a:rPr>
              <a:t>, message, flags=re.IGNORECASE)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  message = re.sub(r</a:t>
            </a:r>
            <a:r>
              <a:rPr lang="es-CO" sz="1200" b="0" i="0" u="none" strike="noStrike" cap="none">
                <a:solidFill>
                  <a:srgbClr val="A31515"/>
                </a:solidFill>
                <a:latin typeface="Courier New"/>
                <a:ea typeface="Courier New"/>
                <a:cs typeface="Courier New"/>
                <a:sym typeface="Courier New"/>
              </a:rPr>
              <a:t>'[\.\,]#'</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 #'</a:t>
            </a:r>
            <a:r>
              <a:rPr lang="es-CO" sz="1200" b="0" i="0" u="none" strike="noStrike" cap="none">
                <a:solidFill>
                  <a:srgbClr val="000000"/>
                </a:solidFill>
                <a:latin typeface="Courier New"/>
                <a:ea typeface="Courier New"/>
                <a:cs typeface="Courier New"/>
                <a:sym typeface="Courier New"/>
              </a:rPr>
              <a:t>, 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  message = re.sub(r</a:t>
            </a:r>
            <a:r>
              <a:rPr lang="es-CO" sz="1200" b="0" i="0" u="none" strike="noStrike" cap="none">
                <a:solidFill>
                  <a:srgbClr val="A31515"/>
                </a:solidFill>
                <a:latin typeface="Courier New"/>
                <a:ea typeface="Courier New"/>
                <a:cs typeface="Courier New"/>
                <a:sym typeface="Courier New"/>
              </a:rPr>
              <a:t>'[\.\,]@'</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 @'</a:t>
            </a:r>
            <a:r>
              <a:rPr lang="es-CO" sz="1200" b="0" i="0" u="none" strike="noStrike" cap="none">
                <a:solidFill>
                  <a:srgbClr val="000000"/>
                </a:solidFill>
                <a:latin typeface="Courier New"/>
                <a:ea typeface="Courier New"/>
                <a:cs typeface="Courier New"/>
                <a:sym typeface="Courier New"/>
              </a:rPr>
              <a:t>, 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CO" sz="1200" b="0" i="0" u="none" strike="noStrike" cap="none">
                <a:solidFill>
                  <a:srgbClr val="000000"/>
                </a:solidFill>
                <a:latin typeface="Courier New"/>
                <a:ea typeface="Courier New"/>
                <a:cs typeface="Courier New"/>
                <a:sym typeface="Courier New"/>
              </a:rPr>
            </a:b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F00DB"/>
                </a:solidFill>
                <a:latin typeface="Courier New"/>
                <a:ea typeface="Courier New"/>
                <a:cs typeface="Courier New"/>
                <a:sym typeface="Courier New"/>
              </a:rPr>
              <a:t>if</a:t>
            </a:r>
            <a:r>
              <a:rPr lang="es-CO" sz="1200" b="0" i="0" u="none" strike="noStrike" cap="none">
                <a:solidFill>
                  <a:srgbClr val="000000"/>
                </a:solidFill>
                <a:latin typeface="Courier New"/>
                <a:ea typeface="Courier New"/>
                <a:cs typeface="Courier New"/>
                <a:sym typeface="Courier New"/>
              </a:rPr>
              <a:t> twitter_features == REMOVE: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008000"/>
                </a:solidFill>
                <a:latin typeface="Courier New"/>
                <a:ea typeface="Courier New"/>
                <a:cs typeface="Courier New"/>
                <a:sym typeface="Courier New"/>
              </a:rPr>
              <a:t># eliminar menciones, hashtags y URL</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    message = re.sub(r</a:t>
            </a:r>
            <a:r>
              <a:rPr lang="es-CO" sz="1200" b="0" i="0" u="none" strike="noStrike" cap="none">
                <a:solidFill>
                  <a:srgbClr val="A31515"/>
                </a:solidFill>
                <a:latin typeface="Courier New"/>
                <a:ea typeface="Courier New"/>
                <a:cs typeface="Courier New"/>
                <a:sym typeface="Courier New"/>
              </a:rPr>
              <a:t>'((?&lt;=\s)|(?&lt;=\A))(@|#)\S+'</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a:t>
            </a:r>
            <a:r>
              <a:rPr lang="es-CO" sz="1200" b="0" i="0" u="none" strike="noStrike" cap="none">
                <a:solidFill>
                  <a:srgbClr val="000000"/>
                </a:solidFill>
                <a:latin typeface="Courier New"/>
                <a:ea typeface="Courier New"/>
                <a:cs typeface="Courier New"/>
                <a:sym typeface="Courier New"/>
              </a:rPr>
              <a:t>, 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    message = re.sub(r</a:t>
            </a:r>
            <a:r>
              <a:rPr lang="es-CO" sz="1200" b="0" i="0" u="none" strike="noStrike" cap="none">
                <a:solidFill>
                  <a:srgbClr val="A31515"/>
                </a:solidFill>
                <a:latin typeface="Courier New"/>
                <a:ea typeface="Courier New"/>
                <a:cs typeface="Courier New"/>
                <a:sym typeface="Courier New"/>
              </a:rPr>
              <a:t>'\b(https?:\S+)\b'</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a:t>
            </a:r>
            <a:r>
              <a:rPr lang="es-CO" sz="1200" b="0" i="0" u="none" strike="noStrike" cap="none">
                <a:solidFill>
                  <a:srgbClr val="000000"/>
                </a:solidFill>
                <a:latin typeface="Courier New"/>
                <a:ea typeface="Courier New"/>
                <a:cs typeface="Courier New"/>
                <a:sym typeface="Courier New"/>
              </a:rPr>
              <a:t>, message, flags=re.IGNORECASE)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F00DB"/>
                </a:solidFill>
                <a:latin typeface="Courier New"/>
                <a:ea typeface="Courier New"/>
                <a:cs typeface="Courier New"/>
                <a:sym typeface="Courier New"/>
              </a:rPr>
              <a:t>elif</a:t>
            </a:r>
            <a:r>
              <a:rPr lang="es-CO" sz="1200" b="0" i="0" u="none" strike="noStrike" cap="none">
                <a:solidFill>
                  <a:srgbClr val="000000"/>
                </a:solidFill>
                <a:latin typeface="Courier New"/>
                <a:ea typeface="Courier New"/>
                <a:cs typeface="Courier New"/>
                <a:sym typeface="Courier New"/>
              </a:rPr>
              <a:t> twitter_features == NORMALIZE: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008000"/>
                </a:solidFill>
                <a:latin typeface="Courier New"/>
                <a:ea typeface="Courier New"/>
                <a:cs typeface="Courier New"/>
                <a:sym typeface="Courier New"/>
              </a:rPr>
              <a:t># cuando sea necesario se normalizaran las menciones, hashtags y URL</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    message = re.sub(r</a:t>
            </a:r>
            <a:r>
              <a:rPr lang="es-CO" sz="1200" b="0" i="0" u="none" strike="noStrike" cap="none">
                <a:solidFill>
                  <a:srgbClr val="A31515"/>
                </a:solidFill>
                <a:latin typeface="Courier New"/>
                <a:ea typeface="Courier New"/>
                <a:cs typeface="Courier New"/>
                <a:sym typeface="Courier New"/>
              </a:rPr>
              <a:t>'((?&lt;=\s)|(?&lt;=\A))@\S+'</a:t>
            </a:r>
            <a:r>
              <a:rPr lang="es-CO" sz="1200" b="0" i="0" u="none" strike="noStrike" cap="none">
                <a:solidFill>
                  <a:srgbClr val="000000"/>
                </a:solidFill>
                <a:latin typeface="Courier New"/>
                <a:ea typeface="Courier New"/>
                <a:cs typeface="Courier New"/>
                <a:sym typeface="Courier New"/>
              </a:rPr>
              <a:t>, MENTION, 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    message = re.sub(r</a:t>
            </a:r>
            <a:r>
              <a:rPr lang="es-CO" sz="1200" b="0" i="0" u="none" strike="noStrike" cap="none">
                <a:solidFill>
                  <a:srgbClr val="A31515"/>
                </a:solidFill>
                <a:latin typeface="Courier New"/>
                <a:ea typeface="Courier New"/>
                <a:cs typeface="Courier New"/>
                <a:sym typeface="Courier New"/>
              </a:rPr>
              <a:t>'((?&lt;=\s)|(?&lt;=\A))#\S+'</a:t>
            </a:r>
            <a:r>
              <a:rPr lang="es-CO" sz="1200" b="0" i="0" u="none" strike="noStrike" cap="none">
                <a:solidFill>
                  <a:srgbClr val="000000"/>
                </a:solidFill>
                <a:latin typeface="Courier New"/>
                <a:ea typeface="Courier New"/>
                <a:cs typeface="Courier New"/>
                <a:sym typeface="Courier New"/>
              </a:rPr>
              <a:t>, HASHTAG, 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000000"/>
                </a:solidFill>
                <a:latin typeface="Courier New"/>
                <a:ea typeface="Courier New"/>
                <a:cs typeface="Courier New"/>
                <a:sym typeface="Courier New"/>
              </a:rPr>
              <a:t>    message = re.sub(r</a:t>
            </a:r>
            <a:r>
              <a:rPr lang="es-CO" sz="1200" b="0" i="0" u="none" strike="noStrike" cap="none">
                <a:solidFill>
                  <a:srgbClr val="A31515"/>
                </a:solidFill>
                <a:latin typeface="Courier New"/>
                <a:ea typeface="Courier New"/>
                <a:cs typeface="Courier New"/>
                <a:sym typeface="Courier New"/>
              </a:rPr>
              <a:t>'\b(https?:\S+)\b'</a:t>
            </a:r>
            <a:r>
              <a:rPr lang="es-CO" sz="1200" b="0" i="0" u="none" strike="noStrike" cap="none">
                <a:solidFill>
                  <a:srgbClr val="000000"/>
                </a:solidFill>
                <a:latin typeface="Courier New"/>
                <a:ea typeface="Courier New"/>
                <a:cs typeface="Courier New"/>
                <a:sym typeface="Courier New"/>
              </a:rPr>
              <a:t>, URL, message, flags=re.IGNORECASE)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CO" sz="1200" b="0" i="0" u="none" strike="noStrike" cap="none">
                <a:solidFill>
                  <a:srgbClr val="000000"/>
                </a:solidFill>
                <a:latin typeface="Courier New"/>
                <a:ea typeface="Courier New"/>
                <a:cs typeface="Courier New"/>
                <a:sym typeface="Courier New"/>
              </a:rPr>
            </a:b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F00DB"/>
                </a:solidFill>
                <a:latin typeface="Courier New"/>
                <a:ea typeface="Courier New"/>
                <a:cs typeface="Courier New"/>
                <a:sym typeface="Courier New"/>
              </a:rPr>
              <a:t>return</a:t>
            </a:r>
            <a:r>
              <a:rPr lang="es-CO" sz="1200" b="0" i="0" u="none" strike="noStrike" cap="none">
                <a:solidFill>
                  <a:srgbClr val="000000"/>
                </a:solidFill>
                <a:latin typeface="Courier New"/>
                <a:ea typeface="Courier New"/>
                <a:cs typeface="Courier New"/>
                <a:sym typeface="Courier New"/>
              </a:rPr>
              <a:t> message</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ourier New"/>
              <a:ea typeface="Courier New"/>
              <a:cs typeface="Courier New"/>
              <a:sym typeface="Courier New"/>
            </a:endParaRPr>
          </a:p>
        </p:txBody>
      </p:sp>
      <p:sp>
        <p:nvSpPr>
          <p:cNvPr id="450" name="Google Shape;450;p23"/>
          <p:cNvSpPr/>
          <p:nvPr/>
        </p:nvSpPr>
        <p:spPr>
          <a:xfrm flipH="1">
            <a:off x="8539701" y="698325"/>
            <a:ext cx="3315694" cy="429371"/>
          </a:xfrm>
          <a:prstGeom prst="parallelogram">
            <a:avLst>
              <a:gd name="adj" fmla="val 95370"/>
            </a:avLst>
          </a:prstGeom>
          <a:solidFill>
            <a:srgbClr val="9D141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1" name="Google Shape;451;p23"/>
          <p:cNvSpPr txBox="1"/>
          <p:nvPr/>
        </p:nvSpPr>
        <p:spPr>
          <a:xfrm>
            <a:off x="8889558" y="729100"/>
            <a:ext cx="2889000" cy="400069"/>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s-CO" sz="2000" b="1" i="0" u="none" strike="noStrike" cap="none">
                <a:solidFill>
                  <a:srgbClr val="FFFFFF"/>
                </a:solidFill>
                <a:latin typeface="Calibri"/>
                <a:ea typeface="Calibri"/>
                <a:cs typeface="Calibri"/>
                <a:sym typeface="Calibri"/>
              </a:rPr>
              <a:t>Funciones necesarias</a:t>
            </a:r>
            <a:endParaRPr sz="2000" b="1" i="0" u="none" strike="noStrike" cap="none">
              <a:solidFill>
                <a:srgbClr val="FFFFFF"/>
              </a:solidFill>
              <a:latin typeface="Calibri"/>
              <a:ea typeface="Calibri"/>
              <a:cs typeface="Calibri"/>
              <a:sym typeface="Calibri"/>
            </a:endParaRPr>
          </a:p>
        </p:txBody>
      </p:sp>
      <p:sp>
        <p:nvSpPr>
          <p:cNvPr id="452" name="Google Shape;452;p23"/>
          <p:cNvSpPr/>
          <p:nvPr/>
        </p:nvSpPr>
        <p:spPr>
          <a:xfrm>
            <a:off x="1160060" y="5802113"/>
            <a:ext cx="11031940" cy="357562"/>
          </a:xfrm>
          <a:prstGeom prst="rect">
            <a:avLst/>
          </a:prstGeom>
          <a:solidFill>
            <a:srgbClr val="D0CE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CO" sz="1200" b="0" i="0" u="none" strike="noStrike" cap="none">
                <a:solidFill>
                  <a:srgbClr val="795E26"/>
                </a:solidFill>
                <a:latin typeface="Courier New"/>
                <a:ea typeface="Courier New"/>
                <a:cs typeface="Courier New"/>
                <a:sym typeface="Courier New"/>
              </a:rPr>
              <a:t>print</a:t>
            </a:r>
            <a:r>
              <a:rPr lang="es-CO" sz="1200" b="0" i="0" u="none" strike="noStrike" cap="none">
                <a:solidFill>
                  <a:srgbClr val="000000"/>
                </a:solidFill>
                <a:latin typeface="Courier New"/>
                <a:ea typeface="Courier New"/>
                <a:cs typeface="Courier New"/>
                <a:sym typeface="Courier New"/>
              </a:rPr>
              <a:t>(process_twitter_features(</a:t>
            </a:r>
            <a:r>
              <a:rPr lang="es-CO" sz="1200" b="0" i="0" u="none" strike="noStrike" cap="none">
                <a:solidFill>
                  <a:srgbClr val="A31515"/>
                </a:solidFill>
                <a:latin typeface="Courier New"/>
                <a:ea typeface="Courier New"/>
                <a:cs typeface="Courier New"/>
                <a:sym typeface="Courier New"/>
              </a:rPr>
              <a:t>"Rosell, una noche. Adivina quien!! http://t.co/PPAwijRX"</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"remove"</a:t>
            </a:r>
            <a:r>
              <a:rPr lang="es-CO" sz="12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ourier New"/>
              <a:ea typeface="Courier New"/>
              <a:cs typeface="Courier New"/>
              <a:sym typeface="Courier New"/>
            </a:endParaRPr>
          </a:p>
        </p:txBody>
      </p:sp>
      <p:sp>
        <p:nvSpPr>
          <p:cNvPr id="453" name="Google Shape;453;p23"/>
          <p:cNvSpPr/>
          <p:nvPr/>
        </p:nvSpPr>
        <p:spPr>
          <a:xfrm>
            <a:off x="1160060" y="5435346"/>
            <a:ext cx="112242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CO" sz="2000" b="1" i="0" u="none" strike="noStrike" cap="none">
                <a:solidFill>
                  <a:srgbClr val="212121"/>
                </a:solidFill>
                <a:latin typeface="Calibri"/>
                <a:ea typeface="Calibri"/>
                <a:cs typeface="Calibri"/>
                <a:sym typeface="Calibri"/>
              </a:rPr>
              <a:t>Ejemplo:</a:t>
            </a:r>
            <a:endParaRPr sz="1400" b="0" i="0" u="none" strike="noStrike" cap="none">
              <a:solidFill>
                <a:srgbClr val="000000"/>
              </a:solidFill>
              <a:latin typeface="Arial"/>
              <a:ea typeface="Arial"/>
              <a:cs typeface="Arial"/>
              <a:sym typeface="Arial"/>
            </a:endParaRPr>
          </a:p>
        </p:txBody>
      </p:sp>
      <p:sp>
        <p:nvSpPr>
          <p:cNvPr id="454" name="Google Shape;454;p23"/>
          <p:cNvSpPr/>
          <p:nvPr/>
        </p:nvSpPr>
        <p:spPr>
          <a:xfrm>
            <a:off x="1268008" y="6215820"/>
            <a:ext cx="5054415" cy="307777"/>
          </a:xfrm>
          <a:prstGeom prst="rect">
            <a:avLst/>
          </a:prstGeom>
          <a:solidFill>
            <a:srgbClr val="00B05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212121"/>
                </a:solidFill>
                <a:latin typeface="Courier New"/>
                <a:ea typeface="Courier New"/>
                <a:cs typeface="Courier New"/>
                <a:sym typeface="Courier New"/>
              </a:rPr>
              <a:t>Rosell, una noche. Adivina quien!! </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8"/>
        <p:cNvGrpSpPr/>
        <p:nvPr/>
      </p:nvGrpSpPr>
      <p:grpSpPr>
        <a:xfrm>
          <a:off x="0" y="0"/>
          <a:ext cx="0" cy="0"/>
          <a:chOff x="0" y="0"/>
          <a:chExt cx="0" cy="0"/>
        </a:xfrm>
      </p:grpSpPr>
      <p:sp>
        <p:nvSpPr>
          <p:cNvPr id="459" name="Google Shape;459;p24"/>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1. Preprocesamiento</a:t>
            </a:r>
            <a:endParaRPr sz="1400" b="0" i="0" u="none" strike="noStrike" cap="none">
              <a:solidFill>
                <a:srgbClr val="000000"/>
              </a:solidFill>
              <a:latin typeface="Arial"/>
              <a:ea typeface="Arial"/>
              <a:cs typeface="Arial"/>
              <a:sym typeface="Arial"/>
            </a:endParaRPr>
          </a:p>
        </p:txBody>
      </p:sp>
      <p:sp>
        <p:nvSpPr>
          <p:cNvPr id="460" name="Google Shape;460;p24"/>
          <p:cNvSpPr/>
          <p:nvPr/>
        </p:nvSpPr>
        <p:spPr>
          <a:xfrm>
            <a:off x="1160060" y="1155590"/>
            <a:ext cx="9369873"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CO" sz="2000" b="1" i="0" u="none" strike="noStrike" cap="none">
                <a:solidFill>
                  <a:srgbClr val="212121"/>
                </a:solidFill>
                <a:latin typeface="Calibri"/>
                <a:ea typeface="Calibri"/>
                <a:cs typeface="Calibri"/>
                <a:sym typeface="Calibri"/>
              </a:rPr>
              <a:t>Creación de funciones que serán necesarias para el preprocesamiento de los mensajes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s-CO" sz="2000" b="1" i="0" u="none" strike="noStrike" cap="none">
                <a:solidFill>
                  <a:srgbClr val="212121"/>
                </a:solidFill>
                <a:latin typeface="Calibri"/>
                <a:ea typeface="Calibri"/>
                <a:cs typeface="Calibri"/>
                <a:sym typeface="Calibri"/>
              </a:rPr>
              <a:t>Método global </a:t>
            </a:r>
            <a:endParaRPr sz="1400" b="0" i="0" u="none" strike="noStrike" cap="none">
              <a:solidFill>
                <a:srgbClr val="000000"/>
              </a:solidFill>
              <a:latin typeface="Arial"/>
              <a:ea typeface="Arial"/>
              <a:cs typeface="Arial"/>
              <a:sym typeface="Arial"/>
            </a:endParaRPr>
          </a:p>
        </p:txBody>
      </p:sp>
      <p:sp>
        <p:nvSpPr>
          <p:cNvPr id="461" name="Google Shape;461;p24"/>
          <p:cNvSpPr/>
          <p:nvPr/>
        </p:nvSpPr>
        <p:spPr>
          <a:xfrm flipH="1">
            <a:off x="8539701" y="698325"/>
            <a:ext cx="3315694" cy="429371"/>
          </a:xfrm>
          <a:prstGeom prst="parallelogram">
            <a:avLst>
              <a:gd name="adj" fmla="val 95370"/>
            </a:avLst>
          </a:prstGeom>
          <a:solidFill>
            <a:srgbClr val="9D141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2" name="Google Shape;462;p24"/>
          <p:cNvSpPr txBox="1"/>
          <p:nvPr/>
        </p:nvSpPr>
        <p:spPr>
          <a:xfrm>
            <a:off x="8889558" y="729100"/>
            <a:ext cx="2889000" cy="400069"/>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s-CO" sz="2000" b="1" i="0" u="none" strike="noStrike" cap="none">
                <a:solidFill>
                  <a:srgbClr val="FFFFFF"/>
                </a:solidFill>
                <a:latin typeface="Calibri"/>
                <a:ea typeface="Calibri"/>
                <a:cs typeface="Calibri"/>
                <a:sym typeface="Calibri"/>
              </a:rPr>
              <a:t>Funciones necesarias</a:t>
            </a:r>
            <a:endParaRPr sz="2000" b="1" i="0" u="none" strike="noStrike" cap="none">
              <a:solidFill>
                <a:srgbClr val="FFFFFF"/>
              </a:solidFill>
              <a:latin typeface="Calibri"/>
              <a:ea typeface="Calibri"/>
              <a:cs typeface="Calibri"/>
              <a:sym typeface="Calibri"/>
            </a:endParaRPr>
          </a:p>
        </p:txBody>
      </p:sp>
      <p:sp>
        <p:nvSpPr>
          <p:cNvPr id="463" name="Google Shape;463;p24"/>
          <p:cNvSpPr/>
          <p:nvPr/>
        </p:nvSpPr>
        <p:spPr>
          <a:xfrm>
            <a:off x="1160060" y="1863476"/>
            <a:ext cx="11031940" cy="4994524"/>
          </a:xfrm>
          <a:prstGeom prst="rect">
            <a:avLst/>
          </a:prstGeom>
          <a:solidFill>
            <a:srgbClr val="D0CE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FF"/>
                </a:solidFill>
                <a:latin typeface="Courier New"/>
                <a:ea typeface="Courier New"/>
                <a:cs typeface="Courier New"/>
                <a:sym typeface="Courier New"/>
              </a:rPr>
              <a:t>def</a:t>
            </a:r>
            <a:r>
              <a:rPr lang="es-CO" sz="1100" b="0" i="0" u="none" strike="noStrike" cap="none">
                <a:solidFill>
                  <a:srgbClr val="000000"/>
                </a:solidFill>
                <a:latin typeface="Courier New"/>
                <a:ea typeface="Courier New"/>
                <a:cs typeface="Courier New"/>
                <a:sym typeface="Courier New"/>
              </a:rPr>
              <a:t> </a:t>
            </a:r>
            <a:r>
              <a:rPr lang="es-CO" sz="1100" b="0" i="0" u="none" strike="noStrike" cap="none">
                <a:solidFill>
                  <a:srgbClr val="795E26"/>
                </a:solidFill>
                <a:latin typeface="Courier New"/>
                <a:ea typeface="Courier New"/>
                <a:cs typeface="Courier New"/>
                <a:sym typeface="Courier New"/>
              </a:rPr>
              <a:t>preprocess</a:t>
            </a:r>
            <a:r>
              <a:rPr lang="es-CO" sz="1100" b="0" i="0" u="none" strike="noStrike" cap="none">
                <a:solidFill>
                  <a:srgbClr val="000000"/>
                </a:solidFill>
                <a:latin typeface="Courier New"/>
                <a:ea typeface="Courier New"/>
                <a:cs typeface="Courier New"/>
                <a:sym typeface="Courier New"/>
              </a:rPr>
              <a:t>(</a:t>
            </a:r>
            <a:r>
              <a:rPr lang="es-CO" sz="1100" b="0" i="0" u="none" strike="noStrike" cap="none">
                <a:solidFill>
                  <a:srgbClr val="001080"/>
                </a:solidFill>
                <a:latin typeface="Courier New"/>
                <a:ea typeface="Courier New"/>
                <a:cs typeface="Courier New"/>
                <a:sym typeface="Courier New"/>
              </a:rPr>
              <a:t>message</a:t>
            </a:r>
            <a:r>
              <a:rPr lang="es-CO" sz="11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a:t>
            </a:r>
            <a:r>
              <a:rPr lang="es-CO" sz="1100" b="0" i="0" u="none" strike="noStrike" cap="none">
                <a:solidFill>
                  <a:srgbClr val="008000"/>
                </a:solidFill>
                <a:latin typeface="Courier New"/>
                <a:ea typeface="Courier New"/>
                <a:cs typeface="Courier New"/>
                <a:sym typeface="Courier New"/>
              </a:rPr>
              <a:t># convertir a minusculas</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message = message.lower()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a:t>
            </a:r>
            <a:r>
              <a:rPr lang="es-CO" sz="1100" b="0" i="0" u="none" strike="noStrike" cap="none">
                <a:solidFill>
                  <a:srgbClr val="008000"/>
                </a:solidFill>
                <a:latin typeface="Courier New"/>
                <a:ea typeface="Courier New"/>
                <a:cs typeface="Courier New"/>
                <a:sym typeface="Courier New"/>
              </a:rPr>
              <a:t># eliminar números, retorno de linea y el tan odios retweet (de los viejos estilos de twitter)</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message = re.sub(r</a:t>
            </a:r>
            <a:r>
              <a:rPr lang="es-CO" sz="1100" b="0" i="0" u="none" strike="noStrike" cap="none">
                <a:solidFill>
                  <a:srgbClr val="A31515"/>
                </a:solidFill>
                <a:latin typeface="Courier New"/>
                <a:ea typeface="Courier New"/>
                <a:cs typeface="Courier New"/>
                <a:sym typeface="Courier New"/>
              </a:rPr>
              <a:t>'(\d+|\n|\brt\b)'</a:t>
            </a:r>
            <a:r>
              <a:rPr lang="es-CO" sz="1100" b="0" i="0" u="none" strike="noStrike" cap="none">
                <a:solidFill>
                  <a:srgbClr val="000000"/>
                </a:solidFill>
                <a:latin typeface="Courier New"/>
                <a:ea typeface="Courier New"/>
                <a:cs typeface="Courier New"/>
                <a:sym typeface="Courier New"/>
              </a:rPr>
              <a:t>, </a:t>
            </a:r>
            <a:r>
              <a:rPr lang="es-CO" sz="1100" b="0" i="0" u="none" strike="noStrike" cap="none">
                <a:solidFill>
                  <a:srgbClr val="A31515"/>
                </a:solidFill>
                <a:latin typeface="Courier New"/>
                <a:ea typeface="Courier New"/>
                <a:cs typeface="Courier New"/>
                <a:sym typeface="Courier New"/>
              </a:rPr>
              <a:t>''</a:t>
            </a:r>
            <a:r>
              <a:rPr lang="es-CO" sz="1100" b="0" i="0" u="none" strike="noStrike" cap="none">
                <a:solidFill>
                  <a:srgbClr val="000000"/>
                </a:solidFill>
                <a:latin typeface="Courier New"/>
                <a:ea typeface="Courier New"/>
                <a:cs typeface="Courier New"/>
                <a:sym typeface="Courier New"/>
              </a:rPr>
              <a:t>, 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a:t>
            </a:r>
            <a:r>
              <a:rPr lang="es-CO" sz="1100" b="0" i="0" u="none" strike="noStrike" cap="none">
                <a:solidFill>
                  <a:srgbClr val="008000"/>
                </a:solidFill>
                <a:latin typeface="Courier New"/>
                <a:ea typeface="Courier New"/>
                <a:cs typeface="Courier New"/>
                <a:sym typeface="Courier New"/>
              </a:rPr>
              <a:t># elimar vocales con signos diacríticos (posible ambigüedad)</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a:t>
            </a:r>
            <a:r>
              <a:rPr lang="es-CO" sz="1100" b="0" i="0" u="none" strike="noStrike" cap="none">
                <a:solidFill>
                  <a:srgbClr val="AF00DB"/>
                </a:solidFill>
                <a:latin typeface="Courier New"/>
                <a:ea typeface="Courier New"/>
                <a:cs typeface="Courier New"/>
                <a:sym typeface="Courier New"/>
              </a:rPr>
              <a:t>for</a:t>
            </a:r>
            <a:r>
              <a:rPr lang="es-CO" sz="1100" b="0" i="0" u="none" strike="noStrike" cap="none">
                <a:solidFill>
                  <a:srgbClr val="000000"/>
                </a:solidFill>
                <a:latin typeface="Courier New"/>
                <a:ea typeface="Courier New"/>
                <a:cs typeface="Courier New"/>
                <a:sym typeface="Courier New"/>
              </a:rPr>
              <a:t> s,t </a:t>
            </a:r>
            <a:r>
              <a:rPr lang="es-CO" sz="1100" b="0" i="0" u="none" strike="noStrike" cap="none">
                <a:solidFill>
                  <a:srgbClr val="0000FF"/>
                </a:solidFill>
                <a:latin typeface="Courier New"/>
                <a:ea typeface="Courier New"/>
                <a:cs typeface="Courier New"/>
                <a:sym typeface="Courier New"/>
              </a:rPr>
              <a:t>in</a:t>
            </a:r>
            <a:r>
              <a:rPr lang="es-CO" sz="1100" b="0" i="0" u="none" strike="noStrike" cap="none">
                <a:solidFill>
                  <a:srgbClr val="000000"/>
                </a:solidFill>
                <a:latin typeface="Courier New"/>
                <a:ea typeface="Courier New"/>
                <a:cs typeface="Courier New"/>
                <a:sym typeface="Courier New"/>
              </a:rPr>
              <a:t> DIACRITICAL_VOWELS: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message = re.sub(r</a:t>
            </a:r>
            <a:r>
              <a:rPr lang="es-CO" sz="1100" b="0" i="0" u="none" strike="noStrike" cap="none">
                <a:solidFill>
                  <a:srgbClr val="A31515"/>
                </a:solidFill>
                <a:latin typeface="Courier New"/>
                <a:ea typeface="Courier New"/>
                <a:cs typeface="Courier New"/>
                <a:sym typeface="Courier New"/>
              </a:rPr>
              <a:t>'{0}'</a:t>
            </a:r>
            <a:r>
              <a:rPr lang="es-CO" sz="1100" b="0" i="0" u="none" strike="noStrike" cap="none">
                <a:solidFill>
                  <a:srgbClr val="000000"/>
                </a:solidFill>
                <a:latin typeface="Courier New"/>
                <a:ea typeface="Courier New"/>
                <a:cs typeface="Courier New"/>
                <a:sym typeface="Courier New"/>
              </a:rPr>
              <a:t>.</a:t>
            </a:r>
            <a:r>
              <a:rPr lang="es-CO" sz="1100" b="0" i="0" u="none" strike="noStrike" cap="none">
                <a:solidFill>
                  <a:srgbClr val="795E26"/>
                </a:solidFill>
                <a:latin typeface="Courier New"/>
                <a:ea typeface="Courier New"/>
                <a:cs typeface="Courier New"/>
                <a:sym typeface="Courier New"/>
              </a:rPr>
              <a:t>format</a:t>
            </a:r>
            <a:r>
              <a:rPr lang="es-CO" sz="1100" b="0" i="0" u="none" strike="noStrike" cap="none">
                <a:solidFill>
                  <a:srgbClr val="000000"/>
                </a:solidFill>
                <a:latin typeface="Courier New"/>
                <a:ea typeface="Courier New"/>
                <a:cs typeface="Courier New"/>
                <a:sym typeface="Courier New"/>
              </a:rPr>
              <a:t>(s), t, 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a:t>
            </a:r>
            <a:r>
              <a:rPr lang="es-CO" sz="1100" b="0" i="0" u="none" strike="noStrike" cap="none">
                <a:solidFill>
                  <a:srgbClr val="008000"/>
                </a:solidFill>
                <a:latin typeface="Courier New"/>
                <a:ea typeface="Courier New"/>
                <a:cs typeface="Courier New"/>
                <a:sym typeface="Courier New"/>
              </a:rPr>
              <a:t># eliminar caracteres repetidos </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message = re.sub(r</a:t>
            </a:r>
            <a:r>
              <a:rPr lang="es-CO" sz="1100" b="0" i="0" u="none" strike="noStrike" cap="none">
                <a:solidFill>
                  <a:srgbClr val="A31515"/>
                </a:solidFill>
                <a:latin typeface="Courier New"/>
                <a:ea typeface="Courier New"/>
                <a:cs typeface="Courier New"/>
                <a:sym typeface="Courier New"/>
              </a:rPr>
              <a:t>'(.)\1{2,}'</a:t>
            </a:r>
            <a:r>
              <a:rPr lang="es-CO" sz="1100" b="0" i="0" u="none" strike="noStrike" cap="none">
                <a:solidFill>
                  <a:srgbClr val="000000"/>
                </a:solidFill>
                <a:latin typeface="Courier New"/>
                <a:ea typeface="Courier New"/>
                <a:cs typeface="Courier New"/>
                <a:sym typeface="Courier New"/>
              </a:rPr>
              <a:t>, r</a:t>
            </a:r>
            <a:r>
              <a:rPr lang="es-CO" sz="1100" b="0" i="0" u="none" strike="noStrike" cap="none">
                <a:solidFill>
                  <a:srgbClr val="A31515"/>
                </a:solidFill>
                <a:latin typeface="Courier New"/>
                <a:ea typeface="Courier New"/>
                <a:cs typeface="Courier New"/>
                <a:sym typeface="Courier New"/>
              </a:rPr>
              <a:t>'\1\1'</a:t>
            </a:r>
            <a:r>
              <a:rPr lang="es-CO" sz="1100" b="0" i="0" u="none" strike="noStrike" cap="none">
                <a:solidFill>
                  <a:srgbClr val="000000"/>
                </a:solidFill>
                <a:latin typeface="Courier New"/>
                <a:ea typeface="Courier New"/>
                <a:cs typeface="Courier New"/>
                <a:sym typeface="Courier New"/>
              </a:rPr>
              <a:t>, 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a:t>
            </a:r>
            <a:r>
              <a:rPr lang="es-CO" sz="1100" b="0" i="0" u="none" strike="noStrike" cap="none">
                <a:solidFill>
                  <a:srgbClr val="008000"/>
                </a:solidFill>
                <a:latin typeface="Courier New"/>
                <a:ea typeface="Courier New"/>
                <a:cs typeface="Courier New"/>
                <a:sym typeface="Courier New"/>
              </a:rPr>
              <a:t># normalizar las risas</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message = normalize_laughs(message)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a:t>
            </a:r>
            <a:r>
              <a:rPr lang="es-CO" sz="1100" b="0" i="0" u="none" strike="noStrike" cap="none">
                <a:solidFill>
                  <a:srgbClr val="008000"/>
                </a:solidFill>
                <a:latin typeface="Courier New"/>
                <a:ea typeface="Courier New"/>
                <a:cs typeface="Courier New"/>
                <a:sym typeface="Courier New"/>
              </a:rPr>
              <a:t># traducir la jerga y terminos coloquiales sobre todo en el español</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a:t>
            </a:r>
            <a:r>
              <a:rPr lang="es-CO" sz="1100" b="0" i="0" u="none" strike="noStrike" cap="none">
                <a:solidFill>
                  <a:srgbClr val="AF00DB"/>
                </a:solidFill>
                <a:latin typeface="Courier New"/>
                <a:ea typeface="Courier New"/>
                <a:cs typeface="Courier New"/>
                <a:sym typeface="Courier New"/>
              </a:rPr>
              <a:t>for</a:t>
            </a:r>
            <a:r>
              <a:rPr lang="es-CO" sz="1100" b="0" i="0" u="none" strike="noStrike" cap="none">
                <a:solidFill>
                  <a:srgbClr val="000000"/>
                </a:solidFill>
                <a:latin typeface="Courier New"/>
                <a:ea typeface="Courier New"/>
                <a:cs typeface="Courier New"/>
                <a:sym typeface="Courier New"/>
              </a:rPr>
              <a:t> s,t </a:t>
            </a:r>
            <a:r>
              <a:rPr lang="es-CO" sz="1100" b="0" i="0" u="none" strike="noStrike" cap="none">
                <a:solidFill>
                  <a:srgbClr val="0000FF"/>
                </a:solidFill>
                <a:latin typeface="Courier New"/>
                <a:ea typeface="Courier New"/>
                <a:cs typeface="Courier New"/>
                <a:sym typeface="Courier New"/>
              </a:rPr>
              <a:t>in</a:t>
            </a:r>
            <a:r>
              <a:rPr lang="es-CO" sz="1100" b="0" i="0" u="none" strike="noStrike" cap="none">
                <a:solidFill>
                  <a:srgbClr val="000000"/>
                </a:solidFill>
                <a:latin typeface="Courier New"/>
                <a:ea typeface="Courier New"/>
                <a:cs typeface="Courier New"/>
                <a:sym typeface="Courier New"/>
              </a:rPr>
              <a:t> SLANG: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message = re.sub(r</a:t>
            </a:r>
            <a:r>
              <a:rPr lang="es-CO" sz="1100" b="0" i="0" u="none" strike="noStrike" cap="none">
                <a:solidFill>
                  <a:srgbClr val="A31515"/>
                </a:solidFill>
                <a:latin typeface="Courier New"/>
                <a:ea typeface="Courier New"/>
                <a:cs typeface="Courier New"/>
                <a:sym typeface="Courier New"/>
              </a:rPr>
              <a:t>'\b{0}\b'</a:t>
            </a:r>
            <a:r>
              <a:rPr lang="es-CO" sz="1100" b="0" i="0" u="none" strike="noStrike" cap="none">
                <a:solidFill>
                  <a:srgbClr val="000000"/>
                </a:solidFill>
                <a:latin typeface="Courier New"/>
                <a:ea typeface="Courier New"/>
                <a:cs typeface="Courier New"/>
                <a:sym typeface="Courier New"/>
              </a:rPr>
              <a:t>.</a:t>
            </a:r>
            <a:r>
              <a:rPr lang="es-CO" sz="1100" b="0" i="0" u="none" strike="noStrike" cap="none">
                <a:solidFill>
                  <a:srgbClr val="795E26"/>
                </a:solidFill>
                <a:latin typeface="Courier New"/>
                <a:ea typeface="Courier New"/>
                <a:cs typeface="Courier New"/>
                <a:sym typeface="Courier New"/>
              </a:rPr>
              <a:t>format</a:t>
            </a:r>
            <a:r>
              <a:rPr lang="es-CO" sz="1100" b="0" i="0" u="none" strike="noStrike" cap="none">
                <a:solidFill>
                  <a:srgbClr val="000000"/>
                </a:solidFill>
                <a:latin typeface="Courier New"/>
                <a:ea typeface="Courier New"/>
                <a:cs typeface="Courier New"/>
                <a:sym typeface="Courier New"/>
              </a:rPr>
              <a:t>(s), t, 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br>
              <a:rPr lang="es-CO" sz="1100" b="0" i="0" u="none" strike="noStrike" cap="none">
                <a:solidFill>
                  <a:srgbClr val="000000"/>
                </a:solidFill>
                <a:latin typeface="Courier New"/>
                <a:ea typeface="Courier New"/>
                <a:cs typeface="Courier New"/>
                <a:sym typeface="Courier New"/>
              </a:rPr>
            </a:br>
            <a:r>
              <a:rPr lang="es-CO" sz="1100" b="0" i="0" u="none" strike="noStrike" cap="none">
                <a:solidFill>
                  <a:srgbClr val="000000"/>
                </a:solidFill>
                <a:latin typeface="Courier New"/>
                <a:ea typeface="Courier New"/>
                <a:cs typeface="Courier New"/>
                <a:sym typeface="Courier New"/>
              </a:rPr>
              <a:t>  </a:t>
            </a:r>
            <a:r>
              <a:rPr lang="es-CO" sz="1100" b="0" i="0" u="none" strike="noStrike" cap="none">
                <a:solidFill>
                  <a:srgbClr val="008000"/>
                </a:solidFill>
                <a:latin typeface="Courier New"/>
                <a:ea typeface="Courier New"/>
                <a:cs typeface="Courier New"/>
                <a:sym typeface="Courier New"/>
              </a:rPr>
              <a:t>#normalizar/eliminar hashtags, menciones y URL</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message = process_twitter_features(message, _twitter_features)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br>
              <a:rPr lang="es-CO" sz="1100" b="0" i="0" u="none" strike="noStrike" cap="none">
                <a:solidFill>
                  <a:srgbClr val="000000"/>
                </a:solidFill>
                <a:latin typeface="Courier New"/>
                <a:ea typeface="Courier New"/>
                <a:cs typeface="Courier New"/>
                <a:sym typeface="Courier New"/>
              </a:rPr>
            </a:br>
            <a:r>
              <a:rPr lang="es-CO" sz="1100" b="0" i="0" u="none" strike="noStrike" cap="none">
                <a:solidFill>
                  <a:srgbClr val="000000"/>
                </a:solidFill>
                <a:latin typeface="Courier New"/>
                <a:ea typeface="Courier New"/>
                <a:cs typeface="Courier New"/>
                <a:sym typeface="Courier New"/>
              </a:rPr>
              <a:t>  </a:t>
            </a:r>
            <a:r>
              <a:rPr lang="es-CO" sz="1100" b="0" i="0" u="none" strike="noStrike" cap="none">
                <a:solidFill>
                  <a:srgbClr val="008000"/>
                </a:solidFill>
                <a:latin typeface="Courier New"/>
                <a:ea typeface="Courier New"/>
                <a:cs typeface="Courier New"/>
                <a:sym typeface="Courier New"/>
              </a:rPr>
              <a:t>#Convertir las palabras a su raiz ( Bonita, bonito) -&gt; bonit </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a:t>
            </a:r>
            <a:r>
              <a:rPr lang="es-CO" sz="1100" b="0" i="0" u="none" strike="noStrike" cap="none">
                <a:solidFill>
                  <a:srgbClr val="AF00DB"/>
                </a:solidFill>
                <a:latin typeface="Courier New"/>
                <a:ea typeface="Courier New"/>
                <a:cs typeface="Courier New"/>
                <a:sym typeface="Courier New"/>
              </a:rPr>
              <a:t>if</a:t>
            </a:r>
            <a:r>
              <a:rPr lang="es-CO" sz="1100" b="0" i="0" u="none" strike="noStrike" cap="none">
                <a:solidFill>
                  <a:srgbClr val="000000"/>
                </a:solidFill>
                <a:latin typeface="Courier New"/>
                <a:ea typeface="Courier New"/>
                <a:cs typeface="Courier New"/>
                <a:sym typeface="Courier New"/>
              </a:rPr>
              <a:t> _stemming: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CO" sz="1100" b="0" i="0" u="none" strike="noStrike" cap="none">
                <a:solidFill>
                  <a:srgbClr val="000000"/>
                </a:solidFill>
                <a:latin typeface="Courier New"/>
                <a:ea typeface="Courier New"/>
                <a:cs typeface="Courier New"/>
                <a:sym typeface="Courier New"/>
              </a:rPr>
              <a:t>    message = </a:t>
            </a:r>
            <a:r>
              <a:rPr lang="es-CO" sz="1100" b="0" i="0" u="none" strike="noStrike" cap="none">
                <a:solidFill>
                  <a:srgbClr val="A31515"/>
                </a:solidFill>
                <a:latin typeface="Courier New"/>
                <a:ea typeface="Courier New"/>
                <a:cs typeface="Courier New"/>
                <a:sym typeface="Courier New"/>
              </a:rPr>
              <a:t>' '</a:t>
            </a:r>
            <a:r>
              <a:rPr lang="es-CO" sz="1100" b="0" i="0" u="none" strike="noStrike" cap="none">
                <a:solidFill>
                  <a:srgbClr val="000000"/>
                </a:solidFill>
                <a:latin typeface="Courier New"/>
                <a:ea typeface="Courier New"/>
                <a:cs typeface="Courier New"/>
                <a:sym typeface="Courier New"/>
              </a:rPr>
              <a:t>.join(_stemmer.stem(w) </a:t>
            </a:r>
            <a:r>
              <a:rPr lang="es-CO" sz="1100" b="0" i="0" u="none" strike="noStrike" cap="none">
                <a:solidFill>
                  <a:srgbClr val="AF00DB"/>
                </a:solidFill>
                <a:latin typeface="Courier New"/>
                <a:ea typeface="Courier New"/>
                <a:cs typeface="Courier New"/>
                <a:sym typeface="Courier New"/>
              </a:rPr>
              <a:t>for</a:t>
            </a:r>
            <a:r>
              <a:rPr lang="es-CO" sz="1100" b="0" i="0" u="none" strike="noStrike" cap="none">
                <a:solidFill>
                  <a:srgbClr val="000000"/>
                </a:solidFill>
                <a:latin typeface="Courier New"/>
                <a:ea typeface="Courier New"/>
                <a:cs typeface="Courier New"/>
                <a:sym typeface="Courier New"/>
              </a:rPr>
              <a:t> w </a:t>
            </a:r>
            <a:r>
              <a:rPr lang="es-CO" sz="1100" b="0" i="0" u="none" strike="noStrike" cap="none">
                <a:solidFill>
                  <a:srgbClr val="0000FF"/>
                </a:solidFill>
                <a:latin typeface="Courier New"/>
                <a:ea typeface="Courier New"/>
                <a:cs typeface="Courier New"/>
                <a:sym typeface="Courier New"/>
              </a:rPr>
              <a:t>in</a:t>
            </a:r>
            <a:r>
              <a:rPr lang="es-CO" sz="1100" b="0" i="0" u="none" strike="noStrike" cap="none">
                <a:solidFill>
                  <a:srgbClr val="000000"/>
                </a:solidFill>
                <a:latin typeface="Courier New"/>
                <a:ea typeface="Courier New"/>
                <a:cs typeface="Courier New"/>
                <a:sym typeface="Courier New"/>
              </a:rPr>
              <a:t> _tokenizer(message))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br>
              <a:rPr lang="es-CO" sz="1100" b="0" i="0" u="none" strike="noStrike" cap="none">
                <a:solidFill>
                  <a:srgbClr val="000000"/>
                </a:solidFill>
                <a:latin typeface="Courier New"/>
                <a:ea typeface="Courier New"/>
                <a:cs typeface="Courier New"/>
                <a:sym typeface="Courier New"/>
              </a:rPr>
            </a:br>
            <a:r>
              <a:rPr lang="es-CO" sz="1100" b="0" i="0" u="none" strike="noStrike" cap="none">
                <a:solidFill>
                  <a:srgbClr val="000000"/>
                </a:solidFill>
                <a:latin typeface="Courier New"/>
                <a:ea typeface="Courier New"/>
                <a:cs typeface="Courier New"/>
                <a:sym typeface="Courier New"/>
              </a:rPr>
              <a:t>  </a:t>
            </a:r>
            <a:r>
              <a:rPr lang="es-CO" sz="1100" b="0" i="0" u="none" strike="noStrike" cap="none">
                <a:solidFill>
                  <a:srgbClr val="AF00DB"/>
                </a:solidFill>
                <a:latin typeface="Courier New"/>
                <a:ea typeface="Courier New"/>
                <a:cs typeface="Courier New"/>
                <a:sym typeface="Courier New"/>
              </a:rPr>
              <a:t>return</a:t>
            </a:r>
            <a:r>
              <a:rPr lang="es-CO" sz="1100" b="0" i="0" u="none" strike="noStrike" cap="none">
                <a:solidFill>
                  <a:srgbClr val="000000"/>
                </a:solidFill>
                <a:latin typeface="Courier New"/>
                <a:ea typeface="Courier New"/>
                <a:cs typeface="Courier New"/>
                <a:sym typeface="Courier New"/>
              </a:rPr>
              <a:t> message</a:t>
            </a:r>
            <a:endParaRPr sz="1050" b="0" i="0" u="none" strike="noStrike" cap="none">
              <a:solidFill>
                <a:srgbClr val="000000"/>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7"/>
        <p:cNvGrpSpPr/>
        <p:nvPr/>
      </p:nvGrpSpPr>
      <p:grpSpPr>
        <a:xfrm>
          <a:off x="0" y="0"/>
          <a:ext cx="0" cy="0"/>
          <a:chOff x="0" y="0"/>
          <a:chExt cx="0" cy="0"/>
        </a:xfrm>
      </p:grpSpPr>
      <p:sp>
        <p:nvSpPr>
          <p:cNvPr id="468" name="Google Shape;468;p25"/>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1. Preprocesamiento</a:t>
            </a:r>
            <a:endParaRPr sz="1400" b="0" i="0" u="none" strike="noStrike" cap="none">
              <a:solidFill>
                <a:srgbClr val="000000"/>
              </a:solidFill>
              <a:latin typeface="Arial"/>
              <a:ea typeface="Arial"/>
              <a:cs typeface="Arial"/>
              <a:sym typeface="Arial"/>
            </a:endParaRPr>
          </a:p>
        </p:txBody>
      </p:sp>
      <p:sp>
        <p:nvSpPr>
          <p:cNvPr id="469" name="Google Shape;469;p25"/>
          <p:cNvSpPr/>
          <p:nvPr/>
        </p:nvSpPr>
        <p:spPr>
          <a:xfrm>
            <a:off x="1207435" y="1212440"/>
            <a:ext cx="11031900" cy="4647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CO" sz="2400" b="1" i="0" u="none" strike="noStrike" cap="none">
                <a:solidFill>
                  <a:srgbClr val="212121"/>
                </a:solidFill>
                <a:latin typeface="Calibri"/>
                <a:ea typeface="Calibri"/>
                <a:cs typeface="Calibri"/>
                <a:sym typeface="Calibri"/>
              </a:rPr>
              <a:t>Taller: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21212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21212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s-CO" sz="2400" b="0" i="0" u="none" strike="noStrike" cap="none">
                <a:solidFill>
                  <a:srgbClr val="212121"/>
                </a:solidFill>
                <a:latin typeface="Calibri"/>
                <a:ea typeface="Calibri"/>
                <a:cs typeface="Calibri"/>
                <a:sym typeface="Calibri"/>
              </a:rPr>
              <a:t>Usando las funciones: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212121"/>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2400"/>
              <a:buFont typeface="Arial"/>
              <a:buChar char="•"/>
            </a:pPr>
            <a:r>
              <a:rPr lang="es-CO" sz="2400" b="0" i="0" u="none" strike="noStrike" cap="none">
                <a:solidFill>
                  <a:srgbClr val="212121"/>
                </a:solidFill>
                <a:latin typeface="Calibri"/>
                <a:ea typeface="Calibri"/>
                <a:cs typeface="Calibri"/>
                <a:sym typeface="Calibri"/>
              </a:rPr>
              <a:t>Para cargar de un CSV a una LISTA, </a:t>
            </a:r>
            <a:r>
              <a:rPr lang="es-CO" sz="1600" b="0" i="0" u="none" strike="noStrike" cap="none">
                <a:solidFill>
                  <a:srgbClr val="0000FF"/>
                </a:solidFill>
                <a:latin typeface="Calibri"/>
                <a:ea typeface="Calibri"/>
                <a:cs typeface="Calibri"/>
                <a:sym typeface="Calibri"/>
              </a:rPr>
              <a:t>def</a:t>
            </a:r>
            <a:r>
              <a:rPr lang="es-CO" sz="1600" b="0" i="0" u="none" strike="noStrike" cap="none">
                <a:solidFill>
                  <a:srgbClr val="000000"/>
                </a:solidFill>
                <a:latin typeface="Calibri"/>
                <a:ea typeface="Calibri"/>
                <a:cs typeface="Calibri"/>
                <a:sym typeface="Calibri"/>
              </a:rPr>
              <a:t> </a:t>
            </a:r>
            <a:r>
              <a:rPr lang="es-CO" sz="1600" b="0" i="0" u="none" strike="noStrike" cap="none">
                <a:solidFill>
                  <a:srgbClr val="795E26"/>
                </a:solidFill>
                <a:latin typeface="Calibri"/>
                <a:ea typeface="Calibri"/>
                <a:cs typeface="Calibri"/>
                <a:sym typeface="Calibri"/>
              </a:rPr>
              <a:t>csv_to_lists</a:t>
            </a:r>
            <a:r>
              <a:rPr lang="es-CO" sz="1600" b="0" i="0" u="none" strike="noStrike" cap="none">
                <a:solidFill>
                  <a:srgbClr val="000000"/>
                </a:solidFill>
                <a:latin typeface="Calibri"/>
                <a:ea typeface="Calibri"/>
                <a:cs typeface="Calibri"/>
                <a:sym typeface="Calibri"/>
              </a:rPr>
              <a:t>(</a:t>
            </a:r>
            <a:r>
              <a:rPr lang="es-CO" sz="1600" b="0" i="0" u="none" strike="noStrike" cap="none">
                <a:solidFill>
                  <a:srgbClr val="001080"/>
                </a:solidFill>
                <a:latin typeface="Calibri"/>
                <a:ea typeface="Calibri"/>
                <a:cs typeface="Calibri"/>
                <a:sym typeface="Calibri"/>
              </a:rPr>
              <a:t>filename</a:t>
            </a:r>
            <a:r>
              <a:rPr lang="es-CO" sz="16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Arial"/>
              <a:buChar char="•"/>
            </a:pPr>
            <a:r>
              <a:rPr lang="es-CO" sz="2400" b="0" i="0" u="none" strike="noStrike" cap="none">
                <a:solidFill>
                  <a:srgbClr val="212121"/>
                </a:solidFill>
                <a:latin typeface="Calibri"/>
                <a:ea typeface="Calibri"/>
                <a:cs typeface="Calibri"/>
                <a:sym typeface="Calibri"/>
              </a:rPr>
              <a:t>Preprocesamiento de textos,  </a:t>
            </a:r>
            <a:r>
              <a:rPr lang="es-CO" sz="1600" b="0" i="0" u="none" strike="noStrike" cap="none">
                <a:solidFill>
                  <a:srgbClr val="0000FF"/>
                </a:solidFill>
                <a:latin typeface="Calibri"/>
                <a:ea typeface="Calibri"/>
                <a:cs typeface="Calibri"/>
                <a:sym typeface="Calibri"/>
              </a:rPr>
              <a:t>def</a:t>
            </a:r>
            <a:r>
              <a:rPr lang="es-CO" sz="1600" b="0" i="0" u="none" strike="noStrike" cap="none">
                <a:solidFill>
                  <a:srgbClr val="000000"/>
                </a:solidFill>
                <a:latin typeface="Calibri"/>
                <a:ea typeface="Calibri"/>
                <a:cs typeface="Calibri"/>
                <a:sym typeface="Calibri"/>
              </a:rPr>
              <a:t> </a:t>
            </a:r>
            <a:r>
              <a:rPr lang="es-CO" sz="1600" b="0" i="0" u="none" strike="noStrike" cap="none">
                <a:solidFill>
                  <a:srgbClr val="795E26"/>
                </a:solidFill>
                <a:latin typeface="Calibri"/>
                <a:ea typeface="Calibri"/>
                <a:cs typeface="Calibri"/>
                <a:sym typeface="Calibri"/>
              </a:rPr>
              <a:t>preprocess</a:t>
            </a:r>
            <a:r>
              <a:rPr lang="es-CO" sz="1600" b="0" i="0" u="none" strike="noStrike" cap="none">
                <a:solidFill>
                  <a:srgbClr val="000000"/>
                </a:solidFill>
                <a:latin typeface="Calibri"/>
                <a:ea typeface="Calibri"/>
                <a:cs typeface="Calibri"/>
                <a:sym typeface="Calibri"/>
              </a:rPr>
              <a:t>(</a:t>
            </a:r>
            <a:r>
              <a:rPr lang="es-CO" sz="1600" b="0" i="0" u="none" strike="noStrike" cap="none">
                <a:solidFill>
                  <a:srgbClr val="001080"/>
                </a:solidFill>
                <a:latin typeface="Calibri"/>
                <a:ea typeface="Calibri"/>
                <a:cs typeface="Calibri"/>
                <a:sym typeface="Calibri"/>
              </a:rPr>
              <a:t>message</a:t>
            </a:r>
            <a:r>
              <a:rPr lang="es-CO" sz="1600" b="0" i="0" u="none" strike="noStrike" cap="none">
                <a:solidFill>
                  <a:srgbClr val="000000"/>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s-CO" sz="2400" b="0" i="0" u="none" strike="noStrike" cap="none">
                <a:solidFill>
                  <a:srgbClr val="212121"/>
                </a:solidFill>
                <a:latin typeface="Calibri"/>
                <a:ea typeface="Calibri"/>
                <a:cs typeface="Calibri"/>
                <a:sym typeface="Calibri"/>
              </a:rPr>
              <a:t>Crear el Código en python para cargar el archivo </a:t>
            </a:r>
            <a:r>
              <a:rPr lang="es-CO" sz="2400" b="1" i="0" u="none" strike="noStrike" cap="none">
                <a:solidFill>
                  <a:srgbClr val="212121"/>
                </a:solidFill>
                <a:latin typeface="Calibri"/>
                <a:ea typeface="Calibri"/>
                <a:cs typeface="Calibri"/>
                <a:sym typeface="Calibri"/>
              </a:rPr>
              <a:t>CSV</a:t>
            </a:r>
            <a:r>
              <a:rPr lang="es-CO" sz="2400" b="0" i="0" u="none" strike="noStrike" cap="none">
                <a:solidFill>
                  <a:srgbClr val="212121"/>
                </a:solidFill>
                <a:latin typeface="Calibri"/>
                <a:ea typeface="Calibri"/>
                <a:cs typeface="Calibri"/>
                <a:sym typeface="Calibri"/>
              </a:rPr>
              <a:t>  “</a:t>
            </a:r>
            <a:r>
              <a:rPr lang="es-CO" sz="2400" b="0" i="1" u="none" strike="noStrike" cap="none">
                <a:solidFill>
                  <a:srgbClr val="212121"/>
                </a:solidFill>
                <a:latin typeface="Calibri"/>
                <a:ea typeface="Calibri"/>
                <a:cs typeface="Calibri"/>
                <a:sym typeface="Calibri"/>
              </a:rPr>
              <a:t>datasets/train_dataset_30.csv</a:t>
            </a:r>
            <a:r>
              <a:rPr lang="es-CO" sz="2400" b="0" i="0" u="none" strike="noStrike" cap="none">
                <a:solidFill>
                  <a:srgbClr val="212121"/>
                </a:solidFill>
                <a:latin typeface="Calibri"/>
                <a:ea typeface="Calibri"/>
                <a:cs typeface="Calibri"/>
                <a:sym typeface="Calibri"/>
              </a:rPr>
              <a:t>” y realizar el preprocesamiento a cada uno de los tweets y salvar nuevamente el dataset en un nuevo csv denominado </a:t>
            </a:r>
            <a:r>
              <a:rPr lang="es-CO" sz="2400" b="1" i="0" u="none" strike="noStrike" cap="none">
                <a:solidFill>
                  <a:srgbClr val="212121"/>
                </a:solidFill>
                <a:latin typeface="Calibri"/>
                <a:ea typeface="Calibri"/>
                <a:cs typeface="Calibri"/>
                <a:sym typeface="Calibri"/>
              </a:rPr>
              <a:t>train_dataset_30_clean.csv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212121"/>
              </a:solidFill>
              <a:latin typeface="Calibri"/>
              <a:ea typeface="Calibri"/>
              <a:cs typeface="Calibri"/>
              <a:sym typeface="Calibri"/>
            </a:endParaRPr>
          </a:p>
        </p:txBody>
      </p:sp>
      <p:sp>
        <p:nvSpPr>
          <p:cNvPr id="470" name="Google Shape;470;p25"/>
          <p:cNvSpPr/>
          <p:nvPr/>
        </p:nvSpPr>
        <p:spPr>
          <a:xfrm flipH="1">
            <a:off x="8539701" y="698325"/>
            <a:ext cx="3315694" cy="429371"/>
          </a:xfrm>
          <a:prstGeom prst="parallelogram">
            <a:avLst>
              <a:gd name="adj" fmla="val 95370"/>
            </a:avLst>
          </a:prstGeom>
          <a:solidFill>
            <a:srgbClr val="9D141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1" name="Google Shape;471;p25"/>
          <p:cNvSpPr txBox="1"/>
          <p:nvPr/>
        </p:nvSpPr>
        <p:spPr>
          <a:xfrm>
            <a:off x="8889558" y="729100"/>
            <a:ext cx="2889000" cy="400069"/>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s-CO" sz="2000" b="1" i="0" u="none" strike="noStrike" cap="none">
                <a:solidFill>
                  <a:srgbClr val="FFFFFF"/>
                </a:solidFill>
                <a:latin typeface="Calibri"/>
                <a:ea typeface="Calibri"/>
                <a:cs typeface="Calibri"/>
                <a:sym typeface="Calibri"/>
              </a:rPr>
              <a:t>Funciones necesarias</a:t>
            </a:r>
            <a:endParaRPr sz="2000" b="1" i="0" u="none" strike="noStrike" cap="non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0"/>
        <p:cNvGrpSpPr/>
        <p:nvPr/>
      </p:nvGrpSpPr>
      <p:grpSpPr>
        <a:xfrm>
          <a:off x="0" y="0"/>
          <a:ext cx="0" cy="0"/>
          <a:chOff x="0" y="0"/>
          <a:chExt cx="0" cy="0"/>
        </a:xfrm>
      </p:grpSpPr>
      <p:sp>
        <p:nvSpPr>
          <p:cNvPr id="291" name="Google Shape;291;p15"/>
          <p:cNvSpPr txBox="1"/>
          <p:nvPr/>
        </p:nvSpPr>
        <p:spPr>
          <a:xfrm>
            <a:off x="329283" y="3212364"/>
            <a:ext cx="9712183" cy="3270096"/>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C000"/>
                </a:solidFill>
                <a:latin typeface="Calibri"/>
                <a:ea typeface="Calibri"/>
                <a:cs typeface="Calibri"/>
                <a:sym typeface="Calibri"/>
              </a:rPr>
              <a:t>Faculty: 	S</a:t>
            </a:r>
            <a:r>
              <a:rPr lang="es-CO" sz="3200" b="0" i="0" u="none" strike="noStrike" cap="none">
                <a:solidFill>
                  <a:srgbClr val="FFC000"/>
                </a:solidFill>
                <a:latin typeface="Calibri"/>
                <a:ea typeface="Calibri"/>
                <a:cs typeface="Calibri"/>
                <a:sym typeface="Calibri"/>
              </a:rPr>
              <a:t>ystems engineer</a:t>
            </a:r>
            <a:endParaRPr sz="3200" b="0" i="0" u="none" strike="noStrike" cap="none">
              <a:solidFill>
                <a:srgbClr val="FFC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C000"/>
                </a:solidFill>
                <a:latin typeface="Calibri"/>
                <a:ea typeface="Calibri"/>
                <a:cs typeface="Calibri"/>
                <a:sym typeface="Calibri"/>
              </a:rPr>
              <a:t>Course: 	</a:t>
            </a:r>
            <a:r>
              <a:rPr lang="es-CO" sz="3200" b="0" i="0" u="none" strike="noStrike" cap="none">
                <a:solidFill>
                  <a:srgbClr val="FFC000"/>
                </a:solidFill>
                <a:latin typeface="Calibri"/>
                <a:ea typeface="Calibri"/>
                <a:cs typeface="Calibri"/>
                <a:sym typeface="Calibri"/>
              </a:rPr>
              <a:t>Deep Learning</a:t>
            </a:r>
            <a:endParaRPr sz="3200" b="1" i="0" u="none" strike="noStrike" cap="none">
              <a:solidFill>
                <a:srgbClr val="FFC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C000"/>
                </a:solidFill>
                <a:latin typeface="Calibri"/>
                <a:ea typeface="Calibri"/>
                <a:cs typeface="Calibri"/>
                <a:sym typeface="Calibri"/>
              </a:rPr>
              <a:t>Topic:  	</a:t>
            </a:r>
            <a:r>
              <a:rPr lang="es-CO" sz="3200" b="0" i="0" u="none" strike="noStrike" cap="none">
                <a:solidFill>
                  <a:srgbClr val="FFC000"/>
                </a:solidFill>
                <a:latin typeface="Calibri"/>
                <a:ea typeface="Calibri"/>
                <a:cs typeface="Calibri"/>
                <a:sym typeface="Calibri"/>
              </a:rPr>
              <a:t>sentiment analysis</a:t>
            </a:r>
            <a:endParaRPr sz="1200" b="0" i="0" u="none" strike="noStrike" cap="none">
              <a:solidFill>
                <a:srgbClr val="FFC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s-CO" sz="2800" b="1" i="0" u="none" strike="noStrike" cap="none">
                <a:solidFill>
                  <a:srgbClr val="FFC000"/>
                </a:solidFill>
                <a:latin typeface="Calibri"/>
                <a:ea typeface="Calibri"/>
                <a:cs typeface="Calibri"/>
                <a:sym typeface="Calibri"/>
              </a:rPr>
              <a:t>________________________________________________</a:t>
            </a:r>
            <a:endParaRPr sz="1200" b="0" i="0" u="none" strike="noStrike" cap="none">
              <a:solidFill>
                <a:srgbClr val="FFC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s-CO" sz="2800" b="1" i="0" u="none" strike="noStrike" cap="none">
                <a:solidFill>
                  <a:srgbClr val="FFC000"/>
                </a:solidFill>
                <a:latin typeface="Calibri"/>
                <a:ea typeface="Calibri"/>
                <a:cs typeface="Calibri"/>
                <a:sym typeface="Calibri"/>
              </a:rPr>
              <a:t>Professor:</a:t>
            </a:r>
            <a:r>
              <a:rPr lang="es-CO" sz="2800" b="0" i="0" u="none" strike="noStrike" cap="none">
                <a:solidFill>
                  <a:srgbClr val="FFC000"/>
                </a:solidFill>
                <a:latin typeface="Calibri"/>
                <a:ea typeface="Calibri"/>
                <a:cs typeface="Calibri"/>
                <a:sym typeface="Calibri"/>
              </a:rPr>
              <a:t> 	Luis Fernando Castellanos Guarin</a:t>
            </a:r>
            <a:endParaRPr sz="1200" b="0" i="0" u="none" strike="noStrike" cap="none">
              <a:solidFill>
                <a:srgbClr val="FFC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s-CO" sz="2800" b="1" i="0" u="none" strike="noStrike" cap="none">
                <a:solidFill>
                  <a:srgbClr val="FFC000"/>
                </a:solidFill>
                <a:latin typeface="Calibri"/>
                <a:ea typeface="Calibri"/>
                <a:cs typeface="Calibri"/>
                <a:sym typeface="Calibri"/>
              </a:rPr>
              <a:t>Email:</a:t>
            </a:r>
            <a:r>
              <a:rPr lang="es-CO" sz="2800" b="0" i="0" u="none" strike="noStrike" cap="none">
                <a:solidFill>
                  <a:srgbClr val="FFC000"/>
                </a:solidFill>
                <a:latin typeface="Calibri"/>
                <a:ea typeface="Calibri"/>
                <a:cs typeface="Calibri"/>
                <a:sym typeface="Calibri"/>
              </a:rPr>
              <a:t> 	</a:t>
            </a:r>
            <a:r>
              <a:rPr lang="es-CO" sz="2800" b="0" i="0" u="sng" strike="noStrike" cap="none">
                <a:solidFill>
                  <a:srgbClr val="FFC000"/>
                </a:solidFill>
                <a:latin typeface="Calibri"/>
                <a:ea typeface="Calibri"/>
                <a:cs typeface="Calibri"/>
                <a:sym typeface="Calibri"/>
                <a:hlinkClick r:id="rId4"/>
              </a:rPr>
              <a:t>Luis.castellanosg@usantoto.edu.co</a:t>
            </a:r>
            <a:endParaRPr sz="2800" b="0" i="0" u="none" strike="noStrike" cap="none">
              <a:solidFill>
                <a:srgbClr val="FFC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s-CO" sz="2800" b="1" i="0" u="none" strike="noStrike" cap="none">
                <a:solidFill>
                  <a:srgbClr val="FFC000"/>
                </a:solidFill>
                <a:latin typeface="Calibri"/>
                <a:ea typeface="Calibri"/>
                <a:cs typeface="Calibri"/>
                <a:sym typeface="Calibri"/>
              </a:rPr>
              <a:t>Phone: </a:t>
            </a:r>
            <a:r>
              <a:rPr lang="es-CO" sz="2800" b="0" i="0" u="none" strike="noStrike" cap="none">
                <a:solidFill>
                  <a:srgbClr val="FFC000"/>
                </a:solidFill>
                <a:latin typeface="Calibri"/>
                <a:ea typeface="Calibri"/>
                <a:cs typeface="Calibri"/>
                <a:sym typeface="Calibri"/>
              </a:rPr>
              <a:t>         3214582098</a:t>
            </a:r>
            <a:endParaRPr sz="3200" b="0" i="0" u="none" strike="noStrike" cap="none">
              <a:solidFill>
                <a:srgbClr val="FFC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5"/>
        <p:cNvGrpSpPr/>
        <p:nvPr/>
      </p:nvGrpSpPr>
      <p:grpSpPr>
        <a:xfrm>
          <a:off x="0" y="0"/>
          <a:ext cx="0" cy="0"/>
          <a:chOff x="0" y="0"/>
          <a:chExt cx="0" cy="0"/>
        </a:xfrm>
      </p:grpSpPr>
      <p:sp>
        <p:nvSpPr>
          <p:cNvPr id="476" name="Google Shape;476;p4"/>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1. Preprocesamiento</a:t>
            </a:r>
            <a:endParaRPr sz="1400" b="0" i="0" u="none" strike="noStrike" cap="none">
              <a:solidFill>
                <a:srgbClr val="000000"/>
              </a:solidFill>
              <a:latin typeface="Arial"/>
              <a:ea typeface="Arial"/>
              <a:cs typeface="Arial"/>
              <a:sym typeface="Arial"/>
            </a:endParaRPr>
          </a:p>
        </p:txBody>
      </p:sp>
      <p:sp>
        <p:nvSpPr>
          <p:cNvPr id="477" name="Google Shape;477;p4"/>
          <p:cNvSpPr/>
          <p:nvPr/>
        </p:nvSpPr>
        <p:spPr>
          <a:xfrm>
            <a:off x="1207435" y="1212440"/>
            <a:ext cx="11031900" cy="46162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400" b="1" i="0" u="none" strike="noStrike" cap="none">
                <a:solidFill>
                  <a:srgbClr val="212121"/>
                </a:solidFill>
                <a:latin typeface="Roboto"/>
                <a:ea typeface="Roboto"/>
                <a:cs typeface="Roboto"/>
                <a:sym typeface="Roboto"/>
              </a:rPr>
              <a:t>Aplicamos preprocesamiento al CSV y creamos un nuevo CSV limpio</a:t>
            </a:r>
            <a:endParaRPr/>
          </a:p>
        </p:txBody>
      </p:sp>
      <p:sp>
        <p:nvSpPr>
          <p:cNvPr id="478" name="Google Shape;478;p4"/>
          <p:cNvSpPr/>
          <p:nvPr/>
        </p:nvSpPr>
        <p:spPr>
          <a:xfrm flipH="1">
            <a:off x="8539701" y="698325"/>
            <a:ext cx="3315694" cy="429371"/>
          </a:xfrm>
          <a:prstGeom prst="parallelogram">
            <a:avLst>
              <a:gd name="adj" fmla="val 95370"/>
            </a:avLst>
          </a:prstGeom>
          <a:solidFill>
            <a:srgbClr val="9D141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9" name="Google Shape;479;p4"/>
          <p:cNvSpPr txBox="1"/>
          <p:nvPr/>
        </p:nvSpPr>
        <p:spPr>
          <a:xfrm>
            <a:off x="8889558" y="729100"/>
            <a:ext cx="2889000" cy="400069"/>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s-CO" sz="2000" b="1" i="0" u="none" strike="noStrike" cap="none">
                <a:solidFill>
                  <a:srgbClr val="FFFFFF"/>
                </a:solidFill>
                <a:latin typeface="Calibri"/>
                <a:ea typeface="Calibri"/>
                <a:cs typeface="Calibri"/>
                <a:sym typeface="Calibri"/>
              </a:rPr>
              <a:t>Funciones necesarias</a:t>
            </a:r>
            <a:endParaRPr sz="2000" b="1" i="0" u="none" strike="noStrike" cap="none">
              <a:solidFill>
                <a:srgbClr val="FFFFFF"/>
              </a:solidFill>
              <a:latin typeface="Calibri"/>
              <a:ea typeface="Calibri"/>
              <a:cs typeface="Calibri"/>
              <a:sym typeface="Calibri"/>
            </a:endParaRPr>
          </a:p>
        </p:txBody>
      </p:sp>
      <p:sp>
        <p:nvSpPr>
          <p:cNvPr id="480" name="Google Shape;480;p4"/>
          <p:cNvSpPr/>
          <p:nvPr/>
        </p:nvSpPr>
        <p:spPr>
          <a:xfrm>
            <a:off x="1342820" y="1922223"/>
            <a:ext cx="10849180" cy="3970318"/>
          </a:xfrm>
          <a:prstGeom prst="rect">
            <a:avLst/>
          </a:prstGeom>
          <a:solidFill>
            <a:srgbClr val="BFBFBF"/>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200" b="0" i="0" u="none" strike="noStrike" cap="none">
                <a:solidFill>
                  <a:srgbClr val="AF00DB"/>
                </a:solidFill>
                <a:latin typeface="Courier New"/>
                <a:ea typeface="Courier New"/>
                <a:cs typeface="Courier New"/>
                <a:sym typeface="Courier New"/>
              </a:rPr>
              <a:t>import</a:t>
            </a:r>
            <a:r>
              <a:rPr lang="es-CO" sz="1200" b="0" i="0" u="none" strike="noStrike" cap="none">
                <a:solidFill>
                  <a:srgbClr val="000000"/>
                </a:solidFill>
                <a:latin typeface="Courier New"/>
                <a:ea typeface="Courier New"/>
                <a:cs typeface="Courier New"/>
                <a:sym typeface="Courier New"/>
              </a:rPr>
              <a:t> numpy </a:t>
            </a:r>
            <a:r>
              <a:rPr lang="es-CO" sz="1200" b="0" i="0" u="none" strike="noStrike" cap="none">
                <a:solidFill>
                  <a:srgbClr val="AF00DB"/>
                </a:solidFill>
                <a:latin typeface="Courier New"/>
                <a:ea typeface="Courier New"/>
                <a:cs typeface="Courier New"/>
                <a:sym typeface="Courier New"/>
              </a:rPr>
              <a:t>as</a:t>
            </a:r>
            <a:r>
              <a:rPr lang="es-CO" sz="1200" b="0" i="0" u="none" strike="noStrike" cap="none">
                <a:solidFill>
                  <a:srgbClr val="000000"/>
                </a:solidFill>
                <a:latin typeface="Courier New"/>
                <a:ea typeface="Courier New"/>
                <a:cs typeface="Courier New"/>
                <a:sym typeface="Courier New"/>
              </a:rPr>
              <a:t> np</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AF00DB"/>
                </a:solidFill>
                <a:latin typeface="Courier New"/>
                <a:ea typeface="Courier New"/>
                <a:cs typeface="Courier New"/>
                <a:sym typeface="Courier New"/>
              </a:rPr>
              <a:t>import</a:t>
            </a:r>
            <a:r>
              <a:rPr lang="es-CO" sz="1200" b="0" i="0" u="none" strike="noStrike" cap="none">
                <a:solidFill>
                  <a:srgbClr val="000000"/>
                </a:solidFill>
                <a:latin typeface="Courier New"/>
                <a:ea typeface="Courier New"/>
                <a:cs typeface="Courier New"/>
                <a:sym typeface="Courier New"/>
              </a:rPr>
              <a:t> pandas </a:t>
            </a:r>
            <a:r>
              <a:rPr lang="es-CO" sz="1200" b="0" i="0" u="none" strike="noStrike" cap="none">
                <a:solidFill>
                  <a:srgbClr val="AF00DB"/>
                </a:solidFill>
                <a:latin typeface="Courier New"/>
                <a:ea typeface="Courier New"/>
                <a:cs typeface="Courier New"/>
                <a:sym typeface="Courier New"/>
              </a:rPr>
              <a:t>as</a:t>
            </a:r>
            <a:r>
              <a:rPr lang="es-CO" sz="1200" b="0" i="0" u="none" strike="noStrike" cap="none">
                <a:solidFill>
                  <a:srgbClr val="000000"/>
                </a:solidFill>
                <a:latin typeface="Courier New"/>
                <a:ea typeface="Courier New"/>
                <a:cs typeface="Courier New"/>
                <a:sym typeface="Courier New"/>
              </a:rPr>
              <a:t> pd</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1200" b="0" i="0" u="none" strike="noStrike" cap="none">
                <a:solidFill>
                  <a:srgbClr val="000000"/>
                </a:solidFill>
                <a:latin typeface="Courier New"/>
                <a:ea typeface="Courier New"/>
                <a:cs typeface="Courier New"/>
                <a:sym typeface="Courier New"/>
              </a:rPr>
            </a:br>
            <a:r>
              <a:rPr lang="es-CO" sz="1200" b="0" i="0" u="none" strike="noStrike" cap="none">
                <a:solidFill>
                  <a:srgbClr val="000000"/>
                </a:solidFill>
                <a:latin typeface="Courier New"/>
                <a:ea typeface="Courier New"/>
                <a:cs typeface="Courier New"/>
                <a:sym typeface="Courier New"/>
              </a:rPr>
              <a:t>df = pd.read_csv(</a:t>
            </a:r>
            <a:r>
              <a:rPr lang="es-CO" sz="1200" b="0" i="0" u="none" strike="noStrike" cap="none">
                <a:solidFill>
                  <a:srgbClr val="A31515"/>
                </a:solidFill>
                <a:latin typeface="Courier New"/>
                <a:ea typeface="Courier New"/>
                <a:cs typeface="Courier New"/>
                <a:sym typeface="Courier New"/>
              </a:rPr>
              <a:t>'/content/drive/My Drive/IA/Analisis_sentimientos_Twitter/datasets/dataset_2017_full.csv'</a:t>
            </a:r>
            <a:r>
              <a:rPr lang="es-CO" sz="1200" b="0" i="0" u="none" strike="noStrike" cap="none">
                <a:solidFill>
                  <a:srgbClr val="000000"/>
                </a:solidFill>
                <a:latin typeface="Courier New"/>
                <a:ea typeface="Courier New"/>
                <a:cs typeface="Courier New"/>
                <a:sym typeface="Courier New"/>
              </a:rPr>
              <a:t>, encoding=</a:t>
            </a:r>
            <a:r>
              <a:rPr lang="es-CO" sz="1200" b="0" i="0" u="none" strike="noStrike" cap="none">
                <a:solidFill>
                  <a:srgbClr val="A31515"/>
                </a:solidFill>
                <a:latin typeface="Courier New"/>
                <a:ea typeface="Courier New"/>
                <a:cs typeface="Courier New"/>
                <a:sym typeface="Courier New"/>
              </a:rPr>
              <a:t>'utf-8'</a:t>
            </a:r>
            <a:r>
              <a:rPr lang="es-CO" sz="12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200" b="0" i="0" u="none" strike="noStrike" cap="none">
                <a:solidFill>
                  <a:srgbClr val="008000"/>
                </a:solidFill>
                <a:latin typeface="Courier New"/>
                <a:ea typeface="Courier New"/>
                <a:cs typeface="Courier New"/>
                <a:sym typeface="Courier New"/>
              </a:rPr>
              <a:t>#asignamos nombres a las columnas del csv para facilitar la busqueda de información</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df.columns = [</a:t>
            </a:r>
            <a:r>
              <a:rPr lang="es-CO" sz="1200" b="0" i="0" u="none" strike="noStrike" cap="none">
                <a:solidFill>
                  <a:srgbClr val="A31515"/>
                </a:solidFill>
                <a:latin typeface="Courier New"/>
                <a:ea typeface="Courier New"/>
                <a:cs typeface="Courier New"/>
                <a:sym typeface="Courier New"/>
              </a:rPr>
              <a:t>'tweetid'</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'tweet'</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'sentiment'</a:t>
            </a:r>
            <a:r>
              <a:rPr lang="es-CO" sz="12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200" b="0" i="0" u="none" strike="noStrike" cap="none">
                <a:solidFill>
                  <a:srgbClr val="008000"/>
                </a:solidFill>
                <a:latin typeface="Courier New"/>
                <a:ea typeface="Courier New"/>
                <a:cs typeface="Courier New"/>
                <a:sym typeface="Courier New"/>
              </a:rPr>
              <a:t>#aplicamos el preprocesamiento a los tweets con steaming =false</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df[</a:t>
            </a:r>
            <a:r>
              <a:rPr lang="es-CO" sz="1200" b="0" i="0" u="none" strike="noStrike" cap="none">
                <a:solidFill>
                  <a:srgbClr val="A31515"/>
                </a:solidFill>
                <a:latin typeface="Courier New"/>
                <a:ea typeface="Courier New"/>
                <a:cs typeface="Courier New"/>
                <a:sym typeface="Courier New"/>
              </a:rPr>
              <a:t>'tweet'</a:t>
            </a:r>
            <a:r>
              <a:rPr lang="es-CO" sz="1200" b="0" i="0" u="none" strike="noStrike" cap="none">
                <a:solidFill>
                  <a:srgbClr val="000000"/>
                </a:solidFill>
                <a:latin typeface="Courier New"/>
                <a:ea typeface="Courier New"/>
                <a:cs typeface="Courier New"/>
                <a:sym typeface="Courier New"/>
              </a:rPr>
              <a:t>] = df[</a:t>
            </a:r>
            <a:r>
              <a:rPr lang="es-CO" sz="1200" b="0" i="0" u="none" strike="noStrike" cap="none">
                <a:solidFill>
                  <a:srgbClr val="A31515"/>
                </a:solidFill>
                <a:latin typeface="Courier New"/>
                <a:ea typeface="Courier New"/>
                <a:cs typeface="Courier New"/>
                <a:sym typeface="Courier New"/>
              </a:rPr>
              <a:t>'tweet'</a:t>
            </a:r>
            <a:r>
              <a:rPr lang="es-CO" sz="1200" b="0" i="0" u="none" strike="noStrike" cap="none">
                <a:solidFill>
                  <a:srgbClr val="000000"/>
                </a:solidFill>
                <a:latin typeface="Courier New"/>
                <a:ea typeface="Courier New"/>
                <a:cs typeface="Courier New"/>
                <a:sym typeface="Courier New"/>
              </a:rPr>
              <a:t>].apply(preprocess)</a:t>
            </a:r>
            <a:endParaRPr/>
          </a:p>
          <a:p>
            <a:pPr marL="0" marR="0" lvl="0" indent="0" algn="l" rtl="0">
              <a:lnSpc>
                <a:spcPct val="100000"/>
              </a:lnSpc>
              <a:spcBef>
                <a:spcPts val="0"/>
              </a:spcBef>
              <a:spcAft>
                <a:spcPts val="0"/>
              </a:spcAft>
              <a:buNone/>
            </a:pPr>
            <a:r>
              <a:rPr lang="es-CO" sz="1200" b="0" i="0" u="none" strike="noStrike" cap="none">
                <a:solidFill>
                  <a:srgbClr val="008000"/>
                </a:solidFill>
                <a:latin typeface="Courier New"/>
                <a:ea typeface="Courier New"/>
                <a:cs typeface="Courier New"/>
                <a:sym typeface="Courier New"/>
              </a:rPr>
              <a:t>#eliminamos la columna tweetid que no nos sirve para entrenar y si nos genera mas uso de memoria </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df = df.drop(columns=</a:t>
            </a:r>
            <a:r>
              <a:rPr lang="es-CO" sz="1200" b="0" i="0" u="none" strike="noStrike" cap="none">
                <a:solidFill>
                  <a:srgbClr val="A31515"/>
                </a:solidFill>
                <a:latin typeface="Courier New"/>
                <a:ea typeface="Courier New"/>
                <a:cs typeface="Courier New"/>
                <a:sym typeface="Courier New"/>
              </a:rPr>
              <a:t>"tweetid"</a:t>
            </a:r>
            <a:r>
              <a:rPr lang="es-CO" sz="12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200" b="0" i="0" u="none" strike="noStrike" cap="none">
                <a:solidFill>
                  <a:srgbClr val="008000"/>
                </a:solidFill>
                <a:latin typeface="Courier New"/>
                <a:ea typeface="Courier New"/>
                <a:cs typeface="Courier New"/>
                <a:sym typeface="Courier New"/>
              </a:rPr>
              <a:t>#Es mejor trabajar con valores enteros que con letras</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8000"/>
                </a:solidFill>
                <a:latin typeface="Courier New"/>
                <a:ea typeface="Courier New"/>
                <a:cs typeface="Courier New"/>
                <a:sym typeface="Courier New"/>
              </a:rPr>
              <a:t>#por lo tanto reemplazaremos los sentimientos que estan como NONE-&gt;-1 | NEU -&gt; 0 | P-&gt;1 | N-&gt;2</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df.loc[df[</a:t>
            </a:r>
            <a:r>
              <a:rPr lang="es-CO" sz="1200" b="0" i="0" u="none" strike="noStrike" cap="none">
                <a:solidFill>
                  <a:srgbClr val="A31515"/>
                </a:solidFill>
                <a:latin typeface="Courier New"/>
                <a:ea typeface="Courier New"/>
                <a:cs typeface="Courier New"/>
                <a:sym typeface="Courier New"/>
              </a:rPr>
              <a:t>'sentiment'</a:t>
            </a:r>
            <a:r>
              <a:rPr lang="es-CO" sz="1200" b="0" i="0" u="none" strike="noStrike" cap="none">
                <a:solidFill>
                  <a:srgbClr val="000000"/>
                </a:solidFill>
                <a:latin typeface="Courier New"/>
                <a:ea typeface="Courier New"/>
                <a:cs typeface="Courier New"/>
                <a:sym typeface="Courier New"/>
              </a:rPr>
              <a:t>] == </a:t>
            </a:r>
            <a:r>
              <a:rPr lang="es-CO" sz="1200" b="0" i="0" u="none" strike="noStrike" cap="none">
                <a:solidFill>
                  <a:srgbClr val="A31515"/>
                </a:solidFill>
                <a:latin typeface="Courier New"/>
                <a:ea typeface="Courier New"/>
                <a:cs typeface="Courier New"/>
                <a:sym typeface="Courier New"/>
              </a:rPr>
              <a:t>'NONE'</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'sentiment'</a:t>
            </a:r>
            <a:r>
              <a:rPr lang="es-CO" sz="1200" b="0" i="0" u="none" strike="noStrike" cap="none">
                <a:solidFill>
                  <a:srgbClr val="000000"/>
                </a:solidFill>
                <a:latin typeface="Courier New"/>
                <a:ea typeface="Courier New"/>
                <a:cs typeface="Courier New"/>
                <a:sym typeface="Courier New"/>
              </a:rPr>
              <a:t>] = </a:t>
            </a:r>
            <a:r>
              <a:rPr lang="es-CO" sz="1200" b="0" i="0" u="none" strike="noStrike" cap="none">
                <a:solidFill>
                  <a:srgbClr val="A31515"/>
                </a:solidFill>
                <a:latin typeface="Courier New"/>
                <a:ea typeface="Courier New"/>
                <a:cs typeface="Courier New"/>
                <a:sym typeface="Courier New"/>
              </a:rPr>
              <a:t>'-1'</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df.loc[df[</a:t>
            </a:r>
            <a:r>
              <a:rPr lang="es-CO" sz="1200" b="0" i="0" u="none" strike="noStrike" cap="none">
                <a:solidFill>
                  <a:srgbClr val="A31515"/>
                </a:solidFill>
                <a:latin typeface="Courier New"/>
                <a:ea typeface="Courier New"/>
                <a:cs typeface="Courier New"/>
                <a:sym typeface="Courier New"/>
              </a:rPr>
              <a:t>'sentiment'</a:t>
            </a:r>
            <a:r>
              <a:rPr lang="es-CO" sz="1200" b="0" i="0" u="none" strike="noStrike" cap="none">
                <a:solidFill>
                  <a:srgbClr val="000000"/>
                </a:solidFill>
                <a:latin typeface="Courier New"/>
                <a:ea typeface="Courier New"/>
                <a:cs typeface="Courier New"/>
                <a:sym typeface="Courier New"/>
              </a:rPr>
              <a:t>] == </a:t>
            </a:r>
            <a:r>
              <a:rPr lang="es-CO" sz="1200" b="0" i="0" u="none" strike="noStrike" cap="none">
                <a:solidFill>
                  <a:srgbClr val="A31515"/>
                </a:solidFill>
                <a:latin typeface="Courier New"/>
                <a:ea typeface="Courier New"/>
                <a:cs typeface="Courier New"/>
                <a:sym typeface="Courier New"/>
              </a:rPr>
              <a:t>'NEU'</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'sentiment'</a:t>
            </a:r>
            <a:r>
              <a:rPr lang="es-CO" sz="1200" b="0" i="0" u="none" strike="noStrike" cap="none">
                <a:solidFill>
                  <a:srgbClr val="000000"/>
                </a:solidFill>
                <a:latin typeface="Courier New"/>
                <a:ea typeface="Courier New"/>
                <a:cs typeface="Courier New"/>
                <a:sym typeface="Courier New"/>
              </a:rPr>
              <a:t>] = </a:t>
            </a:r>
            <a:r>
              <a:rPr lang="es-CO" sz="1200" b="0" i="0" u="none" strike="noStrike" cap="none">
                <a:solidFill>
                  <a:srgbClr val="A31515"/>
                </a:solidFill>
                <a:latin typeface="Courier New"/>
                <a:ea typeface="Courier New"/>
                <a:cs typeface="Courier New"/>
                <a:sym typeface="Courier New"/>
              </a:rPr>
              <a:t>'0'</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df.loc[df[</a:t>
            </a:r>
            <a:r>
              <a:rPr lang="es-CO" sz="1200" b="0" i="0" u="none" strike="noStrike" cap="none">
                <a:solidFill>
                  <a:srgbClr val="A31515"/>
                </a:solidFill>
                <a:latin typeface="Courier New"/>
                <a:ea typeface="Courier New"/>
                <a:cs typeface="Courier New"/>
                <a:sym typeface="Courier New"/>
              </a:rPr>
              <a:t>'sentiment'</a:t>
            </a:r>
            <a:r>
              <a:rPr lang="es-CO" sz="1200" b="0" i="0" u="none" strike="noStrike" cap="none">
                <a:solidFill>
                  <a:srgbClr val="000000"/>
                </a:solidFill>
                <a:latin typeface="Courier New"/>
                <a:ea typeface="Courier New"/>
                <a:cs typeface="Courier New"/>
                <a:sym typeface="Courier New"/>
              </a:rPr>
              <a:t>] == </a:t>
            </a:r>
            <a:r>
              <a:rPr lang="es-CO" sz="1200" b="0" i="0" u="none" strike="noStrike" cap="none">
                <a:solidFill>
                  <a:srgbClr val="A31515"/>
                </a:solidFill>
                <a:latin typeface="Courier New"/>
                <a:ea typeface="Courier New"/>
                <a:cs typeface="Courier New"/>
                <a:sym typeface="Courier New"/>
              </a:rPr>
              <a:t>'P'</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'sentiment'</a:t>
            </a:r>
            <a:r>
              <a:rPr lang="es-CO" sz="1200" b="0" i="0" u="none" strike="noStrike" cap="none">
                <a:solidFill>
                  <a:srgbClr val="000000"/>
                </a:solidFill>
                <a:latin typeface="Courier New"/>
                <a:ea typeface="Courier New"/>
                <a:cs typeface="Courier New"/>
                <a:sym typeface="Courier New"/>
              </a:rPr>
              <a:t>] = </a:t>
            </a:r>
            <a:r>
              <a:rPr lang="es-CO" sz="1200" b="0" i="0" u="none" strike="noStrike" cap="none">
                <a:solidFill>
                  <a:srgbClr val="A31515"/>
                </a:solidFill>
                <a:latin typeface="Courier New"/>
                <a:ea typeface="Courier New"/>
                <a:cs typeface="Courier New"/>
                <a:sym typeface="Courier New"/>
              </a:rPr>
              <a:t>'1'</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df.loc[df[</a:t>
            </a:r>
            <a:r>
              <a:rPr lang="es-CO" sz="1200" b="0" i="0" u="none" strike="noStrike" cap="none">
                <a:solidFill>
                  <a:srgbClr val="A31515"/>
                </a:solidFill>
                <a:latin typeface="Courier New"/>
                <a:ea typeface="Courier New"/>
                <a:cs typeface="Courier New"/>
                <a:sym typeface="Courier New"/>
              </a:rPr>
              <a:t>'sentiment'</a:t>
            </a:r>
            <a:r>
              <a:rPr lang="es-CO" sz="1200" b="0" i="0" u="none" strike="noStrike" cap="none">
                <a:solidFill>
                  <a:srgbClr val="000000"/>
                </a:solidFill>
                <a:latin typeface="Courier New"/>
                <a:ea typeface="Courier New"/>
                <a:cs typeface="Courier New"/>
                <a:sym typeface="Courier New"/>
              </a:rPr>
              <a:t>] == </a:t>
            </a:r>
            <a:r>
              <a:rPr lang="es-CO" sz="1200" b="0" i="0" u="none" strike="noStrike" cap="none">
                <a:solidFill>
                  <a:srgbClr val="A31515"/>
                </a:solidFill>
                <a:latin typeface="Courier New"/>
                <a:ea typeface="Courier New"/>
                <a:cs typeface="Courier New"/>
                <a:sym typeface="Courier New"/>
              </a:rPr>
              <a:t>'N'</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'sentiment'</a:t>
            </a:r>
            <a:r>
              <a:rPr lang="es-CO" sz="1200" b="0" i="0" u="none" strike="noStrike" cap="none">
                <a:solidFill>
                  <a:srgbClr val="000000"/>
                </a:solidFill>
                <a:latin typeface="Courier New"/>
                <a:ea typeface="Courier New"/>
                <a:cs typeface="Courier New"/>
                <a:sym typeface="Courier New"/>
              </a:rPr>
              <a:t>] = </a:t>
            </a:r>
            <a:r>
              <a:rPr lang="es-CO" sz="1200" b="0" i="0" u="none" strike="noStrike" cap="none">
                <a:solidFill>
                  <a:srgbClr val="A31515"/>
                </a:solidFill>
                <a:latin typeface="Courier New"/>
                <a:ea typeface="Courier New"/>
                <a:cs typeface="Courier New"/>
                <a:sym typeface="Courier New"/>
              </a:rPr>
              <a:t>'2'</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df[</a:t>
            </a:r>
            <a:r>
              <a:rPr lang="es-CO" sz="1200" b="0" i="0" u="none" strike="noStrike" cap="none">
                <a:solidFill>
                  <a:srgbClr val="A31515"/>
                </a:solidFill>
                <a:latin typeface="Courier New"/>
                <a:ea typeface="Courier New"/>
                <a:cs typeface="Courier New"/>
                <a:sym typeface="Courier New"/>
              </a:rPr>
              <a:t>"sentiment"</a:t>
            </a:r>
            <a:r>
              <a:rPr lang="es-CO" sz="1200" b="0" i="0" u="none" strike="noStrike" cap="none">
                <a:solidFill>
                  <a:srgbClr val="000000"/>
                </a:solidFill>
                <a:latin typeface="Courier New"/>
                <a:ea typeface="Courier New"/>
                <a:cs typeface="Courier New"/>
                <a:sym typeface="Courier New"/>
              </a:rPr>
              <a:t>].unique()</a:t>
            </a:r>
            <a:endParaRPr/>
          </a:p>
          <a:p>
            <a:pPr marL="0" marR="0" lvl="0" indent="0" algn="l" rtl="0">
              <a:lnSpc>
                <a:spcPct val="100000"/>
              </a:lnSpc>
              <a:spcBef>
                <a:spcPts val="0"/>
              </a:spcBef>
              <a:spcAft>
                <a:spcPts val="0"/>
              </a:spcAft>
              <a:buNone/>
            </a:pPr>
            <a:r>
              <a:rPr lang="es-CO" sz="1200" b="0" i="0" u="none" strike="noStrike" cap="none">
                <a:solidFill>
                  <a:srgbClr val="008000"/>
                </a:solidFill>
                <a:latin typeface="Courier New"/>
                <a:ea typeface="Courier New"/>
                <a:cs typeface="Courier New"/>
                <a:sym typeface="Courier New"/>
              </a:rPr>
              <a:t>#guardamos el dataset en un nuvevo CSV para facilitar su posterior uso</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df.to_csv(</a:t>
            </a:r>
            <a:r>
              <a:rPr lang="es-CO" sz="1200" b="0" i="0" u="none" strike="noStrike" cap="none">
                <a:solidFill>
                  <a:srgbClr val="A31515"/>
                </a:solidFill>
                <a:latin typeface="Courier New"/>
                <a:ea typeface="Courier New"/>
                <a:cs typeface="Courier New"/>
                <a:sym typeface="Courier New"/>
              </a:rPr>
              <a:t>'/content/drive/My Drive/IA/Analisis_sentimientos_Twitter/datasets/dataset_2017_full_clean.csv'</a:t>
            </a:r>
            <a:r>
              <a:rPr lang="es-CO" sz="1200" b="0" i="0" u="none" strike="noStrike" cap="none">
                <a:solidFill>
                  <a:srgbClr val="000000"/>
                </a:solidFill>
                <a:latin typeface="Courier New"/>
                <a:ea typeface="Courier New"/>
                <a:cs typeface="Courier New"/>
                <a:sym typeface="Courier New"/>
              </a:rPr>
              <a:t>, index=</a:t>
            </a:r>
            <a:r>
              <a:rPr lang="es-CO" sz="1200" b="0" i="0" u="none" strike="noStrike" cap="none">
                <a:solidFill>
                  <a:srgbClr val="0000FF"/>
                </a:solidFill>
                <a:latin typeface="Courier New"/>
                <a:ea typeface="Courier New"/>
                <a:cs typeface="Courier New"/>
                <a:sym typeface="Courier New"/>
              </a:rPr>
              <a:t>False</a:t>
            </a:r>
            <a:r>
              <a:rPr lang="es-CO" sz="1200" b="0" i="0" u="none" strike="noStrike" cap="none">
                <a:solidFill>
                  <a:srgbClr val="000000"/>
                </a:solidFill>
                <a:latin typeface="Courier New"/>
                <a:ea typeface="Courier New"/>
                <a:cs typeface="Courier New"/>
                <a:sym typeface="Courier New"/>
              </a:rPr>
              <a:t>, encoding=</a:t>
            </a:r>
            <a:r>
              <a:rPr lang="es-CO" sz="1200" b="0" i="0" u="none" strike="noStrike" cap="none">
                <a:solidFill>
                  <a:srgbClr val="A31515"/>
                </a:solidFill>
                <a:latin typeface="Courier New"/>
                <a:ea typeface="Courier New"/>
                <a:cs typeface="Courier New"/>
                <a:sym typeface="Courier New"/>
              </a:rPr>
              <a:t>'utf-8'</a:t>
            </a:r>
            <a:r>
              <a:rPr lang="es-CO" sz="1200" b="0" i="0" u="none" strike="noStrike" cap="none">
                <a:solidFill>
                  <a:srgbClr val="000000"/>
                </a:solidFill>
                <a:latin typeface="Courier New"/>
                <a:ea typeface="Courier New"/>
                <a:cs typeface="Courier New"/>
                <a:sym typeface="Courier New"/>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4"/>
        <p:cNvGrpSpPr/>
        <p:nvPr/>
      </p:nvGrpSpPr>
      <p:grpSpPr>
        <a:xfrm>
          <a:off x="0" y="0"/>
          <a:ext cx="0" cy="0"/>
          <a:chOff x="0" y="0"/>
          <a:chExt cx="0" cy="0"/>
        </a:xfrm>
      </p:grpSpPr>
      <p:sp>
        <p:nvSpPr>
          <p:cNvPr id="485" name="Google Shape;485;p26"/>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5.2. tokenización</a:t>
            </a:r>
            <a:endParaRPr sz="1400" b="0" i="0" u="none" strike="noStrike" cap="none">
              <a:solidFill>
                <a:srgbClr val="000000"/>
              </a:solidFill>
              <a:latin typeface="Arial"/>
              <a:ea typeface="Arial"/>
              <a:cs typeface="Arial"/>
              <a:sym typeface="Arial"/>
            </a:endParaRPr>
          </a:p>
        </p:txBody>
      </p:sp>
      <p:sp>
        <p:nvSpPr>
          <p:cNvPr id="486" name="Google Shape;486;p26"/>
          <p:cNvSpPr/>
          <p:nvPr/>
        </p:nvSpPr>
        <p:spPr>
          <a:xfrm>
            <a:off x="1391783" y="1367935"/>
            <a:ext cx="10800217"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400" b="1" i="0" u="none" strike="noStrike" cap="none">
                <a:solidFill>
                  <a:srgbClr val="212121"/>
                </a:solidFill>
                <a:latin typeface="Roboto"/>
                <a:ea typeface="Roboto"/>
                <a:cs typeface="Roboto"/>
                <a:sym typeface="Roboto"/>
              </a:rPr>
              <a:t>Función de tokenizar</a:t>
            </a:r>
            <a:endParaRPr sz="2400" b="1" i="0" u="none" strike="noStrike" cap="none">
              <a:solidFill>
                <a:srgbClr val="212121"/>
              </a:solidFill>
              <a:latin typeface="Roboto"/>
              <a:ea typeface="Roboto"/>
              <a:cs typeface="Roboto"/>
              <a:sym typeface="Roboto"/>
            </a:endParaRPr>
          </a:p>
          <a:p>
            <a:pPr marL="0" marR="0" lvl="0" indent="0" algn="l" rtl="0">
              <a:lnSpc>
                <a:spcPct val="100000"/>
              </a:lnSpc>
              <a:spcBef>
                <a:spcPts val="0"/>
              </a:spcBef>
              <a:spcAft>
                <a:spcPts val="0"/>
              </a:spcAft>
              <a:buNone/>
            </a:pPr>
            <a:endParaRPr sz="2400" b="1" i="0" u="none" strike="noStrike" cap="none">
              <a:solidFill>
                <a:srgbClr val="212121"/>
              </a:solidFill>
              <a:latin typeface="Roboto"/>
              <a:ea typeface="Roboto"/>
              <a:cs typeface="Roboto"/>
              <a:sym typeface="Roboto"/>
            </a:endParaRPr>
          </a:p>
          <a:p>
            <a:pPr marL="0" marR="0" lvl="0" indent="0" algn="l" rtl="0">
              <a:lnSpc>
                <a:spcPct val="100000"/>
              </a:lnSpc>
              <a:spcBef>
                <a:spcPts val="0"/>
              </a:spcBef>
              <a:spcAft>
                <a:spcPts val="0"/>
              </a:spcAft>
              <a:buNone/>
            </a:pPr>
            <a:r>
              <a:rPr lang="es-CO" sz="1800" b="0" i="0" u="none" strike="noStrike" cap="none">
                <a:solidFill>
                  <a:srgbClr val="212121"/>
                </a:solidFill>
                <a:latin typeface="Roboto"/>
                <a:ea typeface="Roboto"/>
                <a:cs typeface="Roboto"/>
                <a:sym typeface="Roboto"/>
              </a:rPr>
              <a:t>Esta función permite convertir cada uno de los tweets en un vector donde cada uno de los elementos es una palabra o símbolo gramatical.</a:t>
            </a:r>
            <a:endParaRPr sz="2000" b="0" i="0" u="none" strike="noStrike" cap="none">
              <a:solidFill>
                <a:srgbClr val="212121"/>
              </a:solidFill>
              <a:latin typeface="Roboto"/>
              <a:ea typeface="Roboto"/>
              <a:cs typeface="Roboto"/>
              <a:sym typeface="Roboto"/>
            </a:endParaRPr>
          </a:p>
        </p:txBody>
      </p:sp>
      <p:sp>
        <p:nvSpPr>
          <p:cNvPr id="487" name="Google Shape;487;p26"/>
          <p:cNvSpPr/>
          <p:nvPr/>
        </p:nvSpPr>
        <p:spPr>
          <a:xfrm>
            <a:off x="1330823" y="3244893"/>
            <a:ext cx="10861177" cy="1384995"/>
          </a:xfrm>
          <a:prstGeom prst="rect">
            <a:avLst/>
          </a:prstGeom>
          <a:solidFill>
            <a:srgbClr val="BFBFBF"/>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00FF"/>
                </a:solidFill>
                <a:latin typeface="Courier New"/>
                <a:ea typeface="Courier New"/>
                <a:cs typeface="Courier New"/>
                <a:sym typeface="Courier New"/>
              </a:rPr>
              <a:t>def</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795E26"/>
                </a:solidFill>
                <a:latin typeface="Courier New"/>
                <a:ea typeface="Courier New"/>
                <a:cs typeface="Courier New"/>
                <a:sym typeface="Courier New"/>
              </a:rPr>
              <a:t>tokenizer</a:t>
            </a:r>
            <a:r>
              <a:rPr lang="es-CO" sz="1400" b="0" i="0" u="none" strike="noStrike" cap="none">
                <a:solidFill>
                  <a:srgbClr val="000000"/>
                </a:solidFill>
                <a:latin typeface="Courier New"/>
                <a:ea typeface="Courier New"/>
                <a:cs typeface="Courier New"/>
                <a:sym typeface="Courier New"/>
              </a:rPr>
              <a:t>(</a:t>
            </a:r>
            <a:r>
              <a:rPr lang="es-CO" sz="1400" b="0" i="0" u="none" strike="noStrike" cap="none">
                <a:solidFill>
                  <a:srgbClr val="001080"/>
                </a:solidFill>
                <a:latin typeface="Courier New"/>
                <a:ea typeface="Courier New"/>
                <a:cs typeface="Courier New"/>
                <a:sym typeface="Courier New"/>
              </a:rPr>
              <a:t>text</a:t>
            </a:r>
            <a:r>
              <a:rPr lang="es-CO"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text = re.sub(</a:t>
            </a:r>
            <a:r>
              <a:rPr lang="es-CO" sz="1400" b="0" i="0" u="none" strike="noStrike" cap="none">
                <a:solidFill>
                  <a:srgbClr val="A31515"/>
                </a:solidFill>
                <a:latin typeface="Courier New"/>
                <a:ea typeface="Courier New"/>
                <a:cs typeface="Courier New"/>
                <a:sym typeface="Courier New"/>
              </a:rPr>
              <a:t>'&lt;[^&gt;]*&gt;'</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a:t>
            </a:r>
            <a:r>
              <a:rPr lang="es-CO" sz="1400" b="0" i="0" u="none" strike="noStrike" cap="none">
                <a:solidFill>
                  <a:srgbClr val="000000"/>
                </a:solidFill>
                <a:latin typeface="Courier New"/>
                <a:ea typeface="Courier New"/>
                <a:cs typeface="Courier New"/>
                <a:sym typeface="Courier New"/>
              </a:rPr>
              <a:t>, text)</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emoticons = re.findall(</a:t>
            </a:r>
            <a:r>
              <a:rPr lang="es-CO" sz="1400" b="0" i="0" u="none" strike="noStrike" cap="none">
                <a:solidFill>
                  <a:srgbClr val="A31515"/>
                </a:solidFill>
                <a:latin typeface="Courier New"/>
                <a:ea typeface="Courier New"/>
                <a:cs typeface="Courier New"/>
                <a:sym typeface="Courier New"/>
              </a:rPr>
              <a:t>'(?::|;|=)(?:-)?(?:\)|\(|D|P)'</a:t>
            </a:r>
            <a:r>
              <a:rPr lang="es-CO" sz="1400" b="0" i="0" u="none" strike="noStrike" cap="none">
                <a:solidFill>
                  <a:srgbClr val="000000"/>
                </a:solidFill>
                <a:latin typeface="Courier New"/>
                <a:ea typeface="Courier New"/>
                <a:cs typeface="Courier New"/>
                <a:sym typeface="Courier New"/>
              </a:rPr>
              <a:t>, text.lower())</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text = re.sub(</a:t>
            </a:r>
            <a:r>
              <a:rPr lang="es-CO" sz="1400" b="0" i="0" u="none" strike="noStrike" cap="none">
                <a:solidFill>
                  <a:srgbClr val="A31515"/>
                </a:solidFill>
                <a:latin typeface="Courier New"/>
                <a:ea typeface="Courier New"/>
                <a:cs typeface="Courier New"/>
                <a:sym typeface="Courier New"/>
              </a:rPr>
              <a:t>'[\W]+'</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 '</a:t>
            </a:r>
            <a:r>
              <a:rPr lang="es-CO" sz="1400" b="0" i="0" u="none" strike="noStrike" cap="none">
                <a:solidFill>
                  <a:srgbClr val="000000"/>
                </a:solidFill>
                <a:latin typeface="Courier New"/>
                <a:ea typeface="Courier New"/>
                <a:cs typeface="Courier New"/>
                <a:sym typeface="Courier New"/>
              </a:rPr>
              <a:t>, text.lower()) +</a:t>
            </a:r>
            <a:r>
              <a:rPr lang="es-CO" sz="1400" b="0" i="0" u="none" strike="noStrike" cap="none">
                <a:solidFill>
                  <a:srgbClr val="A31515"/>
                </a:solidFill>
                <a:latin typeface="Courier New"/>
                <a:ea typeface="Courier New"/>
                <a:cs typeface="Courier New"/>
                <a:sym typeface="Courier New"/>
              </a:rPr>
              <a:t>' '</a:t>
            </a:r>
            <a:r>
              <a:rPr lang="es-CO" sz="1400" b="0" i="0" u="none" strike="noStrike" cap="none">
                <a:solidFill>
                  <a:srgbClr val="000000"/>
                </a:solidFill>
                <a:latin typeface="Courier New"/>
                <a:ea typeface="Courier New"/>
                <a:cs typeface="Courier New"/>
                <a:sym typeface="Courier New"/>
              </a:rPr>
              <a:t>.join(emoticons).replace(</a:t>
            </a:r>
            <a:r>
              <a:rPr lang="es-CO" sz="1400" b="0" i="0" u="none" strike="noStrike" cap="none">
                <a:solidFill>
                  <a:srgbClr val="A31515"/>
                </a:solidFill>
                <a:latin typeface="Courier New"/>
                <a:ea typeface="Courier New"/>
                <a:cs typeface="Courier New"/>
                <a:sym typeface="Courier New"/>
              </a:rPr>
              <a:t>'-'</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a:t>
            </a:r>
            <a:r>
              <a:rPr lang="es-CO"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tokenized = [w </a:t>
            </a:r>
            <a:r>
              <a:rPr lang="es-CO" sz="1400" b="0" i="0" u="none" strike="noStrike" cap="none">
                <a:solidFill>
                  <a:srgbClr val="AF00DB"/>
                </a:solidFill>
                <a:latin typeface="Courier New"/>
                <a:ea typeface="Courier New"/>
                <a:cs typeface="Courier New"/>
                <a:sym typeface="Courier New"/>
              </a:rPr>
              <a:t>for</a:t>
            </a:r>
            <a:r>
              <a:rPr lang="es-CO" sz="1400" b="0" i="0" u="none" strike="noStrike" cap="none">
                <a:solidFill>
                  <a:srgbClr val="000000"/>
                </a:solidFill>
                <a:latin typeface="Courier New"/>
                <a:ea typeface="Courier New"/>
                <a:cs typeface="Courier New"/>
                <a:sym typeface="Courier New"/>
              </a:rPr>
              <a:t> w </a:t>
            </a:r>
            <a:r>
              <a:rPr lang="es-CO" sz="1400" b="0" i="0" u="none" strike="noStrike" cap="none">
                <a:solidFill>
                  <a:srgbClr val="0000FF"/>
                </a:solidFill>
                <a:latin typeface="Courier New"/>
                <a:ea typeface="Courier New"/>
                <a:cs typeface="Courier New"/>
                <a:sym typeface="Courier New"/>
              </a:rPr>
              <a:t>in</a:t>
            </a:r>
            <a:r>
              <a:rPr lang="es-CO" sz="1400" b="0" i="0" u="none" strike="noStrike" cap="none">
                <a:solidFill>
                  <a:srgbClr val="000000"/>
                </a:solidFill>
                <a:latin typeface="Courier New"/>
                <a:ea typeface="Courier New"/>
                <a:cs typeface="Courier New"/>
                <a:sym typeface="Courier New"/>
              </a:rPr>
              <a:t> text.split() </a:t>
            </a:r>
            <a:r>
              <a:rPr lang="es-CO" sz="1400" b="0" i="0" u="none" strike="noStrike" cap="none">
                <a:solidFill>
                  <a:srgbClr val="AF00DB"/>
                </a:solidFill>
                <a:latin typeface="Courier New"/>
                <a:ea typeface="Courier New"/>
                <a:cs typeface="Courier New"/>
                <a:sym typeface="Courier New"/>
              </a:rPr>
              <a:t>if</a:t>
            </a:r>
            <a:r>
              <a:rPr lang="es-CO" sz="1400" b="0" i="0" u="none" strike="noStrike" cap="none">
                <a:solidFill>
                  <a:srgbClr val="000000"/>
                </a:solidFill>
                <a:latin typeface="Courier New"/>
                <a:ea typeface="Courier New"/>
                <a:cs typeface="Courier New"/>
                <a:sym typeface="Courier New"/>
              </a:rPr>
              <a:t> w </a:t>
            </a:r>
            <a:r>
              <a:rPr lang="es-CO" sz="1400" b="0" i="0" u="none" strike="noStrike" cap="none">
                <a:solidFill>
                  <a:srgbClr val="0000FF"/>
                </a:solidFill>
                <a:latin typeface="Courier New"/>
                <a:ea typeface="Courier New"/>
                <a:cs typeface="Courier New"/>
                <a:sym typeface="Courier New"/>
              </a:rPr>
              <a:t>not</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0000FF"/>
                </a:solidFill>
                <a:latin typeface="Courier New"/>
                <a:ea typeface="Courier New"/>
                <a:cs typeface="Courier New"/>
                <a:sym typeface="Courier New"/>
              </a:rPr>
              <a:t>in</a:t>
            </a:r>
            <a:r>
              <a:rPr lang="es-CO" sz="1400" b="0" i="0" u="none" strike="noStrike" cap="none">
                <a:solidFill>
                  <a:srgbClr val="000000"/>
                </a:solidFill>
                <a:latin typeface="Courier New"/>
                <a:ea typeface="Courier New"/>
                <a:cs typeface="Courier New"/>
                <a:sym typeface="Courier New"/>
              </a:rPr>
              <a:t> stop]</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F00DB"/>
                </a:solidFill>
                <a:latin typeface="Courier New"/>
                <a:ea typeface="Courier New"/>
                <a:cs typeface="Courier New"/>
                <a:sym typeface="Courier New"/>
              </a:rPr>
              <a:t>return</a:t>
            </a:r>
            <a:r>
              <a:rPr lang="es-CO" sz="1400" b="0" i="0" u="none" strike="noStrike" cap="none">
                <a:solidFill>
                  <a:srgbClr val="000000"/>
                </a:solidFill>
                <a:latin typeface="Courier New"/>
                <a:ea typeface="Courier New"/>
                <a:cs typeface="Courier New"/>
                <a:sym typeface="Courier New"/>
              </a:rPr>
              <a:t> tokenized</a:t>
            </a:r>
            <a:endParaRPr sz="1400" b="0" i="0" u="none" strike="noStrike" cap="none">
              <a:solidFill>
                <a:srgbClr val="000000"/>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1"/>
        <p:cNvGrpSpPr/>
        <p:nvPr/>
      </p:nvGrpSpPr>
      <p:grpSpPr>
        <a:xfrm>
          <a:off x="0" y="0"/>
          <a:ext cx="0" cy="0"/>
          <a:chOff x="0" y="0"/>
          <a:chExt cx="0" cy="0"/>
        </a:xfrm>
      </p:grpSpPr>
      <p:sp>
        <p:nvSpPr>
          <p:cNvPr id="492" name="Google Shape;492;p27"/>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5.3. Extracción de características </a:t>
            </a:r>
            <a:endParaRPr sz="1400" b="0" i="0" u="none" strike="noStrike" cap="none">
              <a:solidFill>
                <a:srgbClr val="000000"/>
              </a:solidFill>
              <a:latin typeface="Arial"/>
              <a:ea typeface="Arial"/>
              <a:cs typeface="Arial"/>
              <a:sym typeface="Arial"/>
            </a:endParaRPr>
          </a:p>
        </p:txBody>
      </p:sp>
      <p:sp>
        <p:nvSpPr>
          <p:cNvPr id="493" name="Google Shape;493;p27"/>
          <p:cNvSpPr/>
          <p:nvPr/>
        </p:nvSpPr>
        <p:spPr>
          <a:xfrm>
            <a:off x="1480457" y="2165705"/>
            <a:ext cx="10711543" cy="3600986"/>
          </a:xfrm>
          <a:prstGeom prst="rect">
            <a:avLst/>
          </a:prstGeom>
          <a:solidFill>
            <a:srgbClr val="BFBFBF"/>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200" b="0" i="0" u="none" strike="noStrike" cap="none">
                <a:solidFill>
                  <a:srgbClr val="008000"/>
                </a:solidFill>
                <a:latin typeface="Courier New"/>
                <a:ea typeface="Courier New"/>
                <a:cs typeface="Courier New"/>
                <a:sym typeface="Courier New"/>
              </a:rPr>
              <a:t>#p2.2: función para extraer un documento del dataset  </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795E26"/>
                </a:solidFill>
                <a:latin typeface="Courier New"/>
                <a:ea typeface="Courier New"/>
                <a:cs typeface="Courier New"/>
                <a:sym typeface="Courier New"/>
              </a:rPr>
              <a:t>print</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"p2.2: funcion para extraer un documento del dataset  "</a:t>
            </a:r>
            <a:r>
              <a:rPr lang="es-CO" sz="12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200" b="0" i="0" u="none" strike="noStrike" cap="none">
                <a:solidFill>
                  <a:srgbClr val="0000FF"/>
                </a:solidFill>
                <a:latin typeface="Courier New"/>
                <a:ea typeface="Courier New"/>
                <a:cs typeface="Courier New"/>
                <a:sym typeface="Courier New"/>
              </a:rPr>
              <a:t>def</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795E26"/>
                </a:solidFill>
                <a:latin typeface="Courier New"/>
                <a:ea typeface="Courier New"/>
                <a:cs typeface="Courier New"/>
                <a:sym typeface="Courier New"/>
              </a:rPr>
              <a:t>stream_docs</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001080"/>
                </a:solidFill>
                <a:latin typeface="Courier New"/>
                <a:ea typeface="Courier New"/>
                <a:cs typeface="Courier New"/>
                <a:sym typeface="Courier New"/>
              </a:rPr>
              <a:t>path</a:t>
            </a:r>
            <a:r>
              <a:rPr lang="es-CO" sz="12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F00DB"/>
                </a:solidFill>
                <a:latin typeface="Courier New"/>
                <a:ea typeface="Courier New"/>
                <a:cs typeface="Courier New"/>
                <a:sym typeface="Courier New"/>
              </a:rPr>
              <a:t>with</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795E26"/>
                </a:solidFill>
                <a:latin typeface="Courier New"/>
                <a:ea typeface="Courier New"/>
                <a:cs typeface="Courier New"/>
                <a:sym typeface="Courier New"/>
              </a:rPr>
              <a:t>open</a:t>
            </a:r>
            <a:r>
              <a:rPr lang="es-CO" sz="1200" b="0" i="0" u="none" strike="noStrike" cap="none">
                <a:solidFill>
                  <a:srgbClr val="000000"/>
                </a:solidFill>
                <a:latin typeface="Courier New"/>
                <a:ea typeface="Courier New"/>
                <a:cs typeface="Courier New"/>
                <a:sym typeface="Courier New"/>
              </a:rPr>
              <a:t>(path, </a:t>
            </a:r>
            <a:r>
              <a:rPr lang="es-CO" sz="1200" b="0" i="0" u="none" strike="noStrike" cap="none">
                <a:solidFill>
                  <a:srgbClr val="A31515"/>
                </a:solidFill>
                <a:latin typeface="Courier New"/>
                <a:ea typeface="Courier New"/>
                <a:cs typeface="Courier New"/>
                <a:sym typeface="Courier New"/>
              </a:rPr>
              <a:t>'r'</a:t>
            </a:r>
            <a:r>
              <a:rPr lang="es-CO" sz="1200" b="0" i="0" u="none" strike="noStrike" cap="none">
                <a:solidFill>
                  <a:srgbClr val="000000"/>
                </a:solidFill>
                <a:latin typeface="Courier New"/>
                <a:ea typeface="Courier New"/>
                <a:cs typeface="Courier New"/>
                <a:sym typeface="Courier New"/>
              </a:rPr>
              <a:t>, encoding=</a:t>
            </a:r>
            <a:r>
              <a:rPr lang="es-CO" sz="1200" b="0" i="0" u="none" strike="noStrike" cap="none">
                <a:solidFill>
                  <a:srgbClr val="A31515"/>
                </a:solidFill>
                <a:latin typeface="Courier New"/>
                <a:ea typeface="Courier New"/>
                <a:cs typeface="Courier New"/>
                <a:sym typeface="Courier New"/>
              </a:rPr>
              <a:t>'utf-8'</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F00DB"/>
                </a:solidFill>
                <a:latin typeface="Courier New"/>
                <a:ea typeface="Courier New"/>
                <a:cs typeface="Courier New"/>
                <a:sym typeface="Courier New"/>
              </a:rPr>
              <a:t>as</a:t>
            </a:r>
            <a:r>
              <a:rPr lang="es-CO" sz="1200" b="0" i="0" u="none" strike="noStrike" cap="none">
                <a:solidFill>
                  <a:srgbClr val="000000"/>
                </a:solidFill>
                <a:latin typeface="Courier New"/>
                <a:ea typeface="Courier New"/>
                <a:cs typeface="Courier New"/>
                <a:sym typeface="Courier New"/>
              </a:rPr>
              <a:t> csv:</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795E26"/>
                </a:solidFill>
                <a:latin typeface="Courier New"/>
                <a:ea typeface="Courier New"/>
                <a:cs typeface="Courier New"/>
                <a:sym typeface="Courier New"/>
              </a:rPr>
              <a:t>next</a:t>
            </a:r>
            <a:r>
              <a:rPr lang="es-CO" sz="1200" b="0" i="0" u="none" strike="noStrike" cap="none">
                <a:solidFill>
                  <a:srgbClr val="000000"/>
                </a:solidFill>
                <a:latin typeface="Courier New"/>
                <a:ea typeface="Courier New"/>
                <a:cs typeface="Courier New"/>
                <a:sym typeface="Courier New"/>
              </a:rPr>
              <a:t>(csv)  </a:t>
            </a:r>
            <a:r>
              <a:rPr lang="es-CO" sz="1200" b="0" i="0" u="none" strike="noStrike" cap="none">
                <a:solidFill>
                  <a:srgbClr val="008000"/>
                </a:solidFill>
                <a:latin typeface="Courier New"/>
                <a:ea typeface="Courier New"/>
                <a:cs typeface="Courier New"/>
                <a:sym typeface="Courier New"/>
              </a:rPr>
              <a:t># skip header</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F00DB"/>
                </a:solidFill>
                <a:latin typeface="Courier New"/>
                <a:ea typeface="Courier New"/>
                <a:cs typeface="Courier New"/>
                <a:sym typeface="Courier New"/>
              </a:rPr>
              <a:t>for</a:t>
            </a:r>
            <a:r>
              <a:rPr lang="es-CO" sz="1200" b="0" i="0" u="none" strike="noStrike" cap="none">
                <a:solidFill>
                  <a:srgbClr val="000000"/>
                </a:solidFill>
                <a:latin typeface="Courier New"/>
                <a:ea typeface="Courier New"/>
                <a:cs typeface="Courier New"/>
                <a:sym typeface="Courier New"/>
              </a:rPr>
              <a:t> line </a:t>
            </a:r>
            <a:r>
              <a:rPr lang="es-CO" sz="1200" b="0" i="0" u="none" strike="noStrike" cap="none">
                <a:solidFill>
                  <a:srgbClr val="0000FF"/>
                </a:solidFill>
                <a:latin typeface="Courier New"/>
                <a:ea typeface="Courier New"/>
                <a:cs typeface="Courier New"/>
                <a:sym typeface="Courier New"/>
              </a:rPr>
              <a:t>in</a:t>
            </a:r>
            <a:r>
              <a:rPr lang="es-CO" sz="1200" b="0" i="0" u="none" strike="noStrike" cap="none">
                <a:solidFill>
                  <a:srgbClr val="000000"/>
                </a:solidFill>
                <a:latin typeface="Courier New"/>
                <a:ea typeface="Courier New"/>
                <a:cs typeface="Courier New"/>
                <a:sym typeface="Courier New"/>
              </a:rPr>
              <a:t> csv:</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text, label = line[:</a:t>
            </a:r>
            <a:r>
              <a:rPr lang="es-CO" sz="1200" b="0" i="0" u="none" strike="noStrike" cap="none">
                <a:solidFill>
                  <a:srgbClr val="09885A"/>
                </a:solidFill>
                <a:latin typeface="Courier New"/>
                <a:ea typeface="Courier New"/>
                <a:cs typeface="Courier New"/>
                <a:sym typeface="Courier New"/>
              </a:rPr>
              <a:t>-3</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267F99"/>
                </a:solidFill>
                <a:latin typeface="Courier New"/>
                <a:ea typeface="Courier New"/>
                <a:cs typeface="Courier New"/>
                <a:sym typeface="Courier New"/>
              </a:rPr>
              <a:t>int</a:t>
            </a:r>
            <a:r>
              <a:rPr lang="es-CO" sz="1200" b="0" i="0" u="none" strike="noStrike" cap="none">
                <a:solidFill>
                  <a:srgbClr val="000000"/>
                </a:solidFill>
                <a:latin typeface="Courier New"/>
                <a:ea typeface="Courier New"/>
                <a:cs typeface="Courier New"/>
                <a:sym typeface="Courier New"/>
              </a:rPr>
              <a:t>(line[</a:t>
            </a:r>
            <a:r>
              <a:rPr lang="es-CO" sz="1200" b="0" i="0" u="none" strike="noStrike" cap="none">
                <a:solidFill>
                  <a:srgbClr val="09885A"/>
                </a:solidFill>
                <a:latin typeface="Courier New"/>
                <a:ea typeface="Courier New"/>
                <a:cs typeface="Courier New"/>
                <a:sym typeface="Courier New"/>
              </a:rPr>
              <a:t>-2</a:t>
            </a:r>
            <a:r>
              <a:rPr lang="es-CO" sz="12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F00DB"/>
                </a:solidFill>
                <a:latin typeface="Courier New"/>
                <a:ea typeface="Courier New"/>
                <a:cs typeface="Courier New"/>
                <a:sym typeface="Courier New"/>
              </a:rPr>
              <a:t>yield</a:t>
            </a:r>
            <a:r>
              <a:rPr lang="es-CO" sz="1200" b="0" i="0" u="none" strike="noStrike" cap="none">
                <a:solidFill>
                  <a:srgbClr val="000000"/>
                </a:solidFill>
                <a:latin typeface="Courier New"/>
                <a:ea typeface="Courier New"/>
                <a:cs typeface="Courier New"/>
                <a:sym typeface="Courier New"/>
              </a:rPr>
              <a:t> text, label</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8000"/>
                </a:solidFill>
                <a:latin typeface="Courier New"/>
                <a:ea typeface="Courier New"/>
                <a:cs typeface="Courier New"/>
                <a:sym typeface="Courier New"/>
              </a:rPr>
              <a:t>#p2.3: función que tomara una secuencia de documentos y devolverá un número particular de documentos</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FF"/>
                </a:solidFill>
                <a:latin typeface="Courier New"/>
                <a:ea typeface="Courier New"/>
                <a:cs typeface="Courier New"/>
                <a:sym typeface="Courier New"/>
              </a:rPr>
              <a:t>def</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795E26"/>
                </a:solidFill>
                <a:latin typeface="Courier New"/>
                <a:ea typeface="Courier New"/>
                <a:cs typeface="Courier New"/>
                <a:sym typeface="Courier New"/>
              </a:rPr>
              <a:t>get_minibatch</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001080"/>
                </a:solidFill>
                <a:latin typeface="Courier New"/>
                <a:ea typeface="Courier New"/>
                <a:cs typeface="Courier New"/>
                <a:sym typeface="Courier New"/>
              </a:rPr>
              <a:t>doc_stream</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001080"/>
                </a:solidFill>
                <a:latin typeface="Courier New"/>
                <a:ea typeface="Courier New"/>
                <a:cs typeface="Courier New"/>
                <a:sym typeface="Courier New"/>
              </a:rPr>
              <a:t>size</a:t>
            </a:r>
            <a:r>
              <a:rPr lang="es-CO" sz="12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docs, y = [], []</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F00DB"/>
                </a:solidFill>
                <a:latin typeface="Courier New"/>
                <a:ea typeface="Courier New"/>
                <a:cs typeface="Courier New"/>
                <a:sym typeface="Courier New"/>
              </a:rPr>
              <a:t>try</a:t>
            </a:r>
            <a:r>
              <a:rPr lang="es-CO" sz="12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F00DB"/>
                </a:solidFill>
                <a:latin typeface="Courier New"/>
                <a:ea typeface="Courier New"/>
                <a:cs typeface="Courier New"/>
                <a:sym typeface="Courier New"/>
              </a:rPr>
              <a:t>for</a:t>
            </a:r>
            <a:r>
              <a:rPr lang="es-CO" sz="1200" b="0" i="0" u="none" strike="noStrike" cap="none">
                <a:solidFill>
                  <a:srgbClr val="000000"/>
                </a:solidFill>
                <a:latin typeface="Courier New"/>
                <a:ea typeface="Courier New"/>
                <a:cs typeface="Courier New"/>
                <a:sym typeface="Courier New"/>
              </a:rPr>
              <a:t> _ </a:t>
            </a:r>
            <a:r>
              <a:rPr lang="es-CO" sz="1200" b="0" i="0" u="none" strike="noStrike" cap="none">
                <a:solidFill>
                  <a:srgbClr val="0000FF"/>
                </a:solidFill>
                <a:latin typeface="Courier New"/>
                <a:ea typeface="Courier New"/>
                <a:cs typeface="Courier New"/>
                <a:sym typeface="Courier New"/>
              </a:rPr>
              <a:t>in</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795E26"/>
                </a:solidFill>
                <a:latin typeface="Courier New"/>
                <a:ea typeface="Courier New"/>
                <a:cs typeface="Courier New"/>
                <a:sym typeface="Courier New"/>
              </a:rPr>
              <a:t>range</a:t>
            </a:r>
            <a:r>
              <a:rPr lang="es-CO" sz="1200" b="0" i="0" u="none" strike="noStrike" cap="none">
                <a:solidFill>
                  <a:srgbClr val="000000"/>
                </a:solidFill>
                <a:latin typeface="Courier New"/>
                <a:ea typeface="Courier New"/>
                <a:cs typeface="Courier New"/>
                <a:sym typeface="Courier New"/>
              </a:rPr>
              <a:t>(size):</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text, label = </a:t>
            </a:r>
            <a:r>
              <a:rPr lang="es-CO" sz="1200" b="0" i="0" u="none" strike="noStrike" cap="none">
                <a:solidFill>
                  <a:srgbClr val="795E26"/>
                </a:solidFill>
                <a:latin typeface="Courier New"/>
                <a:ea typeface="Courier New"/>
                <a:cs typeface="Courier New"/>
                <a:sym typeface="Courier New"/>
              </a:rPr>
              <a:t>next</a:t>
            </a:r>
            <a:r>
              <a:rPr lang="es-CO" sz="1200" b="0" i="0" u="none" strike="noStrike" cap="none">
                <a:solidFill>
                  <a:srgbClr val="000000"/>
                </a:solidFill>
                <a:latin typeface="Courier New"/>
                <a:ea typeface="Courier New"/>
                <a:cs typeface="Courier New"/>
                <a:sym typeface="Courier New"/>
              </a:rPr>
              <a:t>(doc_stream)</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docs.append(text)</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y.append(label)</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F00DB"/>
                </a:solidFill>
                <a:latin typeface="Courier New"/>
                <a:ea typeface="Courier New"/>
                <a:cs typeface="Courier New"/>
                <a:sym typeface="Courier New"/>
              </a:rPr>
              <a:t>except</a:t>
            </a:r>
            <a:r>
              <a:rPr lang="es-CO" sz="1200" b="0" i="0" u="none" strike="noStrike" cap="none">
                <a:solidFill>
                  <a:srgbClr val="000000"/>
                </a:solidFill>
                <a:latin typeface="Courier New"/>
                <a:ea typeface="Courier New"/>
                <a:cs typeface="Courier New"/>
                <a:sym typeface="Courier New"/>
              </a:rPr>
              <a:t> StopIteration:</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F00DB"/>
                </a:solidFill>
                <a:latin typeface="Courier New"/>
                <a:ea typeface="Courier New"/>
                <a:cs typeface="Courier New"/>
                <a:sym typeface="Courier New"/>
              </a:rPr>
              <a:t>return</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0000FF"/>
                </a:solidFill>
                <a:latin typeface="Courier New"/>
                <a:ea typeface="Courier New"/>
                <a:cs typeface="Courier New"/>
                <a:sym typeface="Courier New"/>
              </a:rPr>
              <a:t>None</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0000FF"/>
                </a:solidFill>
                <a:latin typeface="Courier New"/>
                <a:ea typeface="Courier New"/>
                <a:cs typeface="Courier New"/>
                <a:sym typeface="Courier New"/>
              </a:rPr>
              <a:t>None</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F00DB"/>
                </a:solidFill>
                <a:latin typeface="Courier New"/>
                <a:ea typeface="Courier New"/>
                <a:cs typeface="Courier New"/>
                <a:sym typeface="Courier New"/>
              </a:rPr>
              <a:t>return</a:t>
            </a:r>
            <a:r>
              <a:rPr lang="es-CO" sz="1200" b="0" i="0" u="none" strike="noStrike" cap="none">
                <a:solidFill>
                  <a:srgbClr val="000000"/>
                </a:solidFill>
                <a:latin typeface="Courier New"/>
                <a:ea typeface="Courier New"/>
                <a:cs typeface="Courier New"/>
                <a:sym typeface="Courier New"/>
              </a:rPr>
              <a:t> docs, 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7"/>
        <p:cNvGrpSpPr/>
        <p:nvPr/>
      </p:nvGrpSpPr>
      <p:grpSpPr>
        <a:xfrm>
          <a:off x="0" y="0"/>
          <a:ext cx="0" cy="0"/>
          <a:chOff x="0" y="0"/>
          <a:chExt cx="0" cy="0"/>
        </a:xfrm>
      </p:grpSpPr>
      <p:sp>
        <p:nvSpPr>
          <p:cNvPr id="498" name="Google Shape;498;p28"/>
          <p:cNvSpPr txBox="1"/>
          <p:nvPr/>
        </p:nvSpPr>
        <p:spPr>
          <a:xfrm>
            <a:off x="1614197" y="475862"/>
            <a:ext cx="74253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3200" b="1" i="0" u="none" strike="noStrike" cap="none">
                <a:solidFill>
                  <a:srgbClr val="FFFFFF"/>
                </a:solidFill>
                <a:latin typeface="Calibri"/>
                <a:ea typeface="Calibri"/>
                <a:cs typeface="Calibri"/>
                <a:sym typeface="Calibri"/>
              </a:rPr>
              <a:t>5.4. Entrenamos el modelo</a:t>
            </a:r>
            <a:endParaRPr sz="1400" b="0" i="0" u="none" strike="noStrike" cap="none">
              <a:solidFill>
                <a:srgbClr val="000000"/>
              </a:solidFill>
              <a:latin typeface="Arial"/>
              <a:ea typeface="Arial"/>
              <a:cs typeface="Arial"/>
              <a:sym typeface="Arial"/>
            </a:endParaRPr>
          </a:p>
        </p:txBody>
      </p:sp>
      <p:sp>
        <p:nvSpPr>
          <p:cNvPr id="499" name="Google Shape;499;p28"/>
          <p:cNvSpPr/>
          <p:nvPr/>
        </p:nvSpPr>
        <p:spPr>
          <a:xfrm>
            <a:off x="1402078" y="1126947"/>
            <a:ext cx="1092054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212121"/>
                </a:solidFill>
                <a:latin typeface="Roboto"/>
                <a:ea typeface="Roboto"/>
                <a:cs typeface="Roboto"/>
                <a:sym typeface="Roboto"/>
              </a:rPr>
              <a:t>usaremos regresión logística porque es menos costoso en tiempo de procesamiento que “support vector machine”</a:t>
            </a:r>
            <a:endParaRPr sz="1400" b="0" i="0" u="none" strike="noStrike" cap="none">
              <a:solidFill>
                <a:srgbClr val="000000"/>
              </a:solidFill>
              <a:latin typeface="Arial"/>
              <a:ea typeface="Arial"/>
              <a:cs typeface="Arial"/>
              <a:sym typeface="Arial"/>
            </a:endParaRPr>
          </a:p>
        </p:txBody>
      </p:sp>
      <p:sp>
        <p:nvSpPr>
          <p:cNvPr id="500" name="Google Shape;500;p28"/>
          <p:cNvSpPr/>
          <p:nvPr/>
        </p:nvSpPr>
        <p:spPr>
          <a:xfrm>
            <a:off x="1384659" y="1434724"/>
            <a:ext cx="10772503" cy="5355312"/>
          </a:xfrm>
          <a:prstGeom prst="rect">
            <a:avLst/>
          </a:prstGeom>
          <a:solidFill>
            <a:srgbClr val="BFBFBF"/>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path=</a:t>
            </a:r>
            <a:r>
              <a:rPr lang="es-CO" sz="900" b="0" i="0" u="none" strike="noStrike" cap="none">
                <a:solidFill>
                  <a:srgbClr val="A31515"/>
                </a:solidFill>
                <a:latin typeface="Courier New"/>
                <a:ea typeface="Courier New"/>
                <a:cs typeface="Courier New"/>
                <a:sym typeface="Courier New"/>
              </a:rPr>
              <a:t>'/content/drive/My Drive/IA/Analisis_sentimientos_Twitter/datasets/dataset_2017_full_clean.csv'</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8000"/>
                </a:solidFill>
                <a:latin typeface="Courier New"/>
                <a:ea typeface="Courier New"/>
                <a:cs typeface="Courier New"/>
                <a:sym typeface="Courier New"/>
              </a:rPr>
              <a:t>#p2: definimos una versión liviana de CountVectorizer+TfidfVectorizer llamada HashingVectorizer</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from</a:t>
            </a:r>
            <a:r>
              <a:rPr lang="es-CO" sz="900" b="0" i="0" u="none" strike="noStrike" cap="none">
                <a:solidFill>
                  <a:srgbClr val="000000"/>
                </a:solidFill>
                <a:latin typeface="Courier New"/>
                <a:ea typeface="Courier New"/>
                <a:cs typeface="Courier New"/>
                <a:sym typeface="Courier New"/>
              </a:rPr>
              <a:t> sklearn.feature_extraction.text </a:t>
            </a: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HashingVectorizer</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from</a:t>
            </a:r>
            <a:r>
              <a:rPr lang="es-CO" sz="900" b="0" i="0" u="none" strike="noStrike" cap="none">
                <a:solidFill>
                  <a:srgbClr val="000000"/>
                </a:solidFill>
                <a:latin typeface="Courier New"/>
                <a:ea typeface="Courier New"/>
                <a:cs typeface="Courier New"/>
                <a:sym typeface="Courier New"/>
              </a:rPr>
              <a:t> sklearn.linear_model </a:t>
            </a: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SGDClassifier</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900" b="0" i="0" u="none" strike="noStrike" cap="none">
                <a:solidFill>
                  <a:srgbClr val="000000"/>
                </a:solidFill>
                <a:latin typeface="Courier New"/>
                <a:ea typeface="Courier New"/>
                <a:cs typeface="Courier New"/>
                <a:sym typeface="Courier New"/>
              </a:rPr>
            </a:br>
            <a:r>
              <a:rPr lang="es-CO" sz="900" b="0" i="0" u="none" strike="noStrike" cap="none">
                <a:solidFill>
                  <a:srgbClr val="000000"/>
                </a:solidFill>
                <a:latin typeface="Courier New"/>
                <a:ea typeface="Courier New"/>
                <a:cs typeface="Courier New"/>
                <a:sym typeface="Courier New"/>
              </a:rPr>
              <a:t>vect = HashingVectorizer(decode_error=</a:t>
            </a:r>
            <a:r>
              <a:rPr lang="es-CO" sz="900" b="0" i="0" u="none" strike="noStrike" cap="none">
                <a:solidFill>
                  <a:srgbClr val="A31515"/>
                </a:solidFill>
                <a:latin typeface="Courier New"/>
                <a:ea typeface="Courier New"/>
                <a:cs typeface="Courier New"/>
                <a:sym typeface="Courier New"/>
              </a:rPr>
              <a:t>'ignore'</a:t>
            </a:r>
            <a:r>
              <a:rPr lang="es-CO" sz="900" b="0" i="0" u="none" strike="noStrike" cap="none">
                <a:solidFill>
                  <a:srgbClr val="000000"/>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n_features=</a:t>
            </a:r>
            <a:r>
              <a:rPr lang="es-CO" sz="900" b="0" i="0" u="none" strike="noStrike" cap="none">
                <a:solidFill>
                  <a:srgbClr val="09885A"/>
                </a:solidFill>
                <a:latin typeface="Courier New"/>
                <a:ea typeface="Courier New"/>
                <a:cs typeface="Courier New"/>
                <a:sym typeface="Courier New"/>
              </a:rPr>
              <a:t>2</a:t>
            </a:r>
            <a:r>
              <a:rPr lang="es-CO" sz="900" b="0" i="0" u="none" strike="noStrike" cap="none">
                <a:solidFill>
                  <a:srgbClr val="000000"/>
                </a:solidFill>
                <a:latin typeface="Courier New"/>
                <a:ea typeface="Courier New"/>
                <a:cs typeface="Courier New"/>
                <a:sym typeface="Courier New"/>
              </a:rPr>
              <a:t>**</a:t>
            </a:r>
            <a:r>
              <a:rPr lang="es-CO" sz="900" b="0" i="0" u="none" strike="noStrike" cap="none">
                <a:solidFill>
                  <a:srgbClr val="09885A"/>
                </a:solidFill>
                <a:latin typeface="Courier New"/>
                <a:ea typeface="Courier New"/>
                <a:cs typeface="Courier New"/>
                <a:sym typeface="Courier New"/>
              </a:rPr>
              <a:t>21</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preprocessor=</a:t>
            </a:r>
            <a:r>
              <a:rPr lang="es-CO" sz="900" b="0" i="0" u="none" strike="noStrike" cap="none">
                <a:solidFill>
                  <a:srgbClr val="0000FF"/>
                </a:solidFill>
                <a:latin typeface="Courier New"/>
                <a:ea typeface="Courier New"/>
                <a:cs typeface="Courier New"/>
                <a:sym typeface="Courier New"/>
              </a:rPr>
              <a:t>None</a:t>
            </a:r>
            <a:r>
              <a:rPr lang="es-CO" sz="900" b="0" i="0" u="none" strike="noStrike" cap="none">
                <a:solidFill>
                  <a:srgbClr val="000000"/>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tokenizer=tokenizer)</a:t>
            </a:r>
            <a:endParaRPr/>
          </a:p>
          <a:p>
            <a:pPr marL="0" marR="0" lvl="0" indent="0" algn="l" rtl="0">
              <a:lnSpc>
                <a:spcPct val="100000"/>
              </a:lnSpc>
              <a:spcBef>
                <a:spcPts val="0"/>
              </a:spcBef>
              <a:spcAft>
                <a:spcPts val="0"/>
              </a:spcAft>
              <a:buNone/>
            </a:pPr>
            <a:br>
              <a:rPr lang="es-CO" sz="900" b="0" i="0" u="none" strike="noStrike" cap="none">
                <a:solidFill>
                  <a:srgbClr val="000000"/>
                </a:solidFill>
                <a:latin typeface="Courier New"/>
                <a:ea typeface="Courier New"/>
                <a:cs typeface="Courier New"/>
                <a:sym typeface="Courier New"/>
              </a:rPr>
            </a:br>
            <a:r>
              <a:rPr lang="es-CO" sz="900" b="0" i="0" u="none" strike="noStrike" cap="none">
                <a:solidFill>
                  <a:srgbClr val="008000"/>
                </a:solidFill>
                <a:latin typeface="Courier New"/>
                <a:ea typeface="Courier New"/>
                <a:cs typeface="Courier New"/>
                <a:sym typeface="Courier New"/>
              </a:rPr>
              <a:t>#definimos como algoritmo la regressión logistica en el decenso gradiante </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900" b="0" i="0" u="none" strike="noStrike" cap="none">
                <a:solidFill>
                  <a:srgbClr val="000000"/>
                </a:solidFill>
                <a:latin typeface="Courier New"/>
                <a:ea typeface="Courier New"/>
                <a:cs typeface="Courier New"/>
                <a:sym typeface="Courier New"/>
              </a:rPr>
            </a:br>
            <a:r>
              <a:rPr lang="es-CO" sz="900" b="0" i="0" u="none" strike="noStrike" cap="none">
                <a:solidFill>
                  <a:srgbClr val="000000"/>
                </a:solidFill>
                <a:latin typeface="Courier New"/>
                <a:ea typeface="Courier New"/>
                <a:cs typeface="Courier New"/>
                <a:sym typeface="Courier New"/>
              </a:rPr>
              <a:t>clf = SGDClassifier(loss=</a:t>
            </a:r>
            <a:r>
              <a:rPr lang="es-CO" sz="900" b="0" i="0" u="none" strike="noStrike" cap="none">
                <a:solidFill>
                  <a:srgbClr val="A31515"/>
                </a:solidFill>
                <a:latin typeface="Courier New"/>
                <a:ea typeface="Courier New"/>
                <a:cs typeface="Courier New"/>
                <a:sym typeface="Courier New"/>
              </a:rPr>
              <a:t>'log'</a:t>
            </a:r>
            <a:r>
              <a:rPr lang="es-CO" sz="900" b="0" i="0" u="none" strike="noStrike" cap="none">
                <a:solidFill>
                  <a:srgbClr val="000000"/>
                </a:solidFill>
                <a:latin typeface="Courier New"/>
                <a:ea typeface="Courier New"/>
                <a:cs typeface="Courier New"/>
                <a:sym typeface="Courier New"/>
              </a:rPr>
              <a:t>, random_state=</a:t>
            </a:r>
            <a:r>
              <a:rPr lang="es-CO" sz="900" b="0" i="0" u="none" strike="noStrike" cap="none">
                <a:solidFill>
                  <a:srgbClr val="09885A"/>
                </a:solidFill>
                <a:latin typeface="Courier New"/>
                <a:ea typeface="Courier New"/>
                <a:cs typeface="Courier New"/>
                <a:sym typeface="Courier New"/>
              </a:rPr>
              <a:t>1</a:t>
            </a:r>
            <a:r>
              <a:rPr lang="es-CO" sz="900" b="0" i="0" u="none" strike="noStrike" cap="none">
                <a:solidFill>
                  <a:srgbClr val="000000"/>
                </a:solidFill>
                <a:latin typeface="Courier New"/>
                <a:ea typeface="Courier New"/>
                <a:cs typeface="Courier New"/>
                <a:sym typeface="Courier New"/>
              </a:rPr>
              <a:t>, max_iter=</a:t>
            </a:r>
            <a:r>
              <a:rPr lang="es-CO" sz="900" b="0" i="0" u="none" strike="noStrike" cap="none">
                <a:solidFill>
                  <a:srgbClr val="09885A"/>
                </a:solidFill>
                <a:latin typeface="Courier New"/>
                <a:ea typeface="Courier New"/>
                <a:cs typeface="Courier New"/>
                <a:sym typeface="Courier New"/>
              </a:rPr>
              <a:t>1</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doc_stream = stream_docs(path)</a:t>
            </a:r>
            <a:endParaRPr/>
          </a:p>
          <a:p>
            <a:pPr marL="0" marR="0" lvl="0" indent="0" algn="l" rtl="0">
              <a:lnSpc>
                <a:spcPct val="100000"/>
              </a:lnSpc>
              <a:spcBef>
                <a:spcPts val="0"/>
              </a:spcBef>
              <a:spcAft>
                <a:spcPts val="0"/>
              </a:spcAft>
              <a:buNone/>
            </a:pPr>
            <a:r>
              <a:rPr lang="es-CO" sz="900" b="0" i="0" u="none" strike="noStrike" cap="none">
                <a:solidFill>
                  <a:srgbClr val="008000"/>
                </a:solidFill>
                <a:latin typeface="Courier New"/>
                <a:ea typeface="Courier New"/>
                <a:cs typeface="Courier New"/>
                <a:sym typeface="Courier New"/>
              </a:rPr>
              <a:t>#p3. entrenamos </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re</a:t>
            </a:r>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numpy </a:t>
            </a:r>
            <a:r>
              <a:rPr lang="es-CO" sz="900" b="0" i="0" u="none" strike="noStrike" cap="none">
                <a:solidFill>
                  <a:srgbClr val="AF00DB"/>
                </a:solidFill>
                <a:latin typeface="Courier New"/>
                <a:ea typeface="Courier New"/>
                <a:cs typeface="Courier New"/>
                <a:sym typeface="Courier New"/>
              </a:rPr>
              <a:t>as</a:t>
            </a:r>
            <a:r>
              <a:rPr lang="es-CO" sz="900" b="0" i="0" u="none" strike="noStrike" cap="none">
                <a:solidFill>
                  <a:srgbClr val="000000"/>
                </a:solidFill>
                <a:latin typeface="Courier New"/>
                <a:ea typeface="Courier New"/>
                <a:cs typeface="Courier New"/>
                <a:sym typeface="Courier New"/>
              </a:rPr>
              <a:t> np</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pyprind</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from</a:t>
            </a:r>
            <a:r>
              <a:rPr lang="es-CO" sz="900" b="0" i="0" u="none" strike="noStrike" cap="none">
                <a:solidFill>
                  <a:srgbClr val="000000"/>
                </a:solidFill>
                <a:latin typeface="Courier New"/>
                <a:ea typeface="Courier New"/>
                <a:cs typeface="Courier New"/>
                <a:sym typeface="Courier New"/>
              </a:rPr>
              <a:t> nltk.corpus </a:t>
            </a:r>
            <a:r>
              <a:rPr lang="es-CO" sz="900" b="0" i="0" u="none" strike="noStrike" cap="none">
                <a:solidFill>
                  <a:srgbClr val="AF00DB"/>
                </a:solidFill>
                <a:latin typeface="Courier New"/>
                <a:ea typeface="Courier New"/>
                <a:cs typeface="Courier New"/>
                <a:sym typeface="Courier New"/>
              </a:rPr>
              <a:t>import</a:t>
            </a:r>
            <a:r>
              <a:rPr lang="es-CO" sz="900" b="0" i="0" u="none" strike="noStrike" cap="none">
                <a:solidFill>
                  <a:srgbClr val="000000"/>
                </a:solidFill>
                <a:latin typeface="Courier New"/>
                <a:ea typeface="Courier New"/>
                <a:cs typeface="Courier New"/>
                <a:sym typeface="Courier New"/>
              </a:rPr>
              <a:t> stopwords</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stop = stopwords.words(</a:t>
            </a:r>
            <a:r>
              <a:rPr lang="es-CO" sz="900" b="0" i="0" u="none" strike="noStrike" cap="none">
                <a:solidFill>
                  <a:srgbClr val="A31515"/>
                </a:solidFill>
                <a:latin typeface="Courier New"/>
                <a:ea typeface="Courier New"/>
                <a:cs typeface="Courier New"/>
                <a:sym typeface="Courier New"/>
              </a:rPr>
              <a:t>'spanish'</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pbar = pyprind.ProgBar(</a:t>
            </a:r>
            <a:r>
              <a:rPr lang="es-CO" sz="900" b="0" i="0" u="none" strike="noStrike" cap="none">
                <a:solidFill>
                  <a:srgbClr val="09885A"/>
                </a:solidFill>
                <a:latin typeface="Courier New"/>
                <a:ea typeface="Courier New"/>
                <a:cs typeface="Courier New"/>
                <a:sym typeface="Courier New"/>
              </a:rPr>
              <a:t>50</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8000"/>
                </a:solidFill>
                <a:latin typeface="Courier New"/>
                <a:ea typeface="Courier New"/>
                <a:cs typeface="Courier New"/>
                <a:sym typeface="Courier New"/>
              </a:rPr>
              <a:t>#definimos las clases con las cuales vamos a entrenar</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classes = np.array([</a:t>
            </a:r>
            <a:r>
              <a:rPr lang="es-CO" sz="900" b="0" i="0" u="none" strike="noStrike" cap="none">
                <a:solidFill>
                  <a:srgbClr val="09885A"/>
                </a:solidFill>
                <a:latin typeface="Courier New"/>
                <a:ea typeface="Courier New"/>
                <a:cs typeface="Courier New"/>
                <a:sym typeface="Courier New"/>
              </a:rPr>
              <a:t>-1</a:t>
            </a:r>
            <a:r>
              <a:rPr lang="es-CO" sz="900" b="0" i="0" u="none" strike="noStrike" cap="none">
                <a:solidFill>
                  <a:srgbClr val="000000"/>
                </a:solidFill>
                <a:latin typeface="Courier New"/>
                <a:ea typeface="Courier New"/>
                <a:cs typeface="Courier New"/>
                <a:sym typeface="Courier New"/>
              </a:rPr>
              <a:t>,</a:t>
            </a:r>
            <a:r>
              <a:rPr lang="es-CO" sz="900" b="0" i="0" u="none" strike="noStrike" cap="none">
                <a:solidFill>
                  <a:srgbClr val="09885A"/>
                </a:solidFill>
                <a:latin typeface="Courier New"/>
                <a:ea typeface="Courier New"/>
                <a:cs typeface="Courier New"/>
                <a:sym typeface="Courier New"/>
              </a:rPr>
              <a:t>0</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9885A"/>
                </a:solidFill>
                <a:latin typeface="Courier New"/>
                <a:ea typeface="Courier New"/>
                <a:cs typeface="Courier New"/>
                <a:sym typeface="Courier New"/>
              </a:rPr>
              <a:t>1</a:t>
            </a:r>
            <a:r>
              <a:rPr lang="es-CO" sz="900" b="0" i="0" u="none" strike="noStrike" cap="none">
                <a:solidFill>
                  <a:srgbClr val="000000"/>
                </a:solidFill>
                <a:latin typeface="Courier New"/>
                <a:ea typeface="Courier New"/>
                <a:cs typeface="Courier New"/>
                <a:sym typeface="Courier New"/>
              </a:rPr>
              <a:t>,</a:t>
            </a:r>
            <a:r>
              <a:rPr lang="es-CO" sz="900" b="0" i="0" u="none" strike="noStrike" cap="none">
                <a:solidFill>
                  <a:srgbClr val="09885A"/>
                </a:solidFill>
                <a:latin typeface="Courier New"/>
                <a:ea typeface="Courier New"/>
                <a:cs typeface="Courier New"/>
                <a:sym typeface="Courier New"/>
              </a:rPr>
              <a:t>2</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8000"/>
                </a:solidFill>
                <a:latin typeface="Courier New"/>
                <a:ea typeface="Courier New"/>
                <a:cs typeface="Courier New"/>
                <a:sym typeface="Courier New"/>
              </a:rPr>
              <a:t>#hacemos 50 repeticiones</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AF00DB"/>
                </a:solidFill>
                <a:latin typeface="Courier New"/>
                <a:ea typeface="Courier New"/>
                <a:cs typeface="Courier New"/>
                <a:sym typeface="Courier New"/>
              </a:rPr>
              <a:t>for</a:t>
            </a:r>
            <a:r>
              <a:rPr lang="es-CO" sz="900" b="0" i="0" u="none" strike="noStrike" cap="none">
                <a:solidFill>
                  <a:srgbClr val="000000"/>
                </a:solidFill>
                <a:latin typeface="Courier New"/>
                <a:ea typeface="Courier New"/>
                <a:cs typeface="Courier New"/>
                <a:sym typeface="Courier New"/>
              </a:rPr>
              <a:t> _ </a:t>
            </a:r>
            <a:r>
              <a:rPr lang="es-CO" sz="900" b="0" i="0" u="none" strike="noStrike" cap="none">
                <a:solidFill>
                  <a:srgbClr val="0000FF"/>
                </a:solidFill>
                <a:latin typeface="Courier New"/>
                <a:ea typeface="Courier New"/>
                <a:cs typeface="Courier New"/>
                <a:sym typeface="Courier New"/>
              </a:rPr>
              <a:t>in</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795E26"/>
                </a:solidFill>
                <a:latin typeface="Courier New"/>
                <a:ea typeface="Courier New"/>
                <a:cs typeface="Courier New"/>
                <a:sym typeface="Courier New"/>
              </a:rPr>
              <a:t>range</a:t>
            </a:r>
            <a:r>
              <a:rPr lang="es-CO" sz="900" b="0" i="0" u="none" strike="noStrike" cap="none">
                <a:solidFill>
                  <a:srgbClr val="000000"/>
                </a:solidFill>
                <a:latin typeface="Courier New"/>
                <a:ea typeface="Courier New"/>
                <a:cs typeface="Courier New"/>
                <a:sym typeface="Courier New"/>
              </a:rPr>
              <a:t>(</a:t>
            </a:r>
            <a:r>
              <a:rPr lang="es-CO" sz="900" b="0" i="0" u="none" strike="noStrike" cap="none">
                <a:solidFill>
                  <a:srgbClr val="09885A"/>
                </a:solidFill>
                <a:latin typeface="Courier New"/>
                <a:ea typeface="Courier New"/>
                <a:cs typeface="Courier New"/>
                <a:sym typeface="Courier New"/>
              </a:rPr>
              <a:t>50</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08000"/>
                </a:solidFill>
                <a:latin typeface="Courier New"/>
                <a:ea typeface="Courier New"/>
                <a:cs typeface="Courier New"/>
                <a:sym typeface="Courier New"/>
              </a:rPr>
              <a:t>#tomaremos grupos de 500 tweets para entrenar</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X_train, y_train = get_minibatch(doc_stream, size=</a:t>
            </a:r>
            <a:r>
              <a:rPr lang="es-CO" sz="900" b="0" i="0" u="none" strike="noStrike" cap="none">
                <a:solidFill>
                  <a:srgbClr val="09885A"/>
                </a:solidFill>
                <a:latin typeface="Courier New"/>
                <a:ea typeface="Courier New"/>
                <a:cs typeface="Courier New"/>
                <a:sym typeface="Courier New"/>
              </a:rPr>
              <a:t>500</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AF00DB"/>
                </a:solidFill>
                <a:latin typeface="Courier New"/>
                <a:ea typeface="Courier New"/>
                <a:cs typeface="Courier New"/>
                <a:sym typeface="Courier New"/>
              </a:rPr>
              <a:t>if</a:t>
            </a: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0000FF"/>
                </a:solidFill>
                <a:latin typeface="Courier New"/>
                <a:ea typeface="Courier New"/>
                <a:cs typeface="Courier New"/>
                <a:sym typeface="Courier New"/>
              </a:rPr>
              <a:t>not</a:t>
            </a:r>
            <a:r>
              <a:rPr lang="es-CO" sz="900" b="0" i="0" u="none" strike="noStrike" cap="none">
                <a:solidFill>
                  <a:srgbClr val="000000"/>
                </a:solidFill>
                <a:latin typeface="Courier New"/>
                <a:ea typeface="Courier New"/>
                <a:cs typeface="Courier New"/>
                <a:sym typeface="Courier New"/>
              </a:rPr>
              <a:t> X_train:</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a:t>
            </a:r>
            <a:r>
              <a:rPr lang="es-CO" sz="900" b="0" i="0" u="none" strike="noStrike" cap="none">
                <a:solidFill>
                  <a:srgbClr val="AF00DB"/>
                </a:solidFill>
                <a:latin typeface="Courier New"/>
                <a:ea typeface="Courier New"/>
                <a:cs typeface="Courier New"/>
                <a:sym typeface="Courier New"/>
              </a:rPr>
              <a:t>break</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X_train = vect.transform(X_train)</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clf.partial_fit(X_train, y_train, classes=classes)</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    pbar.update()</a:t>
            </a:r>
            <a:endParaRPr/>
          </a:p>
          <a:p>
            <a:pPr marL="0" marR="0" lvl="0" indent="0" algn="l" rtl="0">
              <a:lnSpc>
                <a:spcPct val="100000"/>
              </a:lnSpc>
              <a:spcBef>
                <a:spcPts val="0"/>
              </a:spcBef>
              <a:spcAft>
                <a:spcPts val="0"/>
              </a:spcAft>
              <a:buNone/>
            </a:pPr>
            <a:r>
              <a:rPr lang="es-CO" sz="900" b="0" i="0" u="none" strike="noStrike" cap="none">
                <a:solidFill>
                  <a:srgbClr val="008000"/>
                </a:solidFill>
                <a:latin typeface="Courier New"/>
                <a:ea typeface="Courier New"/>
                <a:cs typeface="Courier New"/>
                <a:sym typeface="Courier New"/>
              </a:rPr>
              <a:t>#probamos la eficiencia del modelo con 500 tweets .</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X_test, y_test = get_minibatch(doc_stream, size=</a:t>
            </a:r>
            <a:r>
              <a:rPr lang="es-CO" sz="900" b="0" i="0" u="none" strike="noStrike" cap="none">
                <a:solidFill>
                  <a:srgbClr val="09885A"/>
                </a:solidFill>
                <a:latin typeface="Courier New"/>
                <a:ea typeface="Courier New"/>
                <a:cs typeface="Courier New"/>
                <a:sym typeface="Courier New"/>
              </a:rPr>
              <a:t>500</a:t>
            </a:r>
            <a:r>
              <a:rPr lang="es-CO" sz="9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X_test = vect.transform(X_test)</a:t>
            </a:r>
            <a:endParaRPr/>
          </a:p>
          <a:p>
            <a:pPr marL="0" marR="0" lvl="0" indent="0" algn="l" rtl="0">
              <a:lnSpc>
                <a:spcPct val="100000"/>
              </a:lnSpc>
              <a:spcBef>
                <a:spcPts val="0"/>
              </a:spcBef>
              <a:spcAft>
                <a:spcPts val="0"/>
              </a:spcAft>
              <a:buNone/>
            </a:pPr>
            <a:r>
              <a:rPr lang="es-CO" sz="900" b="0" i="0" u="none" strike="noStrike" cap="none">
                <a:solidFill>
                  <a:srgbClr val="795E26"/>
                </a:solidFill>
                <a:latin typeface="Courier New"/>
                <a:ea typeface="Courier New"/>
                <a:cs typeface="Courier New"/>
                <a:sym typeface="Courier New"/>
              </a:rPr>
              <a:t>print</a:t>
            </a:r>
            <a:r>
              <a:rPr lang="es-CO" sz="900" b="0" i="0" u="none" strike="noStrike" cap="none">
                <a:solidFill>
                  <a:srgbClr val="000000"/>
                </a:solidFill>
                <a:latin typeface="Courier New"/>
                <a:ea typeface="Courier New"/>
                <a:cs typeface="Courier New"/>
                <a:sym typeface="Courier New"/>
              </a:rPr>
              <a:t>(</a:t>
            </a:r>
            <a:r>
              <a:rPr lang="es-CO" sz="900" b="0" i="0" u="none" strike="noStrike" cap="none">
                <a:solidFill>
                  <a:srgbClr val="A31515"/>
                </a:solidFill>
                <a:latin typeface="Courier New"/>
                <a:ea typeface="Courier New"/>
                <a:cs typeface="Courier New"/>
                <a:sym typeface="Courier New"/>
              </a:rPr>
              <a:t>'Presición del modelo: %.3f'</a:t>
            </a:r>
            <a:r>
              <a:rPr lang="es-CO" sz="900" b="0" i="0" u="none" strike="noStrike" cap="none">
                <a:solidFill>
                  <a:srgbClr val="000000"/>
                </a:solidFill>
                <a:latin typeface="Courier New"/>
                <a:ea typeface="Courier New"/>
                <a:cs typeface="Courier New"/>
                <a:sym typeface="Courier New"/>
              </a:rPr>
              <a:t> % clf.score(X_test, y_test))</a:t>
            </a:r>
            <a:endParaRPr/>
          </a:p>
          <a:p>
            <a:pPr marL="0" marR="0" lvl="0" indent="0" algn="l" rtl="0">
              <a:lnSpc>
                <a:spcPct val="100000"/>
              </a:lnSpc>
              <a:spcBef>
                <a:spcPts val="0"/>
              </a:spcBef>
              <a:spcAft>
                <a:spcPts val="0"/>
              </a:spcAft>
              <a:buNone/>
            </a:pPr>
            <a:r>
              <a:rPr lang="es-CO" sz="900" b="0" i="0" u="none" strike="noStrike" cap="none">
                <a:solidFill>
                  <a:srgbClr val="008000"/>
                </a:solidFill>
                <a:latin typeface="Courier New"/>
                <a:ea typeface="Courier New"/>
                <a:cs typeface="Courier New"/>
                <a:sym typeface="Courier New"/>
              </a:rPr>
              <a:t>#recalibramos el modelo.</a:t>
            </a:r>
            <a:endParaRPr sz="9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900" b="0" i="0" u="none" strike="noStrike" cap="none">
                <a:solidFill>
                  <a:srgbClr val="000000"/>
                </a:solidFill>
                <a:latin typeface="Courier New"/>
                <a:ea typeface="Courier New"/>
                <a:cs typeface="Courier New"/>
                <a:sym typeface="Courier New"/>
              </a:rPr>
              <a:t>clf = clf.partial_fit(X_test, y_test)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4"/>
        <p:cNvGrpSpPr/>
        <p:nvPr/>
      </p:nvGrpSpPr>
      <p:grpSpPr>
        <a:xfrm>
          <a:off x="0" y="0"/>
          <a:ext cx="0" cy="0"/>
          <a:chOff x="0" y="0"/>
          <a:chExt cx="0" cy="0"/>
        </a:xfrm>
      </p:grpSpPr>
      <p:pic>
        <p:nvPicPr>
          <p:cNvPr id="505" name="Google Shape;505;p5" descr="Imagen relacionada"/>
          <p:cNvPicPr preferRelativeResize="0"/>
          <p:nvPr/>
        </p:nvPicPr>
        <p:blipFill rotWithShape="1">
          <a:blip r:embed="rId4">
            <a:alphaModFix/>
          </a:blip>
          <a:srcRect/>
          <a:stretch/>
        </p:blipFill>
        <p:spPr>
          <a:xfrm>
            <a:off x="3067100" y="3429000"/>
            <a:ext cx="4695825" cy="3305175"/>
          </a:xfrm>
          <a:prstGeom prst="rect">
            <a:avLst/>
          </a:prstGeom>
          <a:noFill/>
          <a:ln>
            <a:noFill/>
          </a:ln>
        </p:spPr>
      </p:pic>
      <p:sp>
        <p:nvSpPr>
          <p:cNvPr id="506" name="Google Shape;506;p5"/>
          <p:cNvSpPr/>
          <p:nvPr/>
        </p:nvSpPr>
        <p:spPr>
          <a:xfrm>
            <a:off x="1524000" y="213484"/>
            <a:ext cx="10668000" cy="203128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CO" sz="2800" b="1" i="0" u="none" strike="noStrike" cap="none">
                <a:solidFill>
                  <a:srgbClr val="000000"/>
                </a:solidFill>
                <a:latin typeface="Arial"/>
                <a:ea typeface="Arial"/>
                <a:cs typeface="Arial"/>
                <a:sym typeface="Arial"/>
              </a:rPr>
              <a:t>…Creamos una IA que clasifique (positivo, negativo, neutro) un texto</a:t>
            </a:r>
            <a:endParaRPr/>
          </a:p>
          <a:p>
            <a:pPr marL="0" marR="0" lvl="0" indent="0" algn="ctr" rtl="0">
              <a:lnSpc>
                <a:spcPct val="100000"/>
              </a:lnSpc>
              <a:spcBef>
                <a:spcPts val="0"/>
              </a:spcBef>
              <a:spcAft>
                <a:spcPts val="0"/>
              </a:spcAft>
              <a:buClr>
                <a:srgbClr val="000000"/>
              </a:buClr>
              <a:buSzPts val="2800"/>
              <a:buFont typeface="Arial"/>
              <a:buNone/>
            </a:pPr>
            <a:r>
              <a:rPr lang="es-CO" sz="2800" b="1" i="0" u="none" strike="noStrike" cap="none">
                <a:solidFill>
                  <a:srgbClr val="000000"/>
                </a:solidFill>
                <a:latin typeface="Arial"/>
                <a:ea typeface="Arial"/>
                <a:cs typeface="Arial"/>
                <a:sym typeface="Arial"/>
              </a:rPr>
              <a:t> con una acertabilidad del 80%... </a:t>
            </a:r>
            <a:endParaRPr/>
          </a:p>
          <a:p>
            <a:pPr marL="0" marR="0" lvl="0" indent="0" algn="ctr" rtl="0">
              <a:lnSpc>
                <a:spcPct val="100000"/>
              </a:lnSpc>
              <a:spcBef>
                <a:spcPts val="0"/>
              </a:spcBef>
              <a:spcAft>
                <a:spcPts val="0"/>
              </a:spcAft>
              <a:buClr>
                <a:srgbClr val="000000"/>
              </a:buClr>
              <a:buSzPts val="28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s-CO" sz="2800" b="1" i="0" u="none" strike="noStrike" cap="none">
                <a:solidFill>
                  <a:srgbClr val="000000"/>
                </a:solidFill>
                <a:latin typeface="Arial"/>
                <a:ea typeface="Arial"/>
                <a:cs typeface="Arial"/>
                <a:sym typeface="Arial"/>
              </a:rPr>
              <a:t> con eso creamos SKYNET…QUE SUSTOOOOOOOOO</a:t>
            </a: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10"/>
        <p:cNvGrpSpPr/>
        <p:nvPr/>
      </p:nvGrpSpPr>
      <p:grpSpPr>
        <a:xfrm>
          <a:off x="0" y="0"/>
          <a:ext cx="0" cy="0"/>
          <a:chOff x="0" y="0"/>
          <a:chExt cx="0" cy="0"/>
        </a:xfrm>
      </p:grpSpPr>
      <p:sp>
        <p:nvSpPr>
          <p:cNvPr id="511" name="Google Shape;511;p9"/>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3200" b="1" i="0" u="none" strike="noStrike" cap="none">
                <a:solidFill>
                  <a:srgbClr val="FFC000"/>
                </a:solidFill>
                <a:latin typeface="Calibri"/>
                <a:ea typeface="Calibri"/>
                <a:cs typeface="Calibri"/>
                <a:sym typeface="Calibri"/>
              </a:rPr>
              <a:t>Serializamos (congelamos) el modelo</a:t>
            </a:r>
            <a:endParaRPr sz="1400" b="0" i="0" u="none" strike="noStrike" cap="none">
              <a:solidFill>
                <a:srgbClr val="000000"/>
              </a:solidFill>
              <a:latin typeface="Arial"/>
              <a:ea typeface="Arial"/>
              <a:cs typeface="Arial"/>
              <a:sym typeface="Arial"/>
            </a:endParaRPr>
          </a:p>
        </p:txBody>
      </p:sp>
      <p:sp>
        <p:nvSpPr>
          <p:cNvPr id="512" name="Google Shape;512;p9"/>
          <p:cNvSpPr/>
          <p:nvPr/>
        </p:nvSpPr>
        <p:spPr>
          <a:xfrm>
            <a:off x="1393370" y="1312465"/>
            <a:ext cx="1079862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212121"/>
                </a:solidFill>
                <a:latin typeface="Roboto"/>
                <a:ea typeface="Roboto"/>
                <a:cs typeface="Roboto"/>
                <a:sym typeface="Roboto"/>
              </a:rPr>
              <a:t>Serializamos (congelamos) el modelo para usarlo fuera de google colaboratory, de esta forma crearemos dos archivos portables que se podrían usar en Android/IOS/Windows/Linux o en una pagina web.</a:t>
            </a:r>
            <a:endParaRPr/>
          </a:p>
        </p:txBody>
      </p:sp>
      <p:sp>
        <p:nvSpPr>
          <p:cNvPr id="513" name="Google Shape;513;p9"/>
          <p:cNvSpPr/>
          <p:nvPr/>
        </p:nvSpPr>
        <p:spPr>
          <a:xfrm>
            <a:off x="1541416" y="2087513"/>
            <a:ext cx="10650600" cy="2462100"/>
          </a:xfrm>
          <a:prstGeom prst="rect">
            <a:avLst/>
          </a:prstGeom>
          <a:solidFill>
            <a:srgbClr val="BFBFBF"/>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pickle</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os</a:t>
            </a:r>
            <a:endParaRPr/>
          </a:p>
          <a:p>
            <a:pPr marL="0" marR="0" lvl="0" indent="0" algn="l" rtl="0">
              <a:lnSpc>
                <a:spcPct val="100000"/>
              </a:lnSpc>
              <a:spcBef>
                <a:spcPts val="0"/>
              </a:spcBef>
              <a:spcAft>
                <a:spcPts val="0"/>
              </a:spcAft>
              <a:buNone/>
            </a:pPr>
            <a:r>
              <a:rPr lang="es-CO" sz="1400" b="0" i="0" u="none" strike="noStrike" cap="none">
                <a:solidFill>
                  <a:srgbClr val="008000"/>
                </a:solidFill>
                <a:latin typeface="Courier New"/>
                <a:ea typeface="Courier New"/>
                <a:cs typeface="Courier New"/>
                <a:sym typeface="Courier New"/>
              </a:rPr>
              <a:t>#creo una carpeta en mi google drive para guardar los archivos serializados</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dest = os.path.join(</a:t>
            </a:r>
            <a:r>
              <a:rPr lang="es-CO" sz="1400" b="0" i="0" u="none" strike="noStrike" cap="none">
                <a:solidFill>
                  <a:srgbClr val="A31515"/>
                </a:solidFill>
                <a:latin typeface="Courier New"/>
                <a:ea typeface="Courier New"/>
                <a:cs typeface="Courier New"/>
                <a:sym typeface="Courier New"/>
              </a:rPr>
              <a:t>'/content/drive/My Drive/IA/Analisis_sentimientos_Twitter/twitterclassifier'</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'pkl_objects'</a:t>
            </a:r>
            <a:r>
              <a:rPr lang="es-CO"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if</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0000FF"/>
                </a:solidFill>
                <a:latin typeface="Courier New"/>
                <a:ea typeface="Courier New"/>
                <a:cs typeface="Courier New"/>
                <a:sym typeface="Courier New"/>
              </a:rPr>
              <a:t>not</a:t>
            </a:r>
            <a:r>
              <a:rPr lang="es-CO" sz="1400" b="0" i="0" u="none" strike="noStrike" cap="none">
                <a:solidFill>
                  <a:srgbClr val="000000"/>
                </a:solidFill>
                <a:latin typeface="Courier New"/>
                <a:ea typeface="Courier New"/>
                <a:cs typeface="Courier New"/>
                <a:sym typeface="Courier New"/>
              </a:rPr>
              <a:t> os.path.exists(dest):</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    os.makedirs(dest)</a:t>
            </a:r>
            <a:endParaRPr/>
          </a:p>
          <a:p>
            <a:pPr marL="0" marR="0" lvl="0" indent="0" algn="l" rtl="0">
              <a:lnSpc>
                <a:spcPct val="100000"/>
              </a:lnSpc>
              <a:spcBef>
                <a:spcPts val="0"/>
              </a:spcBef>
              <a:spcAft>
                <a:spcPts val="0"/>
              </a:spcAft>
              <a:buNone/>
            </a:pPr>
            <a:r>
              <a:rPr lang="es-CO" sz="1400" b="0" i="0" u="none" strike="noStrike" cap="none">
                <a:solidFill>
                  <a:srgbClr val="008000"/>
                </a:solidFill>
                <a:latin typeface="Courier New"/>
                <a:ea typeface="Courier New"/>
                <a:cs typeface="Courier New"/>
                <a:sym typeface="Courier New"/>
              </a:rPr>
              <a:t>#convertimos el clasificador y el stopword en archivo/objectos pkl</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pickle.dump(stop, </a:t>
            </a:r>
            <a:r>
              <a:rPr lang="es-CO" sz="1400" b="0" i="0" u="none" strike="noStrike" cap="none">
                <a:solidFill>
                  <a:srgbClr val="795E26"/>
                </a:solidFill>
                <a:latin typeface="Courier New"/>
                <a:ea typeface="Courier New"/>
                <a:cs typeface="Courier New"/>
                <a:sym typeface="Courier New"/>
              </a:rPr>
              <a:t>open</a:t>
            </a:r>
            <a:r>
              <a:rPr lang="es-CO" sz="1400" b="0" i="0" u="none" strike="noStrike" cap="none">
                <a:solidFill>
                  <a:srgbClr val="000000"/>
                </a:solidFill>
                <a:latin typeface="Courier New"/>
                <a:ea typeface="Courier New"/>
                <a:cs typeface="Courier New"/>
                <a:sym typeface="Courier New"/>
              </a:rPr>
              <a:t>(os.path.join(dest, </a:t>
            </a:r>
            <a:r>
              <a:rPr lang="es-CO" sz="1400" b="0" i="0" u="none" strike="noStrike" cap="none">
                <a:solidFill>
                  <a:srgbClr val="A31515"/>
                </a:solidFill>
                <a:latin typeface="Courier New"/>
                <a:ea typeface="Courier New"/>
                <a:cs typeface="Courier New"/>
                <a:sym typeface="Courier New"/>
              </a:rPr>
              <a:t>'stopwords.pkl'</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'wb'</a:t>
            </a:r>
            <a:r>
              <a:rPr lang="es-CO" sz="1400" b="0" i="0" u="none" strike="noStrike" cap="none">
                <a:solidFill>
                  <a:srgbClr val="000000"/>
                </a:solidFill>
                <a:latin typeface="Courier New"/>
                <a:ea typeface="Courier New"/>
                <a:cs typeface="Courier New"/>
                <a:sym typeface="Courier New"/>
              </a:rPr>
              <a:t>), protocol=</a:t>
            </a:r>
            <a:r>
              <a:rPr lang="es-CO" sz="1400" b="0" i="0" u="none" strike="noStrike" cap="none">
                <a:solidFill>
                  <a:srgbClr val="09885A"/>
                </a:solidFill>
                <a:latin typeface="Courier New"/>
                <a:ea typeface="Courier New"/>
                <a:cs typeface="Courier New"/>
                <a:sym typeface="Courier New"/>
              </a:rPr>
              <a:t>4</a:t>
            </a:r>
            <a:r>
              <a:rPr lang="es-CO" sz="1400" b="0" i="0" u="none" strike="noStrike" cap="none">
                <a:solidFill>
                  <a:srgbClr val="000000"/>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pickle.dump(clf, </a:t>
            </a:r>
            <a:r>
              <a:rPr lang="es-CO" sz="1400" b="0" i="0" u="none" strike="noStrike" cap="none">
                <a:solidFill>
                  <a:srgbClr val="795E26"/>
                </a:solidFill>
                <a:latin typeface="Courier New"/>
                <a:ea typeface="Courier New"/>
                <a:cs typeface="Courier New"/>
                <a:sym typeface="Courier New"/>
              </a:rPr>
              <a:t>open</a:t>
            </a:r>
            <a:r>
              <a:rPr lang="es-CO" sz="1400" b="0" i="0" u="none" strike="noStrike" cap="none">
                <a:solidFill>
                  <a:srgbClr val="000000"/>
                </a:solidFill>
                <a:latin typeface="Courier New"/>
                <a:ea typeface="Courier New"/>
                <a:cs typeface="Courier New"/>
                <a:sym typeface="Courier New"/>
              </a:rPr>
              <a:t>(os.path.join(dest, </a:t>
            </a:r>
            <a:r>
              <a:rPr lang="es-CO" sz="1400" b="0" i="0" u="none" strike="noStrike" cap="none">
                <a:solidFill>
                  <a:srgbClr val="A31515"/>
                </a:solidFill>
                <a:latin typeface="Courier New"/>
                <a:ea typeface="Courier New"/>
                <a:cs typeface="Courier New"/>
                <a:sym typeface="Courier New"/>
              </a:rPr>
              <a:t>'classifier.pkl'</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'wb'</a:t>
            </a:r>
            <a:r>
              <a:rPr lang="es-CO" sz="1400" b="0" i="0" u="none" strike="noStrike" cap="none">
                <a:solidFill>
                  <a:srgbClr val="000000"/>
                </a:solidFill>
                <a:latin typeface="Courier New"/>
                <a:ea typeface="Courier New"/>
                <a:cs typeface="Courier New"/>
                <a:sym typeface="Courier New"/>
              </a:rPr>
              <a:t>), protocol=</a:t>
            </a:r>
            <a:r>
              <a:rPr lang="es-CO" sz="1400" b="0" i="0" u="none" strike="noStrike" cap="none">
                <a:solidFill>
                  <a:srgbClr val="09885A"/>
                </a:solidFill>
                <a:latin typeface="Courier New"/>
                <a:ea typeface="Courier New"/>
                <a:cs typeface="Courier New"/>
                <a:sym typeface="Courier New"/>
              </a:rPr>
              <a:t>4</a:t>
            </a:r>
            <a:r>
              <a:rPr lang="es-CO"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400" b="0" i="0" u="none" strike="noStrike" cap="none">
                <a:solidFill>
                  <a:srgbClr val="008000"/>
                </a:solidFill>
                <a:latin typeface="Courier New"/>
                <a:ea typeface="Courier New"/>
                <a:cs typeface="Courier New"/>
                <a:sym typeface="Courier New"/>
              </a:rPr>
              <a:t>#Es importante recordar que deben verificar que los dos archivos esten en su drive</a:t>
            </a:r>
            <a:endParaRPr sz="1400" b="0" i="0" u="none" strike="noStrike" cap="none">
              <a:solidFill>
                <a:srgbClr val="000000"/>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17"/>
        <p:cNvGrpSpPr/>
        <p:nvPr/>
      </p:nvGrpSpPr>
      <p:grpSpPr>
        <a:xfrm>
          <a:off x="0" y="0"/>
          <a:ext cx="0" cy="0"/>
          <a:chOff x="0" y="0"/>
          <a:chExt cx="0" cy="0"/>
        </a:xfrm>
      </p:grpSpPr>
      <p:sp>
        <p:nvSpPr>
          <p:cNvPr id="518" name="Google Shape;518;p18"/>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3200" b="1" i="0" u="none" strike="noStrike" cap="none">
                <a:solidFill>
                  <a:srgbClr val="FFC000"/>
                </a:solidFill>
                <a:latin typeface="Calibri"/>
                <a:ea typeface="Calibri"/>
                <a:cs typeface="Calibri"/>
                <a:sym typeface="Calibri"/>
              </a:rPr>
              <a:t>Serializamos (congelamos) el modelo</a:t>
            </a:r>
            <a:endParaRPr sz="1400" b="0" i="0" u="none" strike="noStrike" cap="none">
              <a:solidFill>
                <a:srgbClr val="000000"/>
              </a:solidFill>
              <a:latin typeface="Arial"/>
              <a:ea typeface="Arial"/>
              <a:cs typeface="Arial"/>
              <a:sym typeface="Arial"/>
            </a:endParaRPr>
          </a:p>
        </p:txBody>
      </p:sp>
      <p:sp>
        <p:nvSpPr>
          <p:cNvPr id="519" name="Google Shape;519;p18"/>
          <p:cNvSpPr txBox="1"/>
          <p:nvPr/>
        </p:nvSpPr>
        <p:spPr>
          <a:xfrm>
            <a:off x="1001486" y="833994"/>
            <a:ext cx="9144000" cy="9055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8"/>
          <p:cNvSpPr txBox="1"/>
          <p:nvPr/>
        </p:nvSpPr>
        <p:spPr>
          <a:xfrm>
            <a:off x="1204686" y="1049900"/>
            <a:ext cx="10987314" cy="64629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CO" sz="1800" b="0" i="0" u="none" strike="noStrike" cap="none">
                <a:solidFill>
                  <a:srgbClr val="000000"/>
                </a:solidFill>
                <a:latin typeface="Calibri"/>
                <a:ea typeface="Calibri"/>
                <a:cs typeface="Calibri"/>
                <a:sym typeface="Calibri"/>
              </a:rPr>
              <a:t>guardamos en drive en la carpeta de </a:t>
            </a:r>
            <a:r>
              <a:rPr lang="es-CO" sz="1800" b="1" i="0" u="none" strike="noStrike" cap="none">
                <a:solidFill>
                  <a:srgbClr val="000000"/>
                </a:solidFill>
                <a:latin typeface="Calibri"/>
                <a:ea typeface="Calibri"/>
                <a:cs typeface="Calibri"/>
                <a:sym typeface="Calibri"/>
              </a:rPr>
              <a:t>twitterclassifier</a:t>
            </a:r>
            <a:r>
              <a:rPr lang="es-CO" sz="1800" b="0" i="0" u="none" strike="noStrike" cap="none">
                <a:solidFill>
                  <a:srgbClr val="000000"/>
                </a:solidFill>
                <a:latin typeface="Calibri"/>
                <a:ea typeface="Calibri"/>
                <a:cs typeface="Calibri"/>
                <a:sym typeface="Calibri"/>
              </a:rPr>
              <a:t> un archivo de Python llamado </a:t>
            </a:r>
            <a:r>
              <a:rPr lang="es-CO" sz="1800" b="1" i="0" u="none" strike="noStrike" cap="none">
                <a:solidFill>
                  <a:srgbClr val="000000"/>
                </a:solidFill>
                <a:latin typeface="Calibri"/>
                <a:ea typeface="Calibri"/>
                <a:cs typeface="Calibri"/>
                <a:sym typeface="Calibri"/>
              </a:rPr>
              <a:t>vectorizer.py </a:t>
            </a:r>
            <a:r>
              <a:rPr lang="es-CO" sz="1800" b="0" i="0" u="none" strike="noStrike" cap="none">
                <a:solidFill>
                  <a:srgbClr val="000000"/>
                </a:solidFill>
                <a:latin typeface="Calibri"/>
                <a:ea typeface="Calibri"/>
                <a:cs typeface="Calibri"/>
                <a:sym typeface="Calibri"/>
              </a:rPr>
              <a:t>para usar el </a:t>
            </a:r>
            <a:r>
              <a:rPr lang="es-CO" sz="1800" b="1" i="0" u="none" strike="noStrike" cap="none">
                <a:solidFill>
                  <a:srgbClr val="000000"/>
                </a:solidFill>
                <a:latin typeface="Calibri"/>
                <a:ea typeface="Calibri"/>
                <a:cs typeface="Calibri"/>
                <a:sym typeface="Calibri"/>
              </a:rPr>
              <a:t>HashingVectorizer</a:t>
            </a:r>
            <a:r>
              <a:rPr lang="es-CO" sz="1800" b="0" i="0" u="none" strike="noStrike" cap="none">
                <a:solidFill>
                  <a:srgbClr val="000000"/>
                </a:solidFill>
                <a:latin typeface="Calibri"/>
                <a:ea typeface="Calibri"/>
                <a:cs typeface="Calibri"/>
                <a:sym typeface="Calibri"/>
              </a:rPr>
              <a:t> más tarde (me permitirá convertir cualquier texto en un vector).</a:t>
            </a:r>
            <a:endParaRPr sz="1400" b="0" i="0" u="none" strike="noStrike" cap="none">
              <a:solidFill>
                <a:srgbClr val="000000"/>
              </a:solidFill>
              <a:latin typeface="Arial"/>
              <a:ea typeface="Arial"/>
              <a:cs typeface="Arial"/>
              <a:sym typeface="Arial"/>
            </a:endParaRPr>
          </a:p>
        </p:txBody>
      </p:sp>
      <p:sp>
        <p:nvSpPr>
          <p:cNvPr id="521" name="Google Shape;521;p18"/>
          <p:cNvSpPr/>
          <p:nvPr/>
        </p:nvSpPr>
        <p:spPr>
          <a:xfrm>
            <a:off x="1384664" y="1857863"/>
            <a:ext cx="5974200" cy="4524300"/>
          </a:xfrm>
          <a:prstGeom prst="rect">
            <a:avLst/>
          </a:prstGeom>
          <a:solidFill>
            <a:srgbClr val="D8D8D8"/>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from sklearn.feature_extraction.text import HashingVectorizer</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import re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import os</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import pickle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cur_dir = os.path.dirname(__file__)</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stop = pickle.load(open(</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                os.path.join(cur_dir,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                'pkl_objects',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                'stopwords.pkl'), 'rb'))</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def tokenizer(text):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    text = re.sub('&lt;[^&gt;]*&gt;', '', text)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    emoticons = re.findall('(?::|;|=)(?:-)?(?:\)|\(|D|P)',</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                           text.lower())</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    text = re.sub('[\W]+', ' ', text.lower())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                   + ' '.join(emoticons).replace('-',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    tokenized = [w for w in text.split() if w not in stop]</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    return tokenized</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vect = HashingVectorizer(decode_error='ignore',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                         n_features=2**21,</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                         preprocessor=None,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200" b="0" i="0" u="none" strike="noStrike" cap="none">
                <a:solidFill>
                  <a:srgbClr val="000000"/>
                </a:solidFill>
                <a:latin typeface="Arial"/>
                <a:ea typeface="Arial"/>
                <a:cs typeface="Arial"/>
                <a:sym typeface="Arial"/>
              </a:rPr>
              <a:t>                         tokenizer=tokenizer)</a:t>
            </a:r>
            <a:endParaRPr sz="1200" b="0" i="0" u="none" strike="noStrike" cap="none">
              <a:solidFill>
                <a:srgbClr val="000000"/>
              </a:solidFill>
              <a:latin typeface="Arial"/>
              <a:ea typeface="Arial"/>
              <a:cs typeface="Arial"/>
              <a:sym typeface="Arial"/>
            </a:endParaRPr>
          </a:p>
        </p:txBody>
      </p:sp>
      <p:pic>
        <p:nvPicPr>
          <p:cNvPr id="522" name="Google Shape;522;p18"/>
          <p:cNvPicPr preferRelativeResize="0"/>
          <p:nvPr/>
        </p:nvPicPr>
        <p:blipFill rotWithShape="1">
          <a:blip r:embed="rId4">
            <a:alphaModFix/>
          </a:blip>
          <a:srcRect/>
          <a:stretch/>
        </p:blipFill>
        <p:spPr>
          <a:xfrm>
            <a:off x="8484759" y="2789076"/>
            <a:ext cx="3707241" cy="4068924"/>
          </a:xfrm>
          <a:prstGeom prst="rect">
            <a:avLst/>
          </a:prstGeom>
          <a:noFill/>
          <a:ln w="19050" cap="flat" cmpd="sng">
            <a:solidFill>
              <a:schemeClr val="dk1"/>
            </a:solidFill>
            <a:prstDash val="solid"/>
            <a:round/>
            <a:headEnd type="none" w="sm" len="sm"/>
            <a:tailEnd type="none" w="sm" len="sm"/>
          </a:ln>
        </p:spPr>
      </p:pic>
      <p:sp>
        <p:nvSpPr>
          <p:cNvPr id="523" name="Google Shape;523;p18"/>
          <p:cNvSpPr/>
          <p:nvPr/>
        </p:nvSpPr>
        <p:spPr>
          <a:xfrm>
            <a:off x="9022080" y="5799909"/>
            <a:ext cx="2081349" cy="1058091"/>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524" name="Google Shape;524;p18"/>
          <p:cNvCxnSpPr>
            <a:stCxn id="521" idx="3"/>
          </p:cNvCxnSpPr>
          <p:nvPr/>
        </p:nvCxnSpPr>
        <p:spPr>
          <a:xfrm>
            <a:off x="7358864" y="4120013"/>
            <a:ext cx="1663200" cy="2167500"/>
          </a:xfrm>
          <a:prstGeom prst="straightConnector1">
            <a:avLst/>
          </a:prstGeom>
          <a:noFill/>
          <a:ln w="38100" cap="flat" cmpd="sng">
            <a:solidFill>
              <a:srgbClr val="FF0000"/>
            </a:solidFill>
            <a:prstDash val="solid"/>
            <a:round/>
            <a:headEnd type="none" w="sm" len="sm"/>
            <a:tailEnd type="triangle" w="med" len="med"/>
          </a:ln>
          <a:effectLst>
            <a:outerShdw blurRad="40000" dist="23000" dir="5400000" rotWithShape="0">
              <a:srgbClr val="000000">
                <a:alpha val="34901"/>
              </a:srgbClr>
            </a:outerShdw>
          </a:effec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8"/>
        <p:cNvGrpSpPr/>
        <p:nvPr/>
      </p:nvGrpSpPr>
      <p:grpSpPr>
        <a:xfrm>
          <a:off x="0" y="0"/>
          <a:ext cx="0" cy="0"/>
          <a:chOff x="0" y="0"/>
          <a:chExt cx="0" cy="0"/>
        </a:xfrm>
      </p:grpSpPr>
      <p:sp>
        <p:nvSpPr>
          <p:cNvPr id="529" name="Google Shape;529;p19"/>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3200" b="1" i="0" u="none" strike="noStrike" cap="none">
                <a:solidFill>
                  <a:srgbClr val="FFC000"/>
                </a:solidFill>
                <a:latin typeface="Calibri"/>
                <a:ea typeface="Calibri"/>
                <a:cs typeface="Calibri"/>
                <a:sym typeface="Calibri"/>
              </a:rPr>
              <a:t>Probemos a ver si funciona</a:t>
            </a:r>
            <a:endParaRPr sz="1400" b="0" i="0" u="none" strike="noStrike" cap="none">
              <a:solidFill>
                <a:srgbClr val="000000"/>
              </a:solidFill>
              <a:latin typeface="Arial"/>
              <a:ea typeface="Arial"/>
              <a:cs typeface="Arial"/>
              <a:sym typeface="Arial"/>
            </a:endParaRPr>
          </a:p>
        </p:txBody>
      </p:sp>
      <p:sp>
        <p:nvSpPr>
          <p:cNvPr id="530" name="Google Shape;530;p19"/>
          <p:cNvSpPr/>
          <p:nvPr/>
        </p:nvSpPr>
        <p:spPr>
          <a:xfrm>
            <a:off x="1184365" y="1266297"/>
            <a:ext cx="1079862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Cambiamos la basepath (directorio por defecto) de Python a la carpeta de </a:t>
            </a:r>
            <a:r>
              <a:rPr lang="es-CO" sz="1400" b="1" i="0" u="none" strike="noStrike" cap="none">
                <a:solidFill>
                  <a:srgbClr val="000000"/>
                </a:solidFill>
                <a:latin typeface="Arial"/>
                <a:ea typeface="Arial"/>
                <a:cs typeface="Arial"/>
                <a:sym typeface="Arial"/>
              </a:rPr>
              <a:t>Twitterclassifier</a:t>
            </a:r>
            <a:endParaRPr sz="1400" b="0" i="0" u="none" strike="noStrike" cap="none">
              <a:solidFill>
                <a:srgbClr val="212121"/>
              </a:solidFill>
              <a:latin typeface="Roboto"/>
              <a:ea typeface="Roboto"/>
              <a:cs typeface="Roboto"/>
              <a:sym typeface="Roboto"/>
            </a:endParaRPr>
          </a:p>
        </p:txBody>
      </p:sp>
      <p:sp>
        <p:nvSpPr>
          <p:cNvPr id="531" name="Google Shape;531;p19"/>
          <p:cNvSpPr/>
          <p:nvPr/>
        </p:nvSpPr>
        <p:spPr>
          <a:xfrm>
            <a:off x="1541416" y="2087513"/>
            <a:ext cx="10650583" cy="523220"/>
          </a:xfrm>
          <a:prstGeom prst="rect">
            <a:avLst/>
          </a:prstGeom>
          <a:solidFill>
            <a:srgbClr val="BFBFBF"/>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os</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os.chdir(</a:t>
            </a:r>
            <a:r>
              <a:rPr lang="es-CO" sz="1400" b="0" i="0" u="none" strike="noStrike" cap="none">
                <a:solidFill>
                  <a:srgbClr val="A31515"/>
                </a:solidFill>
                <a:latin typeface="Courier New"/>
                <a:ea typeface="Courier New"/>
                <a:cs typeface="Courier New"/>
                <a:sym typeface="Courier New"/>
              </a:rPr>
              <a:t>'/content/drive/My Drive/IA/Analisis_sentimientos_Twitter/twitterclassifier'</a:t>
            </a:r>
            <a:r>
              <a:rPr lang="es-CO" sz="1400" b="0" i="0" u="none" strike="noStrike" cap="none">
                <a:solidFill>
                  <a:srgbClr val="000000"/>
                </a:solidFill>
                <a:latin typeface="Courier New"/>
                <a:ea typeface="Courier New"/>
                <a:cs typeface="Courier New"/>
                <a:sym typeface="Courier New"/>
              </a:rPr>
              <a:t>)</a:t>
            </a:r>
            <a:endParaRPr/>
          </a:p>
        </p:txBody>
      </p:sp>
      <p:sp>
        <p:nvSpPr>
          <p:cNvPr id="532" name="Google Shape;532;p19"/>
          <p:cNvSpPr/>
          <p:nvPr/>
        </p:nvSpPr>
        <p:spPr>
          <a:xfrm>
            <a:off x="1184365" y="2924115"/>
            <a:ext cx="271260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212121"/>
                </a:solidFill>
                <a:latin typeface="Roboto"/>
                <a:ea typeface="Roboto"/>
                <a:cs typeface="Roboto"/>
                <a:sym typeface="Roboto"/>
              </a:rPr>
              <a:t>Deserializamos los estimadores</a:t>
            </a:r>
            <a:endParaRPr/>
          </a:p>
        </p:txBody>
      </p:sp>
      <p:sp>
        <p:nvSpPr>
          <p:cNvPr id="533" name="Google Shape;533;p19"/>
          <p:cNvSpPr/>
          <p:nvPr/>
        </p:nvSpPr>
        <p:spPr>
          <a:xfrm>
            <a:off x="1541416" y="3329830"/>
            <a:ext cx="10650584" cy="1169551"/>
          </a:xfrm>
          <a:prstGeom prst="rect">
            <a:avLst/>
          </a:prstGeom>
          <a:solidFill>
            <a:srgbClr val="D8D8D8"/>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pickle</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re</a:t>
            </a:r>
            <a:endParaRPr/>
          </a:p>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os</a:t>
            </a:r>
            <a:endParaRPr/>
          </a:p>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from</a:t>
            </a:r>
            <a:r>
              <a:rPr lang="es-CO" sz="1400" b="0" i="0" u="none" strike="noStrike" cap="none">
                <a:solidFill>
                  <a:srgbClr val="000000"/>
                </a:solidFill>
                <a:latin typeface="Courier New"/>
                <a:ea typeface="Courier New"/>
                <a:cs typeface="Courier New"/>
                <a:sym typeface="Courier New"/>
              </a:rPr>
              <a:t> vectorizer </a:t>
            </a: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vect</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clf = pickle.load(</a:t>
            </a:r>
            <a:r>
              <a:rPr lang="es-CO" sz="1400" b="0" i="0" u="none" strike="noStrike" cap="none">
                <a:solidFill>
                  <a:srgbClr val="795E26"/>
                </a:solidFill>
                <a:latin typeface="Courier New"/>
                <a:ea typeface="Courier New"/>
                <a:cs typeface="Courier New"/>
                <a:sym typeface="Courier New"/>
              </a:rPr>
              <a:t>open</a:t>
            </a:r>
            <a:r>
              <a:rPr lang="es-CO" sz="1400" b="0" i="0" u="none" strike="noStrike" cap="none">
                <a:solidFill>
                  <a:srgbClr val="000000"/>
                </a:solidFill>
                <a:latin typeface="Courier New"/>
                <a:ea typeface="Courier New"/>
                <a:cs typeface="Courier New"/>
                <a:sym typeface="Courier New"/>
              </a:rPr>
              <a:t>(os.path.join(</a:t>
            </a:r>
            <a:r>
              <a:rPr lang="es-CO" sz="1400" b="0" i="0" u="none" strike="noStrike" cap="none">
                <a:solidFill>
                  <a:srgbClr val="A31515"/>
                </a:solidFill>
                <a:latin typeface="Courier New"/>
                <a:ea typeface="Courier New"/>
                <a:cs typeface="Courier New"/>
                <a:sym typeface="Courier New"/>
              </a:rPr>
              <a:t>'pkl_objects'</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'classifier.pkl'</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31515"/>
                </a:solidFill>
                <a:latin typeface="Courier New"/>
                <a:ea typeface="Courier New"/>
                <a:cs typeface="Courier New"/>
                <a:sym typeface="Courier New"/>
              </a:rPr>
              <a:t>'rb'</a:t>
            </a:r>
            <a:r>
              <a:rPr lang="es-CO" sz="1400" b="0" i="0" u="none" strike="noStrike" cap="none">
                <a:solidFill>
                  <a:srgbClr val="000000"/>
                </a:solidFill>
                <a:latin typeface="Courier New"/>
                <a:ea typeface="Courier New"/>
                <a:cs typeface="Courier New"/>
                <a:sym typeface="Courier New"/>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7"/>
        <p:cNvGrpSpPr/>
        <p:nvPr/>
      </p:nvGrpSpPr>
      <p:grpSpPr>
        <a:xfrm>
          <a:off x="0" y="0"/>
          <a:ext cx="0" cy="0"/>
          <a:chOff x="0" y="0"/>
          <a:chExt cx="0" cy="0"/>
        </a:xfrm>
      </p:grpSpPr>
      <p:sp>
        <p:nvSpPr>
          <p:cNvPr id="538" name="Google Shape;538;p20"/>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3200" b="1" i="0" u="none" strike="noStrike" cap="none">
                <a:solidFill>
                  <a:srgbClr val="FFC000"/>
                </a:solidFill>
                <a:latin typeface="Calibri"/>
                <a:ea typeface="Calibri"/>
                <a:cs typeface="Calibri"/>
                <a:sym typeface="Calibri"/>
              </a:rPr>
              <a:t>Probemos a ver si funciona</a:t>
            </a:r>
            <a:endParaRPr sz="1400" b="0" i="0" u="none" strike="noStrike" cap="none">
              <a:solidFill>
                <a:srgbClr val="000000"/>
              </a:solidFill>
              <a:latin typeface="Arial"/>
              <a:ea typeface="Arial"/>
              <a:cs typeface="Arial"/>
              <a:sym typeface="Arial"/>
            </a:endParaRPr>
          </a:p>
        </p:txBody>
      </p:sp>
      <p:sp>
        <p:nvSpPr>
          <p:cNvPr id="539" name="Google Shape;539;p20"/>
          <p:cNvSpPr/>
          <p:nvPr/>
        </p:nvSpPr>
        <p:spPr>
          <a:xfrm>
            <a:off x="1184365" y="1266297"/>
            <a:ext cx="1079862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Clasifiquemos un texto</a:t>
            </a:r>
            <a:endParaRPr/>
          </a:p>
        </p:txBody>
      </p:sp>
      <p:sp>
        <p:nvSpPr>
          <p:cNvPr id="540" name="Google Shape;540;p20"/>
          <p:cNvSpPr/>
          <p:nvPr/>
        </p:nvSpPr>
        <p:spPr>
          <a:xfrm>
            <a:off x="1262744" y="2087513"/>
            <a:ext cx="10929256" cy="2708434"/>
          </a:xfrm>
          <a:prstGeom prst="rect">
            <a:avLst/>
          </a:prstGeom>
          <a:solidFill>
            <a:srgbClr val="BFBFBF"/>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200" b="0" i="0" u="none" strike="noStrike" cap="none">
                <a:solidFill>
                  <a:srgbClr val="AF00DB"/>
                </a:solidFill>
                <a:latin typeface="Courier New"/>
                <a:ea typeface="Courier New"/>
                <a:cs typeface="Courier New"/>
                <a:sym typeface="Courier New"/>
              </a:rPr>
              <a:t>import</a:t>
            </a:r>
            <a:r>
              <a:rPr lang="es-CO" sz="1200" b="0" i="0" u="none" strike="noStrike" cap="none">
                <a:solidFill>
                  <a:srgbClr val="000000"/>
                </a:solidFill>
                <a:latin typeface="Courier New"/>
                <a:ea typeface="Courier New"/>
                <a:cs typeface="Courier New"/>
                <a:sym typeface="Courier New"/>
              </a:rPr>
              <a:t> numpy </a:t>
            </a:r>
            <a:r>
              <a:rPr lang="es-CO" sz="1200" b="0" i="0" u="none" strike="noStrike" cap="none">
                <a:solidFill>
                  <a:srgbClr val="AF00DB"/>
                </a:solidFill>
                <a:latin typeface="Courier New"/>
                <a:ea typeface="Courier New"/>
                <a:cs typeface="Courier New"/>
                <a:sym typeface="Courier New"/>
              </a:rPr>
              <a:t>as</a:t>
            </a:r>
            <a:r>
              <a:rPr lang="es-CO" sz="1200" b="0" i="0" u="none" strike="noStrike" cap="none">
                <a:solidFill>
                  <a:srgbClr val="000000"/>
                </a:solidFill>
                <a:latin typeface="Courier New"/>
                <a:ea typeface="Courier New"/>
                <a:cs typeface="Courier New"/>
                <a:sym typeface="Courier New"/>
              </a:rPr>
              <a:t> np</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8000"/>
                </a:solidFill>
                <a:latin typeface="Courier New"/>
                <a:ea typeface="Courier New"/>
                <a:cs typeface="Courier New"/>
                <a:sym typeface="Courier New"/>
              </a:rPr>
              <a:t>#NONE-&gt;-1 | NEU -&gt; 0 | P-&gt;1 | N-&gt;2</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label = {</a:t>
            </a:r>
            <a:r>
              <a:rPr lang="es-CO" sz="1200" b="0" i="0" u="none" strike="noStrike" cap="none">
                <a:solidFill>
                  <a:srgbClr val="09885A"/>
                </a:solidFill>
                <a:latin typeface="Courier New"/>
                <a:ea typeface="Courier New"/>
                <a:cs typeface="Courier New"/>
                <a:sym typeface="Courier New"/>
              </a:rPr>
              <a:t>-1</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'Sin sentimiento'</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09885A"/>
                </a:solidFill>
                <a:latin typeface="Courier New"/>
                <a:ea typeface="Courier New"/>
                <a:cs typeface="Courier New"/>
                <a:sym typeface="Courier New"/>
              </a:rPr>
              <a:t>0</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'Neutro'</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09885A"/>
                </a:solidFill>
                <a:latin typeface="Courier New"/>
                <a:ea typeface="Courier New"/>
                <a:cs typeface="Courier New"/>
                <a:sym typeface="Courier New"/>
              </a:rPr>
              <a:t>1</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'Positivo'</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09885A"/>
                </a:solidFill>
                <a:latin typeface="Courier New"/>
                <a:ea typeface="Courier New"/>
                <a:cs typeface="Courier New"/>
                <a:sym typeface="Courier New"/>
              </a:rPr>
              <a:t>2</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'Negativo'</a:t>
            </a:r>
            <a:r>
              <a:rPr lang="es-CO" sz="12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br>
              <a:rPr lang="es-CO" sz="1200" b="0" i="0" u="none" strike="noStrike" cap="none">
                <a:solidFill>
                  <a:srgbClr val="000000"/>
                </a:solidFill>
                <a:latin typeface="Courier New"/>
                <a:ea typeface="Courier New"/>
                <a:cs typeface="Courier New"/>
                <a:sym typeface="Courier New"/>
              </a:rPr>
            </a:br>
            <a:r>
              <a:rPr lang="es-CO" sz="1200" b="0" i="0" u="none" strike="noStrike" cap="none">
                <a:solidFill>
                  <a:srgbClr val="008000"/>
                </a:solidFill>
                <a:latin typeface="Courier New"/>
                <a:ea typeface="Courier New"/>
                <a:cs typeface="Courier New"/>
                <a:sym typeface="Courier New"/>
              </a:rPr>
              <a:t>#example = ['Te odio más que a la muerte']</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example1 = </a:t>
            </a:r>
            <a:r>
              <a:rPr lang="es-CO" sz="1200" b="0" i="0" u="none" strike="noStrike" cap="none">
                <a:solidFill>
                  <a:srgbClr val="A31515"/>
                </a:solidFill>
                <a:latin typeface="Courier New"/>
                <a:ea typeface="Courier New"/>
                <a:cs typeface="Courier New"/>
                <a:sym typeface="Courier New"/>
              </a:rPr>
              <a:t>'covid19 te ODIOOOO'</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example = [example1]</a:t>
            </a:r>
            <a:endParaRPr/>
          </a:p>
          <a:p>
            <a:pPr marL="0" marR="0" lvl="0" indent="0" algn="l" rtl="0">
              <a:lnSpc>
                <a:spcPct val="100000"/>
              </a:lnSpc>
              <a:spcBef>
                <a:spcPts val="0"/>
              </a:spcBef>
              <a:spcAft>
                <a:spcPts val="0"/>
              </a:spcAft>
              <a:buNone/>
            </a:pPr>
            <a:r>
              <a:rPr lang="es-CO" sz="1200" b="0" i="0" u="none" strike="noStrike" cap="none">
                <a:solidFill>
                  <a:srgbClr val="008000"/>
                </a:solidFill>
                <a:latin typeface="Courier New"/>
                <a:ea typeface="Courier New"/>
                <a:cs typeface="Courier New"/>
                <a:sym typeface="Courier New"/>
              </a:rPr>
              <a:t>#convertimos el texto en un vector de palabras y extraemos sus caracteristicas https://scikit-learn.org/stable/modules/feature_extraction.html</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textConvert = vect.transform(example)  </a:t>
            </a:r>
            <a:endParaRPr/>
          </a:p>
          <a:p>
            <a:pPr marL="0" marR="0" lvl="0" indent="0" algn="l" rtl="0">
              <a:lnSpc>
                <a:spcPct val="100000"/>
              </a:lnSpc>
              <a:spcBef>
                <a:spcPts val="0"/>
              </a:spcBef>
              <a:spcAft>
                <a:spcPts val="0"/>
              </a:spcAft>
              <a:buNone/>
            </a:pPr>
            <a:r>
              <a:rPr lang="es-CO" sz="1200" b="0" i="0" u="none" strike="noStrike" cap="none">
                <a:solidFill>
                  <a:srgbClr val="795E26"/>
                </a:solidFill>
                <a:latin typeface="Courier New"/>
                <a:ea typeface="Courier New"/>
                <a:cs typeface="Courier New"/>
                <a:sym typeface="Courier New"/>
              </a:rPr>
              <a:t>print</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'*Predicción: %s\n*Probabilidad: %.2f%%'</a:t>
            </a:r>
            <a:r>
              <a:rPr lang="es-CO" sz="1200" b="0" i="0" u="none" strike="noStrike" cap="none">
                <a:solidFill>
                  <a:srgbClr val="000000"/>
                </a:solidFill>
                <a:latin typeface="Courier New"/>
                <a:ea typeface="Courier New"/>
                <a:cs typeface="Courier New"/>
                <a:sym typeface="Courier New"/>
              </a:rPr>
              <a:t>%(label[clf.predict(textConvert)[</a:t>
            </a:r>
            <a:r>
              <a:rPr lang="es-CO" sz="1200" b="0" i="0" u="none" strike="noStrike" cap="none">
                <a:solidFill>
                  <a:srgbClr val="09885A"/>
                </a:solidFill>
                <a:latin typeface="Courier New"/>
                <a:ea typeface="Courier New"/>
                <a:cs typeface="Courier New"/>
                <a:sym typeface="Courier New"/>
              </a:rPr>
              <a:t>0</a:t>
            </a:r>
            <a:r>
              <a:rPr lang="es-CO" sz="1200" b="0" i="0" u="none" strike="noStrike" cap="none">
                <a:solidFill>
                  <a:srgbClr val="000000"/>
                </a:solidFill>
                <a:latin typeface="Courier New"/>
                <a:ea typeface="Courier New"/>
                <a:cs typeface="Courier New"/>
                <a:sym typeface="Courier New"/>
              </a:rPr>
              <a:t>]], np.</a:t>
            </a:r>
            <a:r>
              <a:rPr lang="es-CO" sz="1200" b="0" i="0" u="none" strike="noStrike" cap="none">
                <a:solidFill>
                  <a:srgbClr val="795E26"/>
                </a:solidFill>
                <a:latin typeface="Courier New"/>
                <a:ea typeface="Courier New"/>
                <a:cs typeface="Courier New"/>
                <a:sym typeface="Courier New"/>
              </a:rPr>
              <a:t>max</a:t>
            </a:r>
            <a:r>
              <a:rPr lang="es-CO" sz="1200" b="0" i="0" u="none" strike="noStrike" cap="none">
                <a:solidFill>
                  <a:srgbClr val="000000"/>
                </a:solidFill>
                <a:latin typeface="Courier New"/>
                <a:ea typeface="Courier New"/>
                <a:cs typeface="Courier New"/>
                <a:sym typeface="Courier New"/>
              </a:rPr>
              <a:t>(clf.predict_proba(textConvert))*</a:t>
            </a:r>
            <a:r>
              <a:rPr lang="es-CO" sz="1200" b="0" i="0" u="none" strike="noStrike" cap="none">
                <a:solidFill>
                  <a:srgbClr val="09885A"/>
                </a:solidFill>
                <a:latin typeface="Courier New"/>
                <a:ea typeface="Courier New"/>
                <a:cs typeface="Courier New"/>
                <a:sym typeface="Courier New"/>
              </a:rPr>
              <a:t>100</a:t>
            </a:r>
            <a:r>
              <a:rPr lang="es-CO" sz="12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200" b="0" i="0" u="none" strike="noStrike" cap="none">
                <a:solidFill>
                  <a:srgbClr val="795E26"/>
                </a:solidFill>
                <a:latin typeface="Courier New"/>
                <a:ea typeface="Courier New"/>
                <a:cs typeface="Courier New"/>
                <a:sym typeface="Courier New"/>
              </a:rPr>
              <a:t>print</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'*Predicción: %s'</a:t>
            </a:r>
            <a:r>
              <a:rPr lang="es-CO" sz="1200" b="0" i="0" u="none" strike="noStrike" cap="none">
                <a:solidFill>
                  <a:srgbClr val="000000"/>
                </a:solidFill>
                <a:latin typeface="Courier New"/>
                <a:ea typeface="Courier New"/>
                <a:cs typeface="Courier New"/>
                <a:sym typeface="Courier New"/>
              </a:rPr>
              <a:t>%label[clf.predict(textConvert)[</a:t>
            </a:r>
            <a:r>
              <a:rPr lang="es-CO" sz="1200" b="0" i="0" u="none" strike="noStrike" cap="none">
                <a:solidFill>
                  <a:srgbClr val="09885A"/>
                </a:solidFill>
                <a:latin typeface="Courier New"/>
                <a:ea typeface="Courier New"/>
                <a:cs typeface="Courier New"/>
                <a:sym typeface="Courier New"/>
              </a:rPr>
              <a:t>0</a:t>
            </a:r>
            <a:r>
              <a:rPr lang="es-CO" sz="12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200" b="0" i="0" u="none" strike="noStrike" cap="none">
                <a:solidFill>
                  <a:srgbClr val="795E26"/>
                </a:solidFill>
                <a:latin typeface="Courier New"/>
                <a:ea typeface="Courier New"/>
                <a:cs typeface="Courier New"/>
                <a:sym typeface="Courier New"/>
              </a:rPr>
              <a:t>print</a:t>
            </a:r>
            <a:r>
              <a:rPr lang="es-CO" sz="1200" b="0" i="0" u="none" strike="noStrike" cap="none">
                <a:solidFill>
                  <a:srgbClr val="000000"/>
                </a:solidFill>
                <a:latin typeface="Courier New"/>
                <a:ea typeface="Courier New"/>
                <a:cs typeface="Courier New"/>
                <a:sym typeface="Courier New"/>
              </a:rPr>
              <a:t>(np.</a:t>
            </a:r>
            <a:r>
              <a:rPr lang="es-CO" sz="1200" b="0" i="0" u="none" strike="noStrike" cap="none">
                <a:solidFill>
                  <a:srgbClr val="795E26"/>
                </a:solidFill>
                <a:latin typeface="Courier New"/>
                <a:ea typeface="Courier New"/>
                <a:cs typeface="Courier New"/>
                <a:sym typeface="Courier New"/>
              </a:rPr>
              <a:t>max</a:t>
            </a:r>
            <a:r>
              <a:rPr lang="es-CO" sz="1200" b="0" i="0" u="none" strike="noStrike" cap="none">
                <a:solidFill>
                  <a:srgbClr val="000000"/>
                </a:solidFill>
                <a:latin typeface="Courier New"/>
                <a:ea typeface="Courier New"/>
                <a:cs typeface="Courier New"/>
                <a:sym typeface="Courier New"/>
              </a:rPr>
              <a:t>(clf.predict_proba(textConvert))*</a:t>
            </a:r>
            <a:r>
              <a:rPr lang="es-CO" sz="1200" b="0" i="0" u="none" strike="noStrike" cap="none">
                <a:solidFill>
                  <a:srgbClr val="09885A"/>
                </a:solidFill>
                <a:latin typeface="Courier New"/>
                <a:ea typeface="Courier New"/>
                <a:cs typeface="Courier New"/>
                <a:sym typeface="Courier New"/>
              </a:rPr>
              <a:t>100</a:t>
            </a:r>
            <a:r>
              <a:rPr lang="es-CO" sz="1200" b="0" i="0" u="none" strike="noStrike" cap="none">
                <a:solidFill>
                  <a:srgbClr val="000000"/>
                </a:solidFill>
                <a:latin typeface="Courier New"/>
                <a:ea typeface="Courier New"/>
                <a:cs typeface="Courier New"/>
                <a:sym typeface="Courier New"/>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4"/>
        <p:cNvGrpSpPr/>
        <p:nvPr/>
      </p:nvGrpSpPr>
      <p:grpSpPr>
        <a:xfrm>
          <a:off x="0" y="0"/>
          <a:ext cx="0" cy="0"/>
          <a:chOff x="0" y="0"/>
          <a:chExt cx="0" cy="0"/>
        </a:xfrm>
      </p:grpSpPr>
      <p:sp>
        <p:nvSpPr>
          <p:cNvPr id="545" name="Google Shape;545;p31"/>
          <p:cNvSpPr txBox="1"/>
          <p:nvPr/>
        </p:nvSpPr>
        <p:spPr>
          <a:xfrm>
            <a:off x="1498184" y="307864"/>
            <a:ext cx="7140719"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1" i="0" u="none" strike="noStrike" cap="none">
                <a:solidFill>
                  <a:srgbClr val="0D5274"/>
                </a:solidFill>
                <a:latin typeface="Calibri"/>
                <a:ea typeface="Calibri"/>
                <a:cs typeface="Calibri"/>
                <a:sym typeface="Calibri"/>
              </a:rPr>
              <a:t>RECORREMOS LOS TWEETS DESCARGADOS Y LOS CLASIFICAMOS</a:t>
            </a:r>
            <a:endParaRPr sz="2800" b="1" i="0" u="none" strike="noStrike" cap="none">
              <a:solidFill>
                <a:srgbClr val="0D5274"/>
              </a:solidFill>
              <a:latin typeface="Calibri"/>
              <a:ea typeface="Calibri"/>
              <a:cs typeface="Calibri"/>
              <a:sym typeface="Calibri"/>
            </a:endParaRPr>
          </a:p>
        </p:txBody>
      </p:sp>
      <p:sp>
        <p:nvSpPr>
          <p:cNvPr id="546" name="Google Shape;546;p31"/>
          <p:cNvSpPr/>
          <p:nvPr/>
        </p:nvSpPr>
        <p:spPr>
          <a:xfrm>
            <a:off x="1424354" y="1370023"/>
            <a:ext cx="10767646"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2000" b="1" i="0" u="none" strike="noStrike" cap="none">
                <a:solidFill>
                  <a:srgbClr val="000000"/>
                </a:solidFill>
                <a:latin typeface="Calibri"/>
                <a:ea typeface="Calibri"/>
                <a:cs typeface="Calibri"/>
                <a:sym typeface="Calibri"/>
              </a:rPr>
              <a:t>Cargaremos los tweets de COVID19 (aproximadamente 1000)</a:t>
            </a:r>
            <a:endParaRPr sz="1600" b="0" i="0" u="none" strike="noStrike" cap="none">
              <a:solidFill>
                <a:srgbClr val="000000"/>
              </a:solidFill>
              <a:latin typeface="Calibri"/>
              <a:ea typeface="Calibri"/>
              <a:cs typeface="Calibri"/>
              <a:sym typeface="Calibri"/>
            </a:endParaRPr>
          </a:p>
        </p:txBody>
      </p:sp>
      <p:sp>
        <p:nvSpPr>
          <p:cNvPr id="547" name="Google Shape;547;p31"/>
          <p:cNvSpPr/>
          <p:nvPr/>
        </p:nvSpPr>
        <p:spPr>
          <a:xfrm>
            <a:off x="1424355" y="1770092"/>
            <a:ext cx="10767646" cy="3970318"/>
          </a:xfrm>
          <a:prstGeom prst="rect">
            <a:avLst/>
          </a:prstGeom>
          <a:solidFill>
            <a:srgbClr val="D8D8D8"/>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200" b="0" i="0" u="none" strike="noStrike" cap="none">
                <a:solidFill>
                  <a:srgbClr val="AF00DB"/>
                </a:solidFill>
                <a:latin typeface="Courier New"/>
                <a:ea typeface="Courier New"/>
                <a:cs typeface="Courier New"/>
                <a:sym typeface="Courier New"/>
              </a:rPr>
              <a:t>import</a:t>
            </a:r>
            <a:r>
              <a:rPr lang="es-CO" sz="1200" b="0" i="0" u="none" strike="noStrike" cap="none">
                <a:solidFill>
                  <a:srgbClr val="000000"/>
                </a:solidFill>
                <a:latin typeface="Courier New"/>
                <a:ea typeface="Courier New"/>
                <a:cs typeface="Courier New"/>
                <a:sym typeface="Courier New"/>
              </a:rPr>
              <a:t> numpy </a:t>
            </a:r>
            <a:r>
              <a:rPr lang="es-CO" sz="1200" b="0" i="0" u="none" strike="noStrike" cap="none">
                <a:solidFill>
                  <a:srgbClr val="AF00DB"/>
                </a:solidFill>
                <a:latin typeface="Courier New"/>
                <a:ea typeface="Courier New"/>
                <a:cs typeface="Courier New"/>
                <a:sym typeface="Courier New"/>
              </a:rPr>
              <a:t>as</a:t>
            </a:r>
            <a:r>
              <a:rPr lang="es-CO" sz="1200" b="0" i="0" u="none" strike="noStrike" cap="none">
                <a:solidFill>
                  <a:srgbClr val="000000"/>
                </a:solidFill>
                <a:latin typeface="Courier New"/>
                <a:ea typeface="Courier New"/>
                <a:cs typeface="Courier New"/>
                <a:sym typeface="Courier New"/>
              </a:rPr>
              <a:t> np</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AF00DB"/>
                </a:solidFill>
                <a:latin typeface="Courier New"/>
                <a:ea typeface="Courier New"/>
                <a:cs typeface="Courier New"/>
                <a:sym typeface="Courier New"/>
              </a:rPr>
              <a:t>import</a:t>
            </a:r>
            <a:r>
              <a:rPr lang="es-CO" sz="1200" b="0" i="0" u="none" strike="noStrike" cap="none">
                <a:solidFill>
                  <a:srgbClr val="000000"/>
                </a:solidFill>
                <a:latin typeface="Courier New"/>
                <a:ea typeface="Courier New"/>
                <a:cs typeface="Courier New"/>
                <a:sym typeface="Courier New"/>
              </a:rPr>
              <a:t> pandas </a:t>
            </a:r>
            <a:r>
              <a:rPr lang="es-CO" sz="1200" b="0" i="0" u="none" strike="noStrike" cap="none">
                <a:solidFill>
                  <a:srgbClr val="AF00DB"/>
                </a:solidFill>
                <a:latin typeface="Courier New"/>
                <a:ea typeface="Courier New"/>
                <a:cs typeface="Courier New"/>
                <a:sym typeface="Courier New"/>
              </a:rPr>
              <a:t>as</a:t>
            </a:r>
            <a:r>
              <a:rPr lang="es-CO" sz="1200" b="0" i="0" u="none" strike="noStrike" cap="none">
                <a:solidFill>
                  <a:srgbClr val="000000"/>
                </a:solidFill>
                <a:latin typeface="Courier New"/>
                <a:ea typeface="Courier New"/>
                <a:cs typeface="Courier New"/>
                <a:sym typeface="Courier New"/>
              </a:rPr>
              <a:t> pd</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AF00DB"/>
                </a:solidFill>
                <a:latin typeface="Courier New"/>
                <a:ea typeface="Courier New"/>
                <a:cs typeface="Courier New"/>
                <a:sym typeface="Courier New"/>
              </a:rPr>
              <a:t>import</a:t>
            </a:r>
            <a:r>
              <a:rPr lang="es-CO" sz="1200" b="0" i="0" u="none" strike="noStrike" cap="none">
                <a:solidFill>
                  <a:srgbClr val="000000"/>
                </a:solidFill>
                <a:latin typeface="Courier New"/>
                <a:ea typeface="Courier New"/>
                <a:cs typeface="Courier New"/>
                <a:sym typeface="Courier New"/>
              </a:rPr>
              <a:t> pyprind</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br>
              <a:rPr lang="es-CO" sz="1200" b="0" i="0" u="none" strike="noStrike" cap="none">
                <a:solidFill>
                  <a:srgbClr val="000000"/>
                </a:solidFill>
                <a:latin typeface="Courier New"/>
                <a:ea typeface="Courier New"/>
                <a:cs typeface="Courier New"/>
                <a:sym typeface="Courier New"/>
              </a:rPr>
            </a:br>
            <a:r>
              <a:rPr lang="es-CO" sz="1200" b="0" i="0" u="none" strike="noStrike" cap="none">
                <a:solidFill>
                  <a:srgbClr val="000000"/>
                </a:solidFill>
                <a:latin typeface="Courier New"/>
                <a:ea typeface="Courier New"/>
                <a:cs typeface="Courier New"/>
                <a:sym typeface="Courier New"/>
              </a:rPr>
              <a:t>df = pd.read_csv(</a:t>
            </a:r>
            <a:r>
              <a:rPr lang="es-CO" sz="1200" b="0" i="0" u="none" strike="noStrike" cap="none">
                <a:solidFill>
                  <a:srgbClr val="A31515"/>
                </a:solidFill>
                <a:latin typeface="Courier New"/>
                <a:ea typeface="Courier New"/>
                <a:cs typeface="Courier New"/>
                <a:sym typeface="Courier New"/>
              </a:rPr>
              <a:t>'/content/drive/My Drive/IA/Analisis_sentimientos_Twitter/datasets/TWEETS_LGGG_COVID19.csv'</a:t>
            </a:r>
            <a:r>
              <a:rPr lang="es-CO" sz="1200" b="0" i="0" u="none" strike="noStrike" cap="none">
                <a:solidFill>
                  <a:srgbClr val="000000"/>
                </a:solidFill>
                <a:latin typeface="Courier New"/>
                <a:ea typeface="Courier New"/>
                <a:cs typeface="Courier New"/>
                <a:sym typeface="Courier New"/>
              </a:rPr>
              <a:t>, encoding=</a:t>
            </a:r>
            <a:r>
              <a:rPr lang="es-CO" sz="1200" b="0" i="0" u="none" strike="noStrike" cap="none">
                <a:solidFill>
                  <a:srgbClr val="A31515"/>
                </a:solidFill>
                <a:latin typeface="Courier New"/>
                <a:ea typeface="Courier New"/>
                <a:cs typeface="Courier New"/>
                <a:sym typeface="Courier New"/>
              </a:rPr>
              <a:t>'utf-8'</a:t>
            </a:r>
            <a:r>
              <a:rPr lang="es-CO" sz="12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200" b="0" i="0" u="none" strike="noStrike" cap="none">
                <a:solidFill>
                  <a:srgbClr val="008000"/>
                </a:solidFill>
                <a:latin typeface="Courier New"/>
                <a:ea typeface="Courier New"/>
                <a:cs typeface="Courier New"/>
                <a:sym typeface="Courier New"/>
              </a:rPr>
              <a:t>#creamos una columna llamada Sentimient donde guardaremos la predicción</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df[</a:t>
            </a:r>
            <a:r>
              <a:rPr lang="es-CO" sz="1200" b="0" i="0" u="none" strike="noStrike" cap="none">
                <a:solidFill>
                  <a:srgbClr val="A31515"/>
                </a:solidFill>
                <a:latin typeface="Courier New"/>
                <a:ea typeface="Courier New"/>
                <a:cs typeface="Courier New"/>
                <a:sym typeface="Courier New"/>
              </a:rPr>
              <a:t>'sentiment'</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8000"/>
                </a:solidFill>
                <a:latin typeface="Courier New"/>
                <a:ea typeface="Courier New"/>
                <a:cs typeface="Courier New"/>
                <a:sym typeface="Courier New"/>
              </a:rPr>
              <a:t>#creamos una columna llamada Probability donde guardaremos la acertabilidad que dio el clasificador</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df[</a:t>
            </a:r>
            <a:r>
              <a:rPr lang="es-CO" sz="1200" b="0" i="0" u="none" strike="noStrike" cap="none">
                <a:solidFill>
                  <a:srgbClr val="A31515"/>
                </a:solidFill>
                <a:latin typeface="Courier New"/>
                <a:ea typeface="Courier New"/>
                <a:cs typeface="Courier New"/>
                <a:sym typeface="Courier New"/>
              </a:rPr>
              <a:t>'probability'</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09885A"/>
                </a:solidFill>
                <a:latin typeface="Courier New"/>
                <a:ea typeface="Courier New"/>
                <a:cs typeface="Courier New"/>
                <a:sym typeface="Courier New"/>
              </a:rPr>
              <a:t>0</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8000"/>
                </a:solidFill>
                <a:latin typeface="Courier New"/>
                <a:ea typeface="Courier New"/>
                <a:cs typeface="Courier New"/>
                <a:sym typeface="Courier New"/>
              </a:rPr>
              <a:t>#conversión de sentimientos (numeros a palabras)= NONE-&gt;-1 | NEU -&gt; 0 | P-&gt;1 | N-&gt;2</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label = {</a:t>
            </a:r>
            <a:r>
              <a:rPr lang="es-CO" sz="1200" b="0" i="0" u="none" strike="noStrike" cap="none">
                <a:solidFill>
                  <a:srgbClr val="09885A"/>
                </a:solidFill>
                <a:latin typeface="Courier New"/>
                <a:ea typeface="Courier New"/>
                <a:cs typeface="Courier New"/>
                <a:sym typeface="Courier New"/>
              </a:rPr>
              <a:t>-1</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'Sin sentimiento'</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09885A"/>
                </a:solidFill>
                <a:latin typeface="Courier New"/>
                <a:ea typeface="Courier New"/>
                <a:cs typeface="Courier New"/>
                <a:sym typeface="Courier New"/>
              </a:rPr>
              <a:t>0</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'Neutro'</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09885A"/>
                </a:solidFill>
                <a:latin typeface="Courier New"/>
                <a:ea typeface="Courier New"/>
                <a:cs typeface="Courier New"/>
                <a:sym typeface="Courier New"/>
              </a:rPr>
              <a:t>1</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A31515"/>
                </a:solidFill>
                <a:latin typeface="Courier New"/>
                <a:ea typeface="Courier New"/>
                <a:cs typeface="Courier New"/>
                <a:sym typeface="Courier New"/>
              </a:rPr>
              <a:t>'Positivo'</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09885A"/>
                </a:solidFill>
                <a:latin typeface="Courier New"/>
                <a:ea typeface="Courier New"/>
                <a:cs typeface="Courier New"/>
                <a:sym typeface="Courier New"/>
              </a:rPr>
              <a:t>2</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A31515"/>
                </a:solidFill>
                <a:latin typeface="Courier New"/>
                <a:ea typeface="Courier New"/>
                <a:cs typeface="Courier New"/>
                <a:sym typeface="Courier New"/>
              </a:rPr>
              <a:t>'Negativo'</a:t>
            </a:r>
            <a:r>
              <a:rPr lang="es-CO" sz="12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200" b="0" i="0" u="none" strike="noStrike" cap="none">
                <a:solidFill>
                  <a:srgbClr val="AF00DB"/>
                </a:solidFill>
                <a:latin typeface="Courier New"/>
                <a:ea typeface="Courier New"/>
                <a:cs typeface="Courier New"/>
                <a:sym typeface="Courier New"/>
              </a:rPr>
              <a:t>for</a:t>
            </a:r>
            <a:r>
              <a:rPr lang="es-CO" sz="1200" b="0" i="0" u="none" strike="noStrike" cap="none">
                <a:solidFill>
                  <a:srgbClr val="000000"/>
                </a:solidFill>
                <a:latin typeface="Courier New"/>
                <a:ea typeface="Courier New"/>
                <a:cs typeface="Courier New"/>
                <a:sym typeface="Courier New"/>
              </a:rPr>
              <a:t> rowid </a:t>
            </a:r>
            <a:r>
              <a:rPr lang="es-CO" sz="1200" b="0" i="0" u="none" strike="noStrike" cap="none">
                <a:solidFill>
                  <a:srgbClr val="0000FF"/>
                </a:solidFill>
                <a:latin typeface="Courier New"/>
                <a:ea typeface="Courier New"/>
                <a:cs typeface="Courier New"/>
                <a:sym typeface="Courier New"/>
              </a:rPr>
              <a:t>in</a:t>
            </a:r>
            <a:r>
              <a:rPr lang="es-CO" sz="1200" b="0" i="0" u="none" strike="noStrike" cap="none">
                <a:solidFill>
                  <a:srgbClr val="000000"/>
                </a:solidFill>
                <a:latin typeface="Courier New"/>
                <a:ea typeface="Courier New"/>
                <a:cs typeface="Courier New"/>
                <a:sym typeface="Courier New"/>
              </a:rPr>
              <a:t> </a:t>
            </a:r>
            <a:r>
              <a:rPr lang="es-CO" sz="1200" b="0" i="0" u="none" strike="noStrike" cap="none">
                <a:solidFill>
                  <a:srgbClr val="795E26"/>
                </a:solidFill>
                <a:latin typeface="Courier New"/>
                <a:ea typeface="Courier New"/>
                <a:cs typeface="Courier New"/>
                <a:sym typeface="Courier New"/>
              </a:rPr>
              <a:t>range</a:t>
            </a:r>
            <a:r>
              <a:rPr lang="es-CO" sz="1200" b="0" i="0" u="none" strike="noStrike" cap="none">
                <a:solidFill>
                  <a:srgbClr val="000000"/>
                </a:solidFill>
                <a:latin typeface="Courier New"/>
                <a:ea typeface="Courier New"/>
                <a:cs typeface="Courier New"/>
                <a:sym typeface="Courier New"/>
              </a:rPr>
              <a:t>(</a:t>
            </a:r>
            <a:r>
              <a:rPr lang="es-CO" sz="1200" b="0" i="0" u="none" strike="noStrike" cap="none">
                <a:solidFill>
                  <a:srgbClr val="795E26"/>
                </a:solidFill>
                <a:latin typeface="Courier New"/>
                <a:ea typeface="Courier New"/>
                <a:cs typeface="Courier New"/>
                <a:sym typeface="Courier New"/>
              </a:rPr>
              <a:t>len</a:t>
            </a:r>
            <a:r>
              <a:rPr lang="es-CO" sz="1200" b="0" i="0" u="none" strike="noStrike" cap="none">
                <a:solidFill>
                  <a:srgbClr val="000000"/>
                </a:solidFill>
                <a:latin typeface="Courier New"/>
                <a:ea typeface="Courier New"/>
                <a:cs typeface="Courier New"/>
                <a:sym typeface="Courier New"/>
              </a:rPr>
              <a:t>(df.index)):</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text=df[</a:t>
            </a:r>
            <a:r>
              <a:rPr lang="es-CO" sz="1200" b="0" i="0" u="none" strike="noStrike" cap="none">
                <a:solidFill>
                  <a:srgbClr val="A31515"/>
                </a:solidFill>
                <a:latin typeface="Courier New"/>
                <a:ea typeface="Courier New"/>
                <a:cs typeface="Courier New"/>
                <a:sym typeface="Courier New"/>
              </a:rPr>
              <a:t>'text'</a:t>
            </a:r>
            <a:r>
              <a:rPr lang="es-CO" sz="1200" b="0" i="0" u="none" strike="noStrike" cap="none">
                <a:solidFill>
                  <a:srgbClr val="000000"/>
                </a:solidFill>
                <a:latin typeface="Courier New"/>
                <a:ea typeface="Courier New"/>
                <a:cs typeface="Courier New"/>
                <a:sym typeface="Courier New"/>
              </a:rPr>
              <a:t>][rowid]</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textConvert = vect.transform([text]) </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df[</a:t>
            </a:r>
            <a:r>
              <a:rPr lang="es-CO" sz="1200" b="0" i="0" u="none" strike="noStrike" cap="none">
                <a:solidFill>
                  <a:srgbClr val="A31515"/>
                </a:solidFill>
                <a:latin typeface="Courier New"/>
                <a:ea typeface="Courier New"/>
                <a:cs typeface="Courier New"/>
                <a:sym typeface="Courier New"/>
              </a:rPr>
              <a:t>'sentiment'</a:t>
            </a:r>
            <a:r>
              <a:rPr lang="es-CO" sz="1200" b="0" i="0" u="none" strike="noStrike" cap="none">
                <a:solidFill>
                  <a:srgbClr val="000000"/>
                </a:solidFill>
                <a:latin typeface="Courier New"/>
                <a:ea typeface="Courier New"/>
                <a:cs typeface="Courier New"/>
                <a:sym typeface="Courier New"/>
              </a:rPr>
              <a:t>][rowid]=label[clf.predict(textConvert)[</a:t>
            </a:r>
            <a:r>
              <a:rPr lang="es-CO" sz="1200" b="0" i="0" u="none" strike="noStrike" cap="none">
                <a:solidFill>
                  <a:srgbClr val="09885A"/>
                </a:solidFill>
                <a:latin typeface="Courier New"/>
                <a:ea typeface="Courier New"/>
                <a:cs typeface="Courier New"/>
                <a:sym typeface="Courier New"/>
              </a:rPr>
              <a:t>0</a:t>
            </a:r>
            <a:r>
              <a:rPr lang="es-CO" sz="12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df[</a:t>
            </a:r>
            <a:r>
              <a:rPr lang="es-CO" sz="1200" b="0" i="0" u="none" strike="noStrike" cap="none">
                <a:solidFill>
                  <a:srgbClr val="A31515"/>
                </a:solidFill>
                <a:latin typeface="Courier New"/>
                <a:ea typeface="Courier New"/>
                <a:cs typeface="Courier New"/>
                <a:sym typeface="Courier New"/>
              </a:rPr>
              <a:t>'probability'</a:t>
            </a:r>
            <a:r>
              <a:rPr lang="es-CO" sz="1200" b="0" i="0" u="none" strike="noStrike" cap="none">
                <a:solidFill>
                  <a:srgbClr val="000000"/>
                </a:solidFill>
                <a:latin typeface="Courier New"/>
                <a:ea typeface="Courier New"/>
                <a:cs typeface="Courier New"/>
                <a:sym typeface="Courier New"/>
              </a:rPr>
              <a:t>][rowid]=np.</a:t>
            </a:r>
            <a:r>
              <a:rPr lang="es-CO" sz="1200" b="0" i="0" u="none" strike="noStrike" cap="none">
                <a:solidFill>
                  <a:srgbClr val="795E26"/>
                </a:solidFill>
                <a:latin typeface="Courier New"/>
                <a:ea typeface="Courier New"/>
                <a:cs typeface="Courier New"/>
                <a:sym typeface="Courier New"/>
              </a:rPr>
              <a:t>max</a:t>
            </a:r>
            <a:r>
              <a:rPr lang="es-CO" sz="1200" b="0" i="0" u="none" strike="noStrike" cap="none">
                <a:solidFill>
                  <a:srgbClr val="000000"/>
                </a:solidFill>
                <a:latin typeface="Courier New"/>
                <a:ea typeface="Courier New"/>
                <a:cs typeface="Courier New"/>
                <a:sym typeface="Courier New"/>
              </a:rPr>
              <a:t>(clf.predict_proba(textConvert))*</a:t>
            </a:r>
            <a:r>
              <a:rPr lang="es-CO" sz="1200" b="0" i="0" u="none" strike="noStrike" cap="none">
                <a:solidFill>
                  <a:srgbClr val="09885A"/>
                </a:solidFill>
                <a:latin typeface="Courier New"/>
                <a:ea typeface="Courier New"/>
                <a:cs typeface="Courier New"/>
                <a:sym typeface="Courier New"/>
              </a:rPr>
              <a:t>100</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  pbar.update()</a:t>
            </a:r>
            <a:endParaRPr/>
          </a:p>
          <a:p>
            <a:pPr marL="0" marR="0" lvl="0" indent="0" algn="l" rtl="0">
              <a:lnSpc>
                <a:spcPct val="100000"/>
              </a:lnSpc>
              <a:spcBef>
                <a:spcPts val="0"/>
              </a:spcBef>
              <a:spcAft>
                <a:spcPts val="0"/>
              </a:spcAft>
              <a:buNone/>
            </a:pPr>
            <a:r>
              <a:rPr lang="es-CO" sz="1200" b="0" i="0" u="none" strike="noStrike" cap="none">
                <a:solidFill>
                  <a:srgbClr val="000000"/>
                </a:solidFill>
                <a:latin typeface="Courier New"/>
                <a:ea typeface="Courier New"/>
                <a:cs typeface="Courier New"/>
                <a:sym typeface="Courier New"/>
              </a:rPr>
              <a:t>df.head(</a:t>
            </a:r>
            <a:r>
              <a:rPr lang="es-CO" sz="1200" b="0" i="0" u="none" strike="noStrike" cap="none">
                <a:solidFill>
                  <a:srgbClr val="09885A"/>
                </a:solidFill>
                <a:latin typeface="Courier New"/>
                <a:ea typeface="Courier New"/>
                <a:cs typeface="Courier New"/>
                <a:sym typeface="Courier New"/>
              </a:rPr>
              <a:t>20</a:t>
            </a:r>
            <a:r>
              <a:rPr lang="es-CO" sz="12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200" b="0" i="0" u="none" strike="noStrike" cap="none">
                <a:solidFill>
                  <a:srgbClr val="008000"/>
                </a:solidFill>
                <a:latin typeface="Courier New"/>
                <a:ea typeface="Courier New"/>
                <a:cs typeface="Courier New"/>
                <a:sym typeface="Courier New"/>
              </a:rPr>
              <a:t>#df.to_csv('/content/drive/My Drive/IA/Analisis_sentimientos_Twitter/datasets/TWEETS_LGGG_COVID19_analysis.csv', index=False, encoding='utf-8')</a:t>
            </a:r>
            <a:endParaRPr sz="1200" b="0" i="0" u="none" strike="noStrike" cap="none">
              <a:solidFill>
                <a:srgbClr val="000000"/>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5"/>
        <p:cNvGrpSpPr/>
        <p:nvPr/>
      </p:nvGrpSpPr>
      <p:grpSpPr>
        <a:xfrm>
          <a:off x="0" y="0"/>
          <a:ext cx="0" cy="0"/>
          <a:chOff x="0" y="0"/>
          <a:chExt cx="0" cy="0"/>
        </a:xfrm>
      </p:grpSpPr>
      <p:sp>
        <p:nvSpPr>
          <p:cNvPr id="296" name="Google Shape;296;p16"/>
          <p:cNvSpPr txBox="1"/>
          <p:nvPr/>
        </p:nvSpPr>
        <p:spPr>
          <a:xfrm>
            <a:off x="4074701" y="1130171"/>
            <a:ext cx="4042598" cy="992549"/>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s-CO" sz="6000" b="1" i="0" u="sng" strike="noStrike" cap="none">
                <a:solidFill>
                  <a:srgbClr val="99151A"/>
                </a:solidFill>
                <a:latin typeface="Calibri"/>
                <a:ea typeface="Calibri"/>
                <a:cs typeface="Calibri"/>
                <a:sym typeface="Calibri"/>
              </a:rPr>
              <a:t>CONTENIDO</a:t>
            </a:r>
            <a:endParaRPr sz="6000" b="1" i="0" u="sng" strike="noStrike" cap="none">
              <a:solidFill>
                <a:srgbClr val="99151A"/>
              </a:solidFill>
              <a:latin typeface="Calibri"/>
              <a:ea typeface="Calibri"/>
              <a:cs typeface="Calibri"/>
              <a:sym typeface="Calibri"/>
            </a:endParaRPr>
          </a:p>
        </p:txBody>
      </p:sp>
      <p:sp>
        <p:nvSpPr>
          <p:cNvPr id="297" name="Google Shape;297;p16"/>
          <p:cNvSpPr/>
          <p:nvPr/>
        </p:nvSpPr>
        <p:spPr>
          <a:xfrm>
            <a:off x="69668" y="2986828"/>
            <a:ext cx="12122332" cy="304694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CO" sz="2400" b="0" i="0" u="none" strike="noStrike" cap="none">
                <a:solidFill>
                  <a:srgbClr val="000000"/>
                </a:solidFill>
                <a:latin typeface="Calibri"/>
                <a:ea typeface="Calibri"/>
                <a:cs typeface="Calibri"/>
                <a:sym typeface="Calibri"/>
              </a:rPr>
              <a:t>Código en Python para cada una de las fases de preparación del corpus:</a:t>
            </a: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s-CO" sz="2400" b="0" i="0" u="none" strike="noStrike" cap="none">
                <a:solidFill>
                  <a:srgbClr val="000000"/>
                </a:solidFill>
                <a:latin typeface="Calibri"/>
                <a:ea typeface="Calibri"/>
                <a:cs typeface="Calibri"/>
                <a:sym typeface="Calibri"/>
              </a:rPr>
              <a:t>Obtención de los tres corpus.</a:t>
            </a: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s-CO" sz="1800" b="0" i="0" u="none" strike="noStrike" cap="none">
                <a:solidFill>
                  <a:srgbClr val="000000"/>
                </a:solidFill>
                <a:latin typeface="Calibri"/>
                <a:ea typeface="Calibri"/>
                <a:cs typeface="Calibri"/>
                <a:sym typeface="Calibri"/>
              </a:rPr>
              <a:t>Convertir archivos XML del CORPUS a CSV</a:t>
            </a:r>
            <a:endParaRPr sz="24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2400" b="0" i="0" u="none" strike="noStrike" cap="none">
              <a:solidFill>
                <a:schemeClr val="dk1"/>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2400" b="0" i="0" u="none" strike="noStrike" cap="none">
              <a:solidFill>
                <a:schemeClr val="dk1"/>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Calibri"/>
              <a:ea typeface="Calibri"/>
              <a:cs typeface="Calibri"/>
              <a:sym typeface="Calibri"/>
            </a:endParaRPr>
          </a:p>
        </p:txBody>
      </p:sp>
      <p:sp>
        <p:nvSpPr>
          <p:cNvPr id="298" name="Google Shape;298;p16"/>
          <p:cNvSpPr/>
          <p:nvPr/>
        </p:nvSpPr>
        <p:spPr>
          <a:xfrm>
            <a:off x="0" y="-407804"/>
            <a:ext cx="184731" cy="815608"/>
          </a:xfrm>
          <a:prstGeom prst="rect">
            <a:avLst/>
          </a:prstGeom>
          <a:solidFill>
            <a:srgbClr val="FAFAFA"/>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br>
              <a:rPr lang="es-CO" sz="11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1"/>
        <p:cNvGrpSpPr/>
        <p:nvPr/>
      </p:nvGrpSpPr>
      <p:grpSpPr>
        <a:xfrm>
          <a:off x="0" y="0"/>
          <a:ext cx="0" cy="0"/>
          <a:chOff x="0" y="0"/>
          <a:chExt cx="0" cy="0"/>
        </a:xfrm>
      </p:grpSpPr>
      <p:sp>
        <p:nvSpPr>
          <p:cNvPr id="552" name="Google Shape;552;p32"/>
          <p:cNvSpPr txBox="1"/>
          <p:nvPr/>
        </p:nvSpPr>
        <p:spPr>
          <a:xfrm>
            <a:off x="1489476" y="499452"/>
            <a:ext cx="7140719"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1" i="0" u="none" strike="noStrike" cap="none">
                <a:solidFill>
                  <a:srgbClr val="0D5274"/>
                </a:solidFill>
                <a:latin typeface="Calibri"/>
                <a:ea typeface="Calibri"/>
                <a:cs typeface="Calibri"/>
                <a:sym typeface="Calibri"/>
              </a:rPr>
              <a:t>Generemos gráficos estadísticos </a:t>
            </a:r>
            <a:endParaRPr sz="2800" b="1" i="0" u="none" strike="noStrike" cap="none">
              <a:solidFill>
                <a:srgbClr val="0D5274"/>
              </a:solidFill>
              <a:latin typeface="Calibri"/>
              <a:ea typeface="Calibri"/>
              <a:cs typeface="Calibri"/>
              <a:sym typeface="Calibri"/>
            </a:endParaRPr>
          </a:p>
        </p:txBody>
      </p:sp>
      <p:sp>
        <p:nvSpPr>
          <p:cNvPr id="553" name="Google Shape;553;p32"/>
          <p:cNvSpPr/>
          <p:nvPr/>
        </p:nvSpPr>
        <p:spPr>
          <a:xfrm>
            <a:off x="1424354" y="1370023"/>
            <a:ext cx="10767646"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2000" b="1" i="0" u="none" strike="noStrike" cap="none">
                <a:solidFill>
                  <a:srgbClr val="000000"/>
                </a:solidFill>
                <a:latin typeface="Calibri"/>
                <a:ea typeface="Calibri"/>
                <a:cs typeface="Calibri"/>
                <a:sym typeface="Calibri"/>
              </a:rPr>
              <a:t>Generemos algunos gráficos estadísticos que nos ayuden a verificar que tan eficiente fue el modelo</a:t>
            </a:r>
            <a:endParaRPr sz="1600" b="0" i="0" u="none" strike="noStrike" cap="none">
              <a:solidFill>
                <a:srgbClr val="000000"/>
              </a:solidFill>
              <a:latin typeface="Calibri"/>
              <a:ea typeface="Calibri"/>
              <a:cs typeface="Calibri"/>
              <a:sym typeface="Calibri"/>
            </a:endParaRPr>
          </a:p>
        </p:txBody>
      </p:sp>
      <p:sp>
        <p:nvSpPr>
          <p:cNvPr id="554" name="Google Shape;554;p32"/>
          <p:cNvSpPr/>
          <p:nvPr/>
        </p:nvSpPr>
        <p:spPr>
          <a:xfrm>
            <a:off x="1424353" y="2521059"/>
            <a:ext cx="10454137"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matplotlib.pyplot </a:t>
            </a:r>
            <a:r>
              <a:rPr lang="es-CO" sz="1400" b="0" i="0" u="none" strike="noStrike" cap="none">
                <a:solidFill>
                  <a:srgbClr val="AF00DB"/>
                </a:solidFill>
                <a:latin typeface="Courier New"/>
                <a:ea typeface="Courier New"/>
                <a:cs typeface="Courier New"/>
                <a:sym typeface="Courier New"/>
              </a:rPr>
              <a:t>as</a:t>
            </a:r>
            <a:r>
              <a:rPr lang="es-CO" sz="1400" b="0" i="0" u="none" strike="noStrike" cap="none">
                <a:solidFill>
                  <a:srgbClr val="000000"/>
                </a:solidFill>
                <a:latin typeface="Courier New"/>
                <a:ea typeface="Courier New"/>
                <a:cs typeface="Courier New"/>
                <a:sym typeface="Courier New"/>
              </a:rPr>
              <a:t> plt</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8000"/>
                </a:solidFill>
                <a:latin typeface="Courier New"/>
                <a:ea typeface="Courier New"/>
                <a:cs typeface="Courier New"/>
                <a:sym typeface="Courier New"/>
              </a:rPr>
              <a:t>#sentimientos = df["sentiment"].unique()</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df.groupby(</a:t>
            </a:r>
            <a:r>
              <a:rPr lang="es-CO" sz="1400" b="0" i="0" u="none" strike="noStrike" cap="none">
                <a:solidFill>
                  <a:srgbClr val="A31515"/>
                </a:solidFill>
                <a:latin typeface="Courier New"/>
                <a:ea typeface="Courier New"/>
                <a:cs typeface="Courier New"/>
                <a:sym typeface="Courier New"/>
              </a:rPr>
              <a:t>'sentiment'</a:t>
            </a:r>
            <a:r>
              <a:rPr lang="es-CO" sz="1400" b="0" i="0" u="none" strike="noStrike" cap="none">
                <a:solidFill>
                  <a:srgbClr val="000000"/>
                </a:solidFill>
                <a:latin typeface="Courier New"/>
                <a:ea typeface="Courier New"/>
                <a:cs typeface="Courier New"/>
                <a:sym typeface="Courier New"/>
              </a:rPr>
              <a:t>)[</a:t>
            </a:r>
            <a:r>
              <a:rPr lang="es-CO" sz="1400" b="0" i="0" u="none" strike="noStrike" cap="none">
                <a:solidFill>
                  <a:srgbClr val="A31515"/>
                </a:solidFill>
                <a:latin typeface="Courier New"/>
                <a:ea typeface="Courier New"/>
                <a:cs typeface="Courier New"/>
                <a:sym typeface="Courier New"/>
              </a:rPr>
              <a:t>'location'</a:t>
            </a:r>
            <a:r>
              <a:rPr lang="es-CO" sz="1400" b="0" i="0" u="none" strike="noStrike" cap="none">
                <a:solidFill>
                  <a:srgbClr val="000000"/>
                </a:solidFill>
                <a:latin typeface="Courier New"/>
                <a:ea typeface="Courier New"/>
                <a:cs typeface="Courier New"/>
                <a:sym typeface="Courier New"/>
              </a:rPr>
              <a:t>].nunique().plot(kind=</a:t>
            </a:r>
            <a:r>
              <a:rPr lang="es-CO" sz="1400" b="0" i="0" u="none" strike="noStrike" cap="none">
                <a:solidFill>
                  <a:srgbClr val="A31515"/>
                </a:solidFill>
                <a:latin typeface="Courier New"/>
                <a:ea typeface="Courier New"/>
                <a:cs typeface="Courier New"/>
                <a:sym typeface="Courier New"/>
              </a:rPr>
              <a:t>'bar'</a:t>
            </a:r>
            <a:r>
              <a:rPr lang="es-CO"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s-CO" sz="1400" b="0" i="0" u="none" strike="noStrike" cap="none">
                <a:solidFill>
                  <a:srgbClr val="795E26"/>
                </a:solidFill>
                <a:latin typeface="Courier New"/>
                <a:ea typeface="Courier New"/>
                <a:cs typeface="Courier New"/>
                <a:sym typeface="Courier New"/>
              </a:rPr>
              <a:t>print</a:t>
            </a:r>
            <a:r>
              <a:rPr lang="es-CO" sz="1400" b="0" i="0" u="none" strike="noStrike" cap="none">
                <a:solidFill>
                  <a:srgbClr val="000000"/>
                </a:solidFill>
                <a:latin typeface="Courier New"/>
                <a:ea typeface="Courier New"/>
                <a:cs typeface="Courier New"/>
                <a:sym typeface="Courier New"/>
              </a:rPr>
              <a:t>(df.groupby([</a:t>
            </a:r>
            <a:r>
              <a:rPr lang="es-CO" sz="1400" b="0" i="0" u="none" strike="noStrike" cap="none">
                <a:solidFill>
                  <a:srgbClr val="A31515"/>
                </a:solidFill>
                <a:latin typeface="Courier New"/>
                <a:ea typeface="Courier New"/>
                <a:cs typeface="Courier New"/>
                <a:sym typeface="Courier New"/>
              </a:rPr>
              <a:t>'sentiment'</a:t>
            </a:r>
            <a:r>
              <a:rPr lang="es-CO" sz="1400" b="0" i="0" u="none" strike="noStrike" cap="none">
                <a:solidFill>
                  <a:srgbClr val="000000"/>
                </a:solidFill>
                <a:latin typeface="Courier New"/>
                <a:ea typeface="Courier New"/>
                <a:cs typeface="Courier New"/>
                <a:sym typeface="Courier New"/>
              </a:rPr>
              <a:t>]).size())</a:t>
            </a:r>
            <a:endParaRPr/>
          </a:p>
          <a:p>
            <a:pPr marL="0" marR="0" lvl="0" indent="0" algn="l" rtl="0">
              <a:lnSpc>
                <a:spcPct val="100000"/>
              </a:lnSpc>
              <a:spcBef>
                <a:spcPts val="0"/>
              </a:spcBef>
              <a:spcAft>
                <a:spcPts val="0"/>
              </a:spcAft>
              <a:buNone/>
            </a:pPr>
            <a:r>
              <a:rPr lang="es-CO" sz="1400" b="0" i="0" u="none" strike="noStrike" cap="none">
                <a:solidFill>
                  <a:srgbClr val="008000"/>
                </a:solidFill>
                <a:latin typeface="Courier New"/>
                <a:ea typeface="Courier New"/>
                <a:cs typeface="Courier New"/>
                <a:sym typeface="Courier New"/>
              </a:rPr>
              <a:t>#df.groupby(['sentiment']).size().unstack().plot(kind='bar',stacked=True)</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s-CO" sz="1400" b="0" i="0" u="none" strike="noStrike" cap="none">
                <a:solidFill>
                  <a:srgbClr val="000000"/>
                </a:solidFill>
                <a:latin typeface="Courier New"/>
                <a:ea typeface="Courier New"/>
                <a:cs typeface="Courier New"/>
                <a:sym typeface="Courier New"/>
              </a:rPr>
              <a:t>plt.show()</a:t>
            </a:r>
            <a:endParaRPr/>
          </a:p>
        </p:txBody>
      </p:sp>
      <p:pic>
        <p:nvPicPr>
          <p:cNvPr id="555" name="Google Shape;555;p32"/>
          <p:cNvPicPr preferRelativeResize="0"/>
          <p:nvPr/>
        </p:nvPicPr>
        <p:blipFill rotWithShape="1">
          <a:blip r:embed="rId4">
            <a:alphaModFix/>
          </a:blip>
          <a:srcRect/>
          <a:stretch/>
        </p:blipFill>
        <p:spPr>
          <a:xfrm>
            <a:off x="4013972" y="4165555"/>
            <a:ext cx="3571875" cy="2828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1"/>
        <p:cNvGrpSpPr/>
        <p:nvPr/>
      </p:nvGrpSpPr>
      <p:grpSpPr>
        <a:xfrm>
          <a:off x="0" y="0"/>
          <a:ext cx="0" cy="0"/>
          <a:chOff x="0" y="0"/>
          <a:chExt cx="0" cy="0"/>
        </a:xfrm>
      </p:grpSpPr>
      <p:sp>
        <p:nvSpPr>
          <p:cNvPr id="552" name="Google Shape;552;p32"/>
          <p:cNvSpPr txBox="1"/>
          <p:nvPr/>
        </p:nvSpPr>
        <p:spPr>
          <a:xfrm>
            <a:off x="1489476" y="499452"/>
            <a:ext cx="7140719"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1" i="0" u="none" strike="noStrike" cap="none" dirty="0">
                <a:solidFill>
                  <a:srgbClr val="0D5274"/>
                </a:solidFill>
                <a:latin typeface="Calibri"/>
                <a:ea typeface="Calibri"/>
                <a:cs typeface="Calibri"/>
                <a:sym typeface="Calibri"/>
              </a:rPr>
              <a:t>Taller investigativo</a:t>
            </a:r>
            <a:endParaRPr sz="2800" b="1" i="0" u="none" strike="noStrike" cap="none" dirty="0">
              <a:solidFill>
                <a:srgbClr val="0D5274"/>
              </a:solidFill>
              <a:latin typeface="Calibri"/>
              <a:ea typeface="Calibri"/>
              <a:cs typeface="Calibri"/>
              <a:sym typeface="Calibri"/>
            </a:endParaRPr>
          </a:p>
        </p:txBody>
      </p:sp>
      <p:sp>
        <p:nvSpPr>
          <p:cNvPr id="553" name="Google Shape;553;p32"/>
          <p:cNvSpPr/>
          <p:nvPr/>
        </p:nvSpPr>
        <p:spPr>
          <a:xfrm>
            <a:off x="1306658" y="1341830"/>
            <a:ext cx="10767646" cy="5016718"/>
          </a:xfrm>
          <a:prstGeom prst="rect">
            <a:avLst/>
          </a:prstGeom>
          <a:solidFill>
            <a:schemeClr val="bg1"/>
          </a:solidFill>
          <a:ln>
            <a:noFill/>
          </a:ln>
        </p:spPr>
        <p:txBody>
          <a:bodyPr spcFirstLastPara="1" wrap="square" lIns="91425" tIns="45700" rIns="91425" bIns="45700" anchor="t" anchorCtr="0">
            <a:spAutoFit/>
          </a:bodyPr>
          <a:lstStyle/>
          <a:p>
            <a:pPr lvl="0">
              <a:buSzPts val="1800"/>
            </a:pPr>
            <a:r>
              <a:rPr lang="es-CO" sz="2000" b="1" i="0" u="none" strike="noStrike" cap="none" dirty="0">
                <a:solidFill>
                  <a:srgbClr val="000000"/>
                </a:solidFill>
                <a:latin typeface="Calibri"/>
                <a:ea typeface="Calibri"/>
                <a:cs typeface="Calibri"/>
                <a:sym typeface="Calibri"/>
              </a:rPr>
              <a:t>Taller: </a:t>
            </a:r>
            <a:r>
              <a:rPr lang="es-CO" sz="2000" i="0" u="none" strike="noStrike" cap="none" dirty="0">
                <a:solidFill>
                  <a:srgbClr val="000000"/>
                </a:solidFill>
                <a:latin typeface="Calibri"/>
                <a:ea typeface="Calibri"/>
                <a:cs typeface="Calibri"/>
                <a:sym typeface="Calibri"/>
              </a:rPr>
              <a:t>Crear un repositorio en </a:t>
            </a:r>
            <a:r>
              <a:rPr lang="es-CO" sz="2000" b="1" i="0" u="none" strike="noStrike" cap="none" dirty="0" err="1">
                <a:solidFill>
                  <a:srgbClr val="000000"/>
                </a:solidFill>
                <a:latin typeface="Calibri"/>
                <a:ea typeface="Calibri"/>
                <a:cs typeface="Calibri"/>
                <a:sym typeface="Calibri"/>
              </a:rPr>
              <a:t>Github</a:t>
            </a:r>
            <a:r>
              <a:rPr lang="es-CO" sz="2000" i="0" u="none" strike="noStrike" cap="none" dirty="0">
                <a:solidFill>
                  <a:srgbClr val="000000"/>
                </a:solidFill>
                <a:latin typeface="Calibri"/>
                <a:ea typeface="Calibri"/>
                <a:cs typeface="Calibri"/>
                <a:sym typeface="Calibri"/>
              </a:rPr>
              <a:t> denominado </a:t>
            </a:r>
            <a:r>
              <a:rPr lang="es-CO" sz="2000" b="1" i="0" u="none" strike="noStrike" cap="none" dirty="0" err="1">
                <a:solidFill>
                  <a:srgbClr val="000000"/>
                </a:solidFill>
                <a:latin typeface="Calibri"/>
                <a:ea typeface="Calibri"/>
                <a:cs typeface="Calibri"/>
                <a:sym typeface="Calibri"/>
              </a:rPr>
              <a:t>DeepLearning</a:t>
            </a:r>
            <a:r>
              <a:rPr lang="es-CO" sz="2000" i="0" u="none" strike="noStrike" cap="none" dirty="0">
                <a:solidFill>
                  <a:srgbClr val="000000"/>
                </a:solidFill>
                <a:latin typeface="Calibri"/>
                <a:ea typeface="Calibri"/>
                <a:cs typeface="Calibri"/>
                <a:sym typeface="Calibri"/>
              </a:rPr>
              <a:t> y en el una </a:t>
            </a:r>
            <a:r>
              <a:rPr lang="es-CO" sz="2000" dirty="0">
                <a:latin typeface="Calibri"/>
                <a:ea typeface="Calibri"/>
                <a:cs typeface="Calibri"/>
                <a:sym typeface="Calibri"/>
              </a:rPr>
              <a:t>carpeta denominada </a:t>
            </a:r>
            <a:r>
              <a:rPr lang="es-CO" sz="2000" b="1" dirty="0" err="1">
                <a:latin typeface="Calibri"/>
                <a:ea typeface="Calibri"/>
                <a:cs typeface="Calibri"/>
                <a:sym typeface="Calibri"/>
              </a:rPr>
              <a:t>Analisis_sentimientos_Twitter</a:t>
            </a:r>
            <a:r>
              <a:rPr lang="es-CO" sz="2000" dirty="0">
                <a:latin typeface="Calibri"/>
                <a:ea typeface="Calibri"/>
                <a:cs typeface="Calibri"/>
                <a:sym typeface="Calibri"/>
              </a:rPr>
              <a:t>.</a:t>
            </a:r>
          </a:p>
          <a:p>
            <a:pPr lvl="0">
              <a:buSzPts val="1800"/>
            </a:pPr>
            <a:r>
              <a:rPr lang="es-CO" sz="2000" i="0" u="none" strike="noStrike" cap="none" dirty="0">
                <a:solidFill>
                  <a:srgbClr val="000000"/>
                </a:solidFill>
                <a:latin typeface="Calibri"/>
                <a:ea typeface="Calibri"/>
                <a:cs typeface="Calibri"/>
                <a:sym typeface="Calibri"/>
              </a:rPr>
              <a:t>Dentr</a:t>
            </a:r>
            <a:r>
              <a:rPr lang="es-CO" sz="2000" dirty="0">
                <a:latin typeface="Calibri"/>
                <a:ea typeface="Calibri"/>
                <a:cs typeface="Calibri"/>
                <a:sym typeface="Calibri"/>
              </a:rPr>
              <a:t>o de esta carpeta debe estar:</a:t>
            </a:r>
          </a:p>
          <a:p>
            <a:pPr marL="342900" lvl="0" indent="-342900">
              <a:buSzPts val="1800"/>
              <a:buFont typeface="Arial" panose="020B0604020202020204" pitchFamily="34" charset="0"/>
              <a:buChar char="•"/>
            </a:pPr>
            <a:r>
              <a:rPr lang="es-CO" sz="2000" dirty="0">
                <a:latin typeface="Calibri"/>
                <a:ea typeface="Calibri"/>
                <a:cs typeface="Calibri"/>
                <a:sym typeface="Calibri"/>
              </a:rPr>
              <a:t>Carpeta del clasificador</a:t>
            </a:r>
          </a:p>
          <a:p>
            <a:pPr marL="342900" lvl="0" indent="-342900">
              <a:buSzPts val="1800"/>
              <a:buFont typeface="Arial" panose="020B0604020202020204" pitchFamily="34" charset="0"/>
              <a:buChar char="•"/>
            </a:pPr>
            <a:endParaRPr lang="es-CO" sz="2000" dirty="0">
              <a:latin typeface="Calibri"/>
              <a:ea typeface="Calibri"/>
              <a:cs typeface="Calibri"/>
              <a:sym typeface="Calibri"/>
            </a:endParaRPr>
          </a:p>
          <a:p>
            <a:pPr marL="342900" lvl="0" indent="-342900">
              <a:buSzPts val="1800"/>
              <a:buFont typeface="Arial" panose="020B0604020202020204" pitchFamily="34" charset="0"/>
              <a:buChar char="•"/>
            </a:pPr>
            <a:endParaRPr lang="es-CO" sz="2000" dirty="0">
              <a:latin typeface="Calibri"/>
              <a:ea typeface="Calibri"/>
              <a:cs typeface="Calibri"/>
              <a:sym typeface="Calibri"/>
            </a:endParaRPr>
          </a:p>
          <a:p>
            <a:pPr marL="342900" lvl="0" indent="-342900">
              <a:buSzPts val="1800"/>
              <a:buFont typeface="Arial" panose="020B0604020202020204" pitchFamily="34" charset="0"/>
              <a:buChar char="•"/>
            </a:pPr>
            <a:endParaRPr lang="es-CO" sz="2000" dirty="0">
              <a:latin typeface="Calibri"/>
              <a:ea typeface="Calibri"/>
              <a:cs typeface="Calibri"/>
              <a:sym typeface="Calibri"/>
            </a:endParaRPr>
          </a:p>
          <a:p>
            <a:pPr marL="342900" lvl="0" indent="-342900">
              <a:buSzPts val="1800"/>
              <a:buFont typeface="Arial" panose="020B0604020202020204" pitchFamily="34" charset="0"/>
              <a:buChar char="•"/>
            </a:pPr>
            <a:endParaRPr lang="es-CO" sz="2000" dirty="0">
              <a:latin typeface="Calibri"/>
              <a:ea typeface="Calibri"/>
              <a:cs typeface="Calibri"/>
              <a:sym typeface="Calibri"/>
            </a:endParaRPr>
          </a:p>
          <a:p>
            <a:pPr marL="342900" lvl="0" indent="-342900">
              <a:buSzPts val="1800"/>
              <a:buFont typeface="Arial" panose="020B0604020202020204" pitchFamily="34" charset="0"/>
              <a:buChar char="•"/>
            </a:pPr>
            <a:endParaRPr lang="es-CO" sz="2000" dirty="0">
              <a:latin typeface="Calibri"/>
              <a:ea typeface="Calibri"/>
              <a:cs typeface="Calibri"/>
              <a:sym typeface="Calibri"/>
            </a:endParaRPr>
          </a:p>
          <a:p>
            <a:pPr marL="342900" lvl="0" indent="-342900">
              <a:buSzPts val="1800"/>
              <a:buFont typeface="Arial" panose="020B0604020202020204" pitchFamily="34" charset="0"/>
              <a:buChar char="•"/>
            </a:pPr>
            <a:endParaRPr lang="es-CO" sz="2000" dirty="0">
              <a:latin typeface="Calibri"/>
              <a:ea typeface="Calibri"/>
              <a:cs typeface="Calibri"/>
              <a:sym typeface="Calibri"/>
            </a:endParaRPr>
          </a:p>
          <a:p>
            <a:pPr marL="342900" lvl="0" indent="-342900">
              <a:buSzPts val="1800"/>
              <a:buFont typeface="Arial" panose="020B0604020202020204" pitchFamily="34" charset="0"/>
              <a:buChar char="•"/>
            </a:pPr>
            <a:endParaRPr lang="es-CO" sz="2000" dirty="0">
              <a:latin typeface="Calibri"/>
              <a:ea typeface="Calibri"/>
              <a:cs typeface="Calibri"/>
              <a:sym typeface="Calibri"/>
            </a:endParaRPr>
          </a:p>
          <a:p>
            <a:pPr marL="342900" lvl="0" indent="-342900">
              <a:buSzPts val="1800"/>
              <a:buFont typeface="Arial" panose="020B0604020202020204" pitchFamily="34" charset="0"/>
              <a:buChar char="•"/>
            </a:pPr>
            <a:r>
              <a:rPr lang="es-CO" sz="2000" dirty="0">
                <a:latin typeface="Calibri"/>
                <a:ea typeface="Calibri"/>
                <a:cs typeface="Calibri"/>
                <a:sym typeface="Calibri"/>
              </a:rPr>
              <a:t>Libro de </a:t>
            </a:r>
            <a:r>
              <a:rPr lang="es-CO" sz="2000" dirty="0" err="1">
                <a:latin typeface="Calibri"/>
                <a:ea typeface="Calibri"/>
                <a:cs typeface="Calibri"/>
                <a:sym typeface="Calibri"/>
              </a:rPr>
              <a:t>jupyter</a:t>
            </a:r>
            <a:r>
              <a:rPr lang="es-CO" sz="2000" dirty="0">
                <a:latin typeface="Calibri"/>
                <a:ea typeface="Calibri"/>
                <a:cs typeface="Calibri"/>
                <a:sym typeface="Calibri"/>
              </a:rPr>
              <a:t> (código fuente)</a:t>
            </a:r>
          </a:p>
          <a:p>
            <a:pPr marL="342900" lvl="0" indent="-342900">
              <a:buSzPts val="1800"/>
              <a:buFont typeface="Arial" panose="020B0604020202020204" pitchFamily="34" charset="0"/>
              <a:buChar char="•"/>
            </a:pPr>
            <a:r>
              <a:rPr lang="es-CO" sz="2000" dirty="0" err="1">
                <a:latin typeface="Calibri"/>
                <a:ea typeface="Calibri"/>
                <a:cs typeface="Calibri"/>
                <a:sym typeface="Calibri"/>
              </a:rPr>
              <a:t>Csv</a:t>
            </a:r>
            <a:r>
              <a:rPr lang="es-CO" sz="2000" dirty="0">
                <a:latin typeface="Calibri"/>
                <a:ea typeface="Calibri"/>
                <a:cs typeface="Calibri"/>
                <a:sym typeface="Calibri"/>
              </a:rPr>
              <a:t> con los tweets para hacerles análisis y de resultado (sentimiento).</a:t>
            </a:r>
          </a:p>
          <a:p>
            <a:pPr marL="342900" lvl="0" indent="-342900">
              <a:buSzPts val="1800"/>
              <a:buFont typeface="Arial" panose="020B0604020202020204" pitchFamily="34" charset="0"/>
              <a:buChar char="•"/>
            </a:pPr>
            <a:r>
              <a:rPr lang="es-CO" sz="2000" b="1" dirty="0" err="1">
                <a:latin typeface="Calibri"/>
                <a:ea typeface="Calibri"/>
                <a:cs typeface="Calibri"/>
                <a:sym typeface="Calibri"/>
              </a:rPr>
              <a:t>Pdf</a:t>
            </a:r>
            <a:r>
              <a:rPr lang="es-CO" sz="2000" dirty="0">
                <a:latin typeface="Calibri"/>
                <a:ea typeface="Calibri"/>
                <a:cs typeface="Calibri"/>
                <a:sym typeface="Calibri"/>
              </a:rPr>
              <a:t> con los </a:t>
            </a:r>
            <a:r>
              <a:rPr lang="es-CO" sz="2000" dirty="0" err="1">
                <a:latin typeface="Calibri"/>
                <a:ea typeface="Calibri"/>
                <a:cs typeface="Calibri"/>
                <a:sym typeface="Calibri"/>
              </a:rPr>
              <a:t>printscreen</a:t>
            </a:r>
            <a:r>
              <a:rPr lang="es-CO" sz="2000" dirty="0">
                <a:latin typeface="Calibri"/>
                <a:ea typeface="Calibri"/>
                <a:cs typeface="Calibri"/>
                <a:sym typeface="Calibri"/>
              </a:rPr>
              <a:t> de los gráficos estadísticos.</a:t>
            </a:r>
          </a:p>
          <a:p>
            <a:pPr lvl="0">
              <a:buSzPts val="1800"/>
            </a:pPr>
            <a:endParaRPr lang="es-CO" sz="2000" dirty="0">
              <a:latin typeface="Calibri"/>
              <a:ea typeface="Calibri"/>
              <a:cs typeface="Calibri"/>
              <a:sym typeface="Calibri"/>
            </a:endParaRPr>
          </a:p>
          <a:p>
            <a:pPr lvl="0">
              <a:buSzPts val="1800"/>
            </a:pPr>
            <a:endParaRPr lang="es-CO" sz="2000" i="0" u="none" strike="noStrike" cap="none" dirty="0">
              <a:solidFill>
                <a:srgbClr val="000000"/>
              </a:solidFill>
              <a:latin typeface="Calibri"/>
              <a:ea typeface="Calibri"/>
              <a:cs typeface="Calibri"/>
              <a:sym typeface="Calibri"/>
            </a:endParaRPr>
          </a:p>
        </p:txBody>
      </p:sp>
      <p:pic>
        <p:nvPicPr>
          <p:cNvPr id="4" name="Google Shape;522;p18">
            <a:extLst>
              <a:ext uri="{FF2B5EF4-FFF2-40B4-BE49-F238E27FC236}">
                <a16:creationId xmlns:a16="http://schemas.microsoft.com/office/drawing/2014/main" id="{F13557DA-3E5B-456C-9FA8-E6C69E560ABA}"/>
              </a:ext>
            </a:extLst>
          </p:cNvPr>
          <p:cNvPicPr preferRelativeResize="0"/>
          <p:nvPr/>
        </p:nvPicPr>
        <p:blipFill rotWithShape="1">
          <a:blip r:embed="rId4">
            <a:alphaModFix/>
          </a:blip>
          <a:srcRect t="76094"/>
          <a:stretch/>
        </p:blipFill>
        <p:spPr>
          <a:xfrm>
            <a:off x="2743200" y="3014294"/>
            <a:ext cx="3817495" cy="1261717"/>
          </a:xfrm>
          <a:prstGeom prst="rect">
            <a:avLst/>
          </a:prstGeom>
          <a:noFill/>
          <a:ln w="19050"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2589362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1"/>
        <p:cNvGrpSpPr/>
        <p:nvPr/>
      </p:nvGrpSpPr>
      <p:grpSpPr>
        <a:xfrm>
          <a:off x="0" y="0"/>
          <a:ext cx="0" cy="0"/>
          <a:chOff x="0" y="0"/>
          <a:chExt cx="0" cy="0"/>
        </a:xfrm>
      </p:grpSpPr>
      <p:sp>
        <p:nvSpPr>
          <p:cNvPr id="552" name="Google Shape;552;p32"/>
          <p:cNvSpPr txBox="1"/>
          <p:nvPr/>
        </p:nvSpPr>
        <p:spPr>
          <a:xfrm>
            <a:off x="1489476" y="499452"/>
            <a:ext cx="7140719"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1" i="0" u="none" strike="noStrike" cap="none" dirty="0">
                <a:solidFill>
                  <a:srgbClr val="0D5274"/>
                </a:solidFill>
                <a:latin typeface="Calibri"/>
                <a:ea typeface="Calibri"/>
                <a:cs typeface="Calibri"/>
                <a:sym typeface="Calibri"/>
              </a:rPr>
              <a:t>Taller investigativo</a:t>
            </a:r>
            <a:endParaRPr sz="2800" b="1" i="0" u="none" strike="noStrike" cap="none" dirty="0">
              <a:solidFill>
                <a:srgbClr val="0D5274"/>
              </a:solidFill>
              <a:latin typeface="Calibri"/>
              <a:ea typeface="Calibri"/>
              <a:cs typeface="Calibri"/>
              <a:sym typeface="Calibri"/>
            </a:endParaRPr>
          </a:p>
        </p:txBody>
      </p:sp>
      <p:sp>
        <p:nvSpPr>
          <p:cNvPr id="553" name="Google Shape;553;p32"/>
          <p:cNvSpPr/>
          <p:nvPr/>
        </p:nvSpPr>
        <p:spPr>
          <a:xfrm>
            <a:off x="1306658" y="1341830"/>
            <a:ext cx="10767646" cy="5016718"/>
          </a:xfrm>
          <a:prstGeom prst="rect">
            <a:avLst/>
          </a:prstGeom>
          <a:solidFill>
            <a:schemeClr val="bg1"/>
          </a:solidFill>
          <a:ln>
            <a:noFill/>
          </a:ln>
        </p:spPr>
        <p:txBody>
          <a:bodyPr spcFirstLastPara="1" wrap="square" lIns="91425" tIns="45700" rIns="91425" bIns="45700" anchor="t" anchorCtr="0">
            <a:spAutoFit/>
          </a:bodyPr>
          <a:lstStyle/>
          <a:p>
            <a:pPr lvl="0">
              <a:buSzPts val="1800"/>
            </a:pPr>
            <a:r>
              <a:rPr lang="es-CO" sz="2000" b="1" i="0" u="none" strike="noStrike" cap="none" dirty="0">
                <a:solidFill>
                  <a:srgbClr val="000000"/>
                </a:solidFill>
                <a:latin typeface="Calibri"/>
                <a:ea typeface="Calibri"/>
                <a:cs typeface="Calibri"/>
                <a:sym typeface="Calibri"/>
              </a:rPr>
              <a:t>Taller: Desde el </a:t>
            </a:r>
            <a:r>
              <a:rPr lang="es-CO" sz="2000" b="1" i="0" u="none" strike="noStrike" cap="none" dirty="0" err="1">
                <a:solidFill>
                  <a:srgbClr val="000000"/>
                </a:solidFill>
                <a:latin typeface="Calibri"/>
                <a:ea typeface="Calibri"/>
                <a:cs typeface="Calibri"/>
                <a:sym typeface="Calibri"/>
              </a:rPr>
              <a:t>CRAI</a:t>
            </a:r>
            <a:r>
              <a:rPr lang="es-CO" sz="2000" b="1" i="0" u="none" strike="noStrike" cap="none" dirty="0">
                <a:solidFill>
                  <a:srgbClr val="000000"/>
                </a:solidFill>
                <a:latin typeface="Calibri"/>
                <a:ea typeface="Calibri"/>
                <a:cs typeface="Calibri"/>
                <a:sym typeface="Calibri"/>
              </a:rPr>
              <a:t>-de la USTA TUNJA (</a:t>
            </a:r>
            <a:r>
              <a:rPr lang="es-CO" sz="2000" dirty="0">
                <a:hlinkClick r:id="rId4"/>
              </a:rPr>
              <a:t>https://ustatunja.edu.co/inicio-biblioteca</a:t>
            </a:r>
            <a:r>
              <a:rPr lang="es-CO" sz="2000" dirty="0"/>
              <a:t>)</a:t>
            </a:r>
            <a:endParaRPr lang="es-CO" sz="20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s-CO" sz="2000" b="1"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O" sz="2000" i="0" u="none" strike="noStrike" cap="none" dirty="0">
                <a:solidFill>
                  <a:srgbClr val="000000"/>
                </a:solidFill>
                <a:latin typeface="Calibri"/>
                <a:ea typeface="Calibri"/>
                <a:cs typeface="Calibri"/>
                <a:sym typeface="Calibri"/>
              </a:rPr>
              <a:t>Investigar que cuanto material académico:</a:t>
            </a:r>
          </a:p>
          <a:p>
            <a:pPr marL="342900" marR="0" lvl="0" indent="-342900" algn="l" rtl="0">
              <a:lnSpc>
                <a:spcPct val="100000"/>
              </a:lnSpc>
              <a:spcBef>
                <a:spcPts val="0"/>
              </a:spcBef>
              <a:spcAft>
                <a:spcPts val="0"/>
              </a:spcAft>
              <a:buClr>
                <a:srgbClr val="000000"/>
              </a:buClr>
              <a:buSzPts val="1800"/>
              <a:buFont typeface="Arial" panose="020B0604020202020204" pitchFamily="34" charset="0"/>
              <a:buChar char="•"/>
            </a:pPr>
            <a:r>
              <a:rPr lang="es-CO" sz="2000" dirty="0">
                <a:latin typeface="Calibri"/>
                <a:ea typeface="Calibri"/>
                <a:cs typeface="Calibri"/>
                <a:sym typeface="Calibri"/>
              </a:rPr>
              <a:t>Libros</a:t>
            </a:r>
          </a:p>
          <a:p>
            <a:pPr marL="342900" marR="0" lvl="0" indent="-342900" algn="l" rtl="0">
              <a:lnSpc>
                <a:spcPct val="100000"/>
              </a:lnSpc>
              <a:spcBef>
                <a:spcPts val="0"/>
              </a:spcBef>
              <a:spcAft>
                <a:spcPts val="0"/>
              </a:spcAft>
              <a:buClr>
                <a:srgbClr val="000000"/>
              </a:buClr>
              <a:buSzPts val="1800"/>
              <a:buFont typeface="Arial" panose="020B0604020202020204" pitchFamily="34" charset="0"/>
              <a:buChar char="•"/>
            </a:pPr>
            <a:r>
              <a:rPr lang="es-CO" sz="2000" dirty="0">
                <a:latin typeface="Calibri"/>
                <a:ea typeface="Calibri"/>
                <a:cs typeface="Calibri"/>
                <a:sym typeface="Calibri"/>
              </a:rPr>
              <a:t>Capítulos de libro</a:t>
            </a:r>
          </a:p>
          <a:p>
            <a:pPr marL="342900" marR="0" lvl="0" indent="-342900" algn="l" rtl="0">
              <a:lnSpc>
                <a:spcPct val="100000"/>
              </a:lnSpc>
              <a:spcBef>
                <a:spcPts val="0"/>
              </a:spcBef>
              <a:spcAft>
                <a:spcPts val="0"/>
              </a:spcAft>
              <a:buClr>
                <a:srgbClr val="000000"/>
              </a:buClr>
              <a:buSzPts val="1800"/>
              <a:buFont typeface="Arial" panose="020B0604020202020204" pitchFamily="34" charset="0"/>
              <a:buChar char="•"/>
            </a:pPr>
            <a:r>
              <a:rPr lang="es-CO" sz="2000" i="0" u="none" strike="noStrike" cap="none" dirty="0">
                <a:solidFill>
                  <a:srgbClr val="000000"/>
                </a:solidFill>
                <a:latin typeface="Calibri"/>
                <a:ea typeface="Calibri"/>
                <a:cs typeface="Calibri"/>
                <a:sym typeface="Calibri"/>
              </a:rPr>
              <a:t>Artículos</a:t>
            </a:r>
          </a:p>
          <a:p>
            <a:pPr marL="342900" marR="0" lvl="0" indent="-342900" algn="l" rtl="0">
              <a:lnSpc>
                <a:spcPct val="100000"/>
              </a:lnSpc>
              <a:spcBef>
                <a:spcPts val="0"/>
              </a:spcBef>
              <a:spcAft>
                <a:spcPts val="0"/>
              </a:spcAft>
              <a:buClr>
                <a:srgbClr val="000000"/>
              </a:buClr>
              <a:buSzPts val="1800"/>
              <a:buFont typeface="Arial" panose="020B0604020202020204" pitchFamily="34" charset="0"/>
              <a:buChar char="•"/>
            </a:pPr>
            <a:r>
              <a:rPr lang="es-CO" sz="2000" dirty="0">
                <a:latin typeface="Calibri"/>
                <a:ea typeface="Calibri"/>
                <a:cs typeface="Calibri"/>
                <a:sym typeface="Calibri"/>
              </a:rPr>
              <a:t>Ponencias</a:t>
            </a:r>
          </a:p>
          <a:p>
            <a:pPr marR="0" lvl="0" algn="l" rtl="0">
              <a:lnSpc>
                <a:spcPct val="100000"/>
              </a:lnSpc>
              <a:spcBef>
                <a:spcPts val="0"/>
              </a:spcBef>
              <a:spcAft>
                <a:spcPts val="0"/>
              </a:spcAft>
              <a:buClr>
                <a:srgbClr val="000000"/>
              </a:buClr>
              <a:buSzPts val="1800"/>
            </a:pPr>
            <a:r>
              <a:rPr lang="es-CO" sz="2000" i="0" u="none" strike="noStrike" cap="none" dirty="0">
                <a:solidFill>
                  <a:srgbClr val="000000"/>
                </a:solidFill>
                <a:latin typeface="Calibri"/>
                <a:ea typeface="Calibri"/>
                <a:cs typeface="Calibri"/>
                <a:sym typeface="Calibri"/>
              </a:rPr>
              <a:t>Se tienen sobre análisis de sentimientos usados en Twitter.</a:t>
            </a:r>
          </a:p>
          <a:p>
            <a:pPr marR="0" lvl="0" algn="l" rtl="0">
              <a:lnSpc>
                <a:spcPct val="100000"/>
              </a:lnSpc>
              <a:spcBef>
                <a:spcPts val="0"/>
              </a:spcBef>
              <a:spcAft>
                <a:spcPts val="0"/>
              </a:spcAft>
              <a:buClr>
                <a:srgbClr val="000000"/>
              </a:buClr>
              <a:buSzPts val="1800"/>
            </a:pPr>
            <a:endParaRPr lang="es-CO" sz="2000" dirty="0">
              <a:latin typeface="Calibri"/>
              <a:ea typeface="Calibri"/>
              <a:cs typeface="Calibri"/>
              <a:sym typeface="Calibri"/>
            </a:endParaRPr>
          </a:p>
          <a:p>
            <a:pPr marR="0" lvl="0" algn="l" rtl="0">
              <a:lnSpc>
                <a:spcPct val="100000"/>
              </a:lnSpc>
              <a:spcBef>
                <a:spcPts val="0"/>
              </a:spcBef>
              <a:spcAft>
                <a:spcPts val="0"/>
              </a:spcAft>
              <a:buClr>
                <a:srgbClr val="000000"/>
              </a:buClr>
              <a:buSzPts val="1800"/>
            </a:pPr>
            <a:r>
              <a:rPr lang="es-CO" sz="2000" i="0" u="none" strike="noStrike" cap="none" dirty="0">
                <a:solidFill>
                  <a:srgbClr val="000000"/>
                </a:solidFill>
                <a:latin typeface="Calibri"/>
                <a:ea typeface="Calibri"/>
                <a:cs typeface="Calibri"/>
                <a:sym typeface="Calibri"/>
              </a:rPr>
              <a:t>Adicional a esto tome un </a:t>
            </a:r>
            <a:r>
              <a:rPr lang="es-CO" sz="2000" b="1" i="0" u="none" strike="noStrike" cap="none" dirty="0">
                <a:solidFill>
                  <a:srgbClr val="000000"/>
                </a:solidFill>
                <a:latin typeface="Calibri"/>
                <a:ea typeface="Calibri"/>
                <a:cs typeface="Calibri"/>
                <a:sym typeface="Calibri"/>
              </a:rPr>
              <a:t>articulo</a:t>
            </a:r>
            <a:r>
              <a:rPr lang="es-CO" sz="2000" i="0" u="none" strike="noStrike" cap="none" dirty="0">
                <a:solidFill>
                  <a:srgbClr val="000000"/>
                </a:solidFill>
                <a:latin typeface="Calibri"/>
                <a:ea typeface="Calibri"/>
                <a:cs typeface="Calibri"/>
                <a:sym typeface="Calibri"/>
              </a:rPr>
              <a:t>, el de su preferencia y realice el siguiente análisis:</a:t>
            </a:r>
          </a:p>
          <a:p>
            <a:pPr marL="342900" marR="0" lvl="0" indent="-342900" algn="l" rtl="0">
              <a:lnSpc>
                <a:spcPct val="100000"/>
              </a:lnSpc>
              <a:spcBef>
                <a:spcPts val="0"/>
              </a:spcBef>
              <a:spcAft>
                <a:spcPts val="0"/>
              </a:spcAft>
              <a:buClr>
                <a:srgbClr val="000000"/>
              </a:buClr>
              <a:buSzPts val="1800"/>
              <a:buFont typeface="Arial" panose="020B0604020202020204" pitchFamily="34" charset="0"/>
              <a:buChar char="•"/>
            </a:pPr>
            <a:r>
              <a:rPr lang="es-CO" sz="2000" dirty="0">
                <a:latin typeface="Calibri"/>
                <a:ea typeface="Calibri"/>
                <a:cs typeface="Calibri"/>
                <a:sym typeface="Calibri"/>
              </a:rPr>
              <a:t>Cual fue el corpus que usaron (de donde obtuvieron la base o si ellos la crearon).</a:t>
            </a:r>
          </a:p>
          <a:p>
            <a:pPr marL="342900" marR="0" lvl="0" indent="-342900" algn="l" rtl="0">
              <a:lnSpc>
                <a:spcPct val="100000"/>
              </a:lnSpc>
              <a:spcBef>
                <a:spcPts val="0"/>
              </a:spcBef>
              <a:spcAft>
                <a:spcPts val="0"/>
              </a:spcAft>
              <a:buClr>
                <a:srgbClr val="000000"/>
              </a:buClr>
              <a:buSzPts val="1800"/>
              <a:buFont typeface="Arial" panose="020B0604020202020204" pitchFamily="34" charset="0"/>
              <a:buChar char="•"/>
            </a:pPr>
            <a:r>
              <a:rPr lang="es-CO" sz="2000" i="0" u="none" strike="noStrike" cap="none" dirty="0">
                <a:solidFill>
                  <a:srgbClr val="000000"/>
                </a:solidFill>
                <a:latin typeface="Calibri"/>
                <a:ea typeface="Calibri"/>
                <a:cs typeface="Calibri"/>
                <a:sym typeface="Calibri"/>
              </a:rPr>
              <a:t>Que técnica de aprendizaje utilizaron para entrenar el modelo.</a:t>
            </a:r>
          </a:p>
          <a:p>
            <a:pPr marL="342900" marR="0" lvl="0" indent="-342900" algn="l" rtl="0">
              <a:lnSpc>
                <a:spcPct val="100000"/>
              </a:lnSpc>
              <a:spcBef>
                <a:spcPts val="0"/>
              </a:spcBef>
              <a:spcAft>
                <a:spcPts val="0"/>
              </a:spcAft>
              <a:buClr>
                <a:srgbClr val="000000"/>
              </a:buClr>
              <a:buSzPts val="1800"/>
              <a:buFont typeface="Arial" panose="020B0604020202020204" pitchFamily="34" charset="0"/>
              <a:buChar char="•"/>
            </a:pPr>
            <a:r>
              <a:rPr lang="es-CO" sz="2000" dirty="0">
                <a:latin typeface="Calibri"/>
                <a:ea typeface="Calibri"/>
                <a:cs typeface="Calibri"/>
                <a:sym typeface="Calibri"/>
              </a:rPr>
              <a:t>Que </a:t>
            </a:r>
            <a:r>
              <a:rPr lang="es-CO" sz="2000" dirty="0" err="1">
                <a:latin typeface="Calibri"/>
                <a:ea typeface="Calibri"/>
                <a:cs typeface="Calibri"/>
                <a:sym typeface="Calibri"/>
              </a:rPr>
              <a:t>acertabilidad</a:t>
            </a:r>
            <a:r>
              <a:rPr lang="es-CO" sz="2000" dirty="0">
                <a:latin typeface="Calibri"/>
                <a:ea typeface="Calibri"/>
                <a:cs typeface="Calibri"/>
                <a:sym typeface="Calibri"/>
              </a:rPr>
              <a:t> (probabilidad de acertar) obtuvieron (¿si fue superior al 80%?).</a:t>
            </a:r>
          </a:p>
          <a:p>
            <a:pPr marL="342900" marR="0" lvl="0" indent="-342900" algn="l" rtl="0">
              <a:lnSpc>
                <a:spcPct val="100000"/>
              </a:lnSpc>
              <a:spcBef>
                <a:spcPts val="0"/>
              </a:spcBef>
              <a:spcAft>
                <a:spcPts val="0"/>
              </a:spcAft>
              <a:buClr>
                <a:srgbClr val="000000"/>
              </a:buClr>
              <a:buSzPts val="1800"/>
              <a:buFont typeface="Arial" panose="020B0604020202020204" pitchFamily="34" charset="0"/>
              <a:buChar char="•"/>
            </a:pPr>
            <a:r>
              <a:rPr lang="es-CO" sz="2000" dirty="0">
                <a:latin typeface="Calibri"/>
                <a:ea typeface="Calibri"/>
                <a:cs typeface="Calibri"/>
                <a:sym typeface="Calibri"/>
              </a:rPr>
              <a:t>A que conclusiones llegaron los investigadores.</a:t>
            </a:r>
          </a:p>
          <a:p>
            <a:pPr marL="342900" marR="0" lvl="0" indent="-342900" algn="l" rtl="0">
              <a:lnSpc>
                <a:spcPct val="100000"/>
              </a:lnSpc>
              <a:spcBef>
                <a:spcPts val="0"/>
              </a:spcBef>
              <a:spcAft>
                <a:spcPts val="0"/>
              </a:spcAft>
              <a:buClr>
                <a:srgbClr val="000000"/>
              </a:buClr>
              <a:buSzPts val="1800"/>
              <a:buFont typeface="Arial" panose="020B0604020202020204" pitchFamily="34" charset="0"/>
              <a:buChar char="•"/>
            </a:pPr>
            <a:r>
              <a:rPr lang="es-CO" sz="2000" i="0" u="none" strike="noStrike" cap="none" dirty="0">
                <a:solidFill>
                  <a:srgbClr val="000000"/>
                </a:solidFill>
                <a:latin typeface="Calibri"/>
                <a:ea typeface="Calibri"/>
                <a:cs typeface="Calibri"/>
                <a:sym typeface="Calibri"/>
              </a:rPr>
              <a:t>Responda si con lo que ha aprendido en clase de Deep learning usted recomendaría ese proyecto?</a:t>
            </a:r>
          </a:p>
          <a:p>
            <a:pPr marR="0" lvl="0" algn="l" rtl="0">
              <a:lnSpc>
                <a:spcPct val="100000"/>
              </a:lnSpc>
              <a:spcBef>
                <a:spcPts val="0"/>
              </a:spcBef>
              <a:spcAft>
                <a:spcPts val="0"/>
              </a:spcAft>
              <a:buClr>
                <a:srgbClr val="000000"/>
              </a:buClr>
              <a:buSzPts val="1800"/>
            </a:pPr>
            <a:endParaRPr lang="es-CO" sz="200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7930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2"/>
        <p:cNvGrpSpPr/>
        <p:nvPr/>
      </p:nvGrpSpPr>
      <p:grpSpPr>
        <a:xfrm>
          <a:off x="0" y="0"/>
          <a:ext cx="0" cy="0"/>
          <a:chOff x="0" y="0"/>
          <a:chExt cx="0" cy="0"/>
        </a:xfrm>
      </p:grpSpPr>
      <p:pic>
        <p:nvPicPr>
          <p:cNvPr id="303" name="Google Shape;303;p17" descr="Resultado de imagen para twitter"/>
          <p:cNvPicPr preferRelativeResize="0"/>
          <p:nvPr/>
        </p:nvPicPr>
        <p:blipFill rotWithShape="1">
          <a:blip r:embed="rId4">
            <a:alphaModFix/>
          </a:blip>
          <a:srcRect/>
          <a:stretch/>
        </p:blipFill>
        <p:spPr>
          <a:xfrm>
            <a:off x="3602325" y="2383283"/>
            <a:ext cx="5524500" cy="3695700"/>
          </a:xfrm>
          <a:prstGeom prst="rect">
            <a:avLst/>
          </a:prstGeom>
          <a:noFill/>
          <a:ln>
            <a:noFill/>
          </a:ln>
        </p:spPr>
      </p:pic>
      <p:sp>
        <p:nvSpPr>
          <p:cNvPr id="304" name="Google Shape;304;p17"/>
          <p:cNvSpPr/>
          <p:nvPr/>
        </p:nvSpPr>
        <p:spPr>
          <a:xfrm>
            <a:off x="1107540" y="6604084"/>
            <a:ext cx="9047408" cy="2307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s-CO" sz="900" b="0" i="0" u="sng" strike="noStrike" cap="none">
                <a:solidFill>
                  <a:srgbClr val="000000"/>
                </a:solidFill>
                <a:latin typeface="Arial"/>
                <a:ea typeface="Arial"/>
                <a:cs typeface="Arial"/>
                <a:sym typeface="Arial"/>
                <a:hlinkClick r:id="rId5"/>
              </a:rPr>
              <a:t>https://www.earthdatascience.org/courses/earth-analytics-python/using-apis-natural-language-processing-twitter/get-and-use-twitter-data-in-python/</a:t>
            </a:r>
            <a:endParaRPr sz="900" b="0" i="0" u="none" strike="noStrike" cap="none">
              <a:solidFill>
                <a:srgbClr val="000000"/>
              </a:solidFill>
              <a:latin typeface="Arial"/>
              <a:ea typeface="Arial"/>
              <a:cs typeface="Arial"/>
              <a:sym typeface="Arial"/>
            </a:endParaRPr>
          </a:p>
        </p:txBody>
      </p:sp>
      <p:sp>
        <p:nvSpPr>
          <p:cNvPr id="305" name="Google Shape;305;p17"/>
          <p:cNvSpPr/>
          <p:nvPr/>
        </p:nvSpPr>
        <p:spPr>
          <a:xfrm>
            <a:off x="1388198" y="104428"/>
            <a:ext cx="10803802" cy="206210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s-CO" sz="3200" b="0" i="0" u="none" strike="noStrike" cap="none">
                <a:solidFill>
                  <a:schemeClr val="dk1"/>
                </a:solidFill>
                <a:latin typeface="Calibri"/>
                <a:ea typeface="Calibri"/>
                <a:cs typeface="Calibri"/>
                <a:sym typeface="Calibri"/>
              </a:rPr>
              <a:t>En esta semana exploraremos el </a:t>
            </a:r>
            <a:r>
              <a:rPr lang="es-CO" sz="3200" b="1" i="0" u="none" strike="noStrike" cap="none">
                <a:solidFill>
                  <a:schemeClr val="dk1"/>
                </a:solidFill>
                <a:latin typeface="Calibri"/>
                <a:ea typeface="Calibri"/>
                <a:cs typeface="Calibri"/>
                <a:sym typeface="Calibri"/>
              </a:rPr>
              <a:t>análisis de los datos de redes sociales </a:t>
            </a:r>
            <a:r>
              <a:rPr lang="es-CO" sz="3200" b="0" i="0" u="none" strike="noStrike" cap="none">
                <a:solidFill>
                  <a:schemeClr val="dk1"/>
                </a:solidFill>
                <a:latin typeface="Calibri"/>
                <a:ea typeface="Calibri"/>
                <a:cs typeface="Calibri"/>
                <a:sym typeface="Calibri"/>
              </a:rPr>
              <a:t>a los que se accede desde </a:t>
            </a:r>
            <a:r>
              <a:rPr lang="es-CO" sz="3200" b="1" i="0" u="none" strike="noStrike" cap="none">
                <a:solidFill>
                  <a:schemeClr val="dk1"/>
                </a:solidFill>
                <a:latin typeface="Calibri"/>
                <a:ea typeface="Calibri"/>
                <a:cs typeface="Calibri"/>
                <a:sym typeface="Calibri"/>
              </a:rPr>
              <a:t>Twitter</a:t>
            </a:r>
            <a:r>
              <a:rPr lang="es-CO" sz="3200" b="0" i="0" u="none" strike="noStrike" cap="none">
                <a:solidFill>
                  <a:schemeClr val="dk1"/>
                </a:solidFill>
                <a:latin typeface="Calibri"/>
                <a:ea typeface="Calibri"/>
                <a:cs typeface="Calibri"/>
                <a:sym typeface="Calibri"/>
              </a:rPr>
              <a:t> mediante Python. Utilizaremos la API </a:t>
            </a:r>
            <a:r>
              <a:rPr lang="es-CO" sz="3200" b="1" i="0" u="none" strike="noStrike" cap="none">
                <a:solidFill>
                  <a:schemeClr val="dk1"/>
                </a:solidFill>
                <a:latin typeface="Calibri"/>
                <a:ea typeface="Calibri"/>
                <a:cs typeface="Calibri"/>
                <a:sym typeface="Calibri"/>
              </a:rPr>
              <a:t>RESTful de Twitter</a:t>
            </a:r>
            <a:r>
              <a:rPr lang="es-CO" sz="3200" b="0" i="0" u="none" strike="noStrike" cap="none">
                <a:solidFill>
                  <a:schemeClr val="dk1"/>
                </a:solidFill>
                <a:latin typeface="Calibri"/>
                <a:ea typeface="Calibri"/>
                <a:cs typeface="Calibri"/>
                <a:sym typeface="Calibri"/>
              </a:rPr>
              <a:t> para acceder a los datos sobre los usuarios de Twitter y sobre qué se tuitea.</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9"/>
        <p:cNvGrpSpPr/>
        <p:nvPr/>
      </p:nvGrpSpPr>
      <p:grpSpPr>
        <a:xfrm>
          <a:off x="0" y="0"/>
          <a:ext cx="0" cy="0"/>
          <a:chOff x="0" y="0"/>
          <a:chExt cx="0" cy="0"/>
        </a:xfrm>
      </p:grpSpPr>
      <p:sp>
        <p:nvSpPr>
          <p:cNvPr id="310" name="Google Shape;310;p2"/>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Fases de preparación del corpus</a:t>
            </a:r>
            <a:endParaRPr sz="1400" b="0" i="0" u="none" strike="noStrike" cap="none">
              <a:solidFill>
                <a:srgbClr val="000000"/>
              </a:solidFill>
              <a:latin typeface="Arial"/>
              <a:ea typeface="Arial"/>
              <a:cs typeface="Arial"/>
              <a:sym typeface="Arial"/>
            </a:endParaRPr>
          </a:p>
        </p:txBody>
      </p:sp>
      <p:grpSp>
        <p:nvGrpSpPr>
          <p:cNvPr id="311" name="Google Shape;311;p2"/>
          <p:cNvGrpSpPr/>
          <p:nvPr/>
        </p:nvGrpSpPr>
        <p:grpSpPr>
          <a:xfrm>
            <a:off x="2106497" y="3357340"/>
            <a:ext cx="8118343" cy="2808140"/>
            <a:chOff x="4828" y="1305263"/>
            <a:chExt cx="8118343" cy="2808140"/>
          </a:xfrm>
        </p:grpSpPr>
        <p:sp>
          <p:nvSpPr>
            <p:cNvPr id="312" name="Google Shape;312;p2"/>
            <p:cNvSpPr/>
            <p:nvPr/>
          </p:nvSpPr>
          <p:spPr>
            <a:xfrm rot="5400000">
              <a:off x="252947" y="2757688"/>
              <a:ext cx="747370" cy="1243608"/>
            </a:xfrm>
            <a:prstGeom prst="corner">
              <a:avLst>
                <a:gd name="adj1" fmla="val 16120"/>
                <a:gd name="adj2" fmla="val 16110"/>
              </a:avLst>
            </a:prstGeom>
            <a:solidFill>
              <a:srgbClr val="4372C3"/>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
            <p:cNvSpPr/>
            <p:nvPr/>
          </p:nvSpPr>
          <p:spPr>
            <a:xfrm>
              <a:off x="128192" y="3129259"/>
              <a:ext cx="1122736" cy="98414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
            <p:cNvSpPr txBox="1"/>
            <p:nvPr/>
          </p:nvSpPr>
          <p:spPr>
            <a:xfrm>
              <a:off x="128192" y="3129259"/>
              <a:ext cx="1122736" cy="984144"/>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rgbClr val="000000"/>
                </a:buClr>
                <a:buSzPts val="1200"/>
                <a:buFont typeface="Arial"/>
                <a:buNone/>
              </a:pPr>
              <a:r>
                <a:rPr lang="es-CO" sz="1200" b="0" i="0" u="none" strike="noStrike" cap="none">
                  <a:solidFill>
                    <a:srgbClr val="000000"/>
                  </a:solidFill>
                  <a:latin typeface="Arial"/>
                  <a:ea typeface="Arial"/>
                  <a:cs typeface="Arial"/>
                  <a:sym typeface="Arial"/>
                </a:rPr>
                <a:t>Preproceso</a:t>
              </a:r>
              <a:endParaRPr sz="1200" b="0" i="0" u="none" strike="noStrike" cap="none">
                <a:solidFill>
                  <a:srgbClr val="000000"/>
                </a:solidFill>
                <a:latin typeface="Arial"/>
                <a:ea typeface="Arial"/>
                <a:cs typeface="Arial"/>
                <a:sym typeface="Arial"/>
              </a:endParaRPr>
            </a:p>
          </p:txBody>
        </p:sp>
        <p:sp>
          <p:nvSpPr>
            <p:cNvPr id="315" name="Google Shape;315;p2"/>
            <p:cNvSpPr/>
            <p:nvPr/>
          </p:nvSpPr>
          <p:spPr>
            <a:xfrm>
              <a:off x="1039091" y="2666132"/>
              <a:ext cx="211837" cy="211837"/>
            </a:xfrm>
            <a:prstGeom prst="triangle">
              <a:avLst>
                <a:gd name="adj" fmla="val 100000"/>
              </a:avLst>
            </a:prstGeom>
            <a:solidFill>
              <a:srgbClr val="4372C3"/>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
            <p:cNvSpPr/>
            <p:nvPr/>
          </p:nvSpPr>
          <p:spPr>
            <a:xfrm rot="5400000">
              <a:off x="1627395" y="2417579"/>
              <a:ext cx="747370" cy="1243608"/>
            </a:xfrm>
            <a:prstGeom prst="corner">
              <a:avLst>
                <a:gd name="adj1" fmla="val 16120"/>
                <a:gd name="adj2" fmla="val 16110"/>
              </a:avLst>
            </a:prstGeom>
            <a:solidFill>
              <a:srgbClr val="4372C3"/>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
            <p:cNvSpPr/>
            <p:nvPr/>
          </p:nvSpPr>
          <p:spPr>
            <a:xfrm>
              <a:off x="1502640" y="2789150"/>
              <a:ext cx="1122736" cy="98414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
            <p:cNvSpPr txBox="1"/>
            <p:nvPr/>
          </p:nvSpPr>
          <p:spPr>
            <a:xfrm>
              <a:off x="1502640" y="2789150"/>
              <a:ext cx="1122736" cy="984144"/>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rgbClr val="000000"/>
                </a:buClr>
                <a:buSzPts val="1200"/>
                <a:buFont typeface="Arial"/>
                <a:buNone/>
              </a:pPr>
              <a:r>
                <a:rPr lang="es-CO" sz="1200" b="0" i="0" u="none" strike="noStrike" cap="none">
                  <a:solidFill>
                    <a:srgbClr val="000000"/>
                  </a:solidFill>
                  <a:latin typeface="Arial"/>
                  <a:ea typeface="Arial"/>
                  <a:cs typeface="Arial"/>
                  <a:sym typeface="Arial"/>
                </a:rPr>
                <a:t>Tokenización</a:t>
              </a:r>
              <a:endParaRPr sz="1200" b="0" i="0" u="none" strike="noStrike" cap="none">
                <a:solidFill>
                  <a:srgbClr val="000000"/>
                </a:solidFill>
                <a:latin typeface="Arial"/>
                <a:ea typeface="Arial"/>
                <a:cs typeface="Arial"/>
                <a:sym typeface="Arial"/>
              </a:endParaRPr>
            </a:p>
          </p:txBody>
        </p:sp>
        <p:sp>
          <p:nvSpPr>
            <p:cNvPr id="319" name="Google Shape;319;p2"/>
            <p:cNvSpPr/>
            <p:nvPr/>
          </p:nvSpPr>
          <p:spPr>
            <a:xfrm>
              <a:off x="2413540" y="2326023"/>
              <a:ext cx="211837" cy="211837"/>
            </a:xfrm>
            <a:prstGeom prst="triangle">
              <a:avLst>
                <a:gd name="adj" fmla="val 100000"/>
              </a:avLst>
            </a:prstGeom>
            <a:solidFill>
              <a:srgbClr val="4372C3"/>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
            <p:cNvSpPr/>
            <p:nvPr/>
          </p:nvSpPr>
          <p:spPr>
            <a:xfrm rot="5400000">
              <a:off x="3001844" y="2077470"/>
              <a:ext cx="747370" cy="1243608"/>
            </a:xfrm>
            <a:prstGeom prst="corner">
              <a:avLst>
                <a:gd name="adj1" fmla="val 16120"/>
                <a:gd name="adj2" fmla="val 16110"/>
              </a:avLst>
            </a:prstGeom>
            <a:solidFill>
              <a:srgbClr val="4372C3"/>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
            <p:cNvSpPr/>
            <p:nvPr/>
          </p:nvSpPr>
          <p:spPr>
            <a:xfrm>
              <a:off x="2877089" y="2449041"/>
              <a:ext cx="1122736" cy="98414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
            <p:cNvSpPr txBox="1"/>
            <p:nvPr/>
          </p:nvSpPr>
          <p:spPr>
            <a:xfrm>
              <a:off x="2877089" y="2449041"/>
              <a:ext cx="1122736" cy="984144"/>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rgbClr val="000000"/>
                </a:buClr>
                <a:buSzPts val="1200"/>
                <a:buFont typeface="Arial"/>
                <a:buNone/>
              </a:pPr>
              <a:r>
                <a:rPr lang="es-CO" sz="1200" b="0" i="0" u="none" strike="noStrike" cap="none">
                  <a:solidFill>
                    <a:srgbClr val="000000"/>
                  </a:solidFill>
                  <a:latin typeface="Arial"/>
                  <a:ea typeface="Arial"/>
                  <a:cs typeface="Arial"/>
                  <a:sym typeface="Arial"/>
                </a:rPr>
                <a:t>Extracción de características</a:t>
              </a:r>
              <a:endParaRPr sz="1400" b="0" i="0" u="none" strike="noStrike" cap="none">
                <a:solidFill>
                  <a:srgbClr val="000000"/>
                </a:solidFill>
                <a:latin typeface="Arial"/>
                <a:ea typeface="Arial"/>
                <a:cs typeface="Arial"/>
                <a:sym typeface="Arial"/>
              </a:endParaRPr>
            </a:p>
          </p:txBody>
        </p:sp>
        <p:sp>
          <p:nvSpPr>
            <p:cNvPr id="323" name="Google Shape;323;p2"/>
            <p:cNvSpPr/>
            <p:nvPr/>
          </p:nvSpPr>
          <p:spPr>
            <a:xfrm>
              <a:off x="3787988" y="1985915"/>
              <a:ext cx="211837" cy="211837"/>
            </a:xfrm>
            <a:prstGeom prst="triangle">
              <a:avLst>
                <a:gd name="adj" fmla="val 100000"/>
              </a:avLst>
            </a:prstGeom>
            <a:solidFill>
              <a:srgbClr val="4372C3"/>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
            <p:cNvSpPr/>
            <p:nvPr/>
          </p:nvSpPr>
          <p:spPr>
            <a:xfrm rot="5400000">
              <a:off x="4376292" y="1737362"/>
              <a:ext cx="747370" cy="1243608"/>
            </a:xfrm>
            <a:prstGeom prst="corner">
              <a:avLst>
                <a:gd name="adj1" fmla="val 16120"/>
                <a:gd name="adj2" fmla="val 16110"/>
              </a:avLst>
            </a:prstGeom>
            <a:solidFill>
              <a:srgbClr val="4372C3"/>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
            <p:cNvSpPr/>
            <p:nvPr/>
          </p:nvSpPr>
          <p:spPr>
            <a:xfrm>
              <a:off x="4251538" y="2108933"/>
              <a:ext cx="1122736" cy="98414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
            <p:cNvSpPr txBox="1"/>
            <p:nvPr/>
          </p:nvSpPr>
          <p:spPr>
            <a:xfrm>
              <a:off x="4251538" y="2108933"/>
              <a:ext cx="1122736" cy="984144"/>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rgbClr val="000000"/>
                </a:buClr>
                <a:buSzPts val="1200"/>
                <a:buFont typeface="Arial"/>
                <a:buNone/>
              </a:pPr>
              <a:r>
                <a:rPr lang="es-CO" sz="1200" b="0" i="0" u="none" strike="noStrike" cap="none">
                  <a:solidFill>
                    <a:srgbClr val="000000"/>
                  </a:solidFill>
                  <a:latin typeface="Arial"/>
                  <a:ea typeface="Arial"/>
                  <a:cs typeface="Arial"/>
                  <a:sym typeface="Arial"/>
                </a:rPr>
                <a:t>Reducción de características</a:t>
              </a:r>
              <a:endParaRPr sz="1400" b="0" i="0" u="none" strike="noStrike" cap="none">
                <a:solidFill>
                  <a:srgbClr val="000000"/>
                </a:solidFill>
                <a:latin typeface="Arial"/>
                <a:ea typeface="Arial"/>
                <a:cs typeface="Arial"/>
                <a:sym typeface="Arial"/>
              </a:endParaRPr>
            </a:p>
          </p:txBody>
        </p:sp>
        <p:sp>
          <p:nvSpPr>
            <p:cNvPr id="327" name="Google Shape;327;p2"/>
            <p:cNvSpPr/>
            <p:nvPr/>
          </p:nvSpPr>
          <p:spPr>
            <a:xfrm>
              <a:off x="5162437" y="1645806"/>
              <a:ext cx="211837" cy="211837"/>
            </a:xfrm>
            <a:prstGeom prst="triangle">
              <a:avLst>
                <a:gd name="adj" fmla="val 100000"/>
              </a:avLst>
            </a:prstGeom>
            <a:solidFill>
              <a:srgbClr val="4372C3"/>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
            <p:cNvSpPr/>
            <p:nvPr/>
          </p:nvSpPr>
          <p:spPr>
            <a:xfrm rot="5400000">
              <a:off x="5750741" y="1397253"/>
              <a:ext cx="747370" cy="1243608"/>
            </a:xfrm>
            <a:prstGeom prst="corner">
              <a:avLst>
                <a:gd name="adj1" fmla="val 16120"/>
                <a:gd name="adj2" fmla="val 16110"/>
              </a:avLst>
            </a:prstGeom>
            <a:solidFill>
              <a:srgbClr val="4372C3"/>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
            <p:cNvSpPr/>
            <p:nvPr/>
          </p:nvSpPr>
          <p:spPr>
            <a:xfrm>
              <a:off x="5625986" y="1768824"/>
              <a:ext cx="1122736" cy="98414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
            <p:cNvSpPr txBox="1"/>
            <p:nvPr/>
          </p:nvSpPr>
          <p:spPr>
            <a:xfrm>
              <a:off x="5625986" y="1768824"/>
              <a:ext cx="1122736" cy="984144"/>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rgbClr val="000000"/>
                </a:buClr>
                <a:buSzPts val="1200"/>
                <a:buFont typeface="Arial"/>
                <a:buNone/>
              </a:pPr>
              <a:r>
                <a:rPr lang="es-CO" sz="1200" b="0" i="0" u="none" strike="noStrike" cap="none">
                  <a:solidFill>
                    <a:srgbClr val="000000"/>
                  </a:solidFill>
                  <a:latin typeface="Arial"/>
                  <a:ea typeface="Arial"/>
                  <a:cs typeface="Arial"/>
                  <a:sym typeface="Arial"/>
                </a:rPr>
                <a:t>Ponderación</a:t>
              </a:r>
              <a:endParaRPr sz="1400" b="0" i="0" u="none" strike="noStrike" cap="none">
                <a:solidFill>
                  <a:srgbClr val="000000"/>
                </a:solidFill>
                <a:latin typeface="Arial"/>
                <a:ea typeface="Arial"/>
                <a:cs typeface="Arial"/>
                <a:sym typeface="Arial"/>
              </a:endParaRPr>
            </a:p>
          </p:txBody>
        </p:sp>
        <p:sp>
          <p:nvSpPr>
            <p:cNvPr id="331" name="Google Shape;331;p2"/>
            <p:cNvSpPr/>
            <p:nvPr/>
          </p:nvSpPr>
          <p:spPr>
            <a:xfrm>
              <a:off x="6536885" y="1305697"/>
              <a:ext cx="211837" cy="211837"/>
            </a:xfrm>
            <a:prstGeom prst="triangle">
              <a:avLst>
                <a:gd name="adj" fmla="val 100000"/>
              </a:avLst>
            </a:prstGeom>
            <a:solidFill>
              <a:srgbClr val="4372C3"/>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
            <p:cNvSpPr/>
            <p:nvPr/>
          </p:nvSpPr>
          <p:spPr>
            <a:xfrm rot="5400000">
              <a:off x="7125190" y="1057144"/>
              <a:ext cx="747370" cy="1243608"/>
            </a:xfrm>
            <a:prstGeom prst="corner">
              <a:avLst>
                <a:gd name="adj1" fmla="val 16120"/>
                <a:gd name="adj2" fmla="val 16110"/>
              </a:avLst>
            </a:prstGeom>
            <a:solidFill>
              <a:srgbClr val="4372C3"/>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
            <p:cNvSpPr/>
            <p:nvPr/>
          </p:nvSpPr>
          <p:spPr>
            <a:xfrm>
              <a:off x="7000435" y="1428715"/>
              <a:ext cx="1122736" cy="98414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
            <p:cNvSpPr txBox="1"/>
            <p:nvPr/>
          </p:nvSpPr>
          <p:spPr>
            <a:xfrm>
              <a:off x="7000435" y="1428715"/>
              <a:ext cx="1122736" cy="984144"/>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rgbClr val="000000"/>
                </a:buClr>
                <a:buSzPts val="1200"/>
                <a:buFont typeface="Arial"/>
                <a:buNone/>
              </a:pPr>
              <a:r>
                <a:rPr lang="es-CO" sz="1200" b="0" i="0" u="none" strike="noStrike" cap="none">
                  <a:solidFill>
                    <a:srgbClr val="000000"/>
                  </a:solidFill>
                  <a:latin typeface="Arial"/>
                  <a:ea typeface="Arial"/>
                  <a:cs typeface="Arial"/>
                  <a:sym typeface="Arial"/>
                </a:rPr>
                <a:t>Creación del clasificador de línea base.</a:t>
              </a:r>
              <a:endParaRPr sz="1400" b="0" i="0" u="none" strike="noStrike" cap="none">
                <a:solidFill>
                  <a:srgbClr val="000000"/>
                </a:solidFill>
                <a:latin typeface="Arial"/>
                <a:ea typeface="Arial"/>
                <a:cs typeface="Arial"/>
                <a:sym typeface="Arial"/>
              </a:endParaRPr>
            </a:p>
          </p:txBody>
        </p:sp>
      </p:grpSp>
      <p:sp>
        <p:nvSpPr>
          <p:cNvPr id="335" name="Google Shape;335;p2"/>
          <p:cNvSpPr/>
          <p:nvPr/>
        </p:nvSpPr>
        <p:spPr>
          <a:xfrm rot="5400000">
            <a:off x="5621792" y="4290926"/>
            <a:ext cx="535730" cy="2748897"/>
          </a:xfrm>
          <a:prstGeom prst="rightBrace">
            <a:avLst>
              <a:gd name="adj1" fmla="val 29465"/>
              <a:gd name="adj2" fmla="val 50000"/>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36" name="Google Shape;336;p2"/>
          <p:cNvSpPr txBox="1"/>
          <p:nvPr/>
        </p:nvSpPr>
        <p:spPr>
          <a:xfrm>
            <a:off x="5229861" y="5914681"/>
            <a:ext cx="13195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Proceso unico</a:t>
            </a:r>
            <a:endParaRPr sz="1400" b="0" i="0" u="none" strike="noStrike" cap="none">
              <a:solidFill>
                <a:srgbClr val="000000"/>
              </a:solidFill>
              <a:latin typeface="Arial"/>
              <a:ea typeface="Arial"/>
              <a:cs typeface="Arial"/>
              <a:sym typeface="Arial"/>
            </a:endParaRPr>
          </a:p>
        </p:txBody>
      </p:sp>
      <p:pic>
        <p:nvPicPr>
          <p:cNvPr id="337" name="Google Shape;337;p2" descr="Ver las imágenes de origen"/>
          <p:cNvPicPr preferRelativeResize="0"/>
          <p:nvPr/>
        </p:nvPicPr>
        <p:blipFill rotWithShape="1">
          <a:blip r:embed="rId4">
            <a:alphaModFix/>
          </a:blip>
          <a:srcRect/>
          <a:stretch/>
        </p:blipFill>
        <p:spPr>
          <a:xfrm flipH="1">
            <a:off x="2106496" y="3494132"/>
            <a:ext cx="808443" cy="14664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1"/>
        <p:cNvGrpSpPr/>
        <p:nvPr/>
      </p:nvGrpSpPr>
      <p:grpSpPr>
        <a:xfrm>
          <a:off x="0" y="0"/>
          <a:ext cx="0" cy="0"/>
          <a:chOff x="0" y="0"/>
          <a:chExt cx="0" cy="0"/>
        </a:xfrm>
      </p:grpSpPr>
      <p:sp>
        <p:nvSpPr>
          <p:cNvPr id="342" name="Google Shape;342;p3"/>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0. Obtener corpus</a:t>
            </a:r>
            <a:endParaRPr sz="1400" b="0" i="0" u="none" strike="noStrike" cap="none">
              <a:solidFill>
                <a:srgbClr val="000000"/>
              </a:solidFill>
              <a:latin typeface="Arial"/>
              <a:ea typeface="Arial"/>
              <a:cs typeface="Arial"/>
              <a:sym typeface="Arial"/>
            </a:endParaRPr>
          </a:p>
        </p:txBody>
      </p:sp>
      <p:sp>
        <p:nvSpPr>
          <p:cNvPr id="343" name="Google Shape;343;p3"/>
          <p:cNvSpPr/>
          <p:nvPr/>
        </p:nvSpPr>
        <p:spPr>
          <a:xfrm>
            <a:off x="1156486" y="1613822"/>
            <a:ext cx="10772504" cy="193899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CO" sz="2400" b="0" i="0" u="none" strike="noStrike" cap="none">
                <a:solidFill>
                  <a:srgbClr val="000000"/>
                </a:solidFill>
                <a:latin typeface="Calibri"/>
                <a:ea typeface="Calibri"/>
                <a:cs typeface="Calibri"/>
                <a:sym typeface="Calibri"/>
              </a:rPr>
              <a:t>Seguiremos con el mismo libro de jupyter (</a:t>
            </a:r>
            <a:r>
              <a:rPr lang="es-CO" sz="2400" b="1" i="0" u="none" strike="noStrike" cap="none">
                <a:solidFill>
                  <a:srgbClr val="000000"/>
                </a:solidFill>
                <a:latin typeface="Calibri"/>
                <a:ea typeface="Calibri"/>
                <a:cs typeface="Calibri"/>
                <a:sym typeface="Calibri"/>
              </a:rPr>
              <a:t>ANALISIS_SENTIMIENTOS.ipynb</a:t>
            </a:r>
            <a:r>
              <a:rPr lang="es-CO" sz="2400" b="0" i="0" u="none" strike="noStrike" cap="none">
                <a:solidFill>
                  <a:srgbClr val="000000"/>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s-CO" sz="2400" b="0" i="0" u="none" strike="noStrike" cap="none">
                <a:solidFill>
                  <a:srgbClr val="000000"/>
                </a:solidFill>
                <a:latin typeface="Calibri"/>
                <a:ea typeface="Calibri"/>
                <a:cs typeface="Calibri"/>
                <a:sym typeface="Calibri"/>
              </a:rPr>
              <a:t>Con los archivos que descargaremos del link que nos enviaron al correo crearemos una carpeta en Google drive: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pic>
        <p:nvPicPr>
          <p:cNvPr id="344" name="Google Shape;344;p3"/>
          <p:cNvPicPr preferRelativeResize="0"/>
          <p:nvPr/>
        </p:nvPicPr>
        <p:blipFill rotWithShape="1">
          <a:blip r:embed="rId4">
            <a:alphaModFix/>
          </a:blip>
          <a:srcRect/>
          <a:stretch/>
        </p:blipFill>
        <p:spPr>
          <a:xfrm>
            <a:off x="2514949" y="3552282"/>
            <a:ext cx="5379362" cy="1691896"/>
          </a:xfrm>
          <a:prstGeom prst="rect">
            <a:avLst/>
          </a:prstGeom>
          <a:noFill/>
          <a:ln>
            <a:noFill/>
          </a:ln>
        </p:spPr>
      </p:pic>
      <p:sp>
        <p:nvSpPr>
          <p:cNvPr id="345" name="Google Shape;345;p3"/>
          <p:cNvSpPr txBox="1"/>
          <p:nvPr/>
        </p:nvSpPr>
        <p:spPr>
          <a:xfrm>
            <a:off x="1156486" y="5349597"/>
            <a:ext cx="555152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CO" sz="2400" b="0" i="0" u="none" strike="noStrike" cap="none">
                <a:solidFill>
                  <a:srgbClr val="000000"/>
                </a:solidFill>
                <a:latin typeface="Calibri"/>
                <a:ea typeface="Calibri"/>
                <a:cs typeface="Calibri"/>
                <a:sym typeface="Calibri"/>
              </a:rPr>
              <a:t>Dentro de tass dejaremos los archivos XML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9"/>
        <p:cNvGrpSpPr/>
        <p:nvPr/>
      </p:nvGrpSpPr>
      <p:grpSpPr>
        <a:xfrm>
          <a:off x="0" y="0"/>
          <a:ext cx="0" cy="0"/>
          <a:chOff x="0" y="0"/>
          <a:chExt cx="0" cy="0"/>
        </a:xfrm>
      </p:grpSpPr>
      <p:sp>
        <p:nvSpPr>
          <p:cNvPr id="350" name="Google Shape;350;p6"/>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0. Obtener corpus</a:t>
            </a:r>
            <a:endParaRPr sz="1400" b="0" i="0" u="none" strike="noStrike" cap="none">
              <a:solidFill>
                <a:srgbClr val="000000"/>
              </a:solidFill>
              <a:latin typeface="Arial"/>
              <a:ea typeface="Arial"/>
              <a:cs typeface="Arial"/>
              <a:sym typeface="Arial"/>
            </a:endParaRPr>
          </a:p>
        </p:txBody>
      </p:sp>
      <p:sp>
        <p:nvSpPr>
          <p:cNvPr id="351" name="Google Shape;351;p6"/>
          <p:cNvSpPr/>
          <p:nvPr/>
        </p:nvSpPr>
        <p:spPr>
          <a:xfrm>
            <a:off x="1245325" y="1177094"/>
            <a:ext cx="10772504" cy="3046988"/>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alibri"/>
                <a:ea typeface="Calibri"/>
                <a:cs typeface="Calibri"/>
                <a:sym typeface="Calibri"/>
              </a:rPr>
              <a:t>Desde el </a:t>
            </a:r>
            <a:r>
              <a:rPr lang="es-CO" sz="1400" b="1" i="0" u="none" strike="noStrike" cap="none">
                <a:solidFill>
                  <a:srgbClr val="000000"/>
                </a:solidFill>
                <a:latin typeface="Calibri"/>
                <a:ea typeface="Calibri"/>
                <a:cs typeface="Calibri"/>
                <a:sym typeface="Calibri"/>
              </a:rPr>
              <a:t>Taller de Análisis de Sentimientos (TASS) </a:t>
            </a:r>
            <a:r>
              <a:rPr lang="es-CO" sz="1400" b="0" i="0" u="none" strike="noStrike" cap="none">
                <a:solidFill>
                  <a:srgbClr val="000000"/>
                </a:solidFill>
                <a:latin typeface="Calibri"/>
                <a:ea typeface="Calibri"/>
                <a:cs typeface="Calibri"/>
                <a:sym typeface="Calibri"/>
              </a:rPr>
              <a:t>que pertenece a la Sociedad Española para el Procesamiento del Lenguaje Natural (SEPLN) existen publicadas tres corpus que son los de más uso para nuestro idioma “El español” para analizar tweets (cada tweet esta debidamente etiquetado con el sentimiento…similar al de peliculas):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Arial"/>
              <a:buChar char="•"/>
            </a:pPr>
            <a:r>
              <a:rPr lang="es-CO" sz="1400" b="1" i="0" u="none" strike="noStrike" cap="none">
                <a:solidFill>
                  <a:srgbClr val="000000"/>
                </a:solidFill>
                <a:latin typeface="Calibri"/>
                <a:ea typeface="Calibri"/>
                <a:cs typeface="Calibri"/>
                <a:sym typeface="Calibri"/>
              </a:rPr>
              <a:t>General Corpus</a:t>
            </a:r>
            <a:r>
              <a:rPr lang="es-CO" sz="1400" b="0" i="0" u="none" strike="noStrike" cap="none">
                <a:solidFill>
                  <a:srgbClr val="000000"/>
                </a:solidFill>
                <a:latin typeface="Calibri"/>
                <a:ea typeface="Calibri"/>
                <a:cs typeface="Calibri"/>
                <a:sym typeface="Calibri"/>
              </a:rPr>
              <a:t>, que incluye 68000 tweets escritos en español por 150 personajes y celebridades conocidas dentro del mundo de la política, economía, comunicación y cultura y que fueron obtenidos entre noviembre de 2011 y marzo de 2012.</a:t>
            </a:r>
            <a:endParaRPr sz="1400" b="0" i="0" u="none" strike="noStrike" cap="none">
              <a:solidFill>
                <a:srgbClr val="000000"/>
              </a:solidFill>
              <a:latin typeface="Calibri"/>
              <a:ea typeface="Calibri"/>
              <a:cs typeface="Calibri"/>
              <a:sym typeface="Calibri"/>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Arial"/>
              <a:buChar char="•"/>
            </a:pPr>
            <a:r>
              <a:rPr lang="es-CO" sz="1400" b="1" i="0" u="none" strike="noStrike" cap="none">
                <a:solidFill>
                  <a:srgbClr val="000000"/>
                </a:solidFill>
                <a:latin typeface="Calibri"/>
                <a:ea typeface="Calibri"/>
                <a:cs typeface="Calibri"/>
                <a:sym typeface="Calibri"/>
              </a:rPr>
              <a:t>Politics Corpus (STOMPOL)</a:t>
            </a:r>
            <a:r>
              <a:rPr lang="es-CO" sz="1400" b="0" i="0" u="none" strike="noStrike" cap="none">
                <a:solidFill>
                  <a:srgbClr val="000000"/>
                </a:solidFill>
                <a:latin typeface="Calibri"/>
                <a:ea typeface="Calibri"/>
                <a:cs typeface="Calibri"/>
                <a:sym typeface="Calibri"/>
              </a:rPr>
              <a:t>, que ofrece 2500 tweets extraídos durante la campaña de Elecciones a las Cortes Generales de España de 2011. Estos mensajes mencionan a los cuatro partidos políticos más relevantes de aquel momento: PP, PSOE, IU y UPyD.</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Arial"/>
              <a:buChar char="•"/>
            </a:pPr>
            <a:r>
              <a:rPr lang="es-CO" sz="1400" b="1" i="0" u="none" strike="noStrike" cap="none">
                <a:solidFill>
                  <a:srgbClr val="000000"/>
                </a:solidFill>
                <a:latin typeface="Calibri"/>
                <a:ea typeface="Calibri"/>
                <a:cs typeface="Calibri"/>
                <a:sym typeface="Calibri"/>
              </a:rPr>
              <a:t>International TASS Corpus (InterTASS): </a:t>
            </a:r>
            <a:r>
              <a:rPr lang="es-CO" sz="1400" b="0" i="0" u="none" strike="noStrike" cap="none">
                <a:solidFill>
                  <a:srgbClr val="000000"/>
                </a:solidFill>
                <a:latin typeface="Calibri"/>
                <a:ea typeface="Calibri"/>
                <a:cs typeface="Calibri"/>
                <a:sym typeface="Calibri"/>
              </a:rPr>
              <a:t>contiene 3400 mensajes de Twitter escritos en español y sobre cualquier tipo de tema.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s-CO" sz="2400" b="0" i="0" u="sng" strike="noStrike" cap="none">
                <a:solidFill>
                  <a:srgbClr val="000000"/>
                </a:solidFill>
                <a:latin typeface="Arial"/>
                <a:ea typeface="Arial"/>
                <a:cs typeface="Arial"/>
                <a:sym typeface="Arial"/>
                <a:hlinkClick r:id="rId4"/>
              </a:rPr>
              <a:t>http://www.sepln.org/workshops/tass/</a:t>
            </a:r>
            <a:endParaRPr sz="2400" b="0" i="0" u="none" strike="noStrike" cap="none">
              <a:solidFill>
                <a:srgbClr val="000000"/>
              </a:solidFill>
              <a:latin typeface="Calibri"/>
              <a:ea typeface="Calibri"/>
              <a:cs typeface="Calibri"/>
              <a:sym typeface="Calibri"/>
            </a:endParaRPr>
          </a:p>
        </p:txBody>
      </p:sp>
      <p:pic>
        <p:nvPicPr>
          <p:cNvPr id="352" name="Google Shape;352;p6"/>
          <p:cNvPicPr preferRelativeResize="0"/>
          <p:nvPr/>
        </p:nvPicPr>
        <p:blipFill rotWithShape="1">
          <a:blip r:embed="rId5">
            <a:alphaModFix/>
          </a:blip>
          <a:srcRect/>
          <a:stretch/>
        </p:blipFill>
        <p:spPr>
          <a:xfrm>
            <a:off x="6714699" y="4230806"/>
            <a:ext cx="5477301" cy="2627195"/>
          </a:xfrm>
          <a:prstGeom prst="rect">
            <a:avLst/>
          </a:prstGeom>
          <a:solidFill>
            <a:schemeClr val="dk1"/>
          </a:solidFill>
          <a:ln w="9525" cap="flat" cmpd="sng">
            <a:solidFill>
              <a:schemeClr val="dk1"/>
            </a:solidFill>
            <a:prstDash val="solid"/>
            <a:round/>
            <a:headEnd type="none" w="sm" len="sm"/>
            <a:tailEnd type="none" w="sm" len="sm"/>
          </a:ln>
        </p:spPr>
      </p:pic>
      <p:sp>
        <p:nvSpPr>
          <p:cNvPr id="353" name="Google Shape;353;p6"/>
          <p:cNvSpPr/>
          <p:nvPr/>
        </p:nvSpPr>
        <p:spPr>
          <a:xfrm>
            <a:off x="1156486" y="4483161"/>
            <a:ext cx="5558213" cy="22467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CO" sz="2000" b="0" i="0" u="none" strike="noStrike" cap="none">
                <a:solidFill>
                  <a:srgbClr val="000000"/>
                </a:solidFill>
                <a:latin typeface="Calibri"/>
                <a:ea typeface="Calibri"/>
                <a:cs typeface="Calibri"/>
                <a:sym typeface="Calibri"/>
              </a:rPr>
              <a:t>Luego ingresamos en la sección de DATASETS (el año más reciente) y vamos a la sección de download, registramos los datos necesarios en el formulario y esperamos que nos envíen un email con la URL de descarga.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s-CO" sz="2000" b="0" i="0" u="none" strike="noStrike" cap="none">
                <a:solidFill>
                  <a:srgbClr val="000000"/>
                </a:solidFill>
                <a:latin typeface="Calibri"/>
                <a:ea typeface="Calibri"/>
                <a:cs typeface="Calibri"/>
                <a:sym typeface="Calibri"/>
              </a:rPr>
              <a:t>Cree una carpeta en drive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7"/>
        <p:cNvGrpSpPr/>
        <p:nvPr/>
      </p:nvGrpSpPr>
      <p:grpSpPr>
        <a:xfrm>
          <a:off x="0" y="0"/>
          <a:ext cx="0" cy="0"/>
          <a:chOff x="0" y="0"/>
          <a:chExt cx="0" cy="0"/>
        </a:xfrm>
      </p:grpSpPr>
      <p:sp>
        <p:nvSpPr>
          <p:cNvPr id="358" name="Google Shape;358;p7"/>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0. Obtener corpus</a:t>
            </a:r>
            <a:endParaRPr sz="1400" b="0" i="0" u="none" strike="noStrike" cap="none">
              <a:solidFill>
                <a:srgbClr val="000000"/>
              </a:solidFill>
              <a:latin typeface="Arial"/>
              <a:ea typeface="Arial"/>
              <a:cs typeface="Arial"/>
              <a:sym typeface="Arial"/>
            </a:endParaRPr>
          </a:p>
        </p:txBody>
      </p:sp>
      <p:sp>
        <p:nvSpPr>
          <p:cNvPr id="359" name="Google Shape;359;p7"/>
          <p:cNvSpPr/>
          <p:nvPr/>
        </p:nvSpPr>
        <p:spPr>
          <a:xfrm flipH="1">
            <a:off x="8539701" y="698325"/>
            <a:ext cx="3315694" cy="429371"/>
          </a:xfrm>
          <a:prstGeom prst="parallelogram">
            <a:avLst>
              <a:gd name="adj" fmla="val 95370"/>
            </a:avLst>
          </a:prstGeom>
          <a:solidFill>
            <a:srgbClr val="9D141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7"/>
          <p:cNvSpPr txBox="1"/>
          <p:nvPr/>
        </p:nvSpPr>
        <p:spPr>
          <a:xfrm>
            <a:off x="8889558" y="729100"/>
            <a:ext cx="2889000" cy="400069"/>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s-CO" sz="2000" b="1" i="0" u="none" strike="noStrike" cap="none">
                <a:solidFill>
                  <a:srgbClr val="FFFFFF"/>
                </a:solidFill>
                <a:latin typeface="Calibri"/>
                <a:ea typeface="Calibri"/>
                <a:cs typeface="Calibri"/>
                <a:sym typeface="Calibri"/>
              </a:rPr>
              <a:t>Generar CSV desde XML</a:t>
            </a:r>
            <a:endParaRPr sz="2000" b="1" i="0" u="none" strike="noStrike" cap="none">
              <a:solidFill>
                <a:srgbClr val="FFFFFF"/>
              </a:solidFill>
              <a:latin typeface="Calibri"/>
              <a:ea typeface="Calibri"/>
              <a:cs typeface="Calibri"/>
              <a:sym typeface="Calibri"/>
            </a:endParaRPr>
          </a:p>
        </p:txBody>
      </p:sp>
      <p:sp>
        <p:nvSpPr>
          <p:cNvPr id="361" name="Google Shape;361;p7"/>
          <p:cNvSpPr txBox="1"/>
          <p:nvPr/>
        </p:nvSpPr>
        <p:spPr>
          <a:xfrm>
            <a:off x="1282890" y="1127696"/>
            <a:ext cx="1090911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1800" b="1" i="0" u="none" strike="noStrike" cap="none">
                <a:solidFill>
                  <a:srgbClr val="000000"/>
                </a:solidFill>
                <a:latin typeface="Calibri"/>
                <a:ea typeface="Calibri"/>
                <a:cs typeface="Calibri"/>
                <a:sym typeface="Calibri"/>
              </a:rPr>
              <a:t>Cargue de librerías necesarias.</a:t>
            </a:r>
            <a:endParaRPr sz="1400" b="0" i="0" u="none" strike="noStrike" cap="none">
              <a:solidFill>
                <a:srgbClr val="000000"/>
              </a:solidFill>
              <a:latin typeface="Arial"/>
              <a:ea typeface="Arial"/>
              <a:cs typeface="Arial"/>
              <a:sym typeface="Arial"/>
            </a:endParaRPr>
          </a:p>
        </p:txBody>
      </p:sp>
      <p:sp>
        <p:nvSpPr>
          <p:cNvPr id="362" name="Google Shape;362;p7"/>
          <p:cNvSpPr/>
          <p:nvPr/>
        </p:nvSpPr>
        <p:spPr>
          <a:xfrm>
            <a:off x="1282900" y="1524683"/>
            <a:ext cx="10479000" cy="1053300"/>
          </a:xfrm>
          <a:prstGeom prst="rect">
            <a:avLst/>
          </a:prstGeom>
          <a:solidFill>
            <a:srgbClr val="D0CE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xml.etree.ElementTree </a:t>
            </a:r>
            <a:r>
              <a:rPr lang="es-CO" sz="1400" b="0" i="0" u="none" strike="noStrike" cap="none">
                <a:solidFill>
                  <a:srgbClr val="AF00DB"/>
                </a:solidFill>
                <a:latin typeface="Courier New"/>
                <a:ea typeface="Courier New"/>
                <a:cs typeface="Courier New"/>
                <a:sym typeface="Courier New"/>
              </a:rPr>
              <a:t>as</a:t>
            </a:r>
            <a:r>
              <a:rPr lang="es-CO" sz="1400" b="0" i="0" u="none" strike="noStrike" cap="none">
                <a:solidFill>
                  <a:srgbClr val="000000"/>
                </a:solidFill>
                <a:latin typeface="Courier New"/>
                <a:ea typeface="Courier New"/>
                <a:cs typeface="Courier New"/>
                <a:sym typeface="Courier New"/>
              </a:rPr>
              <a:t> etree</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csv</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AF00DB"/>
                </a:solidFill>
                <a:latin typeface="Courier New"/>
                <a:ea typeface="Courier New"/>
                <a:cs typeface="Courier New"/>
                <a:sym typeface="Courier New"/>
              </a:rPr>
              <a:t>from</a:t>
            </a:r>
            <a:r>
              <a:rPr lang="es-CO" sz="1400" b="0" i="0" u="none" strike="noStrike" cap="none">
                <a:solidFill>
                  <a:srgbClr val="000000"/>
                </a:solidFill>
                <a:latin typeface="Courier New"/>
                <a:ea typeface="Courier New"/>
                <a:cs typeface="Courier New"/>
                <a:sym typeface="Courier New"/>
              </a:rPr>
              <a:t> os </a:t>
            </a: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scandir</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AF00DB"/>
                </a:solidFill>
                <a:latin typeface="Courier New"/>
                <a:ea typeface="Courier New"/>
                <a:cs typeface="Courier New"/>
                <a:sym typeface="Courier New"/>
              </a:rPr>
              <a:t>from</a:t>
            </a:r>
            <a:r>
              <a:rPr lang="es-CO" sz="1400" b="0" i="0" u="none" strike="noStrike" cap="none">
                <a:solidFill>
                  <a:srgbClr val="000000"/>
                </a:solidFill>
                <a:latin typeface="Courier New"/>
                <a:ea typeface="Courier New"/>
                <a:cs typeface="Courier New"/>
                <a:sym typeface="Courier New"/>
              </a:rPr>
              <a:t> sklearn.model_selection </a:t>
            </a:r>
            <a:r>
              <a:rPr lang="es-CO" sz="1400" b="0" i="0" u="none" strike="noStrike" cap="none">
                <a:solidFill>
                  <a:srgbClr val="AF00DB"/>
                </a:solidFill>
                <a:latin typeface="Courier New"/>
                <a:ea typeface="Courier New"/>
                <a:cs typeface="Courier New"/>
                <a:sym typeface="Courier New"/>
              </a:rPr>
              <a:t>import</a:t>
            </a:r>
            <a:r>
              <a:rPr lang="es-CO" sz="1400" b="0" i="0" u="none" strike="noStrike" cap="none">
                <a:solidFill>
                  <a:srgbClr val="000000"/>
                </a:solidFill>
                <a:latin typeface="Courier New"/>
                <a:ea typeface="Courier New"/>
                <a:cs typeface="Courier New"/>
                <a:sym typeface="Courier New"/>
              </a:rPr>
              <a:t> train_test_split</a:t>
            </a:r>
            <a:endParaRPr sz="1400" b="0" i="0" u="none" strike="noStrike" cap="none">
              <a:solidFill>
                <a:srgbClr val="000000"/>
              </a:solidFill>
              <a:latin typeface="Courier New"/>
              <a:ea typeface="Courier New"/>
              <a:cs typeface="Courier New"/>
              <a:sym typeface="Courier New"/>
            </a:endParaRPr>
          </a:p>
        </p:txBody>
      </p:sp>
      <p:sp>
        <p:nvSpPr>
          <p:cNvPr id="363" name="Google Shape;363;p7"/>
          <p:cNvSpPr/>
          <p:nvPr/>
        </p:nvSpPr>
        <p:spPr>
          <a:xfrm>
            <a:off x="1173708" y="2517735"/>
            <a:ext cx="4411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1800" b="1" i="0" u="none" strike="noStrike" cap="none">
                <a:solidFill>
                  <a:srgbClr val="000000"/>
                </a:solidFill>
                <a:latin typeface="Calibri"/>
                <a:ea typeface="Calibri"/>
                <a:cs typeface="Calibri"/>
                <a:sym typeface="Calibri"/>
              </a:rPr>
              <a:t>Función para convertir listas en archivos CSV</a:t>
            </a:r>
            <a:endParaRPr sz="1400" b="0" i="0" u="none" strike="noStrike" cap="none">
              <a:solidFill>
                <a:srgbClr val="000000"/>
              </a:solidFill>
              <a:latin typeface="Arial"/>
              <a:ea typeface="Arial"/>
              <a:cs typeface="Arial"/>
              <a:sym typeface="Arial"/>
            </a:endParaRPr>
          </a:p>
        </p:txBody>
      </p:sp>
      <p:sp>
        <p:nvSpPr>
          <p:cNvPr id="364" name="Google Shape;364;p7"/>
          <p:cNvSpPr/>
          <p:nvPr/>
        </p:nvSpPr>
        <p:spPr>
          <a:xfrm>
            <a:off x="1282890" y="3042045"/>
            <a:ext cx="10909110" cy="1181521"/>
          </a:xfrm>
          <a:prstGeom prst="rect">
            <a:avLst/>
          </a:prstGeom>
          <a:solidFill>
            <a:srgbClr val="D0CE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FF"/>
                </a:solidFill>
                <a:latin typeface="Courier New"/>
                <a:ea typeface="Courier New"/>
                <a:cs typeface="Courier New"/>
                <a:sym typeface="Courier New"/>
              </a:rPr>
              <a:t>def</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795E26"/>
                </a:solidFill>
                <a:latin typeface="Courier New"/>
                <a:ea typeface="Courier New"/>
                <a:cs typeface="Courier New"/>
                <a:sym typeface="Courier New"/>
              </a:rPr>
              <a:t>list_to_csv</a:t>
            </a:r>
            <a:r>
              <a:rPr lang="es-CO" sz="1400" b="0" i="0" u="none" strike="noStrike" cap="none">
                <a:solidFill>
                  <a:srgbClr val="000000"/>
                </a:solidFill>
                <a:latin typeface="Courier New"/>
                <a:ea typeface="Courier New"/>
                <a:cs typeface="Courier New"/>
                <a:sym typeface="Courier New"/>
              </a:rPr>
              <a:t>(</a:t>
            </a:r>
            <a:r>
              <a:rPr lang="es-CO" sz="1400" b="0" i="0" u="none" strike="noStrike" cap="none">
                <a:solidFill>
                  <a:srgbClr val="001080"/>
                </a:solidFill>
                <a:latin typeface="Courier New"/>
                <a:ea typeface="Courier New"/>
                <a:cs typeface="Courier New"/>
                <a:sym typeface="Courier New"/>
              </a:rPr>
              <a:t>data</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001080"/>
                </a:solidFill>
                <a:latin typeface="Courier New"/>
                <a:ea typeface="Courier New"/>
                <a:cs typeface="Courier New"/>
                <a:sym typeface="Courier New"/>
              </a:rPr>
              <a:t>filename</a:t>
            </a:r>
            <a:r>
              <a:rPr lang="es-CO"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F00DB"/>
                </a:solidFill>
                <a:latin typeface="Courier New"/>
                <a:ea typeface="Courier New"/>
                <a:cs typeface="Courier New"/>
                <a:sym typeface="Courier New"/>
              </a:rPr>
              <a:t>with</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795E26"/>
                </a:solidFill>
                <a:latin typeface="Courier New"/>
                <a:ea typeface="Courier New"/>
                <a:cs typeface="Courier New"/>
                <a:sym typeface="Courier New"/>
              </a:rPr>
              <a:t>open</a:t>
            </a:r>
            <a:r>
              <a:rPr lang="es-CO" sz="1400" b="0" i="0" u="none" strike="noStrike" cap="none">
                <a:solidFill>
                  <a:srgbClr val="000000"/>
                </a:solidFill>
                <a:latin typeface="Courier New"/>
                <a:ea typeface="Courier New"/>
                <a:cs typeface="Courier New"/>
                <a:sym typeface="Courier New"/>
              </a:rPr>
              <a:t>(filename, </a:t>
            </a:r>
            <a:r>
              <a:rPr lang="es-CO" sz="1400" b="0" i="0" u="none" strike="noStrike" cap="none">
                <a:solidFill>
                  <a:srgbClr val="A31515"/>
                </a:solidFill>
                <a:latin typeface="Courier New"/>
                <a:ea typeface="Courier New"/>
                <a:cs typeface="Courier New"/>
                <a:sym typeface="Courier New"/>
              </a:rPr>
              <a:t>'w'</a:t>
            </a:r>
            <a:r>
              <a:rPr lang="es-CO" sz="1400" b="0" i="0" u="none" strike="noStrike" cap="none">
                <a:solidFill>
                  <a:srgbClr val="000000"/>
                </a:solidFill>
                <a:latin typeface="Courier New"/>
                <a:ea typeface="Courier New"/>
                <a:cs typeface="Courier New"/>
                <a:sym typeface="Courier New"/>
              </a:rPr>
              <a:t>, encoding=</a:t>
            </a:r>
            <a:r>
              <a:rPr lang="es-CO" sz="1400" b="0" i="0" u="none" strike="noStrike" cap="none">
                <a:solidFill>
                  <a:srgbClr val="A31515"/>
                </a:solidFill>
                <a:latin typeface="Courier New"/>
                <a:ea typeface="Courier New"/>
                <a:cs typeface="Courier New"/>
                <a:sym typeface="Courier New"/>
              </a:rPr>
              <a:t>'utf-8'</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F00DB"/>
                </a:solidFill>
                <a:latin typeface="Courier New"/>
                <a:ea typeface="Courier New"/>
                <a:cs typeface="Courier New"/>
                <a:sym typeface="Courier New"/>
              </a:rPr>
              <a:t>as</a:t>
            </a:r>
            <a:r>
              <a:rPr lang="es-CO" sz="1400" b="0" i="0" u="none" strike="noStrike" cap="none">
                <a:solidFill>
                  <a:srgbClr val="000000"/>
                </a:solidFill>
                <a:latin typeface="Courier New"/>
                <a:ea typeface="Courier New"/>
                <a:cs typeface="Courier New"/>
                <a:sym typeface="Courier New"/>
              </a:rPr>
              <a:t> csvfile: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writer = csv.writer(csvfile, delimiter=</a:t>
            </a:r>
            <a:r>
              <a:rPr lang="es-CO" sz="1400" b="0" i="0" u="none" strike="noStrike" cap="none">
                <a:solidFill>
                  <a:srgbClr val="A31515"/>
                </a:solidFill>
                <a:latin typeface="Courier New"/>
                <a:ea typeface="Courier New"/>
                <a:cs typeface="Courier New"/>
                <a:sym typeface="Courier New"/>
              </a:rPr>
              <a:t>','</a:t>
            </a:r>
            <a:r>
              <a:rPr lang="es-CO" sz="1400" b="0" i="0" u="none" strike="noStrike" cap="none">
                <a:solidFill>
                  <a:srgbClr val="000000"/>
                </a:solidFill>
                <a:latin typeface="Courier New"/>
                <a:ea typeface="Courier New"/>
                <a:cs typeface="Courier New"/>
                <a:sym typeface="Courier New"/>
              </a:rPr>
              <a:t>, lineterminator=</a:t>
            </a:r>
            <a:r>
              <a:rPr lang="es-CO" sz="1400" b="0" i="0" u="none" strike="noStrike" cap="none">
                <a:solidFill>
                  <a:srgbClr val="A31515"/>
                </a:solidFill>
                <a:latin typeface="Courier New"/>
                <a:ea typeface="Courier New"/>
                <a:cs typeface="Courier New"/>
                <a:sym typeface="Courier New"/>
              </a:rPr>
              <a:t>'\n'</a:t>
            </a:r>
            <a:r>
              <a:rPr lang="es-CO" sz="1400" b="0" i="0" u="none" strike="noStrike" cap="none">
                <a:solidFill>
                  <a:srgbClr val="000000"/>
                </a:solidFill>
                <a:latin typeface="Courier New"/>
                <a:ea typeface="Courier New"/>
                <a:cs typeface="Courier New"/>
                <a:sym typeface="Courier New"/>
              </a:rPr>
              <a:t>, quoting=csv.QUOTE_NONNUMERIC)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writer.writerows(data)</a:t>
            </a:r>
            <a:endParaRPr sz="1400" b="0" i="0" u="none" strike="noStrike" cap="none">
              <a:solidFill>
                <a:srgbClr val="000000"/>
              </a:solidFill>
              <a:latin typeface="Arial"/>
              <a:ea typeface="Arial"/>
              <a:cs typeface="Arial"/>
              <a:sym typeface="Arial"/>
            </a:endParaRPr>
          </a:p>
        </p:txBody>
      </p:sp>
      <p:sp>
        <p:nvSpPr>
          <p:cNvPr id="365" name="Google Shape;365;p7"/>
          <p:cNvSpPr/>
          <p:nvPr/>
        </p:nvSpPr>
        <p:spPr>
          <a:xfrm>
            <a:off x="1160060" y="4340830"/>
            <a:ext cx="607570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1800" b="1" i="0" u="none" strike="noStrike" cap="none">
                <a:solidFill>
                  <a:srgbClr val="000000"/>
                </a:solidFill>
                <a:latin typeface="Calibri"/>
                <a:ea typeface="Calibri"/>
                <a:cs typeface="Calibri"/>
                <a:sym typeface="Calibri"/>
              </a:rPr>
              <a:t>función para cargar de un CSV a una LISTA (messages | labels)</a:t>
            </a:r>
            <a:endParaRPr sz="1400" b="0" i="0" u="none" strike="noStrike" cap="none">
              <a:solidFill>
                <a:srgbClr val="000000"/>
              </a:solidFill>
              <a:latin typeface="Arial"/>
              <a:ea typeface="Arial"/>
              <a:cs typeface="Arial"/>
              <a:sym typeface="Arial"/>
            </a:endParaRPr>
          </a:p>
        </p:txBody>
      </p:sp>
      <p:sp>
        <p:nvSpPr>
          <p:cNvPr id="366" name="Google Shape;366;p7"/>
          <p:cNvSpPr/>
          <p:nvPr/>
        </p:nvSpPr>
        <p:spPr>
          <a:xfrm>
            <a:off x="1160060" y="4832200"/>
            <a:ext cx="11031940" cy="2025800"/>
          </a:xfrm>
          <a:prstGeom prst="rect">
            <a:avLst/>
          </a:prstGeom>
          <a:solidFill>
            <a:srgbClr val="D0CE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FF"/>
                </a:solidFill>
                <a:latin typeface="Courier New"/>
                <a:ea typeface="Courier New"/>
                <a:cs typeface="Courier New"/>
                <a:sym typeface="Courier New"/>
              </a:rPr>
              <a:t>def</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795E26"/>
                </a:solidFill>
                <a:latin typeface="Courier New"/>
                <a:ea typeface="Courier New"/>
                <a:cs typeface="Courier New"/>
                <a:sym typeface="Courier New"/>
              </a:rPr>
              <a:t>csv_to_lists</a:t>
            </a:r>
            <a:r>
              <a:rPr lang="es-CO" sz="1400" b="0" i="0" u="none" strike="noStrike" cap="none">
                <a:solidFill>
                  <a:srgbClr val="000000"/>
                </a:solidFill>
                <a:latin typeface="Courier New"/>
                <a:ea typeface="Courier New"/>
                <a:cs typeface="Courier New"/>
                <a:sym typeface="Courier New"/>
              </a:rPr>
              <a:t>(</a:t>
            </a:r>
            <a:r>
              <a:rPr lang="es-CO" sz="1400" b="0" i="0" u="none" strike="noStrike" cap="none">
                <a:solidFill>
                  <a:srgbClr val="001080"/>
                </a:solidFill>
                <a:latin typeface="Courier New"/>
                <a:ea typeface="Courier New"/>
                <a:cs typeface="Courier New"/>
                <a:sym typeface="Courier New"/>
              </a:rPr>
              <a:t>filename</a:t>
            </a:r>
            <a:r>
              <a:rPr lang="es-CO"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messages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labels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F00DB"/>
                </a:solidFill>
                <a:latin typeface="Courier New"/>
                <a:ea typeface="Courier New"/>
                <a:cs typeface="Courier New"/>
                <a:sym typeface="Courier New"/>
              </a:rPr>
              <a:t>with</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795E26"/>
                </a:solidFill>
                <a:latin typeface="Courier New"/>
                <a:ea typeface="Courier New"/>
                <a:cs typeface="Courier New"/>
                <a:sym typeface="Courier New"/>
              </a:rPr>
              <a:t>open</a:t>
            </a:r>
            <a:r>
              <a:rPr lang="es-CO" sz="1400" b="0" i="0" u="none" strike="noStrike" cap="none">
                <a:solidFill>
                  <a:srgbClr val="000000"/>
                </a:solidFill>
                <a:latin typeface="Courier New"/>
                <a:ea typeface="Courier New"/>
                <a:cs typeface="Courier New"/>
                <a:sym typeface="Courier New"/>
              </a:rPr>
              <a:t>(filename, </a:t>
            </a:r>
            <a:r>
              <a:rPr lang="es-CO" sz="1400" b="0" i="0" u="none" strike="noStrike" cap="none">
                <a:solidFill>
                  <a:srgbClr val="A31515"/>
                </a:solidFill>
                <a:latin typeface="Courier New"/>
                <a:ea typeface="Courier New"/>
                <a:cs typeface="Courier New"/>
                <a:sym typeface="Courier New"/>
              </a:rPr>
              <a:t>'r'</a:t>
            </a:r>
            <a:r>
              <a:rPr lang="es-CO" sz="1400" b="0" i="0" u="none" strike="noStrike" cap="none">
                <a:solidFill>
                  <a:srgbClr val="000000"/>
                </a:solidFill>
                <a:latin typeface="Courier New"/>
                <a:ea typeface="Courier New"/>
                <a:cs typeface="Courier New"/>
                <a:sym typeface="Courier New"/>
              </a:rPr>
              <a:t>, encoding=</a:t>
            </a:r>
            <a:r>
              <a:rPr lang="es-CO" sz="1400" b="0" i="0" u="none" strike="noStrike" cap="none">
                <a:solidFill>
                  <a:srgbClr val="A31515"/>
                </a:solidFill>
                <a:latin typeface="Courier New"/>
                <a:ea typeface="Courier New"/>
                <a:cs typeface="Courier New"/>
                <a:sym typeface="Courier New"/>
              </a:rPr>
              <a:t>'utf-8'</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F00DB"/>
                </a:solidFill>
                <a:latin typeface="Courier New"/>
                <a:ea typeface="Courier New"/>
                <a:cs typeface="Courier New"/>
                <a:sym typeface="Courier New"/>
              </a:rPr>
              <a:t>as</a:t>
            </a:r>
            <a:r>
              <a:rPr lang="es-CO" sz="1400" b="0" i="0" u="none" strike="noStrike" cap="none">
                <a:solidFill>
                  <a:srgbClr val="000000"/>
                </a:solidFill>
                <a:latin typeface="Courier New"/>
                <a:ea typeface="Courier New"/>
                <a:cs typeface="Courier New"/>
                <a:sym typeface="Courier New"/>
              </a:rPr>
              <a:t> csvfile: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reader = csv.reader(csvfile, delimiter=</a:t>
            </a:r>
            <a:r>
              <a:rPr lang="es-CO" sz="1400" b="0" i="0" u="none" strike="noStrike" cap="none">
                <a:solidFill>
                  <a:srgbClr val="A31515"/>
                </a:solidFill>
                <a:latin typeface="Courier New"/>
                <a:ea typeface="Courier New"/>
                <a:cs typeface="Courier New"/>
                <a:sym typeface="Courier New"/>
              </a:rPr>
              <a:t>','</a:t>
            </a:r>
            <a:r>
              <a:rPr lang="es-CO"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F00DB"/>
                </a:solidFill>
                <a:latin typeface="Courier New"/>
                <a:ea typeface="Courier New"/>
                <a:cs typeface="Courier New"/>
                <a:sym typeface="Courier New"/>
              </a:rPr>
              <a:t>for</a:t>
            </a:r>
            <a:r>
              <a:rPr lang="es-CO" sz="1400" b="0" i="0" u="none" strike="noStrike" cap="none">
                <a:solidFill>
                  <a:srgbClr val="000000"/>
                </a:solidFill>
                <a:latin typeface="Courier New"/>
                <a:ea typeface="Courier New"/>
                <a:cs typeface="Courier New"/>
                <a:sym typeface="Courier New"/>
              </a:rPr>
              <a:t> row </a:t>
            </a:r>
            <a:r>
              <a:rPr lang="es-CO" sz="1400" b="0" i="0" u="none" strike="noStrike" cap="none">
                <a:solidFill>
                  <a:srgbClr val="0000FF"/>
                </a:solidFill>
                <a:latin typeface="Courier New"/>
                <a:ea typeface="Courier New"/>
                <a:cs typeface="Courier New"/>
                <a:sym typeface="Courier New"/>
              </a:rPr>
              <a:t>in</a:t>
            </a:r>
            <a:r>
              <a:rPr lang="es-CO" sz="1400" b="0" i="0" u="none" strike="noStrike" cap="none">
                <a:solidFill>
                  <a:srgbClr val="000000"/>
                </a:solidFill>
                <a:latin typeface="Courier New"/>
                <a:ea typeface="Courier New"/>
                <a:cs typeface="Courier New"/>
                <a:sym typeface="Courier New"/>
              </a:rPr>
              <a:t> reader: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messages.append(row[</a:t>
            </a:r>
            <a:r>
              <a:rPr lang="es-CO" sz="1400" b="0" i="0" u="none" strike="noStrike" cap="none">
                <a:solidFill>
                  <a:srgbClr val="09885A"/>
                </a:solidFill>
                <a:latin typeface="Courier New"/>
                <a:ea typeface="Courier New"/>
                <a:cs typeface="Courier New"/>
                <a:sym typeface="Courier New"/>
              </a:rPr>
              <a:t>1</a:t>
            </a:r>
            <a:r>
              <a:rPr lang="es-CO"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labels.append(row[</a:t>
            </a:r>
            <a:r>
              <a:rPr lang="es-CO" sz="1400" b="0" i="0" u="none" strike="noStrike" cap="none">
                <a:solidFill>
                  <a:srgbClr val="09885A"/>
                </a:solidFill>
                <a:latin typeface="Courier New"/>
                <a:ea typeface="Courier New"/>
                <a:cs typeface="Courier New"/>
                <a:sym typeface="Courier New"/>
              </a:rPr>
              <a:t>2</a:t>
            </a:r>
            <a:r>
              <a:rPr lang="es-CO"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F00DB"/>
                </a:solidFill>
                <a:latin typeface="Courier New"/>
                <a:ea typeface="Courier New"/>
                <a:cs typeface="Courier New"/>
                <a:sym typeface="Courier New"/>
              </a:rPr>
              <a:t>return</a:t>
            </a:r>
            <a:r>
              <a:rPr lang="es-CO" sz="1400" b="0" i="0" u="none" strike="noStrike" cap="none">
                <a:solidFill>
                  <a:srgbClr val="000000"/>
                </a:solidFill>
                <a:latin typeface="Courier New"/>
                <a:ea typeface="Courier New"/>
                <a:cs typeface="Courier New"/>
                <a:sym typeface="Courier New"/>
              </a:rPr>
              <a:t> messages, labels</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0"/>
        <p:cNvGrpSpPr/>
        <p:nvPr/>
      </p:nvGrpSpPr>
      <p:grpSpPr>
        <a:xfrm>
          <a:off x="0" y="0"/>
          <a:ext cx="0" cy="0"/>
          <a:chOff x="0" y="0"/>
          <a:chExt cx="0" cy="0"/>
        </a:xfrm>
      </p:grpSpPr>
      <p:sp>
        <p:nvSpPr>
          <p:cNvPr id="371" name="Google Shape;371;p8"/>
          <p:cNvSpPr txBox="1"/>
          <p:nvPr/>
        </p:nvSpPr>
        <p:spPr>
          <a:xfrm>
            <a:off x="1614197" y="475862"/>
            <a:ext cx="68486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s-CO" sz="3200" b="1" i="0" u="none" strike="noStrike" cap="none">
                <a:solidFill>
                  <a:srgbClr val="FFFFFF"/>
                </a:solidFill>
                <a:latin typeface="Calibri"/>
                <a:ea typeface="Calibri"/>
                <a:cs typeface="Calibri"/>
                <a:sym typeface="Calibri"/>
              </a:rPr>
              <a:t>0. Obtener corpus</a:t>
            </a:r>
            <a:endParaRPr sz="1400" b="0" i="0" u="none" strike="noStrike" cap="none">
              <a:solidFill>
                <a:srgbClr val="000000"/>
              </a:solidFill>
              <a:latin typeface="Arial"/>
              <a:ea typeface="Arial"/>
              <a:cs typeface="Arial"/>
              <a:sym typeface="Arial"/>
            </a:endParaRPr>
          </a:p>
        </p:txBody>
      </p:sp>
      <p:sp>
        <p:nvSpPr>
          <p:cNvPr id="372" name="Google Shape;372;p8"/>
          <p:cNvSpPr/>
          <p:nvPr/>
        </p:nvSpPr>
        <p:spPr>
          <a:xfrm flipH="1">
            <a:off x="8539701" y="698325"/>
            <a:ext cx="3315694" cy="429371"/>
          </a:xfrm>
          <a:prstGeom prst="parallelogram">
            <a:avLst>
              <a:gd name="adj" fmla="val 95370"/>
            </a:avLst>
          </a:prstGeom>
          <a:solidFill>
            <a:srgbClr val="9D141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3" name="Google Shape;373;p8"/>
          <p:cNvSpPr txBox="1"/>
          <p:nvPr/>
        </p:nvSpPr>
        <p:spPr>
          <a:xfrm>
            <a:off x="8889558" y="729100"/>
            <a:ext cx="2889000" cy="400069"/>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s-CO" sz="2000" b="1" i="0" u="none" strike="noStrike" cap="none">
                <a:solidFill>
                  <a:srgbClr val="FFFFFF"/>
                </a:solidFill>
                <a:latin typeface="Calibri"/>
                <a:ea typeface="Calibri"/>
                <a:cs typeface="Calibri"/>
                <a:sym typeface="Calibri"/>
              </a:rPr>
              <a:t>Generar CSV desde XML</a:t>
            </a:r>
            <a:endParaRPr sz="2000" b="1" i="0" u="none" strike="noStrike" cap="none">
              <a:solidFill>
                <a:srgbClr val="FFFFFF"/>
              </a:solidFill>
              <a:latin typeface="Calibri"/>
              <a:ea typeface="Calibri"/>
              <a:cs typeface="Calibri"/>
              <a:sym typeface="Calibri"/>
            </a:endParaRPr>
          </a:p>
        </p:txBody>
      </p:sp>
      <p:sp>
        <p:nvSpPr>
          <p:cNvPr id="374" name="Google Shape;374;p8"/>
          <p:cNvSpPr/>
          <p:nvPr/>
        </p:nvSpPr>
        <p:spPr>
          <a:xfrm>
            <a:off x="1282890" y="1158403"/>
            <a:ext cx="6716903"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CO" sz="1800" b="1" i="0" u="none" strike="noStrike" cap="none">
                <a:solidFill>
                  <a:srgbClr val="212121"/>
                </a:solidFill>
                <a:latin typeface="Calibri"/>
                <a:ea typeface="Calibri"/>
                <a:cs typeface="Calibri"/>
                <a:sym typeface="Calibri"/>
              </a:rPr>
              <a:t>Funciones para prasear xml en un lista según cada corpus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21212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s-CO" sz="1800" b="1" i="0" u="none" strike="noStrike" cap="none">
                <a:solidFill>
                  <a:srgbClr val="212121"/>
                </a:solidFill>
                <a:latin typeface="Calibri"/>
                <a:ea typeface="Calibri"/>
                <a:cs typeface="Calibri"/>
                <a:sym typeface="Calibri"/>
              </a:rPr>
              <a:t>corpus de general  tweetid | content | sentiments/polarity/value</a:t>
            </a:r>
            <a:endParaRPr sz="1800" b="1" i="0" u="none" strike="noStrike" cap="none">
              <a:solidFill>
                <a:srgbClr val="212121"/>
              </a:solidFill>
              <a:latin typeface="Calibri"/>
              <a:ea typeface="Calibri"/>
              <a:cs typeface="Calibri"/>
              <a:sym typeface="Calibri"/>
            </a:endParaRPr>
          </a:p>
        </p:txBody>
      </p:sp>
      <p:sp>
        <p:nvSpPr>
          <p:cNvPr id="375" name="Google Shape;375;p8"/>
          <p:cNvSpPr/>
          <p:nvPr/>
        </p:nvSpPr>
        <p:spPr>
          <a:xfrm>
            <a:off x="1713000" y="2330821"/>
            <a:ext cx="10479000" cy="2445447"/>
          </a:xfrm>
          <a:prstGeom prst="rect">
            <a:avLst/>
          </a:prstGeom>
          <a:solidFill>
            <a:srgbClr val="D0CE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FF"/>
                </a:solidFill>
                <a:latin typeface="Courier New"/>
                <a:ea typeface="Courier New"/>
                <a:cs typeface="Courier New"/>
                <a:sym typeface="Courier New"/>
              </a:rPr>
              <a:t>def</a:t>
            </a: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795E26"/>
                </a:solidFill>
                <a:latin typeface="Courier New"/>
                <a:ea typeface="Courier New"/>
                <a:cs typeface="Courier New"/>
                <a:sym typeface="Courier New"/>
              </a:rPr>
              <a:t>general_tass_to_list</a:t>
            </a:r>
            <a:r>
              <a:rPr lang="es-CO" sz="1400" b="0" i="0" u="none" strike="noStrike" cap="none">
                <a:solidFill>
                  <a:srgbClr val="000000"/>
                </a:solidFill>
                <a:latin typeface="Courier New"/>
                <a:ea typeface="Courier New"/>
                <a:cs typeface="Courier New"/>
                <a:sym typeface="Courier New"/>
              </a:rPr>
              <a:t>(</a:t>
            </a:r>
            <a:r>
              <a:rPr lang="es-CO" sz="1400" b="0" i="0" u="none" strike="noStrike" cap="none">
                <a:solidFill>
                  <a:srgbClr val="001080"/>
                </a:solidFill>
                <a:latin typeface="Courier New"/>
                <a:ea typeface="Courier New"/>
                <a:cs typeface="Courier New"/>
                <a:sym typeface="Courier New"/>
              </a:rPr>
              <a:t>filename</a:t>
            </a:r>
            <a:r>
              <a:rPr lang="es-CO"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tree = etree.parse(filename)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root = tree.getroot()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data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s-CO" sz="1400" b="0" i="0" u="none" strike="noStrike" cap="none">
                <a:solidFill>
                  <a:srgbClr val="000000"/>
                </a:solidFill>
                <a:latin typeface="Courier New"/>
                <a:ea typeface="Courier New"/>
                <a:cs typeface="Courier New"/>
                <a:sym typeface="Courier New"/>
              </a:rPr>
            </a:b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F00DB"/>
                </a:solidFill>
                <a:latin typeface="Courier New"/>
                <a:ea typeface="Courier New"/>
                <a:cs typeface="Courier New"/>
                <a:sym typeface="Courier New"/>
              </a:rPr>
              <a:t>for</a:t>
            </a:r>
            <a:r>
              <a:rPr lang="es-CO" sz="1400" b="0" i="0" u="none" strike="noStrike" cap="none">
                <a:solidFill>
                  <a:srgbClr val="000000"/>
                </a:solidFill>
                <a:latin typeface="Courier New"/>
                <a:ea typeface="Courier New"/>
                <a:cs typeface="Courier New"/>
                <a:sym typeface="Courier New"/>
              </a:rPr>
              <a:t> tweet </a:t>
            </a:r>
            <a:r>
              <a:rPr lang="es-CO" sz="1400" b="0" i="0" u="none" strike="noStrike" cap="none">
                <a:solidFill>
                  <a:srgbClr val="0000FF"/>
                </a:solidFill>
                <a:latin typeface="Courier New"/>
                <a:ea typeface="Courier New"/>
                <a:cs typeface="Courier New"/>
                <a:sym typeface="Courier New"/>
              </a:rPr>
              <a:t>in</a:t>
            </a:r>
            <a:r>
              <a:rPr lang="es-CO" sz="1400" b="0" i="0" u="none" strike="noStrike" cap="none">
                <a:solidFill>
                  <a:srgbClr val="000000"/>
                </a:solidFill>
                <a:latin typeface="Courier New"/>
                <a:ea typeface="Courier New"/>
                <a:cs typeface="Courier New"/>
                <a:sym typeface="Courier New"/>
              </a:rPr>
              <a:t> root: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tweetId = tweet.find(</a:t>
            </a:r>
            <a:r>
              <a:rPr lang="es-CO" sz="1400" b="0" i="0" u="none" strike="noStrike" cap="none">
                <a:solidFill>
                  <a:srgbClr val="A31515"/>
                </a:solidFill>
                <a:latin typeface="Courier New"/>
                <a:ea typeface="Courier New"/>
                <a:cs typeface="Courier New"/>
                <a:sym typeface="Courier New"/>
              </a:rPr>
              <a:t>'tweetid'</a:t>
            </a:r>
            <a:r>
              <a:rPr lang="es-CO" sz="1400" b="0" i="0" u="none" strike="noStrike" cap="none">
                <a:solidFill>
                  <a:srgbClr val="000000"/>
                </a:solidFill>
                <a:latin typeface="Courier New"/>
                <a:ea typeface="Courier New"/>
                <a:cs typeface="Courier New"/>
                <a:sym typeface="Courier New"/>
              </a:rPr>
              <a:t>).text</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content = tweet.find(</a:t>
            </a:r>
            <a:r>
              <a:rPr lang="es-CO" sz="1400" b="0" i="0" u="none" strike="noStrike" cap="none">
                <a:solidFill>
                  <a:srgbClr val="A31515"/>
                </a:solidFill>
                <a:latin typeface="Courier New"/>
                <a:ea typeface="Courier New"/>
                <a:cs typeface="Courier New"/>
                <a:sym typeface="Courier New"/>
              </a:rPr>
              <a:t>'content'</a:t>
            </a:r>
            <a:r>
              <a:rPr lang="es-CO" sz="1400" b="0" i="0" u="none" strike="noStrike" cap="none">
                <a:solidFill>
                  <a:srgbClr val="000000"/>
                </a:solidFill>
                <a:latin typeface="Courier New"/>
                <a:ea typeface="Courier New"/>
                <a:cs typeface="Courier New"/>
                <a:sym typeface="Courier New"/>
              </a:rPr>
              <a:t>).text</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polarityValue = tweet.find(</a:t>
            </a:r>
            <a:r>
              <a:rPr lang="es-CO" sz="1400" b="0" i="0" u="none" strike="noStrike" cap="none">
                <a:solidFill>
                  <a:srgbClr val="A31515"/>
                </a:solidFill>
                <a:latin typeface="Courier New"/>
                <a:ea typeface="Courier New"/>
                <a:cs typeface="Courier New"/>
                <a:sym typeface="Courier New"/>
              </a:rPr>
              <a:t>'sentiments/polarity/value'</a:t>
            </a:r>
            <a:r>
              <a:rPr lang="es-CO" sz="1400" b="0" i="0" u="none" strike="noStrike" cap="none">
                <a:solidFill>
                  <a:srgbClr val="000000"/>
                </a:solidFill>
                <a:latin typeface="Courier New"/>
                <a:ea typeface="Courier New"/>
                <a:cs typeface="Courier New"/>
                <a:sym typeface="Courier New"/>
              </a:rPr>
              <a:t>).text</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data.append([tweetId, content.replace(</a:t>
            </a:r>
            <a:r>
              <a:rPr lang="es-CO" sz="1400" b="0" i="0" u="none" strike="noStrike" cap="none">
                <a:solidFill>
                  <a:srgbClr val="A31515"/>
                </a:solidFill>
                <a:latin typeface="Courier New"/>
                <a:ea typeface="Courier New"/>
                <a:cs typeface="Courier New"/>
                <a:sym typeface="Courier New"/>
              </a:rPr>
              <a:t>'\n'</a:t>
            </a:r>
            <a:r>
              <a:rPr lang="es-CO" sz="1400" b="0" i="0" u="none" strike="noStrike" cap="none">
                <a:solidFill>
                  <a:srgbClr val="000000"/>
                </a:solidFill>
                <a:latin typeface="Courier New"/>
                <a:ea typeface="Courier New"/>
                <a:cs typeface="Courier New"/>
                <a:sym typeface="Courier New"/>
              </a:rPr>
              <a:t>,</a:t>
            </a:r>
            <a:r>
              <a:rPr lang="es-CO" sz="1400" b="0" i="0" u="none" strike="noStrike" cap="none">
                <a:solidFill>
                  <a:srgbClr val="A31515"/>
                </a:solidFill>
                <a:latin typeface="Courier New"/>
                <a:ea typeface="Courier New"/>
                <a:cs typeface="Courier New"/>
                <a:sym typeface="Courier New"/>
              </a:rPr>
              <a:t>' '</a:t>
            </a:r>
            <a:r>
              <a:rPr lang="es-CO" sz="1400" b="0" i="0" u="none" strike="noStrike" cap="none">
                <a:solidFill>
                  <a:srgbClr val="000000"/>
                </a:solidFill>
                <a:latin typeface="Courier New"/>
                <a:ea typeface="Courier New"/>
                <a:cs typeface="Courier New"/>
                <a:sym typeface="Courier New"/>
              </a:rPr>
              <a:t>), polarityValue])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CO" sz="1400" b="0" i="0" u="none" strike="noStrike" cap="none">
                <a:solidFill>
                  <a:srgbClr val="000000"/>
                </a:solidFill>
                <a:latin typeface="Courier New"/>
                <a:ea typeface="Courier New"/>
                <a:cs typeface="Courier New"/>
                <a:sym typeface="Courier New"/>
              </a:rPr>
              <a:t>  </a:t>
            </a:r>
            <a:r>
              <a:rPr lang="es-CO" sz="1400" b="0" i="0" u="none" strike="noStrike" cap="none">
                <a:solidFill>
                  <a:srgbClr val="AF00DB"/>
                </a:solidFill>
                <a:latin typeface="Courier New"/>
                <a:ea typeface="Courier New"/>
                <a:cs typeface="Courier New"/>
                <a:sym typeface="Courier New"/>
              </a:rPr>
              <a:t>return</a:t>
            </a:r>
            <a:r>
              <a:rPr lang="es-CO" sz="1400" b="0" i="0" u="none" strike="noStrike" cap="none">
                <a:solidFill>
                  <a:srgbClr val="000000"/>
                </a:solidFill>
                <a:latin typeface="Courier New"/>
                <a:ea typeface="Courier New"/>
                <a:cs typeface="Courier New"/>
                <a:sym typeface="Courier New"/>
              </a:rPr>
              <a:t> data</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1"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1_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6299</Words>
  <Application>Microsoft Office PowerPoint</Application>
  <PresentationFormat>Panorámica</PresentationFormat>
  <Paragraphs>475</Paragraphs>
  <Slides>32</Slides>
  <Notes>32</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32</vt:i4>
      </vt:variant>
    </vt:vector>
  </HeadingPairs>
  <TitlesOfParts>
    <vt:vector size="40" baseType="lpstr">
      <vt:lpstr>Courier New</vt:lpstr>
      <vt:lpstr>Roboto</vt:lpstr>
      <vt:lpstr>Calibri</vt:lpstr>
      <vt:lpstr>Arial</vt:lpstr>
      <vt:lpstr>1_Tema de Office</vt:lpstr>
      <vt:lpstr>2_Tema de Office</vt:lpstr>
      <vt:lpstr>Tema de Office</vt:lpstr>
      <vt:lpstr>3_Tema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FERNANDO</dc:creator>
  <cp:lastModifiedBy>Luis Fernando Castellanos Guarin</cp:lastModifiedBy>
  <cp:revision>4</cp:revision>
  <dcterms:modified xsi:type="dcterms:W3CDTF">2020-04-15T20:13:42Z</dcterms:modified>
</cp:coreProperties>
</file>