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1E1D-BD69-443E-93D9-7BAAC29F6F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AD81F7E3-2B51-48D1-B587-59A1BFB427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Founded in 2012 </a:t>
          </a:r>
        </a:p>
      </dgm:t>
    </dgm:pt>
    <dgm:pt modelId="{94220E37-B67A-4967-B30B-1068485098EF}" type="parTrans" cxnId="{66629743-6562-4D57-97A1-E1C232FEDDDA}">
      <dgm:prSet/>
      <dgm:spPr/>
      <dgm:t>
        <a:bodyPr/>
        <a:lstStyle/>
        <a:p>
          <a:endParaRPr lang="en-US"/>
        </a:p>
      </dgm:t>
    </dgm:pt>
    <dgm:pt modelId="{10D76DFD-DBA9-4154-A769-1A69820255D0}" type="sibTrans" cxnId="{66629743-6562-4D57-97A1-E1C232FEDDDA}">
      <dgm:prSet/>
      <dgm:spPr/>
      <dgm:t>
        <a:bodyPr/>
        <a:lstStyle/>
        <a:p>
          <a:endParaRPr lang="en-US"/>
        </a:p>
      </dgm:t>
    </dgm:pt>
    <dgm:pt modelId="{EAE15485-C543-4589-93B8-14F9B500C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Founders: Paul Zhang, John Sun, and Al Goldstein</a:t>
          </a:r>
        </a:p>
      </dgm:t>
    </dgm:pt>
    <dgm:pt modelId="{BC2EDF49-C44F-4DF1-9A35-CFC580614F51}" type="parTrans" cxnId="{48C6933E-9A9D-4314-AC4B-75127A239E23}">
      <dgm:prSet/>
      <dgm:spPr/>
      <dgm:t>
        <a:bodyPr/>
        <a:lstStyle/>
        <a:p>
          <a:endParaRPr lang="en-US"/>
        </a:p>
      </dgm:t>
    </dgm:pt>
    <dgm:pt modelId="{94EA2B22-A1EB-403D-8646-69328832F674}" type="sibTrans" cxnId="{48C6933E-9A9D-4314-AC4B-75127A239E23}">
      <dgm:prSet/>
      <dgm:spPr/>
      <dgm:t>
        <a:bodyPr/>
        <a:lstStyle/>
        <a:p>
          <a:endParaRPr lang="en-US"/>
        </a:p>
      </dgm:t>
    </dgm:pt>
    <dgm:pt modelId="{E336E9C6-470F-4649-9C9F-A4A5048985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Vision: Lower the costs and barriers of borrowing for middle income individuals with </a:t>
          </a:r>
          <a:r>
            <a:rPr lang="en-US" i="1" dirty="0"/>
            <a:t>subprime </a:t>
          </a:r>
          <a:r>
            <a:rPr lang="en-US" dirty="0"/>
            <a:t>credit scores.</a:t>
          </a:r>
        </a:p>
      </dgm:t>
    </dgm:pt>
    <dgm:pt modelId="{23909DB6-241C-49DC-B6D1-8ACB55F736AB}" type="parTrans" cxnId="{889E1B02-C900-4A0B-BC72-4B7CD74010A8}">
      <dgm:prSet/>
      <dgm:spPr/>
      <dgm:t>
        <a:bodyPr/>
        <a:lstStyle/>
        <a:p>
          <a:endParaRPr lang="en-US"/>
        </a:p>
      </dgm:t>
    </dgm:pt>
    <dgm:pt modelId="{B9A8B54D-B8EE-49A1-9B9A-F6E94181CAB3}" type="sibTrans" cxnId="{889E1B02-C900-4A0B-BC72-4B7CD74010A8}">
      <dgm:prSet/>
      <dgm:spPr/>
      <dgm:t>
        <a:bodyPr/>
        <a:lstStyle/>
        <a:p>
          <a:endParaRPr lang="en-US"/>
        </a:p>
      </dgm:t>
    </dgm:pt>
    <dgm:pt modelId="{3F27F0AB-E959-449D-9C4C-21CB7D4049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company has issued both equity and debt to finance its growth.  </a:t>
          </a:r>
          <a:endParaRPr lang="en-US" dirty="0"/>
        </a:p>
      </dgm:t>
    </dgm:pt>
    <dgm:pt modelId="{CC9A8FD5-9208-45E6-9F28-2E6CD7D60F34}" type="parTrans" cxnId="{283B59E4-3648-4192-BE4D-2695155609A6}">
      <dgm:prSet/>
      <dgm:spPr/>
      <dgm:t>
        <a:bodyPr/>
        <a:lstStyle/>
        <a:p>
          <a:endParaRPr lang="en-US"/>
        </a:p>
      </dgm:t>
    </dgm:pt>
    <dgm:pt modelId="{35BA12CB-EAA2-4CCD-9A9B-69DCCBCADE82}" type="sibTrans" cxnId="{283B59E4-3648-4192-BE4D-2695155609A6}">
      <dgm:prSet/>
      <dgm:spPr/>
      <dgm:t>
        <a:bodyPr/>
        <a:lstStyle/>
        <a:p>
          <a:endParaRPr lang="en-US"/>
        </a:p>
      </dgm:t>
    </dgm:pt>
    <dgm:pt modelId="{EBD3ACD2-5FBB-42E2-B742-35FAD452C348}" type="pres">
      <dgm:prSet presAssocID="{CBE61E1D-BD69-443E-93D9-7BAAC29F6FFA}" presName="root" presStyleCnt="0">
        <dgm:presLayoutVars>
          <dgm:dir/>
          <dgm:resizeHandles val="exact"/>
        </dgm:presLayoutVars>
      </dgm:prSet>
      <dgm:spPr/>
    </dgm:pt>
    <dgm:pt modelId="{745DCB1A-778F-4AFC-A72D-2B7BF7F125E9}" type="pres">
      <dgm:prSet presAssocID="{AD81F7E3-2B51-48D1-B587-59A1BFB427CF}" presName="compNode" presStyleCnt="0"/>
      <dgm:spPr/>
    </dgm:pt>
    <dgm:pt modelId="{C2DC28E0-EBB6-41F9-9FE2-D89BC2860D58}" type="pres">
      <dgm:prSet presAssocID="{AD81F7E3-2B51-48D1-B587-59A1BFB427CF}" presName="bgRect" presStyleLbl="bgShp" presStyleIdx="0" presStyleCnt="4"/>
      <dgm:spPr/>
    </dgm:pt>
    <dgm:pt modelId="{A8DB51E2-F8FF-46C2-967B-C1E50476FC30}" type="pres">
      <dgm:prSet presAssocID="{AD81F7E3-2B51-48D1-B587-59A1BFB427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6BE1AE9-BD58-48BC-AE96-860BA981957A}" type="pres">
      <dgm:prSet presAssocID="{AD81F7E3-2B51-48D1-B587-59A1BFB427CF}" presName="spaceRect" presStyleCnt="0"/>
      <dgm:spPr/>
    </dgm:pt>
    <dgm:pt modelId="{209E4CCC-1370-4AB2-8749-BDC2EA0DF886}" type="pres">
      <dgm:prSet presAssocID="{AD81F7E3-2B51-48D1-B587-59A1BFB427CF}" presName="parTx" presStyleLbl="revTx" presStyleIdx="0" presStyleCnt="4">
        <dgm:presLayoutVars>
          <dgm:chMax val="0"/>
          <dgm:chPref val="0"/>
        </dgm:presLayoutVars>
      </dgm:prSet>
      <dgm:spPr/>
    </dgm:pt>
    <dgm:pt modelId="{83518D07-E27B-4545-A707-F53312DCA894}" type="pres">
      <dgm:prSet presAssocID="{10D76DFD-DBA9-4154-A769-1A69820255D0}" presName="sibTrans" presStyleCnt="0"/>
      <dgm:spPr/>
    </dgm:pt>
    <dgm:pt modelId="{EA3F66A9-C0E0-44AD-879A-E8E257DCB640}" type="pres">
      <dgm:prSet presAssocID="{EAE15485-C543-4589-93B8-14F9B500C243}" presName="compNode" presStyleCnt="0"/>
      <dgm:spPr/>
    </dgm:pt>
    <dgm:pt modelId="{36FEF6EF-90ED-4FC4-BEE6-69F5E22402B4}" type="pres">
      <dgm:prSet presAssocID="{EAE15485-C543-4589-93B8-14F9B500C243}" presName="bgRect" presStyleLbl="bgShp" presStyleIdx="1" presStyleCnt="4"/>
      <dgm:spPr/>
    </dgm:pt>
    <dgm:pt modelId="{F1A772BF-2081-4960-8DA5-39FF320D6B46}" type="pres">
      <dgm:prSet presAssocID="{EAE15485-C543-4589-93B8-14F9B500C2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C97C8F55-3C3E-4B78-8069-B54DCCD70BC6}" type="pres">
      <dgm:prSet presAssocID="{EAE15485-C543-4589-93B8-14F9B500C243}" presName="spaceRect" presStyleCnt="0"/>
      <dgm:spPr/>
    </dgm:pt>
    <dgm:pt modelId="{76237163-BE47-4A20-A54D-02D4023AE2D5}" type="pres">
      <dgm:prSet presAssocID="{EAE15485-C543-4589-93B8-14F9B500C243}" presName="parTx" presStyleLbl="revTx" presStyleIdx="1" presStyleCnt="4">
        <dgm:presLayoutVars>
          <dgm:chMax val="0"/>
          <dgm:chPref val="0"/>
        </dgm:presLayoutVars>
      </dgm:prSet>
      <dgm:spPr/>
    </dgm:pt>
    <dgm:pt modelId="{677B5113-622F-4B5F-8DD6-DA0A701163BC}" type="pres">
      <dgm:prSet presAssocID="{94EA2B22-A1EB-403D-8646-69328832F674}" presName="sibTrans" presStyleCnt="0"/>
      <dgm:spPr/>
    </dgm:pt>
    <dgm:pt modelId="{537CA92E-AED7-44E1-B754-F9E9ABBF9F84}" type="pres">
      <dgm:prSet presAssocID="{E336E9C6-470F-4649-9C9F-A4A50489852A}" presName="compNode" presStyleCnt="0"/>
      <dgm:spPr/>
    </dgm:pt>
    <dgm:pt modelId="{01FF834F-00A1-4EF8-8F1C-50FF3EB33EB0}" type="pres">
      <dgm:prSet presAssocID="{E336E9C6-470F-4649-9C9F-A4A50489852A}" presName="bgRect" presStyleLbl="bgShp" presStyleIdx="2" presStyleCnt="4"/>
      <dgm:spPr/>
    </dgm:pt>
    <dgm:pt modelId="{95A12A92-B7E2-4982-952A-435ED820981A}" type="pres">
      <dgm:prSet presAssocID="{E336E9C6-470F-4649-9C9F-A4A5048985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E6DB26F3-7E5D-4A24-94BA-6E4914E5E001}" type="pres">
      <dgm:prSet presAssocID="{E336E9C6-470F-4649-9C9F-A4A50489852A}" presName="spaceRect" presStyleCnt="0"/>
      <dgm:spPr/>
    </dgm:pt>
    <dgm:pt modelId="{BF9A64CF-EEBD-4E58-9053-8B085E71F00E}" type="pres">
      <dgm:prSet presAssocID="{E336E9C6-470F-4649-9C9F-A4A50489852A}" presName="parTx" presStyleLbl="revTx" presStyleIdx="2" presStyleCnt="4">
        <dgm:presLayoutVars>
          <dgm:chMax val="0"/>
          <dgm:chPref val="0"/>
        </dgm:presLayoutVars>
      </dgm:prSet>
      <dgm:spPr/>
    </dgm:pt>
    <dgm:pt modelId="{F1BA46F2-97CA-4579-B7F0-0CB500D9CF18}" type="pres">
      <dgm:prSet presAssocID="{B9A8B54D-B8EE-49A1-9B9A-F6E94181CAB3}" presName="sibTrans" presStyleCnt="0"/>
      <dgm:spPr/>
    </dgm:pt>
    <dgm:pt modelId="{246B773A-6895-47F1-89B2-BD50DC68D9BB}" type="pres">
      <dgm:prSet presAssocID="{3F27F0AB-E959-449D-9C4C-21CB7D4049FD}" presName="compNode" presStyleCnt="0"/>
      <dgm:spPr/>
    </dgm:pt>
    <dgm:pt modelId="{D07067ED-C80C-48EA-ABE4-40253546B272}" type="pres">
      <dgm:prSet presAssocID="{3F27F0AB-E959-449D-9C4C-21CB7D4049FD}" presName="bgRect" presStyleLbl="bgShp" presStyleIdx="3" presStyleCnt="4"/>
      <dgm:spPr/>
    </dgm:pt>
    <dgm:pt modelId="{19E34E7C-0411-4C8F-A100-011C48D690F5}" type="pres">
      <dgm:prSet presAssocID="{3F27F0AB-E959-449D-9C4C-21CB7D4049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4E228FF-25B9-4EAC-BF36-335D85257336}" type="pres">
      <dgm:prSet presAssocID="{3F27F0AB-E959-449D-9C4C-21CB7D4049FD}" presName="spaceRect" presStyleCnt="0"/>
      <dgm:spPr/>
    </dgm:pt>
    <dgm:pt modelId="{8F511C95-6B1E-4F0A-AE69-4ECE72452CB0}" type="pres">
      <dgm:prSet presAssocID="{3F27F0AB-E959-449D-9C4C-21CB7D4049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4E0D00-5E81-4264-A1B1-A5D3999206D2}" type="presOf" srcId="{3F27F0AB-E959-449D-9C4C-21CB7D4049FD}" destId="{8F511C95-6B1E-4F0A-AE69-4ECE72452CB0}" srcOrd="0" destOrd="0" presId="urn:microsoft.com/office/officeart/2018/2/layout/IconVerticalSolidList"/>
    <dgm:cxn modelId="{889E1B02-C900-4A0B-BC72-4B7CD74010A8}" srcId="{CBE61E1D-BD69-443E-93D9-7BAAC29F6FFA}" destId="{E336E9C6-470F-4649-9C9F-A4A50489852A}" srcOrd="2" destOrd="0" parTransId="{23909DB6-241C-49DC-B6D1-8ACB55F736AB}" sibTransId="{B9A8B54D-B8EE-49A1-9B9A-F6E94181CAB3}"/>
    <dgm:cxn modelId="{A3681F10-7BD1-4786-806A-E46828D693AC}" type="presOf" srcId="{CBE61E1D-BD69-443E-93D9-7BAAC29F6FFA}" destId="{EBD3ACD2-5FBB-42E2-B742-35FAD452C348}" srcOrd="0" destOrd="0" presId="urn:microsoft.com/office/officeart/2018/2/layout/IconVerticalSolidList"/>
    <dgm:cxn modelId="{48C6933E-9A9D-4314-AC4B-75127A239E23}" srcId="{CBE61E1D-BD69-443E-93D9-7BAAC29F6FFA}" destId="{EAE15485-C543-4589-93B8-14F9B500C243}" srcOrd="1" destOrd="0" parTransId="{BC2EDF49-C44F-4DF1-9A35-CFC580614F51}" sibTransId="{94EA2B22-A1EB-403D-8646-69328832F674}"/>
    <dgm:cxn modelId="{66629743-6562-4D57-97A1-E1C232FEDDDA}" srcId="{CBE61E1D-BD69-443E-93D9-7BAAC29F6FFA}" destId="{AD81F7E3-2B51-48D1-B587-59A1BFB427CF}" srcOrd="0" destOrd="0" parTransId="{94220E37-B67A-4967-B30B-1068485098EF}" sibTransId="{10D76DFD-DBA9-4154-A769-1A69820255D0}"/>
    <dgm:cxn modelId="{4C37E478-5079-42CF-9ABB-4C1AD891AED7}" type="presOf" srcId="{E336E9C6-470F-4649-9C9F-A4A50489852A}" destId="{BF9A64CF-EEBD-4E58-9053-8B085E71F00E}" srcOrd="0" destOrd="0" presId="urn:microsoft.com/office/officeart/2018/2/layout/IconVerticalSolidList"/>
    <dgm:cxn modelId="{65156B90-2C32-4478-95B7-710D926B2FDF}" type="presOf" srcId="{EAE15485-C543-4589-93B8-14F9B500C243}" destId="{76237163-BE47-4A20-A54D-02D4023AE2D5}" srcOrd="0" destOrd="0" presId="urn:microsoft.com/office/officeart/2018/2/layout/IconVerticalSolidList"/>
    <dgm:cxn modelId="{65C83696-FA19-4861-89EF-F28762B5E0C3}" type="presOf" srcId="{AD81F7E3-2B51-48D1-B587-59A1BFB427CF}" destId="{209E4CCC-1370-4AB2-8749-BDC2EA0DF886}" srcOrd="0" destOrd="0" presId="urn:microsoft.com/office/officeart/2018/2/layout/IconVerticalSolidList"/>
    <dgm:cxn modelId="{283B59E4-3648-4192-BE4D-2695155609A6}" srcId="{CBE61E1D-BD69-443E-93D9-7BAAC29F6FFA}" destId="{3F27F0AB-E959-449D-9C4C-21CB7D4049FD}" srcOrd="3" destOrd="0" parTransId="{CC9A8FD5-9208-45E6-9F28-2E6CD7D60F34}" sibTransId="{35BA12CB-EAA2-4CCD-9A9B-69DCCBCADE82}"/>
    <dgm:cxn modelId="{C9C00C25-5D58-4BA3-98DE-E6034A9F2E6F}" type="presParOf" srcId="{EBD3ACD2-5FBB-42E2-B742-35FAD452C348}" destId="{745DCB1A-778F-4AFC-A72D-2B7BF7F125E9}" srcOrd="0" destOrd="0" presId="urn:microsoft.com/office/officeart/2018/2/layout/IconVerticalSolidList"/>
    <dgm:cxn modelId="{F423C8A0-2217-46A2-973F-159FDF3F8A66}" type="presParOf" srcId="{745DCB1A-778F-4AFC-A72D-2B7BF7F125E9}" destId="{C2DC28E0-EBB6-41F9-9FE2-D89BC2860D58}" srcOrd="0" destOrd="0" presId="urn:microsoft.com/office/officeart/2018/2/layout/IconVerticalSolidList"/>
    <dgm:cxn modelId="{269FE767-0A54-4238-81FF-0ED18B1AD2D3}" type="presParOf" srcId="{745DCB1A-778F-4AFC-A72D-2B7BF7F125E9}" destId="{A8DB51E2-F8FF-46C2-967B-C1E50476FC30}" srcOrd="1" destOrd="0" presId="urn:microsoft.com/office/officeart/2018/2/layout/IconVerticalSolidList"/>
    <dgm:cxn modelId="{2A76AE5A-3581-467E-943C-6F50C79795E2}" type="presParOf" srcId="{745DCB1A-778F-4AFC-A72D-2B7BF7F125E9}" destId="{B6BE1AE9-BD58-48BC-AE96-860BA981957A}" srcOrd="2" destOrd="0" presId="urn:microsoft.com/office/officeart/2018/2/layout/IconVerticalSolidList"/>
    <dgm:cxn modelId="{C300FE2D-9504-4EFF-9ED3-6E044F8FE2B3}" type="presParOf" srcId="{745DCB1A-778F-4AFC-A72D-2B7BF7F125E9}" destId="{209E4CCC-1370-4AB2-8749-BDC2EA0DF886}" srcOrd="3" destOrd="0" presId="urn:microsoft.com/office/officeart/2018/2/layout/IconVerticalSolidList"/>
    <dgm:cxn modelId="{827C46FF-B86D-4318-A162-A0E61925A1FC}" type="presParOf" srcId="{EBD3ACD2-5FBB-42E2-B742-35FAD452C348}" destId="{83518D07-E27B-4545-A707-F53312DCA894}" srcOrd="1" destOrd="0" presId="urn:microsoft.com/office/officeart/2018/2/layout/IconVerticalSolidList"/>
    <dgm:cxn modelId="{1FB76318-D5CB-4E66-96F1-D3C509C14512}" type="presParOf" srcId="{EBD3ACD2-5FBB-42E2-B742-35FAD452C348}" destId="{EA3F66A9-C0E0-44AD-879A-E8E257DCB640}" srcOrd="2" destOrd="0" presId="urn:microsoft.com/office/officeart/2018/2/layout/IconVerticalSolidList"/>
    <dgm:cxn modelId="{DBAF5009-7985-4CD5-B9B7-121791E58A86}" type="presParOf" srcId="{EA3F66A9-C0E0-44AD-879A-E8E257DCB640}" destId="{36FEF6EF-90ED-4FC4-BEE6-69F5E22402B4}" srcOrd="0" destOrd="0" presId="urn:microsoft.com/office/officeart/2018/2/layout/IconVerticalSolidList"/>
    <dgm:cxn modelId="{873E5129-5CA0-4EAA-9980-1A8384397161}" type="presParOf" srcId="{EA3F66A9-C0E0-44AD-879A-E8E257DCB640}" destId="{F1A772BF-2081-4960-8DA5-39FF320D6B46}" srcOrd="1" destOrd="0" presId="urn:microsoft.com/office/officeart/2018/2/layout/IconVerticalSolidList"/>
    <dgm:cxn modelId="{A7E2EA6C-3B19-4212-A8B0-B0D57D1CB49A}" type="presParOf" srcId="{EA3F66A9-C0E0-44AD-879A-E8E257DCB640}" destId="{C97C8F55-3C3E-4B78-8069-B54DCCD70BC6}" srcOrd="2" destOrd="0" presId="urn:microsoft.com/office/officeart/2018/2/layout/IconVerticalSolidList"/>
    <dgm:cxn modelId="{7F93259B-DBB6-402D-8DC1-9B86A6EF80AB}" type="presParOf" srcId="{EA3F66A9-C0E0-44AD-879A-E8E257DCB640}" destId="{76237163-BE47-4A20-A54D-02D4023AE2D5}" srcOrd="3" destOrd="0" presId="urn:microsoft.com/office/officeart/2018/2/layout/IconVerticalSolidList"/>
    <dgm:cxn modelId="{DBE0A1AC-14DF-4489-9407-69BD2BABA5CD}" type="presParOf" srcId="{EBD3ACD2-5FBB-42E2-B742-35FAD452C348}" destId="{677B5113-622F-4B5F-8DD6-DA0A701163BC}" srcOrd="3" destOrd="0" presId="urn:microsoft.com/office/officeart/2018/2/layout/IconVerticalSolidList"/>
    <dgm:cxn modelId="{DB846EC8-E644-4DA4-8850-B2238160CCFD}" type="presParOf" srcId="{EBD3ACD2-5FBB-42E2-B742-35FAD452C348}" destId="{537CA92E-AED7-44E1-B754-F9E9ABBF9F84}" srcOrd="4" destOrd="0" presId="urn:microsoft.com/office/officeart/2018/2/layout/IconVerticalSolidList"/>
    <dgm:cxn modelId="{9F313DB6-D955-48E8-81CE-99B5993A2AFA}" type="presParOf" srcId="{537CA92E-AED7-44E1-B754-F9E9ABBF9F84}" destId="{01FF834F-00A1-4EF8-8F1C-50FF3EB33EB0}" srcOrd="0" destOrd="0" presId="urn:microsoft.com/office/officeart/2018/2/layout/IconVerticalSolidList"/>
    <dgm:cxn modelId="{8D1BA656-837C-4B30-B50E-B2B85D5DEEC7}" type="presParOf" srcId="{537CA92E-AED7-44E1-B754-F9E9ABBF9F84}" destId="{95A12A92-B7E2-4982-952A-435ED820981A}" srcOrd="1" destOrd="0" presId="urn:microsoft.com/office/officeart/2018/2/layout/IconVerticalSolidList"/>
    <dgm:cxn modelId="{0ADCA7E6-CCDD-45F9-9C5E-90EB626E7A94}" type="presParOf" srcId="{537CA92E-AED7-44E1-B754-F9E9ABBF9F84}" destId="{E6DB26F3-7E5D-4A24-94BA-6E4914E5E001}" srcOrd="2" destOrd="0" presId="urn:microsoft.com/office/officeart/2018/2/layout/IconVerticalSolidList"/>
    <dgm:cxn modelId="{37AE397E-FF56-4DE2-BF50-F5F906292F71}" type="presParOf" srcId="{537CA92E-AED7-44E1-B754-F9E9ABBF9F84}" destId="{BF9A64CF-EEBD-4E58-9053-8B085E71F00E}" srcOrd="3" destOrd="0" presId="urn:microsoft.com/office/officeart/2018/2/layout/IconVerticalSolidList"/>
    <dgm:cxn modelId="{876B1012-74F0-4721-8EE5-F6C321CEF526}" type="presParOf" srcId="{EBD3ACD2-5FBB-42E2-B742-35FAD452C348}" destId="{F1BA46F2-97CA-4579-B7F0-0CB500D9CF18}" srcOrd="5" destOrd="0" presId="urn:microsoft.com/office/officeart/2018/2/layout/IconVerticalSolidList"/>
    <dgm:cxn modelId="{E6AC2600-F6BF-404B-B024-1403886300B8}" type="presParOf" srcId="{EBD3ACD2-5FBB-42E2-B742-35FAD452C348}" destId="{246B773A-6895-47F1-89B2-BD50DC68D9BB}" srcOrd="6" destOrd="0" presId="urn:microsoft.com/office/officeart/2018/2/layout/IconVerticalSolidList"/>
    <dgm:cxn modelId="{C911D098-FF64-48D1-829A-8DD99FC30CFE}" type="presParOf" srcId="{246B773A-6895-47F1-89B2-BD50DC68D9BB}" destId="{D07067ED-C80C-48EA-ABE4-40253546B272}" srcOrd="0" destOrd="0" presId="urn:microsoft.com/office/officeart/2018/2/layout/IconVerticalSolidList"/>
    <dgm:cxn modelId="{B873DA26-0C0F-41E3-BC0B-7740D2D94491}" type="presParOf" srcId="{246B773A-6895-47F1-89B2-BD50DC68D9BB}" destId="{19E34E7C-0411-4C8F-A100-011C48D690F5}" srcOrd="1" destOrd="0" presId="urn:microsoft.com/office/officeart/2018/2/layout/IconVerticalSolidList"/>
    <dgm:cxn modelId="{D9A41DBD-7139-4350-823C-09E56001C505}" type="presParOf" srcId="{246B773A-6895-47F1-89B2-BD50DC68D9BB}" destId="{F4E228FF-25B9-4EAC-BF36-335D85257336}" srcOrd="2" destOrd="0" presId="urn:microsoft.com/office/officeart/2018/2/layout/IconVerticalSolidList"/>
    <dgm:cxn modelId="{1D1ACDA9-864D-4B7C-A82E-048A4AB5051B}" type="presParOf" srcId="{246B773A-6895-47F1-89B2-BD50DC68D9BB}" destId="{8F511C95-6B1E-4F0A-AE69-4ECE72452C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624714-B93D-483E-A262-081FD14F0A6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21F29F1-3867-40EA-ACD1-DB1CEBF22B3D}">
      <dgm:prSet/>
      <dgm:spPr/>
      <dgm:t>
        <a:bodyPr/>
        <a:lstStyle/>
        <a:p>
          <a:r>
            <a:rPr lang="en-US"/>
            <a:t>In 2019, 14% of the population is considered credit invisible</a:t>
          </a:r>
        </a:p>
      </dgm:t>
    </dgm:pt>
    <dgm:pt modelId="{8C392AE5-0F60-4246-AB24-3D62DFB0C849}" type="parTrans" cxnId="{BB3E7FDB-2548-475F-B1E4-B89ACDDB2DE5}">
      <dgm:prSet/>
      <dgm:spPr/>
      <dgm:t>
        <a:bodyPr/>
        <a:lstStyle/>
        <a:p>
          <a:endParaRPr lang="en-US"/>
        </a:p>
      </dgm:t>
    </dgm:pt>
    <dgm:pt modelId="{29CFACBA-1F1C-47C4-B1E9-A283B51FAED5}" type="sibTrans" cxnId="{BB3E7FDB-2548-475F-B1E4-B89ACDDB2DE5}">
      <dgm:prSet/>
      <dgm:spPr/>
      <dgm:t>
        <a:bodyPr/>
        <a:lstStyle/>
        <a:p>
          <a:endParaRPr lang="en-US"/>
        </a:p>
      </dgm:t>
    </dgm:pt>
    <dgm:pt modelId="{882F5F8D-A4E5-4ABE-9FE3-41E5768953FE}">
      <dgm:prSet/>
      <dgm:spPr/>
      <dgm:t>
        <a:bodyPr/>
        <a:lstStyle/>
        <a:p>
          <a:r>
            <a:rPr lang="en-US"/>
            <a:t>The population includes 73 million millennials. The average credit score for this group is 658.5, which falls below the </a:t>
          </a:r>
          <a:r>
            <a:rPr lang="en-US" i="1"/>
            <a:t>prime </a:t>
          </a:r>
          <a:r>
            <a:rPr lang="en-US"/>
            <a:t>credit mark preferred by traditional lenders. </a:t>
          </a:r>
        </a:p>
      </dgm:t>
    </dgm:pt>
    <dgm:pt modelId="{02328215-FF90-4C62-BB6E-936400DFBE01}" type="parTrans" cxnId="{03DA0E4D-0A8D-46F9-BB27-D2FC6DBF8E68}">
      <dgm:prSet/>
      <dgm:spPr/>
      <dgm:t>
        <a:bodyPr/>
        <a:lstStyle/>
        <a:p>
          <a:endParaRPr lang="en-US"/>
        </a:p>
      </dgm:t>
    </dgm:pt>
    <dgm:pt modelId="{DD2269AB-89B5-41E8-8FEB-14F01DEE4602}" type="sibTrans" cxnId="{03DA0E4D-0A8D-46F9-BB27-D2FC6DBF8E68}">
      <dgm:prSet/>
      <dgm:spPr/>
      <dgm:t>
        <a:bodyPr/>
        <a:lstStyle/>
        <a:p>
          <a:endParaRPr lang="en-US"/>
        </a:p>
      </dgm:t>
    </dgm:pt>
    <dgm:pt modelId="{B97DDCF5-87CB-49A0-91CB-C1B75E727E7A}" type="pres">
      <dgm:prSet presAssocID="{B4624714-B93D-483E-A262-081FD14F0A6B}" presName="linear" presStyleCnt="0">
        <dgm:presLayoutVars>
          <dgm:animLvl val="lvl"/>
          <dgm:resizeHandles val="exact"/>
        </dgm:presLayoutVars>
      </dgm:prSet>
      <dgm:spPr/>
    </dgm:pt>
    <dgm:pt modelId="{BDBEA091-E2A5-4352-A726-D36C11E8C507}" type="pres">
      <dgm:prSet presAssocID="{F21F29F1-3867-40EA-ACD1-DB1CEBF22B3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0A1DD6-3EB7-4121-A09C-4BD2AF5DD076}" type="pres">
      <dgm:prSet presAssocID="{29CFACBA-1F1C-47C4-B1E9-A283B51FAED5}" presName="spacer" presStyleCnt="0"/>
      <dgm:spPr/>
    </dgm:pt>
    <dgm:pt modelId="{D0437E71-1E7C-4551-8B1F-A6D050020097}" type="pres">
      <dgm:prSet presAssocID="{882F5F8D-A4E5-4ABE-9FE3-41E5768953F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0EFD41-AEDF-4513-BA68-16F28BB36E0D}" type="presOf" srcId="{F21F29F1-3867-40EA-ACD1-DB1CEBF22B3D}" destId="{BDBEA091-E2A5-4352-A726-D36C11E8C507}" srcOrd="0" destOrd="0" presId="urn:microsoft.com/office/officeart/2005/8/layout/vList2"/>
    <dgm:cxn modelId="{03DA0E4D-0A8D-46F9-BB27-D2FC6DBF8E68}" srcId="{B4624714-B93D-483E-A262-081FD14F0A6B}" destId="{882F5F8D-A4E5-4ABE-9FE3-41E5768953FE}" srcOrd="1" destOrd="0" parTransId="{02328215-FF90-4C62-BB6E-936400DFBE01}" sibTransId="{DD2269AB-89B5-41E8-8FEB-14F01DEE4602}"/>
    <dgm:cxn modelId="{D318A972-0CA5-4A56-8BED-FBB48590DBEC}" type="presOf" srcId="{882F5F8D-A4E5-4ABE-9FE3-41E5768953FE}" destId="{D0437E71-1E7C-4551-8B1F-A6D050020097}" srcOrd="0" destOrd="0" presId="urn:microsoft.com/office/officeart/2005/8/layout/vList2"/>
    <dgm:cxn modelId="{AA82A190-7929-4C5E-BE72-365F74AAF063}" type="presOf" srcId="{B4624714-B93D-483E-A262-081FD14F0A6B}" destId="{B97DDCF5-87CB-49A0-91CB-C1B75E727E7A}" srcOrd="0" destOrd="0" presId="urn:microsoft.com/office/officeart/2005/8/layout/vList2"/>
    <dgm:cxn modelId="{BB3E7FDB-2548-475F-B1E4-B89ACDDB2DE5}" srcId="{B4624714-B93D-483E-A262-081FD14F0A6B}" destId="{F21F29F1-3867-40EA-ACD1-DB1CEBF22B3D}" srcOrd="0" destOrd="0" parTransId="{8C392AE5-0F60-4246-AB24-3D62DFB0C849}" sibTransId="{29CFACBA-1F1C-47C4-B1E9-A283B51FAED5}"/>
    <dgm:cxn modelId="{D39BF053-3F9B-481A-ADDD-00FC7324865B}" type="presParOf" srcId="{B97DDCF5-87CB-49A0-91CB-C1B75E727E7A}" destId="{BDBEA091-E2A5-4352-A726-D36C11E8C507}" srcOrd="0" destOrd="0" presId="urn:microsoft.com/office/officeart/2005/8/layout/vList2"/>
    <dgm:cxn modelId="{5A82F725-A264-4C6D-A632-C955F60D9C48}" type="presParOf" srcId="{B97DDCF5-87CB-49A0-91CB-C1B75E727E7A}" destId="{F30A1DD6-3EB7-4121-A09C-4BD2AF5DD076}" srcOrd="1" destOrd="0" presId="urn:microsoft.com/office/officeart/2005/8/layout/vList2"/>
    <dgm:cxn modelId="{1896EE92-A2A2-4E9C-901A-57D2160D7710}" type="presParOf" srcId="{B97DDCF5-87CB-49A0-91CB-C1B75E727E7A}" destId="{D0437E71-1E7C-4551-8B1F-A6D05002009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512996-ABCB-447E-8B9E-05D57338C12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9803A8-9893-4448-90E2-E89DBEC55CE8}">
      <dgm:prSet/>
      <dgm:spPr/>
      <dgm:t>
        <a:bodyPr/>
        <a:lstStyle/>
        <a:p>
          <a:r>
            <a:rPr lang="en-US"/>
            <a:t>Over 800,000 customers</a:t>
          </a:r>
        </a:p>
      </dgm:t>
    </dgm:pt>
    <dgm:pt modelId="{13D8C1ED-C03E-4680-9758-AC23608155B0}" type="parTrans" cxnId="{99E70208-DD9A-4275-8A00-E101A3A94D03}">
      <dgm:prSet/>
      <dgm:spPr/>
      <dgm:t>
        <a:bodyPr/>
        <a:lstStyle/>
        <a:p>
          <a:endParaRPr lang="en-US"/>
        </a:p>
      </dgm:t>
    </dgm:pt>
    <dgm:pt modelId="{D42C89B2-A600-4730-B6E2-7DC7DB7B43C8}" type="sibTrans" cxnId="{99E70208-DD9A-4275-8A00-E101A3A94D03}">
      <dgm:prSet/>
      <dgm:spPr/>
      <dgm:t>
        <a:bodyPr/>
        <a:lstStyle/>
        <a:p>
          <a:endParaRPr lang="en-US"/>
        </a:p>
      </dgm:t>
    </dgm:pt>
    <dgm:pt modelId="{BF5D7A9F-B63C-4855-B621-C9F0BAB17E27}">
      <dgm:prSet/>
      <dgm:spPr/>
      <dgm:t>
        <a:bodyPr/>
        <a:lstStyle/>
        <a:p>
          <a:r>
            <a:rPr lang="en-US"/>
            <a:t>Over $5B in loans</a:t>
          </a:r>
        </a:p>
      </dgm:t>
    </dgm:pt>
    <dgm:pt modelId="{6F826BE7-2B1A-4DDB-974C-874ACB3ED1AD}" type="parTrans" cxnId="{F56EEC22-09C4-458D-8442-27278B860C1F}">
      <dgm:prSet/>
      <dgm:spPr/>
      <dgm:t>
        <a:bodyPr/>
        <a:lstStyle/>
        <a:p>
          <a:endParaRPr lang="en-US"/>
        </a:p>
      </dgm:t>
    </dgm:pt>
    <dgm:pt modelId="{CEFD785E-9932-4FF4-8D90-5CB4BAFBE781}" type="sibTrans" cxnId="{F56EEC22-09C4-458D-8442-27278B860C1F}">
      <dgm:prSet/>
      <dgm:spPr/>
      <dgm:t>
        <a:bodyPr/>
        <a:lstStyle/>
        <a:p>
          <a:endParaRPr lang="en-US"/>
        </a:p>
      </dgm:t>
    </dgm:pt>
    <dgm:pt modelId="{C03792EC-9A74-4CDE-BB83-73C7E3B650F3}">
      <dgm:prSet/>
      <dgm:spPr/>
      <dgm:t>
        <a:bodyPr/>
        <a:lstStyle/>
        <a:p>
          <a:r>
            <a:rPr lang="en-US"/>
            <a:t>Over 500 employees</a:t>
          </a:r>
        </a:p>
      </dgm:t>
    </dgm:pt>
    <dgm:pt modelId="{9201116A-5D4E-47AA-BC8A-066831E8FC75}" type="parTrans" cxnId="{DA178A6D-D640-48D4-B242-A0C611D7C8DE}">
      <dgm:prSet/>
      <dgm:spPr/>
      <dgm:t>
        <a:bodyPr/>
        <a:lstStyle/>
        <a:p>
          <a:endParaRPr lang="en-US"/>
        </a:p>
      </dgm:t>
    </dgm:pt>
    <dgm:pt modelId="{DFCFD51F-7216-4183-AD5B-6010D9E3391A}" type="sibTrans" cxnId="{DA178A6D-D640-48D4-B242-A0C611D7C8DE}">
      <dgm:prSet/>
      <dgm:spPr/>
      <dgm:t>
        <a:bodyPr/>
        <a:lstStyle/>
        <a:p>
          <a:endParaRPr lang="en-US"/>
        </a:p>
      </dgm:t>
    </dgm:pt>
    <dgm:pt modelId="{CF299CD2-9162-49DB-BE44-1D74C5CECCCA}">
      <dgm:prSet/>
      <dgm:spPr/>
      <dgm:t>
        <a:bodyPr/>
        <a:lstStyle/>
        <a:p>
          <a:r>
            <a:rPr lang="en-US"/>
            <a:t>$1.8 billion in funding from debt and equity</a:t>
          </a:r>
        </a:p>
      </dgm:t>
    </dgm:pt>
    <dgm:pt modelId="{0E401616-D0BB-4CA4-B224-17E0F1C5A14D}" type="parTrans" cxnId="{A70F5490-209C-4ED6-9398-DBFC68C00E11}">
      <dgm:prSet/>
      <dgm:spPr/>
      <dgm:t>
        <a:bodyPr/>
        <a:lstStyle/>
        <a:p>
          <a:endParaRPr lang="en-US"/>
        </a:p>
      </dgm:t>
    </dgm:pt>
    <dgm:pt modelId="{FB77AA42-412E-4C75-BD21-930095664789}" type="sibTrans" cxnId="{A70F5490-209C-4ED6-9398-DBFC68C00E11}">
      <dgm:prSet/>
      <dgm:spPr/>
      <dgm:t>
        <a:bodyPr/>
        <a:lstStyle/>
        <a:p>
          <a:endParaRPr lang="en-US"/>
        </a:p>
      </dgm:t>
    </dgm:pt>
    <dgm:pt modelId="{C7C335D4-2C1C-4684-9257-2CF7A598ED46}" type="pres">
      <dgm:prSet presAssocID="{89512996-ABCB-447E-8B9E-05D57338C12E}" presName="linear" presStyleCnt="0">
        <dgm:presLayoutVars>
          <dgm:animLvl val="lvl"/>
          <dgm:resizeHandles val="exact"/>
        </dgm:presLayoutVars>
      </dgm:prSet>
      <dgm:spPr/>
    </dgm:pt>
    <dgm:pt modelId="{51CCE5F6-AAB0-48F6-81ED-F2B2C0362E4E}" type="pres">
      <dgm:prSet presAssocID="{4C9803A8-9893-4448-90E2-E89DBEC55C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530FB8-1BB3-4A17-8F89-BC8F7CB43B7E}" type="pres">
      <dgm:prSet presAssocID="{D42C89B2-A600-4730-B6E2-7DC7DB7B43C8}" presName="spacer" presStyleCnt="0"/>
      <dgm:spPr/>
    </dgm:pt>
    <dgm:pt modelId="{8CF5D45D-F0D6-4898-B082-728F8171AE3B}" type="pres">
      <dgm:prSet presAssocID="{BF5D7A9F-B63C-4855-B621-C9F0BAB17E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0CC234-11FF-409D-8423-8AC4796DA263}" type="pres">
      <dgm:prSet presAssocID="{CEFD785E-9932-4FF4-8D90-5CB4BAFBE781}" presName="spacer" presStyleCnt="0"/>
      <dgm:spPr/>
    </dgm:pt>
    <dgm:pt modelId="{A08F2858-164F-446B-A6E7-AFB2383053E9}" type="pres">
      <dgm:prSet presAssocID="{C03792EC-9A74-4CDE-BB83-73C7E3B650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FAE6B2-045C-4D07-A42E-A728A7FB3D7E}" type="pres">
      <dgm:prSet presAssocID="{DFCFD51F-7216-4183-AD5B-6010D9E3391A}" presName="spacer" presStyleCnt="0"/>
      <dgm:spPr/>
    </dgm:pt>
    <dgm:pt modelId="{DC744CBE-ED88-4391-A8B7-0D3769CD96C0}" type="pres">
      <dgm:prSet presAssocID="{CF299CD2-9162-49DB-BE44-1D74C5CECC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E70208-DD9A-4275-8A00-E101A3A94D03}" srcId="{89512996-ABCB-447E-8B9E-05D57338C12E}" destId="{4C9803A8-9893-4448-90E2-E89DBEC55CE8}" srcOrd="0" destOrd="0" parTransId="{13D8C1ED-C03E-4680-9758-AC23608155B0}" sibTransId="{D42C89B2-A600-4730-B6E2-7DC7DB7B43C8}"/>
    <dgm:cxn modelId="{F56EEC22-09C4-458D-8442-27278B860C1F}" srcId="{89512996-ABCB-447E-8B9E-05D57338C12E}" destId="{BF5D7A9F-B63C-4855-B621-C9F0BAB17E27}" srcOrd="1" destOrd="0" parTransId="{6F826BE7-2B1A-4DDB-974C-874ACB3ED1AD}" sibTransId="{CEFD785E-9932-4FF4-8D90-5CB4BAFBE781}"/>
    <dgm:cxn modelId="{8446272D-7424-41A5-B63D-B9D541F951E5}" type="presOf" srcId="{4C9803A8-9893-4448-90E2-E89DBEC55CE8}" destId="{51CCE5F6-AAB0-48F6-81ED-F2B2C0362E4E}" srcOrd="0" destOrd="0" presId="urn:microsoft.com/office/officeart/2005/8/layout/vList2"/>
    <dgm:cxn modelId="{E2E38E5D-DF37-4F52-BA36-3925C72B7ADB}" type="presOf" srcId="{89512996-ABCB-447E-8B9E-05D57338C12E}" destId="{C7C335D4-2C1C-4684-9257-2CF7A598ED46}" srcOrd="0" destOrd="0" presId="urn:microsoft.com/office/officeart/2005/8/layout/vList2"/>
    <dgm:cxn modelId="{F9ACF06C-30C4-4C9E-94DE-817FC248E9D3}" type="presOf" srcId="{CF299CD2-9162-49DB-BE44-1D74C5CECCCA}" destId="{DC744CBE-ED88-4391-A8B7-0D3769CD96C0}" srcOrd="0" destOrd="0" presId="urn:microsoft.com/office/officeart/2005/8/layout/vList2"/>
    <dgm:cxn modelId="{DA178A6D-D640-48D4-B242-A0C611D7C8DE}" srcId="{89512996-ABCB-447E-8B9E-05D57338C12E}" destId="{C03792EC-9A74-4CDE-BB83-73C7E3B650F3}" srcOrd="2" destOrd="0" parTransId="{9201116A-5D4E-47AA-BC8A-066831E8FC75}" sibTransId="{DFCFD51F-7216-4183-AD5B-6010D9E3391A}"/>
    <dgm:cxn modelId="{A70F5490-209C-4ED6-9398-DBFC68C00E11}" srcId="{89512996-ABCB-447E-8B9E-05D57338C12E}" destId="{CF299CD2-9162-49DB-BE44-1D74C5CECCCA}" srcOrd="3" destOrd="0" parTransId="{0E401616-D0BB-4CA4-B224-17E0F1C5A14D}" sibTransId="{FB77AA42-412E-4C75-BD21-930095664789}"/>
    <dgm:cxn modelId="{825166C4-205A-46D3-85CD-0CA93F4EC175}" type="presOf" srcId="{C03792EC-9A74-4CDE-BB83-73C7E3B650F3}" destId="{A08F2858-164F-446B-A6E7-AFB2383053E9}" srcOrd="0" destOrd="0" presId="urn:microsoft.com/office/officeart/2005/8/layout/vList2"/>
    <dgm:cxn modelId="{F42BF7D3-1AC7-426D-8CC5-2196136A8828}" type="presOf" srcId="{BF5D7A9F-B63C-4855-B621-C9F0BAB17E27}" destId="{8CF5D45D-F0D6-4898-B082-728F8171AE3B}" srcOrd="0" destOrd="0" presId="urn:microsoft.com/office/officeart/2005/8/layout/vList2"/>
    <dgm:cxn modelId="{45513372-AD40-4AF7-B586-080BFB62C120}" type="presParOf" srcId="{C7C335D4-2C1C-4684-9257-2CF7A598ED46}" destId="{51CCE5F6-AAB0-48F6-81ED-F2B2C0362E4E}" srcOrd="0" destOrd="0" presId="urn:microsoft.com/office/officeart/2005/8/layout/vList2"/>
    <dgm:cxn modelId="{6A963C99-7C4B-476D-8DFB-D20394ACA0EB}" type="presParOf" srcId="{C7C335D4-2C1C-4684-9257-2CF7A598ED46}" destId="{D1530FB8-1BB3-4A17-8F89-BC8F7CB43B7E}" srcOrd="1" destOrd="0" presId="urn:microsoft.com/office/officeart/2005/8/layout/vList2"/>
    <dgm:cxn modelId="{51F6DF91-E0D0-4AE8-AA1C-0668E41E980A}" type="presParOf" srcId="{C7C335D4-2C1C-4684-9257-2CF7A598ED46}" destId="{8CF5D45D-F0D6-4898-B082-728F8171AE3B}" srcOrd="2" destOrd="0" presId="urn:microsoft.com/office/officeart/2005/8/layout/vList2"/>
    <dgm:cxn modelId="{93F68AAC-ADB9-456E-B42C-9F170EF3F622}" type="presParOf" srcId="{C7C335D4-2C1C-4684-9257-2CF7A598ED46}" destId="{5C0CC234-11FF-409D-8423-8AC4796DA263}" srcOrd="3" destOrd="0" presId="urn:microsoft.com/office/officeart/2005/8/layout/vList2"/>
    <dgm:cxn modelId="{1D0517AC-BD75-46B3-8340-03E1B7ED74F1}" type="presParOf" srcId="{C7C335D4-2C1C-4684-9257-2CF7A598ED46}" destId="{A08F2858-164F-446B-A6E7-AFB2383053E9}" srcOrd="4" destOrd="0" presId="urn:microsoft.com/office/officeart/2005/8/layout/vList2"/>
    <dgm:cxn modelId="{2F61BC74-29FF-414D-B12F-00E8503B4E4F}" type="presParOf" srcId="{C7C335D4-2C1C-4684-9257-2CF7A598ED46}" destId="{38FAE6B2-045C-4D07-A42E-A728A7FB3D7E}" srcOrd="5" destOrd="0" presId="urn:microsoft.com/office/officeart/2005/8/layout/vList2"/>
    <dgm:cxn modelId="{FE704F8C-052D-4727-B5DC-3E0ED91FAEFB}" type="presParOf" srcId="{C7C335D4-2C1C-4684-9257-2CF7A598ED46}" destId="{DC744CBE-ED88-4391-A8B7-0D3769CD96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C28E0-EBB6-41F9-9FE2-D89BC2860D5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B51E2-F8FF-46C2-967B-C1E50476FC3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E4CCC-1370-4AB2-8749-BDC2EA0DF88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Founded in 2012 </a:t>
          </a:r>
        </a:p>
      </dsp:txBody>
      <dsp:txXfrm>
        <a:off x="1057183" y="1805"/>
        <a:ext cx="9458416" cy="915310"/>
      </dsp:txXfrm>
    </dsp:sp>
    <dsp:sp modelId="{36FEF6EF-90ED-4FC4-BEE6-69F5E22402B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772BF-2081-4960-8DA5-39FF320D6B4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37163-BE47-4A20-A54D-02D4023AE2D5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Founders: Paul Zhang, John Sun, and Al Goldstein</a:t>
          </a:r>
        </a:p>
      </dsp:txBody>
      <dsp:txXfrm>
        <a:off x="1057183" y="1145944"/>
        <a:ext cx="9458416" cy="915310"/>
      </dsp:txXfrm>
    </dsp:sp>
    <dsp:sp modelId="{01FF834F-00A1-4EF8-8F1C-50FF3EB33EB0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12A92-B7E2-4982-952A-435ED820981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A64CF-EEBD-4E58-9053-8B085E71F00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Vision: Lower the costs and barriers of borrowing for middle income individuals with </a:t>
          </a:r>
          <a:r>
            <a:rPr lang="en-US" sz="2200" i="1" kern="1200" dirty="0"/>
            <a:t>subprime </a:t>
          </a:r>
          <a:r>
            <a:rPr lang="en-US" sz="2200" kern="1200" dirty="0"/>
            <a:t>credit scores.</a:t>
          </a:r>
        </a:p>
      </dsp:txBody>
      <dsp:txXfrm>
        <a:off x="1057183" y="2290082"/>
        <a:ext cx="9458416" cy="915310"/>
      </dsp:txXfrm>
    </dsp:sp>
    <dsp:sp modelId="{D07067ED-C80C-48EA-ABE4-40253546B27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4E7C-0411-4C8F-A100-011C48D690F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11C95-6B1E-4F0A-AE69-4ECE72452CB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company has issued both equity and debt to finance its growth.  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EA091-E2A5-4352-A726-D36C11E8C507}">
      <dsp:nvSpPr>
        <dsp:cNvPr id="0" name=""/>
        <dsp:cNvSpPr/>
      </dsp:nvSpPr>
      <dsp:spPr>
        <a:xfrm>
          <a:off x="0" y="23574"/>
          <a:ext cx="6513603" cy="28716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 2019, 14% of the population is considered credit invisible</a:t>
          </a:r>
        </a:p>
      </dsp:txBody>
      <dsp:txXfrm>
        <a:off x="140181" y="163755"/>
        <a:ext cx="6233241" cy="2591256"/>
      </dsp:txXfrm>
    </dsp:sp>
    <dsp:sp modelId="{D0437E71-1E7C-4551-8B1F-A6D050020097}">
      <dsp:nvSpPr>
        <dsp:cNvPr id="0" name=""/>
        <dsp:cNvSpPr/>
      </dsp:nvSpPr>
      <dsp:spPr>
        <a:xfrm>
          <a:off x="0" y="2990233"/>
          <a:ext cx="6513603" cy="287161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The population includes 73 million millennials. The average credit score for this group is 658.5, which falls below the </a:t>
          </a:r>
          <a:r>
            <a:rPr lang="en-US" sz="3300" i="1" kern="1200"/>
            <a:t>prime </a:t>
          </a:r>
          <a:r>
            <a:rPr lang="en-US" sz="3300" kern="1200"/>
            <a:t>credit mark preferred by traditional lenders. </a:t>
          </a:r>
        </a:p>
      </dsp:txBody>
      <dsp:txXfrm>
        <a:off x="140181" y="3130414"/>
        <a:ext cx="6233241" cy="2591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CE5F6-AAB0-48F6-81ED-F2B2C0362E4E}">
      <dsp:nvSpPr>
        <dsp:cNvPr id="0" name=""/>
        <dsp:cNvSpPr/>
      </dsp:nvSpPr>
      <dsp:spPr>
        <a:xfrm>
          <a:off x="0" y="10752"/>
          <a:ext cx="6513603" cy="1390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Over 800,000 customers</a:t>
          </a:r>
        </a:p>
      </dsp:txBody>
      <dsp:txXfrm>
        <a:off x="67873" y="78625"/>
        <a:ext cx="6377857" cy="1254634"/>
      </dsp:txXfrm>
    </dsp:sp>
    <dsp:sp modelId="{8CF5D45D-F0D6-4898-B082-728F8171AE3B}">
      <dsp:nvSpPr>
        <dsp:cNvPr id="0" name=""/>
        <dsp:cNvSpPr/>
      </dsp:nvSpPr>
      <dsp:spPr>
        <a:xfrm>
          <a:off x="0" y="1501932"/>
          <a:ext cx="6513603" cy="13903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Over $5B in loans</a:t>
          </a:r>
        </a:p>
      </dsp:txBody>
      <dsp:txXfrm>
        <a:off x="67873" y="1569805"/>
        <a:ext cx="6377857" cy="1254634"/>
      </dsp:txXfrm>
    </dsp:sp>
    <dsp:sp modelId="{A08F2858-164F-446B-A6E7-AFB2383053E9}">
      <dsp:nvSpPr>
        <dsp:cNvPr id="0" name=""/>
        <dsp:cNvSpPr/>
      </dsp:nvSpPr>
      <dsp:spPr>
        <a:xfrm>
          <a:off x="0" y="2993113"/>
          <a:ext cx="6513603" cy="13903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Over 500 employees</a:t>
          </a:r>
        </a:p>
      </dsp:txBody>
      <dsp:txXfrm>
        <a:off x="67873" y="3060986"/>
        <a:ext cx="6377857" cy="1254634"/>
      </dsp:txXfrm>
    </dsp:sp>
    <dsp:sp modelId="{DC744CBE-ED88-4391-A8B7-0D3769CD96C0}">
      <dsp:nvSpPr>
        <dsp:cNvPr id="0" name=""/>
        <dsp:cNvSpPr/>
      </dsp:nvSpPr>
      <dsp:spPr>
        <a:xfrm>
          <a:off x="0" y="4484293"/>
          <a:ext cx="6513603" cy="13903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$1.8 billion in funding from debt and equity</a:t>
          </a:r>
        </a:p>
      </dsp:txBody>
      <dsp:txXfrm>
        <a:off x="67873" y="4552166"/>
        <a:ext cx="6377857" cy="1254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234-90D3-453D-A430-1977054A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5726A-E5F7-4F77-9E9F-89B3B6887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6665-8AB9-4908-AFA8-52D247F4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CFEB-65DE-4C77-A154-A2D4CC24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09D9-2383-4D73-B920-E9B10AEB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5017-B98C-4FB1-B578-1615E752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52E39-C7CF-406B-8BA6-8CAF88DD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A53E-62B2-43AD-BF63-5EF338C8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7AC3-FB3C-4010-BE8F-64666074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5A2B-EABB-4723-8F44-5EEF023E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33ABE-E103-4AB5-B749-3942AD45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68F64-1080-4544-9A8B-F7E743D2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6827-C562-4FDA-982C-D6FE4FFF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CEB1-46E4-44D6-8D12-AA993331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BD36-8E75-405B-88E8-92B2640A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E75E-0208-482F-8B74-4ED8F43E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C7B7-9DEF-48F6-82C1-06F0A51B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953C-F167-4800-8028-C2C03AD6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1A55-FD13-40DF-B8C2-756E1FE0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36E0-7ECF-42C4-AB6F-BEF1362B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FD3F-7F30-484A-8064-C94D5C17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8241-47D5-4224-90D6-D5ED99F2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8C4B-E5F2-49FC-842B-62288E50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7ABE-93DE-4FA7-8D28-B68ECEE2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65B9-F047-4E44-92FC-593DD789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0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82A4-81EF-44E3-8F22-53B2D29E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A70C-B4D4-4A1B-9EA8-DA01654C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C30A4-D209-436A-80E8-CB962D654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B7855-DDAE-4DB2-8A3D-9D88FC1B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FCDDB-0328-43C5-8F77-FA3878D1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FE6C5-79D4-422E-BA06-41FECC6F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9CF6-EBDC-44A2-A59C-808D0CEB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1094-9F8F-45A1-A241-A7B97533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43517-5AD4-4D87-BACA-E41F136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81DB6-7BA9-483B-8E9E-4A9FF9CC3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B88C-2CBE-4E9F-B2F1-B4FA72604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2A0E7-43B0-4210-9831-EA2D8459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86262-D489-41DF-A408-11BC091C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89004-AC56-4AEC-8109-40A668C8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0581-2E7C-42CA-B2CA-DB9AC74B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FA423-F3F3-4BF8-8706-6E240359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674BA-24D6-4235-A229-407138FA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A9099-26D2-4102-9712-4E8226DB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9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F32A1-D2F6-4EDC-97B0-E909E42E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E3FCA-8262-484D-8282-8C522E77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7C23-5BA8-46A0-9CC1-50D253D1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14CD-9DCC-45A1-BBE3-95B77C24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23FC-5981-4ECC-82A8-2F5701DA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F478D-5F5A-4278-86C3-9F7D14F1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75065-A989-4ECA-95C2-007C131B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AB4F0-3476-416D-9115-FFB68EEA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65C8-B7C8-4D41-9407-187C0914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6423-D210-4C01-8839-529F00CE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B3725-A635-4BBA-A143-ECBF0D2E0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6DE08-39CC-475D-800F-21A878D74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8772E-A287-41D4-9D55-72326472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B140-B591-4D89-A200-F287DC97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F802-118C-43F3-8054-56386ECA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03F96-FBC8-4B08-9C94-FE10020E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A8712-8569-4D61-BFB9-9007C274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7FE1-0056-4677-B8CB-4507FB48E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564D-3127-4856-B87F-5A39D23CA598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1009-28E0-4305-935E-59F5A67A0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9319-BDA8-456E-88DA-0127B847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68BA-C06A-4424-B4EA-384CC8A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07492-7376-49B4-AF5D-AFA19684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</a:rPr>
              <a:t>Avant</a:t>
            </a:r>
            <a:br>
              <a:rPr lang="en-US" sz="6100" dirty="0">
                <a:solidFill>
                  <a:srgbClr val="FFFFFF"/>
                </a:solidFill>
              </a:rPr>
            </a:br>
            <a:r>
              <a:rPr lang="en-US" sz="6100" dirty="0">
                <a:solidFill>
                  <a:srgbClr val="FFFFFF"/>
                </a:solidFill>
              </a:rPr>
              <a:t>Digital Lending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62B5B-53C4-4B39-90B3-6ED00547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600" dirty="0">
                <a:solidFill>
                  <a:srgbClr val="1B1B1B"/>
                </a:solidFill>
              </a:rPr>
              <a:t>Jaime Bunay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C5AC17D9-25BC-4E3C-98E2-4CA9BC38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EF75-AA8C-4733-BEF0-1E880A33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Overview and Origin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A863FC-8861-4E01-8E1C-2515CFD21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2589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13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27FA6-70E9-42CE-AF41-6398BE8F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Business Activities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3CEE-AE62-4572-9A8C-296FCFA9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Uses the online platform to streamline the process of personal loans</a:t>
            </a:r>
          </a:p>
          <a:p>
            <a:r>
              <a:rPr lang="en-US" sz="2400" dirty="0"/>
              <a:t>Employs advance machine learning algorithms and big data to calculate risk of individuals going default. </a:t>
            </a:r>
          </a:p>
          <a:p>
            <a:r>
              <a:rPr lang="en-US" sz="2400" dirty="0"/>
              <a:t>Over 10,000 variables about a person’s attributes are considered in its calculations</a:t>
            </a:r>
          </a:p>
          <a:p>
            <a:r>
              <a:rPr lang="en-US" sz="2400" dirty="0"/>
              <a:t>Provides loans at the lowest APRs possible. </a:t>
            </a:r>
          </a:p>
          <a:p>
            <a:r>
              <a:rPr lang="en-US" sz="2400" dirty="0"/>
              <a:t>Funds can be used for a variety of personal expenses.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666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37980-648C-4E6E-9342-9B4E3688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1A6A-4353-4797-BDDB-02A0831E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808249" cy="2427333"/>
          </a:xfrm>
        </p:spPr>
        <p:txBody>
          <a:bodyPr>
            <a:normAutofit/>
          </a:bodyPr>
          <a:lstStyle/>
          <a:p>
            <a:r>
              <a:rPr lang="en-US" dirty="0"/>
              <a:t>Lower credit score requirements than competitors.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76C0CE-7FE7-4EA5-8D36-FC3C6E797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96335"/>
              </p:ext>
            </p:extLst>
          </p:nvPr>
        </p:nvGraphicFramePr>
        <p:xfrm>
          <a:off x="4907848" y="2629865"/>
          <a:ext cx="6412231" cy="14752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8910">
                  <a:extLst>
                    <a:ext uri="{9D8B030D-6E8A-4147-A177-3AD203B41FA5}">
                      <a16:colId xmlns:a16="http://schemas.microsoft.com/office/drawing/2014/main" val="1391449407"/>
                    </a:ext>
                  </a:extLst>
                </a:gridCol>
                <a:gridCol w="2044277">
                  <a:extLst>
                    <a:ext uri="{9D8B030D-6E8A-4147-A177-3AD203B41FA5}">
                      <a16:colId xmlns:a16="http://schemas.microsoft.com/office/drawing/2014/main" val="1570565207"/>
                    </a:ext>
                  </a:extLst>
                </a:gridCol>
                <a:gridCol w="2929044">
                  <a:extLst>
                    <a:ext uri="{9D8B030D-6E8A-4147-A177-3AD203B41FA5}">
                      <a16:colId xmlns:a16="http://schemas.microsoft.com/office/drawing/2014/main" val="359291808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SoFi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Prosper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LendingClub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6855082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660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640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600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8651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65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3E65D-FD8B-4368-BAA6-44071B2F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 Size(U.S)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825B21-694B-465A-B412-6C5A8DE74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8273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9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9B0E-E4C8-4C88-ADBF-0F311F2F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Landscape and Trends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CFD7-F9F4-4C7B-B14F-94C1BD37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Consumers are driven by price and convenience</a:t>
            </a:r>
          </a:p>
          <a:p>
            <a:r>
              <a:rPr lang="en-US" sz="2400"/>
              <a:t>Common trends driving innovation: </a:t>
            </a:r>
          </a:p>
          <a:p>
            <a:pPr lvl="1"/>
            <a:r>
              <a:rPr lang="en-US" dirty="0"/>
              <a:t>Marketplace acting as matchmakers</a:t>
            </a:r>
          </a:p>
          <a:p>
            <a:pPr lvl="1"/>
            <a:r>
              <a:rPr lang="en-US" dirty="0"/>
              <a:t>Birth of new lending products </a:t>
            </a:r>
          </a:p>
          <a:p>
            <a:pPr lvl="1"/>
            <a:r>
              <a:rPr lang="en-US" dirty="0"/>
              <a:t>e-KYC has become the norm</a:t>
            </a:r>
          </a:p>
        </p:txBody>
      </p:sp>
    </p:spTree>
    <p:extLst>
      <p:ext uri="{BB962C8B-B14F-4D97-AF65-F5344CB8AC3E}">
        <p14:creationId xmlns:p14="http://schemas.microsoft.com/office/powerpoint/2010/main" val="228258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lowchart: Document 14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6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4AE82-78E7-4E4B-BF64-082B11FA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Competitors: </a:t>
            </a:r>
          </a:p>
        </p:txBody>
      </p:sp>
      <p:pic>
        <p:nvPicPr>
          <p:cNvPr id="1026" name="Picture 2" descr="Image result for SoFi logo">
            <a:extLst>
              <a:ext uri="{FF2B5EF4-FFF2-40B4-BE49-F238E27FC236}">
                <a16:creationId xmlns:a16="http://schemas.microsoft.com/office/drawing/2014/main" id="{1E296FCB-F6F8-4C99-A4C3-A007C3AEAE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750" y="681038"/>
            <a:ext cx="7062788" cy="3060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sper  logo">
            <a:extLst>
              <a:ext uri="{FF2B5EF4-FFF2-40B4-BE49-F238E27FC236}">
                <a16:creationId xmlns:a16="http://schemas.microsoft.com/office/drawing/2014/main" id="{5F56D860-865B-467C-BC4F-8AD19416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750" y="3824288"/>
            <a:ext cx="2193925" cy="2351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leaf logo">
            <a:extLst>
              <a:ext uri="{FF2B5EF4-FFF2-40B4-BE49-F238E27FC236}">
                <a16:creationId xmlns:a16="http://schemas.microsoft.com/office/drawing/2014/main" id="{6A7E963C-7D5B-4593-9F00-033C9670D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6225" y="3824288"/>
            <a:ext cx="2351088" cy="2351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ynk">
            <a:extLst>
              <a:ext uri="{FF2B5EF4-FFF2-40B4-BE49-F238E27FC236}">
                <a16:creationId xmlns:a16="http://schemas.microsoft.com/office/drawing/2014/main" id="{366DBC9A-D93E-4D59-8B81-7C0A92140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9863" y="3824288"/>
            <a:ext cx="2351088" cy="2351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1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F8C9A-7B47-4697-9B5F-94E8946A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3DBC1-907C-442E-896B-47CD53886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6164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14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889F3F-7F48-4427-99F4-9B79ECEB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Recommendation: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572C615-7691-4C2C-81CB-340D16059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Use their current technology to get into the usage-based insurance market.</a:t>
            </a:r>
          </a:p>
          <a:p>
            <a:r>
              <a:rPr lang="en-US" sz="2400">
                <a:solidFill>
                  <a:srgbClr val="000000"/>
                </a:solidFill>
              </a:rPr>
              <a:t>By using machine learning and big data, Avant can use individual behavior to determine if a driver is safe or not. </a:t>
            </a:r>
          </a:p>
        </p:txBody>
      </p:sp>
    </p:spTree>
    <p:extLst>
      <p:ext uri="{BB962C8B-B14F-4D97-AF65-F5344CB8AC3E}">
        <p14:creationId xmlns:p14="http://schemas.microsoft.com/office/powerpoint/2010/main" val="101099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Avant Digital Lending</vt:lpstr>
      <vt:lpstr>Overview and Origin</vt:lpstr>
      <vt:lpstr>Business Activities</vt:lpstr>
      <vt:lpstr>Differentiation</vt:lpstr>
      <vt:lpstr>Market Size(U.S) </vt:lpstr>
      <vt:lpstr>Landscape and Trends</vt:lpstr>
      <vt:lpstr>Competitors: </vt:lpstr>
      <vt:lpstr>Results</vt:lpstr>
      <vt:lpstr>Recommendation: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Avant Digital Lending</dc:title>
  <dc:creator>Jaime Bunay</dc:creator>
  <cp:lastModifiedBy>Jaime Bunay</cp:lastModifiedBy>
  <cp:revision>2</cp:revision>
  <dcterms:created xsi:type="dcterms:W3CDTF">2019-12-21T20:32:42Z</dcterms:created>
  <dcterms:modified xsi:type="dcterms:W3CDTF">2019-12-21T20:35:00Z</dcterms:modified>
</cp:coreProperties>
</file>