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79a8ad53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79a8ad5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79a8ad53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79a8ad53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9a8ad53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9a8ad53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9a8ad53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79a8ad53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9a8ad53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9a8ad53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9825"/>
            <a:ext cx="9144000" cy="33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52125"/>
            <a:ext cx="91440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ACELERADORES HARDWARE CRIPTOGRÁFICOS</a:t>
            </a:r>
            <a:endParaRPr sz="3600">
              <a:solidFill>
                <a:schemeClr val="accent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696625" y="4704350"/>
            <a:ext cx="23193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Jaime del Rey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0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ENCRIPTACIÓN AES</a:t>
            </a:r>
            <a:endParaRPr b="1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563" y="2759250"/>
            <a:ext cx="2404075" cy="18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300" y="1397375"/>
            <a:ext cx="2210600" cy="11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0388" y="3202811"/>
            <a:ext cx="2644875" cy="9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0020" y="1403975"/>
            <a:ext cx="2263855" cy="11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11700" y="1397375"/>
            <a:ext cx="31494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-SBox: Claves de 128, 192 o 256 bits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63800" y="2503925"/>
            <a:ext cx="2419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-10, 12 o 14 Rondas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350" y="1776875"/>
            <a:ext cx="3149401" cy="60079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363800" y="2965313"/>
            <a:ext cx="20322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-Matriz de mezcla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875" y="3410750"/>
            <a:ext cx="2825025" cy="8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74475" y="10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Código en una GPU con OpenCL</a:t>
            </a:r>
            <a:endParaRPr b="1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150" y="709225"/>
            <a:ext cx="3136987" cy="443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844" y="709225"/>
            <a:ext cx="3778307" cy="44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50" y="85600"/>
            <a:ext cx="3409300" cy="33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25" y="3808950"/>
            <a:ext cx="4755576" cy="12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b="29163" l="0" r="46036" t="0"/>
          <a:stretch/>
        </p:blipFill>
        <p:spPr>
          <a:xfrm>
            <a:off x="5306525" y="145000"/>
            <a:ext cx="3531101" cy="49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895975" y="145000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 flipH="1">
            <a:off x="1021750" y="241350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88" name="Google Shape;88;p16"/>
          <p:cNvSpPr/>
          <p:nvPr/>
        </p:nvSpPr>
        <p:spPr>
          <a:xfrm>
            <a:off x="1567175" y="145000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 flipH="1">
            <a:off x="1692950" y="241350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90" name="Google Shape;90;p16"/>
          <p:cNvSpPr/>
          <p:nvPr/>
        </p:nvSpPr>
        <p:spPr>
          <a:xfrm>
            <a:off x="2238375" y="145000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 flipH="1">
            <a:off x="2364150" y="241350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92" name="Google Shape;92;p16"/>
          <p:cNvSpPr/>
          <p:nvPr/>
        </p:nvSpPr>
        <p:spPr>
          <a:xfrm>
            <a:off x="2909575" y="145000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 flipH="1">
            <a:off x="3035350" y="241350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94" name="Google Shape;94;p16"/>
          <p:cNvSpPr/>
          <p:nvPr/>
        </p:nvSpPr>
        <p:spPr>
          <a:xfrm>
            <a:off x="3580775" y="145000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 flipH="1">
            <a:off x="3706550" y="241350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96" name="Google Shape;96;p16"/>
          <p:cNvSpPr/>
          <p:nvPr/>
        </p:nvSpPr>
        <p:spPr>
          <a:xfrm>
            <a:off x="895975" y="690225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 flipH="1">
            <a:off x="1021750" y="786575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98" name="Google Shape;98;p16"/>
          <p:cNvSpPr/>
          <p:nvPr/>
        </p:nvSpPr>
        <p:spPr>
          <a:xfrm>
            <a:off x="1567175" y="690225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 flipH="1">
            <a:off x="1692950" y="786575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00" name="Google Shape;100;p16"/>
          <p:cNvSpPr/>
          <p:nvPr/>
        </p:nvSpPr>
        <p:spPr>
          <a:xfrm>
            <a:off x="2238375" y="690225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 flipH="1">
            <a:off x="2364150" y="786575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02" name="Google Shape;102;p16"/>
          <p:cNvSpPr/>
          <p:nvPr/>
        </p:nvSpPr>
        <p:spPr>
          <a:xfrm>
            <a:off x="2909575" y="690225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 flipH="1">
            <a:off x="3035350" y="786575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04" name="Google Shape;104;p16"/>
          <p:cNvSpPr/>
          <p:nvPr/>
        </p:nvSpPr>
        <p:spPr>
          <a:xfrm>
            <a:off x="3580775" y="690225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 flipH="1">
            <a:off x="3706550" y="786575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06" name="Google Shape;106;p16"/>
          <p:cNvSpPr/>
          <p:nvPr/>
        </p:nvSpPr>
        <p:spPr>
          <a:xfrm>
            <a:off x="895975" y="1235450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 flipH="1">
            <a:off x="1021750" y="1331800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08" name="Google Shape;108;p16"/>
          <p:cNvSpPr/>
          <p:nvPr/>
        </p:nvSpPr>
        <p:spPr>
          <a:xfrm>
            <a:off x="1567175" y="1235450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 flipH="1">
            <a:off x="1692950" y="1331800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10" name="Google Shape;110;p16"/>
          <p:cNvSpPr/>
          <p:nvPr/>
        </p:nvSpPr>
        <p:spPr>
          <a:xfrm>
            <a:off x="2238375" y="1235450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 flipH="1">
            <a:off x="2364150" y="1331800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12" name="Google Shape;112;p16"/>
          <p:cNvSpPr/>
          <p:nvPr/>
        </p:nvSpPr>
        <p:spPr>
          <a:xfrm>
            <a:off x="2909575" y="1235450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 flipH="1">
            <a:off x="3035350" y="1331800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14" name="Google Shape;114;p16"/>
          <p:cNvSpPr/>
          <p:nvPr/>
        </p:nvSpPr>
        <p:spPr>
          <a:xfrm>
            <a:off x="3580775" y="1235450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 flipH="1">
            <a:off x="3706550" y="1331800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16" name="Google Shape;116;p16"/>
          <p:cNvSpPr/>
          <p:nvPr/>
        </p:nvSpPr>
        <p:spPr>
          <a:xfrm>
            <a:off x="884750" y="1780675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 flipH="1">
            <a:off x="1010525" y="1877025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18" name="Google Shape;118;p16"/>
          <p:cNvSpPr/>
          <p:nvPr/>
        </p:nvSpPr>
        <p:spPr>
          <a:xfrm>
            <a:off x="1555950" y="1780675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 flipH="1">
            <a:off x="1681725" y="1877025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20" name="Google Shape;120;p16"/>
          <p:cNvSpPr/>
          <p:nvPr/>
        </p:nvSpPr>
        <p:spPr>
          <a:xfrm>
            <a:off x="2227150" y="1780675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 flipH="1">
            <a:off x="2352925" y="1877025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22" name="Google Shape;122;p16"/>
          <p:cNvSpPr/>
          <p:nvPr/>
        </p:nvSpPr>
        <p:spPr>
          <a:xfrm>
            <a:off x="2898350" y="1780675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 flipH="1">
            <a:off x="3024125" y="1877025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24" name="Google Shape;124;p16"/>
          <p:cNvSpPr/>
          <p:nvPr/>
        </p:nvSpPr>
        <p:spPr>
          <a:xfrm>
            <a:off x="3569550" y="1780675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 flipH="1">
            <a:off x="3695325" y="1877025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26" name="Google Shape;126;p16"/>
          <p:cNvSpPr/>
          <p:nvPr/>
        </p:nvSpPr>
        <p:spPr>
          <a:xfrm>
            <a:off x="895975" y="2325900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 flipH="1">
            <a:off x="1021750" y="2422250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28" name="Google Shape;128;p16"/>
          <p:cNvSpPr/>
          <p:nvPr/>
        </p:nvSpPr>
        <p:spPr>
          <a:xfrm>
            <a:off x="1567175" y="2325900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 flipH="1">
            <a:off x="1692950" y="2422250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30" name="Google Shape;130;p16"/>
          <p:cNvSpPr/>
          <p:nvPr/>
        </p:nvSpPr>
        <p:spPr>
          <a:xfrm>
            <a:off x="2238375" y="2325900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 flipH="1">
            <a:off x="2364150" y="2422250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32" name="Google Shape;132;p16"/>
          <p:cNvSpPr/>
          <p:nvPr/>
        </p:nvSpPr>
        <p:spPr>
          <a:xfrm>
            <a:off x="2909575" y="2325900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 flipH="1">
            <a:off x="3035350" y="2422250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34" name="Google Shape;134;p16"/>
          <p:cNvSpPr/>
          <p:nvPr/>
        </p:nvSpPr>
        <p:spPr>
          <a:xfrm>
            <a:off x="3580775" y="2325900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 flipH="1">
            <a:off x="3706550" y="2422250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36" name="Google Shape;136;p16"/>
          <p:cNvSpPr/>
          <p:nvPr/>
        </p:nvSpPr>
        <p:spPr>
          <a:xfrm>
            <a:off x="884750" y="2871125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 flipH="1">
            <a:off x="1010525" y="2967475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38" name="Google Shape;138;p16"/>
          <p:cNvSpPr/>
          <p:nvPr/>
        </p:nvSpPr>
        <p:spPr>
          <a:xfrm>
            <a:off x="1555950" y="2871125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 flipH="1">
            <a:off x="1681725" y="2967475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40" name="Google Shape;140;p16"/>
          <p:cNvSpPr/>
          <p:nvPr/>
        </p:nvSpPr>
        <p:spPr>
          <a:xfrm>
            <a:off x="2227150" y="2871125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 flipH="1">
            <a:off x="2352925" y="2967475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42" name="Google Shape;142;p16"/>
          <p:cNvSpPr/>
          <p:nvPr/>
        </p:nvSpPr>
        <p:spPr>
          <a:xfrm>
            <a:off x="2898350" y="2871125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 flipH="1">
            <a:off x="3024125" y="2967475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44" name="Google Shape;144;p16"/>
          <p:cNvSpPr/>
          <p:nvPr/>
        </p:nvSpPr>
        <p:spPr>
          <a:xfrm>
            <a:off x="3569550" y="2871125"/>
            <a:ext cx="592900" cy="452100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 flipH="1">
            <a:off x="3695325" y="2967475"/>
            <a:ext cx="318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4x4</a:t>
            </a:r>
            <a:endParaRPr sz="600"/>
          </a:p>
        </p:txBody>
      </p:sp>
      <p:sp>
        <p:nvSpPr>
          <p:cNvPr id="146" name="Google Shape;146;p16"/>
          <p:cNvSpPr txBox="1"/>
          <p:nvPr/>
        </p:nvSpPr>
        <p:spPr>
          <a:xfrm>
            <a:off x="1504938" y="3407825"/>
            <a:ext cx="2037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Global_Size = 128*128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311700" y="11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HSM: HARDWARE SECURITY MODULE</a:t>
            </a:r>
            <a:endParaRPr b="1"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50" y="690500"/>
            <a:ext cx="2980921" cy="11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350" y="720150"/>
            <a:ext cx="2708401" cy="43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3220725" y="720149"/>
            <a:ext cx="31053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Módulo de seguridad que genera almacena y protege material criptográfico: claves de cifrado, descifrado, certificados, firmas y digitales, entre otros.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887" y="3131313"/>
            <a:ext cx="2868225" cy="19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750" y="3166738"/>
            <a:ext cx="2750777" cy="183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324050" y="2113400"/>
            <a:ext cx="56820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-HSM Bancarios: Transacciones, intercambio de pines, cálculo cvv..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-DNS Seguros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-Conexiones SSL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124D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311700" y="17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MÓDULOS INTERNOS: AES</a:t>
            </a:r>
            <a:endParaRPr b="1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75" y="743500"/>
            <a:ext cx="4089023" cy="40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275" y="1432729"/>
            <a:ext cx="4089025" cy="2615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