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7" r:id="rId29"/>
    <p:sldId id="285" r:id="rId30"/>
    <p:sldId id="286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696A8BE-7AA0-4BDF-9D3E-4C031F5B201B}" type="datetimeFigureOut">
              <a:rPr lang="en-US" smtClean="0"/>
              <a:t>24-Oct-13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996D271-1A25-4018-AFCE-BDDCDA79B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3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6D271-1A25-4018-AFCE-BDDCDA79B9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6D271-1A25-4018-AFCE-BDDCDA79B9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060848"/>
            <a:ext cx="8640960" cy="2522711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891608"/>
            <a:ext cx="8640960" cy="98566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36512" y="4653136"/>
            <a:ext cx="17281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85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6D6-F812-4466-AE4C-8378FF68F61D}" type="datetimeFigureOut">
              <a:rPr lang="en-US" smtClean="0"/>
              <a:pPr/>
              <a:t>24-Oct-13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006-0708-4248-880A-6A923DDA5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6D6-F812-4466-AE4C-8378FF68F61D}" type="datetimeFigureOut">
              <a:rPr lang="en-US" smtClean="0"/>
              <a:pPr/>
              <a:t>24-Oct-13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006-0708-4248-880A-6A923DDA5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0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1"/>
            <a:ext cx="8784976" cy="6480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1" y="980728"/>
            <a:ext cx="8784977" cy="5688632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6D6-F812-4466-AE4C-8378FF68F61D}" type="datetimeFigureOut">
              <a:rPr lang="en-US" smtClean="0"/>
              <a:pPr/>
              <a:t>24-Oct-13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006-0708-4248-880A-6A923DDA529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6512" y="836712"/>
            <a:ext cx="17281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268760"/>
            <a:ext cx="8784975" cy="1362075"/>
          </a:xfrm>
        </p:spPr>
        <p:txBody>
          <a:bodyPr anchor="b">
            <a:normAutofit/>
          </a:bodyPr>
          <a:lstStyle>
            <a:lvl1pPr algn="r">
              <a:defRPr sz="44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2780928"/>
            <a:ext cx="8784975" cy="1428179"/>
          </a:xfr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6D6-F812-4466-AE4C-8378FF68F61D}" type="datetimeFigureOut">
              <a:rPr lang="en-US" smtClean="0"/>
              <a:pPr/>
              <a:t>24-Oct-13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006-0708-4248-880A-6A923DDA529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7"/>
          <p:cNvCxnSpPr/>
          <p:nvPr userDrawn="1"/>
        </p:nvCxnSpPr>
        <p:spPr>
          <a:xfrm>
            <a:off x="7452320" y="2708920"/>
            <a:ext cx="17281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3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20480" cy="56886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320480" cy="56886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6D6-F812-4466-AE4C-8378FF68F61D}" type="datetimeFigureOut">
              <a:rPr lang="en-US" smtClean="0"/>
              <a:pPr/>
              <a:t>24-Oct-13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006-0708-4248-880A-6A923DDA529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36512" y="836712"/>
            <a:ext cx="17281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9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6D6-F812-4466-AE4C-8378FF68F61D}" type="datetimeFigureOut">
              <a:rPr lang="en-US" smtClean="0"/>
              <a:pPr/>
              <a:t>24-Oct-13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006-0708-4248-880A-6A923DDA529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36512" y="836712"/>
            <a:ext cx="17281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6D6-F812-4466-AE4C-8378FF68F61D}" type="datetimeFigureOut">
              <a:rPr lang="en-US" smtClean="0"/>
              <a:pPr/>
              <a:t>24-Oct-13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006-0708-4248-880A-6A923DDA529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36512" y="836712"/>
            <a:ext cx="17281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5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6D6-F812-4466-AE4C-8378FF68F61D}" type="datetimeFigureOut">
              <a:rPr lang="en-US" smtClean="0"/>
              <a:pPr/>
              <a:t>24-Oct-13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006-0708-4248-880A-6A923DDA5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6D6-F812-4466-AE4C-8378FF68F61D}" type="datetimeFigureOut">
              <a:rPr lang="en-US" smtClean="0"/>
              <a:pPr/>
              <a:t>24-Oct-13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006-0708-4248-880A-6A923DDA5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D6D6-F812-4466-AE4C-8378FF68F61D}" type="datetimeFigureOut">
              <a:rPr lang="en-US" smtClean="0"/>
              <a:pPr/>
              <a:t>24-Oct-13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006-0708-4248-880A-6A923DDA5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88641"/>
            <a:ext cx="8784976" cy="648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1" y="980728"/>
            <a:ext cx="8784977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69360"/>
            <a:ext cx="21336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D6D6-F812-4466-AE4C-8378FF68F61D}" type="datetimeFigureOut">
              <a:rPr lang="en-US" smtClean="0"/>
              <a:pPr/>
              <a:t>24-Oct-13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28956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69360"/>
            <a:ext cx="21336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E006-0708-4248-880A-6A923DDA5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en.wikipedia.org/wiki/Point_in_polyg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imefrio/gufunc_sampl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1895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download/details.aspx?id=844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ipy.org/doc/numpy/reference/ufun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versine_formul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volute_gear" TargetMode="External"/><Relationship Id="rId2" Type="http://schemas.openxmlformats.org/officeDocument/2006/relationships/hyperlink" Target="http://en.wikipedia.org/wiki/Mandelbrot_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s://github.com/jaimefrio/gufunc_sampl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numpy</a:t>
            </a:r>
            <a:r>
              <a:rPr lang="en-US" dirty="0" smtClean="0"/>
              <a:t> with C</a:t>
            </a:r>
            <a:br>
              <a:rPr lang="en-US" dirty="0" smtClean="0"/>
            </a:br>
            <a:r>
              <a:rPr lang="en-US" b="0" dirty="0" smtClean="0"/>
              <a:t>(coding your own </a:t>
            </a:r>
            <a:r>
              <a:rPr lang="en-US" b="0" dirty="0" err="1" smtClean="0"/>
              <a:t>gufunc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2013</a:t>
            </a:r>
          </a:p>
          <a:p>
            <a:r>
              <a:rPr lang="en-US" dirty="0" smtClean="0"/>
              <a:t>Jaime Fernández (jaime.frio@gmail.com)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gufunc</a:t>
            </a:r>
            <a:r>
              <a:rPr lang="en-US" dirty="0" smtClean="0"/>
              <a:t>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 err="1" smtClean="0"/>
              <a:t>gufuncs</a:t>
            </a:r>
            <a:r>
              <a:rPr lang="en-US" dirty="0" smtClean="0"/>
              <a:t> have a </a:t>
            </a:r>
            <a:r>
              <a:rPr lang="en-US" b="1" dirty="0" smtClean="0">
                <a:solidFill>
                  <a:schemeClr val="accent1"/>
                </a:solidFill>
              </a:rPr>
              <a:t>signature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the </a:t>
            </a:r>
            <a:r>
              <a:rPr lang="en-US" b="1" dirty="0" smtClean="0">
                <a:solidFill>
                  <a:schemeClr val="accent1"/>
                </a:solidFill>
              </a:rPr>
              <a:t>signature</a:t>
            </a:r>
            <a:r>
              <a:rPr lang="en-US" dirty="0" smtClean="0"/>
              <a:t> tells us:</a:t>
            </a:r>
          </a:p>
          <a:p>
            <a:r>
              <a:rPr lang="en-US" dirty="0" smtClean="0"/>
              <a:t>It expects two inputs, </a:t>
            </a:r>
            <a:r>
              <a:rPr lang="en-US" sz="2700" dirty="0" smtClean="0">
                <a:latin typeface="Inconsolata" pitchFamily="49" charset="0"/>
              </a:rPr>
              <a:t>(</a:t>
            </a:r>
            <a:r>
              <a:rPr lang="en-US" sz="2700" dirty="0" err="1" smtClean="0">
                <a:latin typeface="Inconsolata" pitchFamily="49" charset="0"/>
              </a:rPr>
              <a:t>i</a:t>
            </a:r>
            <a:r>
              <a:rPr lang="en-US" sz="2700" dirty="0" smtClean="0">
                <a:latin typeface="Inconsolata" pitchFamily="49" charset="0"/>
              </a:rPr>
              <a:t>)</a:t>
            </a:r>
            <a:r>
              <a:rPr lang="en-US" dirty="0" smtClean="0"/>
              <a:t> and </a:t>
            </a:r>
            <a:r>
              <a:rPr lang="en-US" sz="2700" dirty="0" smtClean="0">
                <a:latin typeface="Inconsolata" pitchFamily="49" charset="0"/>
              </a:rPr>
              <a:t>(</a:t>
            </a:r>
            <a:r>
              <a:rPr lang="en-US" sz="2700" dirty="0" err="1" smtClean="0">
                <a:latin typeface="Inconsolata" pitchFamily="49" charset="0"/>
              </a:rPr>
              <a:t>i</a:t>
            </a:r>
            <a:r>
              <a:rPr lang="en-US" sz="2700" dirty="0" smtClean="0">
                <a:latin typeface="Inconsolata" pitchFamily="49" charset="0"/>
              </a:rPr>
              <a:t>)</a:t>
            </a:r>
            <a:r>
              <a:rPr lang="en-US" dirty="0" smtClean="0"/>
              <a:t>, each a 1D array</a:t>
            </a:r>
          </a:p>
          <a:p>
            <a:r>
              <a:rPr lang="en-US" dirty="0" smtClean="0"/>
              <a:t>The index </a:t>
            </a:r>
            <a:r>
              <a:rPr lang="en-US" sz="2700" dirty="0" err="1" smtClean="0">
                <a:latin typeface="Inconsolata" pitchFamily="49" charset="0"/>
              </a:rPr>
              <a:t>i</a:t>
            </a:r>
            <a:r>
              <a:rPr lang="en-US" dirty="0" smtClean="0"/>
              <a:t> is repeated, so both inputs must have the same length</a:t>
            </a:r>
          </a:p>
          <a:p>
            <a:r>
              <a:rPr lang="en-US" dirty="0" smtClean="0"/>
              <a:t>It returns a single output, </a:t>
            </a:r>
            <a:r>
              <a:rPr lang="en-US" sz="2700" dirty="0" smtClean="0">
                <a:latin typeface="Inconsolata" pitchFamily="49" charset="0"/>
              </a:rPr>
              <a:t>()</a:t>
            </a:r>
            <a:r>
              <a:rPr lang="en-US" dirty="0" smtClean="0"/>
              <a:t>, which is a zero-dimensional array, i.e. a scalar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998" y="1661899"/>
            <a:ext cx="8784000" cy="8309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inner1d.signature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'(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),(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)-&gt;()'</a:t>
            </a:r>
          </a:p>
        </p:txBody>
      </p:sp>
    </p:spTree>
    <p:extLst>
      <p:ext uri="{BB962C8B-B14F-4D97-AF65-F5344CB8AC3E}">
        <p14:creationId xmlns:p14="http://schemas.microsoft.com/office/powerpoint/2010/main" val="907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any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 smtClean="0">
                <a:latin typeface="Inconsolata" pitchFamily="49" charset="0"/>
              </a:rPr>
              <a:t>inner1d</a:t>
            </a:r>
            <a:r>
              <a:rPr lang="en-US" dirty="0" smtClean="0"/>
              <a:t> computes “inner on the last dimension”, i.e. the inner (or dot) product of two vectors, here’s a pure Python equivalent: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while it works fine…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…it duplicates </a:t>
            </a:r>
            <a:r>
              <a:rPr lang="en-US" sz="2700" dirty="0" smtClean="0">
                <a:latin typeface="Inconsolata" pitchFamily="50" charset="0"/>
              </a:rPr>
              <a:t>np.dot</a:t>
            </a:r>
            <a:r>
              <a:rPr lang="en-US" dirty="0" smtClean="0"/>
              <a:t>, which is faster: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what exactly is the point?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998" y="2372687"/>
            <a:ext cx="8784000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a, b = [1, 2, 3], [4, 5, 6]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sum(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* j for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, j in zip(a, b))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998" y="4038163"/>
            <a:ext cx="8784000" cy="8309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inner1d(a, b)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79998" y="5301208"/>
            <a:ext cx="8784000" cy="8309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np.dot(a, b)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9377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</a:t>
            </a:r>
            <a:r>
              <a:rPr lang="es-ES" dirty="0" err="1" smtClean="0"/>
              <a:t>roadcasting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rescue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cool</a:t>
            </a:r>
            <a:r>
              <a:rPr lang="es-ES" dirty="0" smtClean="0"/>
              <a:t> </a:t>
            </a:r>
            <a:r>
              <a:rPr lang="es-ES" dirty="0" err="1" smtClean="0"/>
              <a:t>stuff</a:t>
            </a:r>
            <a:r>
              <a:rPr lang="es-ES" dirty="0" smtClean="0"/>
              <a:t> comes </a:t>
            </a:r>
            <a:r>
              <a:rPr lang="es-ES" dirty="0" err="1" smtClean="0"/>
              <a:t>from</a:t>
            </a:r>
            <a:r>
              <a:rPr lang="es-ES" dirty="0" smtClean="0"/>
              <a:t> “and </a:t>
            </a:r>
            <a:r>
              <a:rPr lang="es-ES" dirty="0" err="1" smtClean="0"/>
              <a:t>broadcast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rest</a:t>
            </a:r>
            <a:r>
              <a:rPr lang="es-ES" dirty="0" smtClean="0"/>
              <a:t>”: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equivalent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(</a:t>
            </a:r>
            <a:r>
              <a:rPr lang="es-ES" dirty="0" err="1" smtClean="0"/>
              <a:t>much</a:t>
            </a:r>
            <a:r>
              <a:rPr lang="es-ES" dirty="0" smtClean="0"/>
              <a:t>) </a:t>
            </a:r>
            <a:r>
              <a:rPr lang="es-ES" dirty="0" err="1" smtClean="0"/>
              <a:t>faster</a:t>
            </a:r>
            <a:r>
              <a:rPr lang="es-ES" dirty="0" smtClean="0"/>
              <a:t>, </a:t>
            </a:r>
            <a:r>
              <a:rPr lang="es-ES" dirty="0" err="1" smtClean="0"/>
              <a:t>than</a:t>
            </a:r>
            <a:r>
              <a:rPr lang="es-E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998" y="1580599"/>
            <a:ext cx="8784000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vecs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np.random.rand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(1000, 3)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more_vecs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np.random.rand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(1000, 3)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inner_prods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inner1d(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vecs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more_vecs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79998" y="3717032"/>
            <a:ext cx="8784000" cy="26776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dot_prods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np.empty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vecs.shape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[:1])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for j, (vec1, vec2) in enumerate(zip(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vecs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...                             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more_vecs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)):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...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dot_prods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[j] = np.dot(vec1, vec2)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...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np.allclose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inner_prods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dot_prods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broadcasting</a:t>
            </a:r>
            <a:r>
              <a:rPr lang="es-ES" dirty="0" smtClean="0"/>
              <a:t> </a:t>
            </a:r>
            <a:r>
              <a:rPr lang="es-ES" dirty="0" err="1" smtClean="0"/>
              <a:t>madness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More </a:t>
            </a:r>
            <a:r>
              <a:rPr lang="es-ES" dirty="0" err="1" smtClean="0"/>
              <a:t>broadcasting</a:t>
            </a:r>
            <a:r>
              <a:rPr lang="es-ES" dirty="0" smtClean="0"/>
              <a:t> </a:t>
            </a:r>
            <a:r>
              <a:rPr lang="es-ES" dirty="0" err="1" smtClean="0"/>
              <a:t>trickery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2700" dirty="0" err="1" smtClean="0">
                <a:latin typeface="Inconsolata" pitchFamily="50" charset="0"/>
              </a:rPr>
              <a:t>inner_prods</a:t>
            </a:r>
            <a:r>
              <a:rPr lang="es-ES" sz="2700" dirty="0" smtClean="0">
                <a:latin typeface="Inconsolata" pitchFamily="50" charset="0"/>
              </a:rPr>
              <a:t>[i, j]</a:t>
            </a:r>
            <a:r>
              <a:rPr lang="es-ES" dirty="0" smtClean="0"/>
              <a:t> </a:t>
            </a:r>
            <a:r>
              <a:rPr lang="es-ES" dirty="0" err="1" smtClean="0"/>
              <a:t>holds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product</a:t>
            </a:r>
            <a:r>
              <a:rPr lang="es-ES" dirty="0" smtClean="0"/>
              <a:t> of </a:t>
            </a:r>
            <a:r>
              <a:rPr lang="es-ES" sz="2700" dirty="0" err="1" smtClean="0">
                <a:latin typeface="Inconsolata" pitchFamily="50" charset="0"/>
              </a:rPr>
              <a:t>vecs</a:t>
            </a:r>
            <a:r>
              <a:rPr lang="es-ES" sz="2700" dirty="0" smtClean="0">
                <a:latin typeface="Inconsolata" pitchFamily="50" charset="0"/>
              </a:rPr>
              <a:t>[i]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sz="2700" dirty="0" err="1" smtClean="0">
                <a:latin typeface="Inconsolata" pitchFamily="50" charset="0"/>
              </a:rPr>
              <a:t>more_vecs</a:t>
            </a:r>
            <a:r>
              <a:rPr lang="es-ES" sz="2700" dirty="0" smtClean="0">
                <a:latin typeface="Inconsolata" pitchFamily="50" charset="0"/>
              </a:rPr>
              <a:t>[j]</a:t>
            </a:r>
          </a:p>
          <a:p>
            <a:r>
              <a:rPr lang="es-ES" dirty="0" err="1" smtClean="0"/>
              <a:t>We</a:t>
            </a:r>
            <a:r>
              <a:rPr lang="es-ES" dirty="0" smtClean="0"/>
              <a:t> can compute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Cartesian</a:t>
            </a:r>
            <a:r>
              <a:rPr lang="es-ES" dirty="0" smtClean="0"/>
              <a:t> (</a:t>
            </a:r>
            <a:r>
              <a:rPr lang="es-ES" dirty="0" err="1" smtClean="0"/>
              <a:t>dot</a:t>
            </a:r>
            <a:r>
              <a:rPr lang="es-ES" dirty="0" smtClean="0"/>
              <a:t>) </a:t>
            </a:r>
            <a:r>
              <a:rPr lang="es-ES" dirty="0" err="1" smtClean="0"/>
              <a:t>product</a:t>
            </a:r>
            <a:r>
              <a:rPr lang="es-ES" dirty="0" smtClean="0"/>
              <a:t> of </a:t>
            </a:r>
            <a:r>
              <a:rPr lang="es-ES" dirty="0" err="1" smtClean="0"/>
              <a:t>both</a:t>
            </a:r>
            <a:r>
              <a:rPr lang="es-ES" dirty="0" smtClean="0"/>
              <a:t> sets of </a:t>
            </a:r>
            <a:r>
              <a:rPr lang="es-ES" dirty="0" err="1" smtClean="0"/>
              <a:t>vectors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single line of </a:t>
            </a:r>
            <a:r>
              <a:rPr lang="es-ES" dirty="0" err="1" smtClean="0"/>
              <a:t>code</a:t>
            </a:r>
            <a:r>
              <a:rPr lang="es-ES" dirty="0" smtClean="0"/>
              <a:t> (!!!)</a:t>
            </a:r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79998" y="1696740"/>
            <a:ext cx="8784000" cy="23083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vecs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np.random.rand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(1000, 3)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more_vecs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np.random.rand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(2000, 3)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inner_prods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inner1d(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vecs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[:,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np.newaxis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...              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more_vecs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inner_prods.shape</a:t>
            </a:r>
            <a:endParaRPr lang="en-US" sz="2400" dirty="0" smtClean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(1000L, 2000L)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signature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A more </a:t>
            </a:r>
            <a:r>
              <a:rPr lang="es-ES" dirty="0" err="1" smtClean="0"/>
              <a:t>complicated</a:t>
            </a:r>
            <a:r>
              <a:rPr lang="es-ES" dirty="0" smtClean="0"/>
              <a:t> </a:t>
            </a:r>
            <a:r>
              <a:rPr lang="es-ES" dirty="0" err="1" smtClean="0"/>
              <a:t>signature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n-US" dirty="0" smtClean="0"/>
              <a:t>Performs matrix multiplication (with broadcasting)</a:t>
            </a:r>
          </a:p>
          <a:p>
            <a:r>
              <a:rPr lang="en-US" dirty="0" smtClean="0"/>
              <a:t>Takes two 2D inputs, </a:t>
            </a:r>
            <a:r>
              <a:rPr lang="en-US" sz="2700" dirty="0" smtClean="0">
                <a:latin typeface="Inconsolata" pitchFamily="50" charset="0"/>
              </a:rPr>
              <a:t>(</a:t>
            </a:r>
            <a:r>
              <a:rPr lang="en-US" sz="2700" dirty="0" err="1" smtClean="0">
                <a:latin typeface="Inconsolata" pitchFamily="50" charset="0"/>
              </a:rPr>
              <a:t>m,n</a:t>
            </a:r>
            <a:r>
              <a:rPr lang="en-US" sz="2700" dirty="0" smtClean="0">
                <a:latin typeface="Inconsolata" pitchFamily="50" charset="0"/>
              </a:rPr>
              <a:t>)</a:t>
            </a:r>
            <a:r>
              <a:rPr lang="en-US" dirty="0" smtClean="0"/>
              <a:t> and </a:t>
            </a:r>
            <a:r>
              <a:rPr lang="en-US" sz="2700" dirty="0" smtClean="0">
                <a:latin typeface="Inconsolata" pitchFamily="50" charset="0"/>
              </a:rPr>
              <a:t>(</a:t>
            </a:r>
            <a:r>
              <a:rPr lang="en-US" sz="2700" dirty="0" err="1" smtClean="0">
                <a:latin typeface="Inconsolata" pitchFamily="50" charset="0"/>
              </a:rPr>
              <a:t>n,p</a:t>
            </a:r>
            <a:r>
              <a:rPr lang="en-US" sz="2700" dirty="0" smtClean="0">
                <a:latin typeface="Inconsolata" pitchFamily="50" charset="0"/>
              </a:rPr>
              <a:t>)</a:t>
            </a:r>
            <a:r>
              <a:rPr lang="en-US" dirty="0" smtClean="0"/>
              <a:t>, returns a single 2D output, </a:t>
            </a:r>
            <a:r>
              <a:rPr lang="en-US" sz="2700" dirty="0" smtClean="0">
                <a:latin typeface="Inconsolata" pitchFamily="50" charset="0"/>
              </a:rPr>
              <a:t>(</a:t>
            </a:r>
            <a:r>
              <a:rPr lang="en-US" sz="2700" dirty="0" err="1" smtClean="0">
                <a:latin typeface="Inconsolata" pitchFamily="50" charset="0"/>
              </a:rPr>
              <a:t>m,p</a:t>
            </a:r>
            <a:r>
              <a:rPr lang="en-US" sz="2700" dirty="0" smtClean="0">
                <a:latin typeface="Inconsolata" pitchFamily="50" charset="0"/>
              </a:rPr>
              <a:t>)</a:t>
            </a:r>
          </a:p>
          <a:p>
            <a:r>
              <a:rPr lang="en-US" dirty="0" smtClean="0"/>
              <a:t>The columns of the first input must equal the rows of the second, </a:t>
            </a:r>
            <a:r>
              <a:rPr lang="en-US" sz="2700" dirty="0" smtClean="0">
                <a:latin typeface="Inconsolata" pitchFamily="50" charset="0"/>
              </a:rPr>
              <a:t>n</a:t>
            </a:r>
            <a:r>
              <a:rPr lang="en-US" dirty="0" smtClean="0"/>
              <a:t>, and the output has as many rows as the first input, </a:t>
            </a:r>
            <a:r>
              <a:rPr lang="en-US" sz="2700" dirty="0" smtClean="0">
                <a:latin typeface="Inconsolata" pitchFamily="50" charset="0"/>
              </a:rPr>
              <a:t>m</a:t>
            </a:r>
            <a:r>
              <a:rPr lang="en-US" dirty="0" smtClean="0"/>
              <a:t>, and as many columns as the second, </a:t>
            </a:r>
            <a:r>
              <a:rPr lang="en-US" sz="2700" dirty="0" smtClean="0">
                <a:latin typeface="Inconsolata" pitchFamily="50" charset="0"/>
              </a:rPr>
              <a:t>p</a:t>
            </a:r>
            <a:r>
              <a:rPr lang="en-US" dirty="0" smtClean="0"/>
              <a:t>.</a:t>
            </a:r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79998" y="1580599"/>
            <a:ext cx="8784000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from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numpy.core.umath_tests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import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matrix_multiply</a:t>
            </a:r>
            <a:endParaRPr lang="en-US" sz="2400" dirty="0" smtClean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matrix_multiply.signature</a:t>
            </a:r>
            <a:endParaRPr lang="en-US" sz="2400" dirty="0" smtClean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'(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m,n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),(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n,p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)-&gt;(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m,p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DIY </a:t>
            </a:r>
            <a:r>
              <a:rPr lang="es-ES" dirty="0" err="1" smtClean="0"/>
              <a:t>gufunc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are </a:t>
            </a:r>
            <a:r>
              <a:rPr lang="es-ES" dirty="0" err="1" smtClean="0"/>
              <a:t>you</a:t>
            </a:r>
            <a:r>
              <a:rPr lang="es-ES" dirty="0" smtClean="0"/>
              <a:t> in </a:t>
            </a:r>
            <a:r>
              <a:rPr lang="es-ES" dirty="0" err="1" smtClean="0"/>
              <a:t>or</a:t>
            </a:r>
            <a:r>
              <a:rPr lang="es-ES" dirty="0" smtClean="0"/>
              <a:t> are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Lets try to put together a </a:t>
            </a:r>
            <a:r>
              <a:rPr lang="en-US" sz="2700" dirty="0" err="1" smtClean="0">
                <a:latin typeface="Inconsolata" pitchFamily="50" charset="0"/>
              </a:rPr>
              <a:t>point_in_polygon</a:t>
            </a:r>
            <a:r>
              <a:rPr lang="en-US" dirty="0" smtClean="0"/>
              <a:t> </a:t>
            </a:r>
            <a:r>
              <a:rPr lang="en-US" dirty="0" err="1" smtClean="0"/>
              <a:t>gufunc</a:t>
            </a:r>
            <a:r>
              <a:rPr lang="en-US" dirty="0" smtClean="0"/>
              <a:t>:</a:t>
            </a:r>
          </a:p>
          <a:p>
            <a:r>
              <a:rPr lang="en-US" dirty="0" smtClean="0"/>
              <a:t>Takes a list of 2D points, the polygon vertices…</a:t>
            </a:r>
          </a:p>
          <a:p>
            <a:r>
              <a:rPr lang="en-US" dirty="0" smtClean="0"/>
              <a:t>…and a 2D point…</a:t>
            </a:r>
          </a:p>
          <a:p>
            <a:r>
              <a:rPr lang="en-US" dirty="0" smtClean="0"/>
              <a:t>…and returns a single </a:t>
            </a:r>
            <a:r>
              <a:rPr lang="en-US" dirty="0" err="1" smtClean="0"/>
              <a:t>boolean</a:t>
            </a:r>
            <a:r>
              <a:rPr lang="en-US" dirty="0" smtClean="0"/>
              <a:t> scalar, </a:t>
            </a:r>
            <a:r>
              <a:rPr lang="en-US" sz="2700" dirty="0" smtClean="0">
                <a:latin typeface="Inconsolata" pitchFamily="50" charset="0"/>
              </a:rPr>
              <a:t>True</a:t>
            </a:r>
            <a:r>
              <a:rPr lang="en-US" dirty="0" smtClean="0"/>
              <a:t> if the point is inside the polygon, </a:t>
            </a:r>
            <a:r>
              <a:rPr lang="en-US" sz="2700" dirty="0" smtClean="0">
                <a:latin typeface="Inconsolata" pitchFamily="50" charset="0"/>
              </a:rPr>
              <a:t>False</a:t>
            </a:r>
            <a:r>
              <a:rPr lang="en-US" dirty="0" smtClean="0"/>
              <a:t> if not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What should the signature be?</a:t>
            </a:r>
          </a:p>
          <a:p>
            <a:r>
              <a:rPr lang="en-US" dirty="0" smtClean="0"/>
              <a:t>This may seem like the right thing: </a:t>
            </a:r>
            <a:r>
              <a:rPr lang="en-US" sz="2700" dirty="0" smtClean="0">
                <a:latin typeface="Inconsolata" pitchFamily="50" charset="0"/>
              </a:rPr>
              <a:t>(n, 2),(2)-&gt;()</a:t>
            </a:r>
          </a:p>
          <a:p>
            <a:r>
              <a:rPr lang="en-US" dirty="0" smtClean="0"/>
              <a:t>But we cannot have numbers in the signature, so perhaps this is it then: </a:t>
            </a:r>
            <a:r>
              <a:rPr lang="en-US" sz="2700" dirty="0" smtClean="0">
                <a:latin typeface="Inconsolata" pitchFamily="50" charset="0"/>
              </a:rPr>
              <a:t>(n, d),(d)-&gt;()</a:t>
            </a:r>
          </a:p>
          <a:p>
            <a:r>
              <a:rPr lang="en-US" dirty="0" smtClean="0"/>
              <a:t>What do we do if </a:t>
            </a:r>
            <a:r>
              <a:rPr lang="en-US" sz="2700" dirty="0" smtClean="0">
                <a:latin typeface="Inconsolata" pitchFamily="50" charset="0"/>
              </a:rPr>
              <a:t>d != 2</a:t>
            </a:r>
            <a:r>
              <a:rPr lang="en-US" dirty="0" smtClean="0"/>
              <a:t>? Raise an error? From C!?</a:t>
            </a:r>
          </a:p>
          <a:p>
            <a:r>
              <a:rPr lang="en-US" dirty="0" smtClean="0"/>
              <a:t>We could always wrap it in a Python function to handle error checking, but let’s try something different…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enabling</a:t>
            </a:r>
            <a:r>
              <a:rPr lang="es-ES" dirty="0" smtClean="0"/>
              <a:t> </a:t>
            </a:r>
            <a:r>
              <a:rPr lang="es-ES" dirty="0" err="1" smtClean="0"/>
              <a:t>awesomeness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enforce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dimensionality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signature</a:t>
            </a:r>
            <a:r>
              <a:rPr lang="es-ES" dirty="0" smtClean="0"/>
              <a:t>:</a:t>
            </a:r>
          </a:p>
          <a:p>
            <a:pPr lvl="1">
              <a:buNone/>
            </a:pPr>
            <a:r>
              <a:rPr lang="es-ES" sz="2700" dirty="0" smtClean="0">
                <a:latin typeface="Inconsolata" pitchFamily="50" charset="0"/>
              </a:rPr>
              <a:t>(n),(n),(),()-&gt;()</a:t>
            </a:r>
          </a:p>
          <a:p>
            <a:pPr lvl="1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allow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wicked</a:t>
            </a:r>
            <a:r>
              <a:rPr lang="es-ES" dirty="0" smtClean="0"/>
              <a:t> </a:t>
            </a:r>
            <a:r>
              <a:rPr lang="es-ES" dirty="0" err="1" smtClean="0"/>
              <a:t>broadcasting</a:t>
            </a:r>
            <a:r>
              <a:rPr lang="es-ES" dirty="0" smtClean="0"/>
              <a:t> </a:t>
            </a:r>
            <a:r>
              <a:rPr lang="es-ES" dirty="0" err="1" smtClean="0"/>
              <a:t>tricks</a:t>
            </a:r>
            <a:r>
              <a:rPr lang="es-ES" dirty="0" smtClean="0"/>
              <a:t>, </a:t>
            </a:r>
            <a:r>
              <a:rPr lang="es-ES" dirty="0" err="1" smtClean="0"/>
              <a:t>e.g</a:t>
            </a:r>
            <a:r>
              <a:rPr lang="es-ES" dirty="0" smtClean="0"/>
              <a:t>. </a:t>
            </a:r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points</a:t>
            </a:r>
            <a:r>
              <a:rPr lang="es-ES" dirty="0" smtClean="0"/>
              <a:t> in a </a:t>
            </a:r>
            <a:r>
              <a:rPr lang="es-ES" dirty="0" err="1" smtClean="0"/>
              <a:t>grid</a:t>
            </a:r>
            <a:r>
              <a:rPr lang="es-ES" dirty="0" smtClean="0"/>
              <a:t> </a:t>
            </a:r>
            <a:r>
              <a:rPr lang="es-ES" dirty="0" err="1" smtClean="0"/>
              <a:t>inside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polygon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single </a:t>
            </a:r>
            <a:r>
              <a:rPr lang="es-ES" dirty="0" err="1" smtClean="0"/>
              <a:t>gufunc</a:t>
            </a:r>
            <a:r>
              <a:rPr lang="es-ES" dirty="0" smtClean="0"/>
              <a:t> </a:t>
            </a:r>
            <a:r>
              <a:rPr lang="es-ES" dirty="0" err="1" smtClean="0"/>
              <a:t>call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6" name="TextBox 3"/>
          <p:cNvSpPr txBox="1"/>
          <p:nvPr/>
        </p:nvSpPr>
        <p:spPr>
          <a:xfrm>
            <a:off x="179998" y="3775680"/>
            <a:ext cx="8784000" cy="26776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import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gufunc_sampler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as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gs</a:t>
            </a:r>
            <a:endParaRPr lang="en-US" sz="2400" dirty="0" smtClean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poly_vtx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np.array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([[1, 5], [4, 1], [6, 8]])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grid_rows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np.arange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(10)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grid_cols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np.arange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(20)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gs.point_in_polygon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poly_vtx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[:, 0],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poly_vtx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[:, 1],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...   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grid_rows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[:,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np.newaxis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...            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grid_cols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</a:t>
            </a:r>
            <a:endParaRPr lang="en-US" sz="2400" dirty="0" smtClean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contiguousness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Note that the two arrays we are passing in for the vertices are not contiguous, i.e. the arrays are stored in row major order, and we send in a single column, so each array’s stride is doubled: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not a problem for a C </a:t>
            </a:r>
            <a:r>
              <a:rPr lang="en-US" dirty="0" err="1" smtClean="0"/>
              <a:t>gufunc</a:t>
            </a:r>
            <a:r>
              <a:rPr lang="en-US" dirty="0" smtClean="0"/>
              <a:t>, as we will soon experience, but it can be a headache e.g. for </a:t>
            </a:r>
            <a:r>
              <a:rPr lang="en-US" dirty="0" err="1" smtClean="0"/>
              <a:t>Cython</a:t>
            </a:r>
            <a:endParaRPr lang="en-US" dirty="0" smtClean="0"/>
          </a:p>
          <a:p>
            <a:endParaRPr lang="es-E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40086"/>
              </p:ext>
            </p:extLst>
          </p:nvPr>
        </p:nvGraphicFramePr>
        <p:xfrm>
          <a:off x="1227847" y="3040360"/>
          <a:ext cx="72008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/>
                <a:gridCol w="360040"/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52234"/>
              </p:ext>
            </p:extLst>
          </p:nvPr>
        </p:nvGraphicFramePr>
        <p:xfrm>
          <a:off x="4572400" y="3040360"/>
          <a:ext cx="36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22279"/>
              </p:ext>
            </p:extLst>
          </p:nvPr>
        </p:nvGraphicFramePr>
        <p:xfrm>
          <a:off x="4572400" y="3771880"/>
          <a:ext cx="36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08373"/>
              </p:ext>
            </p:extLst>
          </p:nvPr>
        </p:nvGraphicFramePr>
        <p:xfrm>
          <a:off x="4572400" y="4503400"/>
          <a:ext cx="36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8" name="TextBox 6"/>
          <p:cNvSpPr txBox="1"/>
          <p:nvPr/>
        </p:nvSpPr>
        <p:spPr>
          <a:xfrm>
            <a:off x="755576" y="3040360"/>
            <a:ext cx="461665" cy="1800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5x2 array</a:t>
            </a:r>
            <a:endParaRPr lang="en-US" dirty="0"/>
          </a:p>
        </p:txBody>
      </p:sp>
      <p:sp>
        <p:nvSpPr>
          <p:cNvPr id="9" name="TextBox 7"/>
          <p:cNvSpPr txBox="1"/>
          <p:nvPr/>
        </p:nvSpPr>
        <p:spPr>
          <a:xfrm>
            <a:off x="2019935" y="3036788"/>
            <a:ext cx="233604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dirty="0"/>
              <a:t>m</a:t>
            </a:r>
            <a:r>
              <a:rPr lang="en-US" dirty="0" smtClean="0"/>
              <a:t>emory layout</a:t>
            </a:r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2019935" y="3768308"/>
            <a:ext cx="233604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dirty="0" smtClean="0"/>
              <a:t>first column layout</a:t>
            </a:r>
            <a:endParaRPr lang="en-US" dirty="0"/>
          </a:p>
        </p:txBody>
      </p:sp>
      <p:sp>
        <p:nvSpPr>
          <p:cNvPr id="11" name="TextBox 9"/>
          <p:cNvSpPr txBox="1"/>
          <p:nvPr/>
        </p:nvSpPr>
        <p:spPr>
          <a:xfrm>
            <a:off x="2019935" y="4499828"/>
            <a:ext cx="233604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dirty="0" smtClean="0"/>
              <a:t>second column layout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use the </a:t>
            </a:r>
            <a:r>
              <a:rPr lang="en-US" dirty="0">
                <a:hlinkClick r:id="rId2"/>
              </a:rPr>
              <a:t>ray casting</a:t>
            </a:r>
            <a:r>
              <a:rPr lang="en-US" dirty="0"/>
              <a:t> </a:t>
            </a:r>
            <a:r>
              <a:rPr lang="en-US" dirty="0" smtClean="0"/>
              <a:t>algorithm: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check a horizontal ray from (</a:t>
            </a:r>
            <a:r>
              <a:rPr lang="en-US" dirty="0" err="1" smtClean="0"/>
              <a:t>px</a:t>
            </a:r>
            <a:r>
              <a:rPr lang="en-US" dirty="0" smtClean="0"/>
              <a:t>, </a:t>
            </a:r>
            <a:r>
              <a:rPr lang="en-US" dirty="0" err="1" smtClean="0"/>
              <a:t>py</a:t>
            </a:r>
            <a:r>
              <a:rPr lang="en-US" dirty="0" smtClean="0"/>
              <a:t>) against an edge </a:t>
            </a:r>
            <a:r>
              <a:rPr lang="en-US" dirty="0"/>
              <a:t>going from (</a:t>
            </a:r>
            <a:r>
              <a:rPr lang="en-US" dirty="0" err="1"/>
              <a:t>vxp</a:t>
            </a:r>
            <a:r>
              <a:rPr lang="en-US" dirty="0"/>
              <a:t>, </a:t>
            </a:r>
            <a:r>
              <a:rPr lang="en-US" dirty="0" err="1"/>
              <a:t>vyp</a:t>
            </a:r>
            <a:r>
              <a:rPr lang="en-US" dirty="0"/>
              <a:t>) to (</a:t>
            </a:r>
            <a:r>
              <a:rPr lang="en-US" dirty="0" err="1"/>
              <a:t>vx</a:t>
            </a:r>
            <a:r>
              <a:rPr lang="en-US" dirty="0"/>
              <a:t>, </a:t>
            </a:r>
            <a:r>
              <a:rPr lang="en-US" dirty="0" err="1"/>
              <a:t>vy</a:t>
            </a:r>
            <a:r>
              <a:rPr lang="en-US" dirty="0" smtClean="0"/>
              <a:t>) we do (XOR swaps parity):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5" y="1507794"/>
            <a:ext cx="4310235" cy="249727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3" y="980728"/>
            <a:ext cx="4320479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point is inside the polygon if a ray casted from it intersects an odd number of edges…</a:t>
            </a:r>
          </a:p>
          <a:p>
            <a:r>
              <a:rPr lang="en-US" dirty="0" smtClean="0"/>
              <a:t>…out otherwise</a:t>
            </a:r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179998" y="5013176"/>
            <a:ext cx="8784000" cy="15696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if ((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vy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&lt;=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&lt;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vyp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or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vyp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&lt;=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&lt;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)) 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((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px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–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vx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 &lt; (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vxp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-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vx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 * (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py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-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vy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/ (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vyp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-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vy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)):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out ^= 1</a:t>
            </a:r>
          </a:p>
        </p:txBody>
      </p:sp>
    </p:spTree>
    <p:extLst>
      <p:ext uri="{BB962C8B-B14F-4D97-AF65-F5344CB8AC3E}">
        <p14:creationId xmlns:p14="http://schemas.microsoft.com/office/powerpoint/2010/main" val="1034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These imports precede any Python code: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All code samples have been tested with: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Several working examples are available, check:</a:t>
            </a:r>
          </a:p>
          <a:p>
            <a:pPr lvl="1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github.com/jaimefrio/gufunc_sampler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s-ES" u="sng" dirty="0"/>
          </a:p>
        </p:txBody>
      </p:sp>
      <p:sp>
        <p:nvSpPr>
          <p:cNvPr id="4" name="TextBox 4"/>
          <p:cNvSpPr txBox="1"/>
          <p:nvPr/>
        </p:nvSpPr>
        <p:spPr>
          <a:xfrm>
            <a:off x="180000" y="1589891"/>
            <a:ext cx="8784000" cy="8309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from __future__ import division,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print_function</a:t>
            </a:r>
            <a:endParaRPr lang="en-US" sz="2400" dirty="0" smtClean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import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numpy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as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</a:t>
            </a:r>
            <a:endParaRPr lang="en-US" sz="2400" dirty="0" smtClean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000" y="3212976"/>
            <a:ext cx="8784000" cy="23083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import sys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sys.version</a:t>
            </a:r>
            <a:endParaRPr lang="en-US" sz="2400" dirty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'2.7.5 (default, May 15 2013, 22:44:16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MSC v.1500 64 bit (AMD64)]'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.__version__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'1.7.1'</a:t>
            </a:r>
            <a:endParaRPr lang="en-US" sz="2400" dirty="0" smtClean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one </a:t>
            </a:r>
            <a:r>
              <a:rPr lang="es-ES" dirty="0" err="1" smtClean="0"/>
              <a:t>kernel</a:t>
            </a:r>
            <a:r>
              <a:rPr lang="es-ES" dirty="0" smtClean="0"/>
              <a:t> per </a:t>
            </a:r>
            <a:r>
              <a:rPr lang="es-ES" dirty="0" err="1" smtClean="0"/>
              <a:t>type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start</a:t>
            </a:r>
            <a:r>
              <a:rPr lang="es-ES" dirty="0" smtClean="0"/>
              <a:t> </a:t>
            </a:r>
            <a:r>
              <a:rPr lang="es-ES" dirty="0" err="1" smtClean="0"/>
              <a:t>happily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 </a:t>
            </a:r>
            <a:r>
              <a:rPr lang="es-ES" dirty="0" err="1" smtClean="0"/>
              <a:t>away</a:t>
            </a:r>
            <a:r>
              <a:rPr lang="es-ES" dirty="0" smtClean="0"/>
              <a:t>, </a:t>
            </a:r>
            <a:r>
              <a:rPr lang="es-ES" dirty="0" err="1" smtClean="0"/>
              <a:t>some</a:t>
            </a:r>
            <a:r>
              <a:rPr lang="es-ES" dirty="0" smtClean="0"/>
              <a:t> more </a:t>
            </a:r>
            <a:r>
              <a:rPr lang="es-ES" dirty="0" err="1" smtClean="0"/>
              <a:t>info</a:t>
            </a:r>
            <a:r>
              <a:rPr lang="es-ES" dirty="0" smtClean="0"/>
              <a:t> of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under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hood</a:t>
            </a:r>
            <a:r>
              <a:rPr lang="es-ES" dirty="0" smtClean="0"/>
              <a:t> of </a:t>
            </a:r>
            <a:r>
              <a:rPr lang="es-ES" dirty="0" err="1" smtClean="0"/>
              <a:t>gufuncs</a:t>
            </a:r>
            <a:r>
              <a:rPr lang="es-ES" dirty="0" smtClean="0"/>
              <a:t> (and </a:t>
            </a:r>
            <a:r>
              <a:rPr lang="es-ES" dirty="0" err="1" smtClean="0"/>
              <a:t>ufuncs</a:t>
            </a:r>
            <a:r>
              <a:rPr lang="es-ES" dirty="0" smtClean="0"/>
              <a:t>):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listed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mapped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a C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operating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specified</a:t>
            </a:r>
            <a:r>
              <a:rPr lang="es-ES" dirty="0" smtClean="0"/>
              <a:t> data </a:t>
            </a:r>
            <a:r>
              <a:rPr lang="es-ES" dirty="0" err="1" smtClean="0"/>
              <a:t>types</a:t>
            </a:r>
            <a:endParaRPr lang="es-ES" dirty="0" smtClean="0"/>
          </a:p>
          <a:p>
            <a:r>
              <a:rPr lang="es-ES" sz="2700" dirty="0" smtClean="0">
                <a:latin typeface="Inconsolata" pitchFamily="50" charset="0"/>
              </a:rPr>
              <a:t>inner1d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handles</a:t>
            </a:r>
            <a:r>
              <a:rPr lang="es-ES" dirty="0" smtClean="0"/>
              <a:t> </a:t>
            </a:r>
            <a:r>
              <a:rPr lang="es-ES" sz="2700" dirty="0" err="1" smtClean="0">
                <a:latin typeface="Inconsolata" pitchFamily="49" charset="0"/>
              </a:rPr>
              <a:t>long</a:t>
            </a:r>
            <a:r>
              <a:rPr lang="es-ES" dirty="0" err="1" smtClean="0"/>
              <a:t>s</a:t>
            </a:r>
            <a:r>
              <a:rPr lang="es-ES" dirty="0" smtClean="0"/>
              <a:t> (</a:t>
            </a:r>
            <a:r>
              <a:rPr lang="es-ES" sz="2700" dirty="0" smtClean="0">
                <a:latin typeface="Inconsolata" pitchFamily="50" charset="0"/>
              </a:rPr>
              <a:t>l</a:t>
            </a:r>
            <a:r>
              <a:rPr lang="es-ES" dirty="0" smtClean="0"/>
              <a:t>) and </a:t>
            </a:r>
            <a:r>
              <a:rPr lang="es-ES" sz="2700" dirty="0" err="1" smtClean="0">
                <a:latin typeface="Inconsolata" pitchFamily="49" charset="0"/>
              </a:rPr>
              <a:t>double</a:t>
            </a:r>
            <a:r>
              <a:rPr lang="es-ES" dirty="0" err="1" smtClean="0"/>
              <a:t>s</a:t>
            </a:r>
            <a:r>
              <a:rPr lang="es-ES" dirty="0" smtClean="0"/>
              <a:t> (</a:t>
            </a:r>
            <a:r>
              <a:rPr lang="es-ES" sz="2700" dirty="0" smtClean="0">
                <a:latin typeface="Inconsolata" pitchFamily="50" charset="0"/>
              </a:rPr>
              <a:t>d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numpy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cast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types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one of </a:t>
            </a:r>
            <a:r>
              <a:rPr lang="es-ES" dirty="0" err="1" smtClean="0"/>
              <a:t>those</a:t>
            </a:r>
            <a:r>
              <a:rPr lang="es-ES" dirty="0" smtClean="0"/>
              <a:t> (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possible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79998" y="1988840"/>
            <a:ext cx="8784000" cy="26776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np.add.types</a:t>
            </a:r>
            <a:endParaRPr lang="en-US" sz="2400" dirty="0" smtClean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['??-&gt;?', 'bb-&gt;b', 'BB-&gt;B', '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hh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-&gt;h', 'HH-&gt;H', 'ii-&gt;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‘, 'II-&gt;I', '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ll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-&gt;l', 'LL-&gt;L', '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qq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-&gt;q', 'QQ-&gt;Q', '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ee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-&gt;e', 'ff-&gt;f', '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dd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-&gt;d', '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gg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-&gt;g', 'FF-&gt;F', 'DD-&gt;D', 'GG-&gt;G', 'Mm-&gt;M', 'mm-&gt;m', '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mM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-&gt;M', 'OO-&gt;O']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inner1d.types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['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ll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-&gt;l', '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dd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-&gt;d']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kernel</a:t>
            </a:r>
            <a:r>
              <a:rPr lang="es-ES" dirty="0" smtClean="0"/>
              <a:t> </a:t>
            </a:r>
            <a:r>
              <a:rPr lang="es-ES" dirty="0" err="1" smtClean="0"/>
              <a:t>prototype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gufunc</a:t>
            </a:r>
            <a:r>
              <a:rPr lang="es-ES" dirty="0" smtClean="0"/>
              <a:t> </a:t>
            </a:r>
            <a:r>
              <a:rPr lang="es-ES" dirty="0" err="1" smtClean="0"/>
              <a:t>kernels</a:t>
            </a:r>
            <a:r>
              <a:rPr lang="es-ES" dirty="0" smtClean="0"/>
              <a:t>, </a:t>
            </a:r>
            <a:r>
              <a:rPr lang="es-ES" dirty="0" err="1" smtClean="0"/>
              <a:t>i.e.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actual C </a:t>
            </a:r>
            <a:r>
              <a:rPr lang="es-ES" dirty="0" err="1" smtClean="0"/>
              <a:t>functions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do </a:t>
            </a:r>
            <a:r>
              <a:rPr lang="es-ES" dirty="0" err="1" smtClean="0"/>
              <a:t>the</a:t>
            </a:r>
            <a:r>
              <a:rPr lang="es-ES" dirty="0" smtClean="0"/>
              <a:t> heavy </a:t>
            </a:r>
            <a:r>
              <a:rPr lang="es-ES" dirty="0" err="1" smtClean="0"/>
              <a:t>computational</a:t>
            </a:r>
            <a:r>
              <a:rPr lang="es-ES" dirty="0" smtClean="0"/>
              <a:t> lifting,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prototype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How</a:t>
            </a:r>
            <a:r>
              <a:rPr lang="es-ES" dirty="0" smtClean="0"/>
              <a:t> do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four</a:t>
            </a:r>
            <a:r>
              <a:rPr lang="es-ES" dirty="0" smtClean="0"/>
              <a:t> </a:t>
            </a:r>
            <a:r>
              <a:rPr lang="es-ES" dirty="0" err="1" smtClean="0"/>
              <a:t>arguments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vertices</a:t>
            </a:r>
            <a:r>
              <a:rPr lang="es-ES" dirty="0" smtClean="0"/>
              <a:t> and </a:t>
            </a:r>
            <a:r>
              <a:rPr lang="es-ES" dirty="0" err="1" smtClean="0"/>
              <a:t>points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last</a:t>
            </a:r>
            <a:r>
              <a:rPr lang="es-ES" dirty="0" smtClean="0"/>
              <a:t> one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easy</a:t>
            </a:r>
            <a:r>
              <a:rPr lang="es-ES" dirty="0" smtClean="0"/>
              <a:t>: </a:t>
            </a:r>
            <a:r>
              <a:rPr lang="es-ES" sz="2700" dirty="0" smtClean="0">
                <a:latin typeface="Inconsolata" pitchFamily="49" charset="0"/>
              </a:rPr>
              <a:t>data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unused</a:t>
            </a:r>
            <a:r>
              <a:rPr lang="es-ES" dirty="0" smtClean="0"/>
              <a:t>, </a:t>
            </a: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worry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79998" y="2516703"/>
            <a:ext cx="8784000" cy="15696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static void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pip_kernel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(char **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args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     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npy_intp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*dimensions,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     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npy_intp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*steps,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              void *data)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extracting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arguments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>
                <a:latin typeface="Inconsolata" pitchFamily="50" charset="0"/>
              </a:rPr>
              <a:t>**</a:t>
            </a:r>
            <a:r>
              <a:rPr lang="en-US" sz="2700" dirty="0" err="1" smtClean="0">
                <a:latin typeface="Inconsolata" pitchFamily="50" charset="0"/>
              </a:rPr>
              <a:t>args</a:t>
            </a:r>
            <a:r>
              <a:rPr lang="en-US" sz="2700" dirty="0" smtClean="0">
                <a:latin typeface="Inconsolata" pitchFamily="50" charset="0"/>
              </a:rPr>
              <a:t> </a:t>
            </a:r>
            <a:r>
              <a:rPr lang="en-US" dirty="0" smtClean="0"/>
              <a:t>is an array of pointers, one for each input, followed by one for each output.</a:t>
            </a:r>
          </a:p>
          <a:p>
            <a:endParaRPr lang="en-US" dirty="0" smtClean="0"/>
          </a:p>
          <a:p>
            <a:r>
              <a:rPr lang="en-US" dirty="0" smtClean="0"/>
              <a:t> They come in as </a:t>
            </a:r>
            <a:r>
              <a:rPr lang="en-US" sz="2700" dirty="0" smtClean="0">
                <a:latin typeface="Inconsolata" pitchFamily="50" charset="0"/>
              </a:rPr>
              <a:t>char</a:t>
            </a:r>
            <a:r>
              <a:rPr lang="en-US" dirty="0" smtClean="0"/>
              <a:t>, i.e. signed bytes, so we will need to do some casting.</a:t>
            </a:r>
          </a:p>
          <a:p>
            <a:endParaRPr lang="en-US" dirty="0" smtClean="0"/>
          </a:p>
          <a:p>
            <a:r>
              <a:rPr lang="en-US" dirty="0" smtClean="0"/>
              <a:t> But lets extract the actual arguments:</a:t>
            </a:r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79998" y="4226312"/>
            <a:ext cx="8784000" cy="19389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char *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vertex_x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args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[0],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*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vertex_y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args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[1],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*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point_x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args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[2],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*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point_y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args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[3],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*out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args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[4];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extracting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dimensions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>
                <a:latin typeface="Inconsolata" pitchFamily="50" charset="0"/>
              </a:rPr>
              <a:t>*dimensions</a:t>
            </a:r>
            <a:r>
              <a:rPr lang="en-US" dirty="0" smtClean="0"/>
              <a:t> is an array of </a:t>
            </a:r>
            <a:r>
              <a:rPr lang="en-US" sz="2700" dirty="0" err="1" smtClean="0">
                <a:latin typeface="Inconsolata" pitchFamily="50" charset="0"/>
              </a:rPr>
              <a:t>npy_intp</a:t>
            </a:r>
            <a:endParaRPr lang="en-US" sz="2700" dirty="0" smtClean="0">
              <a:latin typeface="Inconsolata" pitchFamily="50" charset="0"/>
            </a:endParaRPr>
          </a:p>
          <a:p>
            <a:r>
              <a:rPr lang="en-US" sz="2700" dirty="0" err="1" smtClean="0">
                <a:latin typeface="Inconsolata" pitchFamily="50" charset="0"/>
              </a:rPr>
              <a:t>npy_intp</a:t>
            </a:r>
            <a:r>
              <a:rPr lang="en-US" dirty="0" smtClean="0"/>
              <a:t> is an integer type, large enough to hold a pointer</a:t>
            </a:r>
          </a:p>
          <a:p>
            <a:endParaRPr lang="en-US" dirty="0" smtClean="0"/>
          </a:p>
          <a:p>
            <a:r>
              <a:rPr lang="en-US" dirty="0" smtClean="0"/>
              <a:t> It’s first entry is the </a:t>
            </a:r>
            <a:r>
              <a:rPr lang="en-US" b="1" dirty="0" smtClean="0">
                <a:solidFill>
                  <a:schemeClr val="accent1"/>
                </a:solidFill>
              </a:rPr>
              <a:t>loop length</a:t>
            </a:r>
            <a:r>
              <a:rPr lang="en-US" dirty="0" smtClean="0"/>
              <a:t>, more on this later, followed by all the unique signature parameters, in the order in which they appear</a:t>
            </a:r>
          </a:p>
          <a:p>
            <a:endParaRPr lang="en-US" dirty="0" smtClean="0"/>
          </a:p>
          <a:p>
            <a:r>
              <a:rPr lang="en-US" dirty="0" smtClean="0"/>
              <a:t> In our case, that’s just the number of vertices, </a:t>
            </a:r>
            <a:r>
              <a:rPr lang="en-US" sz="2700" dirty="0" smtClean="0">
                <a:latin typeface="Inconsolata" pitchFamily="50" charset="0"/>
              </a:rPr>
              <a:t>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79998" y="4941168"/>
            <a:ext cx="8784000" cy="8309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npy_intp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loop_len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dimensions[0],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vtx_len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dimensions[1];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extracting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strides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700" dirty="0" smtClean="0">
                <a:latin typeface="Inconsolata" pitchFamily="50" charset="0"/>
              </a:rPr>
              <a:t>*</a:t>
            </a:r>
            <a:r>
              <a:rPr lang="es-ES" sz="2700" dirty="0" err="1" smtClean="0">
                <a:latin typeface="Inconsolata" pitchFamily="50" charset="0"/>
              </a:rPr>
              <a:t>steps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another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of </a:t>
            </a:r>
            <a:r>
              <a:rPr lang="es-ES" sz="2700" dirty="0" err="1" smtClean="0">
                <a:latin typeface="Inconsolata" pitchFamily="50" charset="0"/>
              </a:rPr>
              <a:t>npy_intp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holds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entry</a:t>
            </a:r>
            <a:r>
              <a:rPr lang="es-ES" dirty="0" smtClean="0"/>
              <a:t> per input and output,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b="1" dirty="0" err="1" smtClean="0">
                <a:solidFill>
                  <a:schemeClr val="accent1"/>
                </a:solidFill>
              </a:rPr>
              <a:t>loop</a:t>
            </a:r>
            <a:r>
              <a:rPr lang="es-ES" b="1" dirty="0" smtClean="0">
                <a:solidFill>
                  <a:schemeClr val="accent1"/>
                </a:solidFill>
              </a:rPr>
              <a:t> </a:t>
            </a:r>
            <a:r>
              <a:rPr lang="es-ES" b="1" dirty="0" err="1" smtClean="0">
                <a:solidFill>
                  <a:schemeClr val="accent1"/>
                </a:solidFill>
              </a:rPr>
              <a:t>strides</a:t>
            </a:r>
            <a:r>
              <a:rPr lang="es-ES" dirty="0" smtClean="0"/>
              <a:t>…</a:t>
            </a:r>
          </a:p>
          <a:p>
            <a:endParaRPr lang="es-ES" dirty="0" smtClean="0"/>
          </a:p>
          <a:p>
            <a:r>
              <a:rPr lang="es-ES" dirty="0" smtClean="0"/>
              <a:t>…</a:t>
            </a:r>
            <a:r>
              <a:rPr lang="es-ES" dirty="0" err="1" smtClean="0"/>
              <a:t>followed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entry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dimension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signature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corresponding</a:t>
            </a:r>
            <a:r>
              <a:rPr lang="es-ES" dirty="0" smtClean="0"/>
              <a:t> </a:t>
            </a:r>
            <a:r>
              <a:rPr lang="es-ES" dirty="0" err="1" smtClean="0"/>
              <a:t>stride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79998" y="3717032"/>
            <a:ext cx="8784000" cy="26776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npy_intp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vtx_x_loop_str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steps[0],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vtx_y_loop_str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steps[1],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pnt_x_loop_str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steps[2],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pnt_y_loop_str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steps[3],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out_loop_str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steps[4],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vtx_x_str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steps[5],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vtx_y_str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steps[6];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understanding</a:t>
            </a:r>
            <a:r>
              <a:rPr lang="es-ES" dirty="0" smtClean="0"/>
              <a:t> </a:t>
            </a:r>
            <a:r>
              <a:rPr lang="es-ES" dirty="0" err="1" smtClean="0"/>
              <a:t>strides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Lets first figure out what are </a:t>
            </a:r>
            <a:r>
              <a:rPr lang="en-US" sz="2700" dirty="0" err="1" smtClean="0">
                <a:latin typeface="Inconsolata" pitchFamily="50" charset="0"/>
              </a:rPr>
              <a:t>vtx_x_str</a:t>
            </a:r>
            <a:r>
              <a:rPr lang="en-US" dirty="0" smtClean="0"/>
              <a:t> and </a:t>
            </a:r>
            <a:r>
              <a:rPr lang="en-US" sz="2700" dirty="0" err="1" smtClean="0">
                <a:latin typeface="Inconsolata" pitchFamily="50" charset="0"/>
              </a:rPr>
              <a:t>vtx_y_str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</a:t>
            </a:r>
            <a:r>
              <a:rPr lang="en-US" sz="2700" dirty="0" err="1" smtClean="0">
                <a:latin typeface="Inconsolata" pitchFamily="50" charset="0"/>
              </a:rPr>
              <a:t>vtx_x</a:t>
            </a:r>
            <a:r>
              <a:rPr lang="en-US" dirty="0" smtClean="0"/>
              <a:t> and </a:t>
            </a:r>
            <a:r>
              <a:rPr lang="en-US" sz="2700" dirty="0" err="1" smtClean="0">
                <a:latin typeface="Inconsolata" pitchFamily="50" charset="0"/>
              </a:rPr>
              <a:t>vtx_y</a:t>
            </a:r>
            <a:r>
              <a:rPr lang="en-US" dirty="0" smtClean="0"/>
              <a:t> are arrays, but they need not be contiguous in memory, so:</a:t>
            </a:r>
          </a:p>
          <a:p>
            <a:r>
              <a:rPr lang="en-US" sz="2700" dirty="0" err="1" smtClean="0">
                <a:latin typeface="Inconsolata" pitchFamily="50" charset="0"/>
              </a:rPr>
              <a:t>vtx_x_str</a:t>
            </a:r>
            <a:r>
              <a:rPr lang="en-US" dirty="0" smtClean="0"/>
              <a:t> is the number of bytes in memory between </a:t>
            </a:r>
            <a:r>
              <a:rPr lang="en-US" sz="2700" dirty="0" err="1" smtClean="0">
                <a:latin typeface="Inconsolata" pitchFamily="50" charset="0"/>
              </a:rPr>
              <a:t>vtx_x</a:t>
            </a:r>
            <a:r>
              <a:rPr lang="en-US" dirty="0" smtClean="0"/>
              <a:t> entries, and</a:t>
            </a:r>
          </a:p>
          <a:p>
            <a:r>
              <a:rPr lang="en-US" sz="2700" dirty="0" err="1" smtClean="0">
                <a:latin typeface="Inconsolata" pitchFamily="50" charset="0"/>
              </a:rPr>
              <a:t>vtx_y_str</a:t>
            </a:r>
            <a:r>
              <a:rPr lang="en-US" dirty="0" smtClean="0"/>
              <a:t> is the number of bytes in memory between </a:t>
            </a:r>
            <a:r>
              <a:rPr lang="en-US" sz="2700" dirty="0" err="1" smtClean="0">
                <a:latin typeface="Inconsolata" pitchFamily="50" charset="0"/>
              </a:rPr>
              <a:t>vtx_y</a:t>
            </a:r>
            <a:r>
              <a:rPr lang="en-US" dirty="0" smtClean="0"/>
              <a:t> entries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striding</a:t>
            </a:r>
            <a:r>
              <a:rPr lang="es-ES" dirty="0" smtClean="0"/>
              <a:t> </a:t>
            </a:r>
            <a:r>
              <a:rPr lang="es-ES" dirty="0" err="1" smtClean="0"/>
              <a:t>galore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b="1" dirty="0" smtClean="0">
                <a:solidFill>
                  <a:schemeClr val="accent1"/>
                </a:solidFill>
              </a:rPr>
              <a:t>loop length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loop strides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Even though our signature is:</a:t>
            </a:r>
          </a:p>
          <a:p>
            <a:pPr lvl="1">
              <a:buNone/>
            </a:pPr>
            <a:r>
              <a:rPr lang="en-US" sz="2700" dirty="0" smtClean="0">
                <a:latin typeface="Inconsolata" pitchFamily="50" charset="0"/>
              </a:rPr>
              <a:t>(n),(n),(),()-&gt;()</a:t>
            </a:r>
          </a:p>
          <a:p>
            <a:r>
              <a:rPr lang="en-US" dirty="0" smtClean="0"/>
              <a:t>the kernel must be written as if it were:</a:t>
            </a:r>
          </a:p>
          <a:p>
            <a:pPr lvl="1">
              <a:buNone/>
            </a:pPr>
            <a:r>
              <a:rPr lang="en-US" sz="2700" dirty="0" smtClean="0">
                <a:latin typeface="Inconsolata" pitchFamily="50" charset="0"/>
              </a:rPr>
              <a:t>(</a:t>
            </a:r>
            <a:r>
              <a:rPr lang="en-US" sz="2700" dirty="0" err="1" smtClean="0">
                <a:latin typeface="Inconsolata" pitchFamily="50" charset="0"/>
              </a:rPr>
              <a:t>m,n</a:t>
            </a:r>
            <a:r>
              <a:rPr lang="en-US" sz="2700" dirty="0" smtClean="0">
                <a:latin typeface="Inconsolata" pitchFamily="50" charset="0"/>
              </a:rPr>
              <a:t>),(</a:t>
            </a:r>
            <a:r>
              <a:rPr lang="en-US" sz="2700" dirty="0" err="1" smtClean="0">
                <a:latin typeface="Inconsolata" pitchFamily="50" charset="0"/>
              </a:rPr>
              <a:t>m,n</a:t>
            </a:r>
            <a:r>
              <a:rPr lang="en-US" sz="2700" dirty="0" smtClean="0">
                <a:latin typeface="Inconsolata" pitchFamily="50" charset="0"/>
              </a:rPr>
              <a:t>),(m),(m)-&gt;(m)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700" dirty="0" smtClean="0">
                <a:latin typeface="Inconsolata" pitchFamily="50" charset="0"/>
              </a:rPr>
              <a:t>m</a:t>
            </a:r>
            <a:r>
              <a:rPr lang="en-US" dirty="0" smtClean="0"/>
              <a:t> above is the </a:t>
            </a:r>
            <a:r>
              <a:rPr lang="en-US" b="1" dirty="0" smtClean="0">
                <a:solidFill>
                  <a:schemeClr val="accent1"/>
                </a:solidFill>
              </a:rPr>
              <a:t>loop length</a:t>
            </a:r>
            <a:r>
              <a:rPr lang="en-US" dirty="0" smtClean="0"/>
              <a:t>, and the </a:t>
            </a:r>
            <a:r>
              <a:rPr lang="en-US" b="1" dirty="0" smtClean="0">
                <a:solidFill>
                  <a:schemeClr val="accent1"/>
                </a:solidFill>
              </a:rPr>
              <a:t>loop strides</a:t>
            </a:r>
            <a:r>
              <a:rPr lang="en-US" dirty="0" smtClean="0"/>
              <a:t> are the strides of the corresponding dimensions of the enlarged input arrays</a:t>
            </a:r>
          </a:p>
          <a:p>
            <a:r>
              <a:rPr lang="en-US" dirty="0" smtClean="0"/>
              <a:t>In a normal call, </a:t>
            </a:r>
            <a:r>
              <a:rPr lang="en-US" sz="2700" dirty="0" smtClean="0">
                <a:latin typeface="Inconsolata" pitchFamily="50" charset="0"/>
              </a:rPr>
              <a:t>m = 1</a:t>
            </a:r>
            <a:r>
              <a:rPr lang="en-US" dirty="0" smtClean="0"/>
              <a:t>, and the loop strides are unused</a:t>
            </a:r>
          </a:p>
          <a:p>
            <a:r>
              <a:rPr lang="en-US" dirty="0" smtClean="0"/>
              <a:t>Setting things up like this makes calls with broadcasting more efficient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about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important implementation details missing, check the </a:t>
            </a:r>
            <a:r>
              <a:rPr lang="en-US" dirty="0" err="1" smtClean="0"/>
              <a:t>github</a:t>
            </a:r>
            <a:r>
              <a:rPr lang="en-US" dirty="0" smtClean="0"/>
              <a:t> repository for examples:</a:t>
            </a:r>
          </a:p>
          <a:p>
            <a:r>
              <a:rPr lang="en-US" dirty="0" err="1" smtClean="0"/>
              <a:t>gufunc</a:t>
            </a:r>
            <a:r>
              <a:rPr lang="en-US" dirty="0" smtClean="0"/>
              <a:t> registration</a:t>
            </a:r>
          </a:p>
          <a:p>
            <a:r>
              <a:rPr lang="en-US" dirty="0" smtClean="0"/>
              <a:t>module initialization</a:t>
            </a:r>
          </a:p>
          <a:p>
            <a:r>
              <a:rPr lang="en-US" dirty="0" smtClean="0"/>
              <a:t>compiler set-up…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9" y="846957"/>
            <a:ext cx="3446139" cy="34461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3" y="980728"/>
            <a:ext cx="5472607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You now have access, within a C function, to the underlying </a:t>
            </a:r>
            <a:r>
              <a:rPr lang="en-US" dirty="0" err="1" smtClean="0"/>
              <a:t>numpy</a:t>
            </a:r>
            <a:r>
              <a:rPr lang="en-US" dirty="0" smtClean="0"/>
              <a:t> array data of your input and output arguments.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Go do whatever crazy thing you want to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signature’s the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output’s shape has to be constructed entirely from the inputs’ dimensions, this can be </a:t>
            </a:r>
            <a:r>
              <a:rPr lang="en-US" strike="sngStrike" dirty="0" smtClean="0"/>
              <a:t>a real bitch</a:t>
            </a:r>
            <a:r>
              <a:rPr lang="en-US" dirty="0" smtClean="0"/>
              <a:t> challenging</a:t>
            </a:r>
          </a:p>
          <a:p>
            <a:pPr marL="0" indent="0">
              <a:buNone/>
            </a:pPr>
            <a:r>
              <a:rPr lang="en-US" dirty="0" smtClean="0"/>
              <a:t>A very ugly (but effective) way around it is having a spoof input the shape of the output, and using a Python wrapper:</a:t>
            </a:r>
          </a:p>
          <a:p>
            <a:r>
              <a:rPr lang="en-US" dirty="0" smtClean="0"/>
              <a:t>if we </a:t>
            </a:r>
            <a:r>
              <a:rPr lang="en-US" dirty="0"/>
              <a:t>want a </a:t>
            </a:r>
            <a:r>
              <a:rPr lang="en-US" dirty="0" err="1"/>
              <a:t>gufunc</a:t>
            </a:r>
            <a:r>
              <a:rPr lang="en-US" dirty="0"/>
              <a:t> that does, </a:t>
            </a:r>
            <a:r>
              <a:rPr lang="en-US" sz="2700" dirty="0">
                <a:latin typeface="Inconsolata" pitchFamily="49" charset="0"/>
              </a:rPr>
              <a:t>(n</a:t>
            </a:r>
            <a:r>
              <a:rPr lang="en-US" sz="2700" dirty="0" smtClean="0">
                <a:latin typeface="Inconsolata" pitchFamily="49" charset="0"/>
              </a:rPr>
              <a:t>)-&gt;(2*n)</a:t>
            </a:r>
            <a:endParaRPr lang="en-US" sz="2700" dirty="0">
              <a:latin typeface="Inconsolata" pitchFamily="49" charset="0"/>
            </a:endParaRPr>
          </a:p>
          <a:p>
            <a:r>
              <a:rPr lang="en-US" dirty="0"/>
              <a:t>we code one that that does, </a:t>
            </a:r>
            <a:r>
              <a:rPr lang="en-US" sz="2700" dirty="0">
                <a:latin typeface="Inconsolata" pitchFamily="49" charset="0"/>
              </a:rPr>
              <a:t>(n),(m</a:t>
            </a:r>
            <a:r>
              <a:rPr lang="en-US" sz="2700" dirty="0" smtClean="0">
                <a:latin typeface="Inconsolata" pitchFamily="49" charset="0"/>
              </a:rPr>
              <a:t>)-&gt;(m)</a:t>
            </a:r>
            <a:endParaRPr lang="en-US" sz="2700" dirty="0">
              <a:latin typeface="Inconsolata" pitchFamily="49" charset="0"/>
            </a:endParaRPr>
          </a:p>
          <a:p>
            <a:r>
              <a:rPr lang="en-US" dirty="0" smtClean="0"/>
              <a:t>and we wrap it in something like this:</a:t>
            </a:r>
            <a:endParaRPr lang="en-US" dirty="0" smtClean="0">
              <a:latin typeface="Inconsolata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998" y="4217020"/>
            <a:ext cx="8784000" cy="23083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my_gufunc_wrapper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(x):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x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np.asarray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(x)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out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np.empty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x.shape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[:-1] + (2*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x.shape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[-1],),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        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dtype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=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x.dtype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_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my_gufunc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(x, out, out=out)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return out</a:t>
            </a:r>
          </a:p>
        </p:txBody>
      </p:sp>
    </p:spTree>
    <p:extLst>
      <p:ext uri="{BB962C8B-B14F-4D97-AF65-F5344CB8AC3E}">
        <p14:creationId xmlns:p14="http://schemas.microsoft.com/office/powerpoint/2010/main" val="184238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joy of compiling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err="1" smtClean="0"/>
              <a:t>everything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always</a:t>
            </a:r>
            <a:r>
              <a:rPr lang="es-ES" dirty="0" smtClean="0"/>
              <a:t> </a:t>
            </a:r>
            <a:r>
              <a:rPr lang="es-ES" dirty="0" err="1" smtClean="0"/>
              <a:t>wanted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ufuncs</a:t>
            </a:r>
            <a:r>
              <a:rPr lang="es-ES" dirty="0" smtClean="0"/>
              <a:t>*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(*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afraid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ask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under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Compiling and installing the extension module, once everything is properly set up, is a piece of cake, just run: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 smtClean="0"/>
              <a:t>Getting this to work under Windows is a little tricky:</a:t>
            </a:r>
          </a:p>
          <a:p>
            <a:r>
              <a:rPr lang="en-US" dirty="0" smtClean="0"/>
              <a:t>First, install the right Microsoft SDK version.</a:t>
            </a:r>
          </a:p>
          <a:p>
            <a:r>
              <a:rPr lang="en-US" dirty="0" smtClean="0"/>
              <a:t>You want </a:t>
            </a:r>
            <a:r>
              <a:rPr lang="en-US" sz="2700" dirty="0" err="1" smtClean="0">
                <a:latin typeface="Inconsolata" pitchFamily="49" charset="0"/>
              </a:rPr>
              <a:t>GRMSDKX_EN_DVD.iso</a:t>
            </a:r>
            <a:r>
              <a:rPr lang="en-US" dirty="0" smtClean="0"/>
              <a:t> from:</a:t>
            </a:r>
          </a:p>
          <a:p>
            <a:pPr lvl="1"/>
            <a:r>
              <a:rPr lang="en-US" dirty="0" smtClean="0"/>
              <a:t>Python 2.6, 2.7 &amp; 3.2: </a:t>
            </a:r>
            <a:r>
              <a:rPr lang="en-US" dirty="0" smtClean="0">
                <a:hlinkClick r:id="rId3"/>
              </a:rPr>
              <a:t>SDK </a:t>
            </a:r>
            <a:r>
              <a:rPr lang="en-US" dirty="0">
                <a:hlinkClick r:id="rId3"/>
              </a:rPr>
              <a:t>3.5 </a:t>
            </a:r>
            <a:r>
              <a:rPr lang="en-US" dirty="0" smtClean="0">
                <a:hlinkClick r:id="rId3"/>
              </a:rPr>
              <a:t>SP1</a:t>
            </a:r>
            <a:endParaRPr lang="en-US" dirty="0"/>
          </a:p>
          <a:p>
            <a:pPr lvl="1"/>
            <a:r>
              <a:rPr lang="en-US" dirty="0" smtClean="0"/>
              <a:t>Python 3.3: </a:t>
            </a:r>
            <a:r>
              <a:rPr lang="en-US" dirty="0" smtClean="0">
                <a:hlinkClick r:id="rId4"/>
              </a:rPr>
              <a:t>SDK 4</a:t>
            </a:r>
            <a:endParaRPr lang="en-US" dirty="0" smtClean="0"/>
          </a:p>
          <a:p>
            <a:r>
              <a:rPr lang="en-US" dirty="0" smtClean="0"/>
              <a:t>Before running </a:t>
            </a:r>
            <a:r>
              <a:rPr lang="en-US" sz="2700" dirty="0" smtClean="0">
                <a:latin typeface="Inconsolata" pitchFamily="49" charset="0"/>
              </a:rPr>
              <a:t>setup.py</a:t>
            </a:r>
            <a:r>
              <a:rPr lang="en-US" dirty="0" smtClean="0"/>
              <a:t>, do this in the SDK shell:</a:t>
            </a:r>
          </a:p>
          <a:p>
            <a:endParaRPr lang="en-US" sz="3600" dirty="0"/>
          </a:p>
          <a:p>
            <a:r>
              <a:rPr lang="en-US" dirty="0" smtClean="0"/>
              <a:t>and depending on your target (32 or 64 bit), also one of: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998" y="1887215"/>
            <a:ext cx="8784000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python setup.py install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98" y="4839543"/>
            <a:ext cx="8784000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:\Microsoft 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SDKs\Windows\v7.0&gt;set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DISTUTILS_USE_SDK=1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998" y="5838363"/>
            <a:ext cx="8784000" cy="8309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C:\Microsoft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SDKs\Windows\v7.0&gt;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setenv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/x86 /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release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:\Microsoft SDKs\Windows\v7.0&gt;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setenv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/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x64 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/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release</a:t>
            </a:r>
            <a:endParaRPr lang="en-US" sz="2400" dirty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3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gufuncs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what exactly is a </a:t>
            </a:r>
            <a:r>
              <a:rPr lang="en-US" b="1" dirty="0" err="1" smtClean="0">
                <a:solidFill>
                  <a:schemeClr val="accent1"/>
                </a:solidFill>
              </a:rPr>
              <a:t>gufunc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eneralized </a:t>
            </a:r>
            <a:r>
              <a:rPr lang="en-US" b="1" dirty="0" err="1" smtClean="0">
                <a:solidFill>
                  <a:schemeClr val="accent1"/>
                </a:solidFill>
              </a:rPr>
              <a:t>ufunc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a </a:t>
            </a:r>
            <a:r>
              <a:rPr lang="en-US" b="1" dirty="0" err="1" smtClean="0">
                <a:solidFill>
                  <a:schemeClr val="accent1"/>
                </a:solidFill>
              </a:rPr>
              <a:t>ufunc</a:t>
            </a:r>
            <a:r>
              <a:rPr lang="en-US" dirty="0" smtClean="0"/>
              <a:t> was?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  <a:r>
              <a:rPr lang="en-US" dirty="0" smtClean="0"/>
              <a:t>niversal </a:t>
            </a:r>
            <a:r>
              <a:rPr lang="en-US" b="1" dirty="0" smtClean="0">
                <a:solidFill>
                  <a:schemeClr val="accent1"/>
                </a:solidFill>
              </a:rPr>
              <a:t>func</a:t>
            </a:r>
            <a:r>
              <a:rPr lang="en-US" dirty="0" smtClean="0"/>
              <a:t>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of the cool </a:t>
            </a:r>
            <a:r>
              <a:rPr lang="en-US" dirty="0" err="1" smtClean="0"/>
              <a:t>numpy</a:t>
            </a:r>
            <a:r>
              <a:rPr lang="en-US" dirty="0" smtClean="0"/>
              <a:t> stuff is built on four objects:</a:t>
            </a:r>
          </a:p>
          <a:p>
            <a:r>
              <a:rPr lang="en-US" sz="2700" dirty="0" err="1" smtClean="0">
                <a:latin typeface="Inconsolata" pitchFamily="49" charset="0"/>
              </a:rPr>
              <a:t>np.ndarray</a:t>
            </a:r>
            <a:r>
              <a:rPr lang="en-US" dirty="0" smtClean="0"/>
              <a:t> – the multidimensional array, </a:t>
            </a:r>
          </a:p>
          <a:p>
            <a:r>
              <a:rPr lang="en-US" sz="2700" dirty="0" err="1">
                <a:latin typeface="Inconsolata" pitchFamily="49" charset="0"/>
              </a:rPr>
              <a:t>np.dtype</a:t>
            </a:r>
            <a:r>
              <a:rPr lang="en-US" dirty="0" smtClean="0"/>
              <a:t> – the data type descriptor, </a:t>
            </a:r>
          </a:p>
          <a:p>
            <a:r>
              <a:rPr lang="en-US" sz="2700" dirty="0" err="1">
                <a:latin typeface="Inconsolata" pitchFamily="49" charset="0"/>
              </a:rPr>
              <a:t>np.nditer</a:t>
            </a:r>
            <a:r>
              <a:rPr lang="en-US" dirty="0" smtClean="0"/>
              <a:t> – the array iterator, and </a:t>
            </a:r>
          </a:p>
          <a:p>
            <a:r>
              <a:rPr lang="en-US" sz="2700" dirty="0" err="1">
                <a:latin typeface="Inconsolata" pitchFamily="49" charset="0"/>
              </a:rPr>
              <a:t>np.ufunc</a:t>
            </a:r>
            <a:r>
              <a:rPr lang="en-US" dirty="0" smtClean="0"/>
              <a:t> – the universal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ufuncs</a:t>
            </a:r>
            <a:r>
              <a:rPr lang="en-US" dirty="0" smtClean="0"/>
              <a:t> provide </a:t>
            </a:r>
            <a:r>
              <a:rPr lang="en-US" b="1" dirty="0" err="1" smtClean="0">
                <a:solidFill>
                  <a:schemeClr val="accent1"/>
                </a:solidFill>
              </a:rPr>
              <a:t>vectorization</a:t>
            </a:r>
            <a:r>
              <a:rPr lang="en-US" dirty="0" smtClean="0"/>
              <a:t>, i.e. implicit looping over all items of an array: speed-ups of </a:t>
            </a:r>
            <a:r>
              <a:rPr lang="en-US" b="1" dirty="0" smtClean="0">
                <a:solidFill>
                  <a:schemeClr val="accent1"/>
                </a:solidFill>
              </a:rPr>
              <a:t>1000x</a:t>
            </a:r>
            <a:r>
              <a:rPr lang="en-US" dirty="0" smtClean="0"/>
              <a:t> are typical (!!!)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you would do in </a:t>
            </a:r>
            <a:r>
              <a:rPr lang="en-US" b="1" dirty="0" smtClean="0">
                <a:solidFill>
                  <a:schemeClr val="accent1"/>
                </a:solidFill>
              </a:rPr>
              <a:t>Python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you can do with </a:t>
            </a:r>
            <a:r>
              <a:rPr lang="en-US" b="1" dirty="0" err="1" smtClean="0">
                <a:solidFill>
                  <a:schemeClr val="accent1"/>
                </a:solidFill>
              </a:rPr>
              <a:t>numpy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000" y="2780928"/>
            <a:ext cx="8784000" cy="156966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a = [1, 2 ,3]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b = [4, 5, 6]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[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+ j for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, j in zip(a, b)]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[5, 7, 9]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000" y="4955684"/>
            <a:ext cx="8784977" cy="15696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a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np.array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([1, 2 ,3])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b 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np.array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([4, 5, 6])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a + 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array([5, 7, 9])</a:t>
            </a:r>
          </a:p>
        </p:txBody>
      </p:sp>
    </p:spTree>
    <p:extLst>
      <p:ext uri="{BB962C8B-B14F-4D97-AF65-F5344CB8AC3E}">
        <p14:creationId xmlns:p14="http://schemas.microsoft.com/office/powerpoint/2010/main" val="28874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 err="1" smtClean="0"/>
              <a:t>ufuncs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over 60 built-in </a:t>
            </a:r>
            <a:r>
              <a:rPr lang="en-US" b="1" dirty="0" err="1" smtClean="0">
                <a:solidFill>
                  <a:schemeClr val="accent1"/>
                </a:solidFill>
              </a:rPr>
              <a:t>ufuncs</a:t>
            </a:r>
            <a:r>
              <a:rPr lang="en-US" dirty="0" smtClean="0"/>
              <a:t> in </a:t>
            </a:r>
            <a:r>
              <a:rPr lang="en-US" b="1" dirty="0" err="1" smtClean="0">
                <a:solidFill>
                  <a:schemeClr val="accent1"/>
                </a:solidFill>
              </a:rPr>
              <a:t>numpy</a:t>
            </a:r>
            <a:r>
              <a:rPr lang="en-US" dirty="0" smtClean="0"/>
              <a:t>, see the complete list here: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http://docs.scipy.org/doc/numpy/reference/ufuncs.html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basic operators on arrays are overloaded by a </a:t>
            </a:r>
            <a:r>
              <a:rPr lang="en-US" dirty="0" err="1" smtClean="0"/>
              <a:t>ufunc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18896"/>
              </p:ext>
            </p:extLst>
          </p:nvPr>
        </p:nvGraphicFramePr>
        <p:xfrm>
          <a:off x="180000" y="3356992"/>
          <a:ext cx="8784976" cy="3154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1760"/>
                <a:gridCol w="6553216"/>
              </a:tblGrid>
              <a:tr h="340608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Inconsolata" pitchFamily="49" charset="0"/>
                        </a:rPr>
                        <a:t>+, -, *, /, **</a:t>
                      </a:r>
                      <a:endParaRPr lang="en-US" sz="2700" dirty="0">
                        <a:latin typeface="Inconsolata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Inconsolata" pitchFamily="49" charset="0"/>
                        </a:rPr>
                        <a:t>np.add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np.subtract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np.multiply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np.divide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np.power</a:t>
                      </a:r>
                      <a:endParaRPr lang="en-US" sz="2700" dirty="0">
                        <a:latin typeface="Inconsolata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Inconsolata" pitchFamily="49" charset="0"/>
                        </a:rPr>
                        <a:t>&amp;, |, ^, ~ </a:t>
                      </a:r>
                      <a:endParaRPr lang="en-US" sz="2700" dirty="0">
                        <a:latin typeface="Inconsolata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Inconsolata" pitchFamily="49" charset="0"/>
                        </a:rPr>
                        <a:t>np.bitwise_and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np.bitwise_or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np.bitwise_xor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np.bitwise_not</a:t>
                      </a:r>
                      <a:endParaRPr lang="en-US" sz="2700" dirty="0">
                        <a:latin typeface="Inconsolata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smtClean="0">
                          <a:latin typeface="Inconsolata" pitchFamily="49" charset="0"/>
                        </a:rPr>
                        <a:t>&gt;, &lt;, &gt;=, &lt;=, ==, !=</a:t>
                      </a:r>
                    </a:p>
                    <a:p>
                      <a:endParaRPr lang="en-US" sz="2700" dirty="0">
                        <a:latin typeface="Inconsolata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 err="1" smtClean="0">
                          <a:latin typeface="Inconsolata" pitchFamily="49" charset="0"/>
                        </a:rPr>
                        <a:t>np.greater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np.less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np.greater_equal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np.less_equal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np.equal</a:t>
                      </a:r>
                      <a:r>
                        <a:rPr lang="en-US" sz="2700" dirty="0" smtClean="0">
                          <a:latin typeface="Inconsolata" pitchFamily="49" charset="0"/>
                        </a:rPr>
                        <a:t>, </a:t>
                      </a:r>
                      <a:r>
                        <a:rPr lang="en-US" sz="2700" dirty="0" err="1" smtClean="0">
                          <a:latin typeface="Inconsolata" pitchFamily="49" charset="0"/>
                        </a:rPr>
                        <a:t>np.not_equal</a:t>
                      </a:r>
                      <a:endParaRPr lang="en-US" sz="2700" dirty="0" smtClean="0">
                        <a:latin typeface="Inconsolata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9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ufuncs</a:t>
            </a:r>
            <a:r>
              <a:rPr lang="en-US" dirty="0" smtClean="0"/>
              <a:t> as building blocks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998" y="2883708"/>
            <a:ext cx="8784000" cy="37856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spherical_dist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(pos1, pos2, r=3958.75):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pos1, pos2 =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np.deg2rad(pos1),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np.degrad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(pos2)</a:t>
            </a:r>
            <a:endParaRPr lang="en-US" sz="2400" dirty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csl_12 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np.cos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(pos1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[..., 0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]) *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np.cos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(pos2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[..., 0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])</a:t>
            </a:r>
            <a:endParaRPr lang="en-US" sz="2400" dirty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cos_d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np.cos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(pos1 - pos2)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return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r *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np.arccos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cos_d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[..., 0]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–</a:t>
            </a:r>
          </a:p>
          <a:p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                   csl_12 * (1 -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cos_d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[..., 1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]))</a:t>
            </a:r>
          </a:p>
          <a:p>
            <a:endParaRPr lang="en-US" sz="2400" dirty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spherical_dist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([32.7, 117.2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...                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[[42.3, 75.2], [40.4, 3.7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]])</a:t>
            </a:r>
            <a:endParaRPr lang="en-US" sz="2400" dirty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array</a:t>
            </a:r>
            <a:r>
              <a:rPr lang="en-US" sz="2400" dirty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([ 2369.69275626,  5843.31119488])</a:t>
            </a:r>
            <a:endParaRPr lang="en-US" sz="2400" dirty="0" smtClean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</p:txBody>
      </p:sp>
      <p:pic>
        <p:nvPicPr>
          <p:cNvPr id="1026" name="Picture 2" descr="http://upload.wikimedia.org/wikipedia/commons/thumb/3/38/Law-of-haversines.svg/500px-Law-of-haversines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05593" y="332656"/>
            <a:ext cx="2958895" cy="23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9511" y="980728"/>
            <a:ext cx="5760641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b="1" dirty="0" err="1" smtClean="0">
                <a:solidFill>
                  <a:srgbClr val="4F81BD"/>
                </a:solidFill>
              </a:rPr>
              <a:t>ufuncs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can be combined into (much) more complicated operations, e.g. the </a:t>
            </a:r>
            <a:r>
              <a:rPr lang="en-US" dirty="0">
                <a:solidFill>
                  <a:prstClr val="black"/>
                </a:solidFill>
                <a:hlinkClick r:id="rId3"/>
              </a:rPr>
              <a:t>distance on the surface of a sphere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re we done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b="1" dirty="0" err="1" smtClean="0">
                <a:solidFill>
                  <a:schemeClr val="accent1"/>
                </a:solidFill>
              </a:rPr>
              <a:t>ufuncs</a:t>
            </a:r>
            <a:r>
              <a:rPr lang="en-US" dirty="0" smtClean="0"/>
              <a:t> are so easy to combine together in Python, why would you ever want to code a new one in C?</a:t>
            </a:r>
          </a:p>
          <a:p>
            <a:r>
              <a:rPr lang="en-US" dirty="0" smtClean="0"/>
              <a:t>The quick answer is that </a:t>
            </a:r>
            <a:r>
              <a:rPr lang="en-US" b="1" dirty="0" smtClean="0">
                <a:solidFill>
                  <a:schemeClr val="accent1"/>
                </a:solidFill>
              </a:rPr>
              <a:t>you probably won’t</a:t>
            </a:r>
            <a:r>
              <a:rPr lang="en-US" dirty="0" smtClean="0"/>
              <a:t> most of the time…</a:t>
            </a:r>
          </a:p>
          <a:p>
            <a:r>
              <a:rPr lang="en-US" dirty="0" smtClean="0"/>
              <a:t>…but that’s not the case with </a:t>
            </a:r>
            <a:r>
              <a:rPr lang="en-US" b="1" dirty="0" err="1" smtClean="0">
                <a:solidFill>
                  <a:schemeClr val="accent1"/>
                </a:solidFill>
              </a:rPr>
              <a:t>gufuncs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Intrinsically iterative computations may still benefit from a C coded </a:t>
            </a:r>
            <a:r>
              <a:rPr lang="en-US" dirty="0" err="1" smtClean="0"/>
              <a:t>ufunc</a:t>
            </a:r>
            <a:r>
              <a:rPr lang="en-US" dirty="0" smtClean="0"/>
              <a:t>, e.g.: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Mandelbrot set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inverse </a:t>
            </a:r>
            <a:r>
              <a:rPr lang="en-US" dirty="0" smtClean="0">
                <a:hlinkClick r:id="rId3"/>
              </a:rPr>
              <a:t>involute</a:t>
            </a:r>
            <a:r>
              <a:rPr lang="en-US" dirty="0" smtClean="0"/>
              <a:t>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Check implementations of both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4005064"/>
            <a:ext cx="1931208" cy="1448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400000">
            <a:off x="7224672" y="5096809"/>
            <a:ext cx="958235" cy="194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letter 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are </a:t>
            </a:r>
            <a:r>
              <a:rPr lang="en-US" b="1" dirty="0" err="1" smtClean="0">
                <a:solidFill>
                  <a:schemeClr val="accent1"/>
                </a:solidFill>
              </a:rPr>
              <a:t>gufuncs</a:t>
            </a:r>
            <a:r>
              <a:rPr lang="en-US" dirty="0" smtClean="0"/>
              <a:t> different from </a:t>
            </a:r>
            <a:r>
              <a:rPr lang="en-US" b="1" dirty="0" err="1" smtClean="0">
                <a:solidFill>
                  <a:schemeClr val="accent1"/>
                </a:solidFill>
              </a:rPr>
              <a:t>ufuncs</a:t>
            </a:r>
            <a:r>
              <a:rPr lang="en-US" dirty="0" smtClean="0"/>
              <a:t>?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ufuncs</a:t>
            </a:r>
            <a:r>
              <a:rPr lang="en-US" dirty="0" smtClean="0"/>
              <a:t> operate on array items, one at a time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gufuncs</a:t>
            </a:r>
            <a:r>
              <a:rPr lang="en-US" dirty="0" smtClean="0"/>
              <a:t> operate on </a:t>
            </a:r>
            <a:r>
              <a:rPr lang="en-US" dirty="0" err="1" smtClean="0"/>
              <a:t>subarrays</a:t>
            </a:r>
            <a:r>
              <a:rPr lang="en-US" dirty="0" smtClean="0"/>
              <a:t>, one at a time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Let’s see it with an example:</a:t>
            </a:r>
          </a:p>
          <a:p>
            <a:endParaRPr lang="en-US" dirty="0" smtClean="0"/>
          </a:p>
          <a:p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9998" y="3712964"/>
            <a:ext cx="8784000" cy="23083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from 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numpy.core.umath_tests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import inner1d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&gt;&gt;&gt; print(inner1d.__doc__)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inner1d(x1, x2[, out])</a:t>
            </a:r>
          </a:p>
          <a:p>
            <a:endParaRPr lang="en-US" sz="2400" dirty="0" smtClean="0">
              <a:solidFill>
                <a:schemeClr val="bg1"/>
              </a:solidFill>
              <a:latin typeface="Inconsolata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inner on the last dimension and broadcast on the rest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     "(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),(</a:t>
            </a:r>
            <a:r>
              <a:rPr lang="en-US" sz="2400" dirty="0" err="1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Inconsolata" pitchFamily="49" charset="0"/>
                <a:cs typeface="Consolas" pitchFamily="49" charset="0"/>
              </a:rPr>
              <a:t>)-&gt;()”</a:t>
            </a:r>
          </a:p>
        </p:txBody>
      </p:sp>
    </p:spTree>
    <p:extLst>
      <p:ext uri="{BB962C8B-B14F-4D97-AF65-F5344CB8AC3E}">
        <p14:creationId xmlns:p14="http://schemas.microsoft.com/office/powerpoint/2010/main" val="28321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2344</Words>
  <Application>Microsoft Office PowerPoint</Application>
  <PresentationFormat>On-screen Show (4:3)</PresentationFormat>
  <Paragraphs>360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extending numpy with C (coding your own gufunc)</vt:lpstr>
      <vt:lpstr>before we start</vt:lpstr>
      <vt:lpstr>everything you always wanted  to know about ufuncs*</vt:lpstr>
      <vt:lpstr>introducing gufuncs</vt:lpstr>
      <vt:lpstr>vectorization</vt:lpstr>
      <vt:lpstr>built-in ufuncs</vt:lpstr>
      <vt:lpstr>ufuncs as building blocks</vt:lpstr>
      <vt:lpstr>are we done then?</vt:lpstr>
      <vt:lpstr>the letter g</vt:lpstr>
      <vt:lpstr>the gufunc signature</vt:lpstr>
      <vt:lpstr>is it any good?</vt:lpstr>
      <vt:lpstr>broadcasting to the rescue</vt:lpstr>
      <vt:lpstr>broadcasting madness</vt:lpstr>
      <vt:lpstr>another signature</vt:lpstr>
      <vt:lpstr>the DIY gufunc</vt:lpstr>
      <vt:lpstr>are you in or are you out?</vt:lpstr>
      <vt:lpstr>enabling awesomeness</vt:lpstr>
      <vt:lpstr>contiguousness</vt:lpstr>
      <vt:lpstr>the algorithm</vt:lpstr>
      <vt:lpstr>one kernel per type</vt:lpstr>
      <vt:lpstr>the kernel prototype</vt:lpstr>
      <vt:lpstr>extracting the arguments</vt:lpstr>
      <vt:lpstr>extracting the dimensions</vt:lpstr>
      <vt:lpstr>extracting the strides</vt:lpstr>
      <vt:lpstr>understanding strides</vt:lpstr>
      <vt:lpstr>striding galore</vt:lpstr>
      <vt:lpstr>that’s about it!</vt:lpstr>
      <vt:lpstr>the signature’s the limit</vt:lpstr>
      <vt:lpstr>the joy of compiling</vt:lpstr>
      <vt:lpstr>compiling under windows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numpy with C (coding your own gufunc)</dc:title>
  <dc:creator>Jaime Fernandez del Rio</dc:creator>
  <cp:lastModifiedBy>Jaime Fernandez del Rio</cp:lastModifiedBy>
  <cp:revision>64</cp:revision>
  <cp:lastPrinted>2013-10-24T22:36:54Z</cp:lastPrinted>
  <dcterms:created xsi:type="dcterms:W3CDTF">2013-10-10T21:21:12Z</dcterms:created>
  <dcterms:modified xsi:type="dcterms:W3CDTF">2013-10-24T23:30:30Z</dcterms:modified>
</cp:coreProperties>
</file>