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exen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bold.fntdata"/><Relationship Id="rId12" Type="http://schemas.openxmlformats.org/officeDocument/2006/relationships/font" Target="fonts/Lexe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b0e525d1da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b0e525d1da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2100">
                <a:solidFill>
                  <a:schemeClr val="dk1"/>
                </a:solidFill>
                <a:latin typeface="Lexend"/>
                <a:ea typeface="Lexend"/>
                <a:cs typeface="Lexend"/>
                <a:sym typeface="Lexend"/>
              </a:rPr>
              <a:t>Background: For our project, we have chosen to use the email-Eu-core network, included in Stanford University’s dataset collection. This dataset represents a research institution’s employees as nodes and the emails sent between them as edges.</a:t>
            </a:r>
            <a:endParaRPr sz="2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b04e8e453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b04e8e453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Lexend"/>
                <a:ea typeface="Lexend"/>
                <a:cs typeface="Lexend"/>
                <a:sym typeface="Lexend"/>
              </a:rPr>
              <a:t>Leading Question: How can the email network of a research institution demonstrate its members’ interactivity and collaboration patterns?</a:t>
            </a:r>
            <a:endParaRPr sz="1400">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rPr lang="en" sz="1400">
                <a:solidFill>
                  <a:schemeClr val="dk1"/>
                </a:solidFill>
                <a:latin typeface="Lexend"/>
                <a:ea typeface="Lexend"/>
                <a:cs typeface="Lexend"/>
                <a:sym typeface="Lexend"/>
              </a:rPr>
              <a:t>Algorithms: </a:t>
            </a:r>
            <a:endParaRPr sz="1400">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rPr lang="en" sz="1400">
                <a:solidFill>
                  <a:schemeClr val="dk1"/>
                </a:solidFill>
                <a:latin typeface="Lexend"/>
                <a:ea typeface="Lexend"/>
                <a:cs typeface="Lexend"/>
                <a:sym typeface="Lexend"/>
              </a:rPr>
              <a:t>Graph Representation - Our Graph constructor takes in a file of emails and departments, where nodes are individuals represented by two int values, their user ID and a department ID. These are then connected together by unweighted edges that are the representation of an email between two users, either in the same or different departments.</a:t>
            </a:r>
            <a:endParaRPr sz="1400">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rPr lang="en" sz="1400">
                <a:solidFill>
                  <a:schemeClr val="dk1"/>
                </a:solidFill>
                <a:latin typeface="Lexend"/>
                <a:ea typeface="Lexend"/>
                <a:cs typeface="Lexend"/>
                <a:sym typeface="Lexend"/>
              </a:rPr>
              <a:t>BFS - Using BFS, we wanted to determine the number of connected components within a given department. The search would function similarly to a regular BFS, but only users belonging to the inputted department ID would be considered.</a:t>
            </a:r>
            <a:endParaRPr sz="1400">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rPr lang="en" sz="1400">
                <a:solidFill>
                  <a:schemeClr val="dk1"/>
                </a:solidFill>
                <a:latin typeface="Lexend"/>
                <a:ea typeface="Lexend"/>
                <a:cs typeface="Lexend"/>
                <a:sym typeface="Lexend"/>
              </a:rPr>
              <a:t>Dijkstra's - Dijkstra’s algorithm would yield the shortest path between two inputted users, returning a vector of the email “steps” from user one to user two. Taking a step further, we wanted to determine the average length of the shortest path between two users, constrained to a given department. This second goal would not be user-interactive, just an exploratory exercise for our team</a:t>
            </a:r>
            <a:endParaRPr sz="1400">
              <a:solidFill>
                <a:schemeClr val="dk1"/>
              </a:solidFill>
              <a:latin typeface="Lexend"/>
              <a:ea typeface="Lexend"/>
              <a:cs typeface="Lexend"/>
              <a:sym typeface="Lexend"/>
            </a:endParaRPr>
          </a:p>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latin typeface="Lexend"/>
                <a:ea typeface="Lexend"/>
                <a:cs typeface="Lexend"/>
                <a:sym typeface="Lexend"/>
              </a:rPr>
              <a:t>Hierholzer’s - Hierholzer’s is an algorithm that determines a graph’s Eulerian cycle, if it exists. We wanted to see if the research institution’s email network could be considered Eulerian and practice more complex graph algorithms.</a:t>
            </a:r>
            <a:endParaRPr sz="7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b04e8e453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b04e8e453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first week we chose our dataset and wrote our proposal. </a:t>
            </a:r>
            <a:endParaRPr sz="1600"/>
          </a:p>
          <a:p>
            <a:pPr indent="0" lvl="0" marL="0" rtl="0" algn="l">
              <a:spcBef>
                <a:spcPts val="0"/>
              </a:spcBef>
              <a:spcAft>
                <a:spcPts val="0"/>
              </a:spcAft>
              <a:buNone/>
            </a:pPr>
            <a:r>
              <a:rPr lang="en" sz="1600"/>
              <a:t>Then we decided to use an </a:t>
            </a:r>
            <a:r>
              <a:rPr lang="en" sz="1600"/>
              <a:t>adjacency</a:t>
            </a:r>
            <a:r>
              <a:rPr lang="en" sz="1600"/>
              <a:t> list to </a:t>
            </a:r>
            <a:r>
              <a:rPr lang="en" sz="1600"/>
              <a:t>store</a:t>
            </a:r>
            <a:r>
              <a:rPr lang="en" sz="1600"/>
              <a:t> our data as it would be </a:t>
            </a:r>
            <a:r>
              <a:rPr lang="en" sz="1600"/>
              <a:t>easiest</a:t>
            </a:r>
            <a:r>
              <a:rPr lang="en" sz="1600"/>
              <a:t> to access the neighbours this way. The following week we </a:t>
            </a:r>
            <a:r>
              <a:rPr lang="en" sz="1600"/>
              <a:t>received</a:t>
            </a:r>
            <a:r>
              <a:rPr lang="en" sz="1600"/>
              <a:t> </a:t>
            </a:r>
            <a:r>
              <a:rPr lang="en" sz="1600"/>
              <a:t>feedback on our proposal and had to make some changes in our approach to the data. While we were writing and testing our algorithms, we were also working on our makefile, which we had a lot of issues with, mostly with integrating catch2. After switching to cmake, we were able to test with our dummy data, a watered down version of the main dataset that was easier to visualize. Finally, we wrote our main so that a user could use our algorithms themselves</a:t>
            </a: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b04e8e453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b04e8e453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First, with BFS we were able to discover that some departments were more centralized than others. In our own examination of the data, we ran BFS on each department. Many of the departments were highly centralized, with five or fewer connected components. This makes sense as a research institution requires inter-departmental correspondence to collaborate and share ideas. Departments 6, 21, and 23 had 12, 16, and 12 connected components, respectively. The relative lack of centralization in these departments may indicate reduced staff collaboration.</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In our Dijkstra’s Algorithm, we decided to examine the average shortest path of a random department, which was 37. For every user in that department we calculated the average length of path using our Dijkstra’s function. The average shortest path between any two users in Department 37 was 1.42857 people.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solidFill>
                  <a:schemeClr val="dk1"/>
                </a:solidFill>
                <a:latin typeface="Times New Roman"/>
                <a:ea typeface="Times New Roman"/>
                <a:cs typeface="Times New Roman"/>
                <a:sym typeface="Times New Roman"/>
              </a:rPr>
              <a:t>In addition, we discovered that there is no Eulerian cycle within our dataset. However, we tested our algorithm on a dummy dataset with an Eulerian cycle to ensure the algorithm runs correctly. The output of our Eulerian cycle detection is unsurprising, as it only requires one or more than two researchers to send an odd number of emails for isEulerian to return false. By the end of our examination, we determined that Eulerian cycles would be very unlikely in an email network such as our chosen dataset.</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b0e525d1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b0e525d1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Jaime: I feel like I’ve learned a lot about how to create graphs from a real-world dataset. I personally feel a lot more confident in my ability to write algorithms gleaning interesting insights from these datasets. If I were to redo the project, I think I would have chosen a more </a:t>
            </a:r>
            <a:r>
              <a:rPr lang="en" sz="1400"/>
              <a:t>detailed / widely applicable dataset and potentially transform the idea into a larger, ongoing project.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Alma: The project really helped with learning how to create a feasible timeline. I also implemented user input to the terminal for the first time. </a:t>
            </a:r>
            <a:r>
              <a:rPr lang="en" sz="1400">
                <a:solidFill>
                  <a:schemeClr val="dk1"/>
                </a:solidFill>
              </a:rPr>
              <a:t>If we had more time and stronger computers, I think it would be cool to see our functions used on larger and more applicable datasets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Jessie: The process of building a project from scratch was a good </a:t>
            </a:r>
            <a:r>
              <a:rPr lang="en" sz="1400"/>
              <a:t>experience</a:t>
            </a:r>
            <a:r>
              <a:rPr lang="en" sz="1400"/>
              <a:t> because it mimics an industry setting. I </a:t>
            </a:r>
            <a:r>
              <a:rPr lang="en" sz="1400"/>
              <a:t>definitely</a:t>
            </a:r>
            <a:r>
              <a:rPr lang="en" sz="1400"/>
              <a:t> learned alot and utilized many outside references for this project. I agree with Jamie in that our project scope was narrow since our dataset wasn’t super detailed, so I agree with choosing a dataset more applicable in the future.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Zayn: I definitely enjoyed this project. Working with a team to create actual insights from a </a:t>
            </a:r>
            <a:r>
              <a:rPr lang="en" sz="1400"/>
              <a:t>dataset was very interesting. I learned a lot about Makesfiles and how we can construct graphs to model real sets of data. If I were to redo this project, I would have spent several hours less trying to get Makefiles to work, and just have started with CMake from the very beginning.</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99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Lexend"/>
                <a:ea typeface="Lexend"/>
                <a:cs typeface="Lexend"/>
                <a:sym typeface="Lexend"/>
              </a:rPr>
              <a:t>Email Analysis</a:t>
            </a:r>
            <a:endParaRPr>
              <a:latin typeface="Lexend"/>
              <a:ea typeface="Lexend"/>
              <a:cs typeface="Lexend"/>
              <a:sym typeface="Lexend"/>
            </a:endParaRPr>
          </a:p>
          <a:p>
            <a:pPr indent="0" lvl="0" marL="0" rtl="0" algn="ctr">
              <a:spcBef>
                <a:spcPts val="0"/>
              </a:spcBef>
              <a:spcAft>
                <a:spcPts val="0"/>
              </a:spcAft>
              <a:buNone/>
            </a:pPr>
            <a:r>
              <a:rPr lang="en">
                <a:latin typeface="Lexend"/>
                <a:ea typeface="Lexend"/>
                <a:cs typeface="Lexend"/>
                <a:sym typeface="Lexend"/>
              </a:rPr>
              <a:t>CS 225 Final Project</a:t>
            </a:r>
            <a:endParaRPr>
              <a:latin typeface="Lexend"/>
              <a:ea typeface="Lexend"/>
              <a:cs typeface="Lexend"/>
              <a:sym typeface="Lexend"/>
            </a:endParaRPr>
          </a:p>
        </p:txBody>
      </p:sp>
      <p:sp>
        <p:nvSpPr>
          <p:cNvPr id="55" name="Google Shape;55;p13"/>
          <p:cNvSpPr txBox="1"/>
          <p:nvPr>
            <p:ph idx="1" type="subTitle"/>
          </p:nvPr>
        </p:nvSpPr>
        <p:spPr>
          <a:xfrm>
            <a:off x="311700" y="3689025"/>
            <a:ext cx="8520600" cy="10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Lexend"/>
                <a:ea typeface="Lexend"/>
                <a:cs typeface="Lexend"/>
                <a:sym typeface="Lexend"/>
              </a:rPr>
              <a:t>Alma Zirojevic, Jaime Gleason, Jessie Wang, Zayn Khan</a:t>
            </a:r>
            <a:endParaRPr>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Our Dataset</a:t>
            </a:r>
            <a:endParaRPr>
              <a:latin typeface="Lexend"/>
              <a:ea typeface="Lexend"/>
              <a:cs typeface="Lexend"/>
              <a:sym typeface="Lexend"/>
            </a:endParaRPr>
          </a:p>
        </p:txBody>
      </p:sp>
      <p:sp>
        <p:nvSpPr>
          <p:cNvPr id="61" name="Google Shape;61;p14"/>
          <p:cNvSpPr txBox="1"/>
          <p:nvPr>
            <p:ph idx="1" type="body"/>
          </p:nvPr>
        </p:nvSpPr>
        <p:spPr>
          <a:xfrm>
            <a:off x="311700" y="1152475"/>
            <a:ext cx="40542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Lexend"/>
              <a:buChar char="-"/>
            </a:pPr>
            <a:r>
              <a:rPr lang="en">
                <a:latin typeface="Lexend"/>
                <a:ea typeface="Lexend"/>
                <a:cs typeface="Lexend"/>
                <a:sym typeface="Lexend"/>
              </a:rPr>
              <a:t>Called email-Eu-core, included in Stanford University’s dataset collection</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
                <a:latin typeface="Lexend"/>
                <a:ea typeface="Lexend"/>
                <a:cs typeface="Lexend"/>
                <a:sym typeface="Lexend"/>
              </a:rPr>
              <a:t>E</a:t>
            </a:r>
            <a:r>
              <a:rPr lang="en">
                <a:latin typeface="Lexend"/>
                <a:ea typeface="Lexend"/>
                <a:cs typeface="Lexend"/>
                <a:sym typeface="Lexend"/>
              </a:rPr>
              <a:t>mail data from a large European research institution</a:t>
            </a:r>
            <a:endParaRPr>
              <a:latin typeface="Lexend"/>
              <a:ea typeface="Lexend"/>
              <a:cs typeface="Lexend"/>
              <a:sym typeface="Lexend"/>
            </a:endParaRPr>
          </a:p>
          <a:p>
            <a:pPr indent="-317500" lvl="1" marL="914400" rtl="0" algn="l">
              <a:spcBef>
                <a:spcPts val="0"/>
              </a:spcBef>
              <a:spcAft>
                <a:spcPts val="0"/>
              </a:spcAft>
              <a:buSzPts val="1400"/>
              <a:buFont typeface="Lexend"/>
              <a:buChar char="○"/>
            </a:pPr>
            <a:r>
              <a:rPr lang="en">
                <a:latin typeface="Lexend"/>
                <a:ea typeface="Lexend"/>
                <a:cs typeface="Lexend"/>
                <a:sym typeface="Lexend"/>
              </a:rPr>
              <a:t>Only internal emails</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
                <a:latin typeface="Lexend"/>
                <a:ea typeface="Lexend"/>
                <a:cs typeface="Lexend"/>
                <a:sym typeface="Lexend"/>
              </a:rPr>
              <a:t>Two files: one mapping users to users and one mapping users to department</a:t>
            </a:r>
            <a:endParaRPr>
              <a:latin typeface="Lexend"/>
              <a:ea typeface="Lexend"/>
              <a:cs typeface="Lexend"/>
              <a:sym typeface="Lexend"/>
            </a:endParaRPr>
          </a:p>
          <a:p>
            <a:pPr indent="-317500" lvl="1" marL="914400" rtl="0" algn="l">
              <a:spcBef>
                <a:spcPts val="0"/>
              </a:spcBef>
              <a:spcAft>
                <a:spcPts val="0"/>
              </a:spcAft>
              <a:buSzPts val="1400"/>
              <a:buFont typeface="Lexend"/>
              <a:buChar char="○"/>
            </a:pPr>
            <a:r>
              <a:rPr lang="en">
                <a:latin typeface="Lexend"/>
                <a:ea typeface="Lexend"/>
                <a:cs typeface="Lexend"/>
                <a:sym typeface="Lexend"/>
              </a:rPr>
              <a:t>Two users are “mapped together” if there is at least one email sent between them</a:t>
            </a:r>
            <a:endParaRPr>
              <a:latin typeface="Lexend"/>
              <a:ea typeface="Lexend"/>
              <a:cs typeface="Lexend"/>
              <a:sym typeface="Lexend"/>
            </a:endParaRPr>
          </a:p>
        </p:txBody>
      </p:sp>
      <p:pic>
        <p:nvPicPr>
          <p:cNvPr id="62" name="Google Shape;62;p14"/>
          <p:cNvPicPr preferRelativeResize="0"/>
          <p:nvPr/>
        </p:nvPicPr>
        <p:blipFill>
          <a:blip r:embed="rId3">
            <a:alphaModFix/>
          </a:blip>
          <a:stretch>
            <a:fillRect/>
          </a:stretch>
        </p:blipFill>
        <p:spPr>
          <a:xfrm>
            <a:off x="4730633" y="1020875"/>
            <a:ext cx="3965225" cy="367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Our Proposal</a:t>
            </a:r>
            <a:endParaRPr>
              <a:latin typeface="Lexend"/>
              <a:ea typeface="Lexend"/>
              <a:cs typeface="Lexend"/>
              <a:sym typeface="Lexend"/>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Lexend"/>
                <a:ea typeface="Lexend"/>
                <a:cs typeface="Lexend"/>
                <a:sym typeface="Lexend"/>
              </a:rPr>
              <a:t>Leading Question: How can the email network of a research institution demonstrate its members’ interactivity and collaboration patterns?</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Adjacency List Representation - to optimize storage space and access a node’s neighbors without querying dataset in O(V) time</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Algorithms: </a:t>
            </a:r>
            <a:endParaRPr>
              <a:latin typeface="Lexend"/>
              <a:ea typeface="Lexend"/>
              <a:cs typeface="Lexend"/>
              <a:sym typeface="Lexend"/>
            </a:endParaRPr>
          </a:p>
          <a:p>
            <a:pPr indent="-342900" lvl="0" marL="457200" rtl="0" algn="l">
              <a:spcBef>
                <a:spcPts val="1200"/>
              </a:spcBef>
              <a:spcAft>
                <a:spcPts val="0"/>
              </a:spcAft>
              <a:buSzPts val="1800"/>
              <a:buFont typeface="Lexend"/>
              <a:buChar char="-"/>
            </a:pPr>
            <a:r>
              <a:rPr lang="en">
                <a:latin typeface="Lexend"/>
                <a:ea typeface="Lexend"/>
                <a:cs typeface="Lexend"/>
                <a:sym typeface="Lexend"/>
              </a:rPr>
              <a:t>BFS - to find the number of connected components within a department</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
                <a:latin typeface="Lexend"/>
                <a:ea typeface="Lexend"/>
                <a:cs typeface="Lexend"/>
                <a:sym typeface="Lexend"/>
              </a:rPr>
              <a:t>Dijkstra's </a:t>
            </a:r>
            <a:r>
              <a:rPr lang="en">
                <a:latin typeface="Lexend"/>
                <a:ea typeface="Lexend"/>
                <a:cs typeface="Lexend"/>
                <a:sym typeface="Lexend"/>
              </a:rPr>
              <a:t>- to find the shortest path between two inputted users</a:t>
            </a:r>
            <a:endParaRPr>
              <a:latin typeface="Lexend"/>
              <a:ea typeface="Lexend"/>
              <a:cs typeface="Lexend"/>
              <a:sym typeface="Lexend"/>
            </a:endParaRPr>
          </a:p>
          <a:p>
            <a:pPr indent="-342900" lvl="0" marL="457200" rtl="0" algn="l">
              <a:spcBef>
                <a:spcPts val="0"/>
              </a:spcBef>
              <a:spcAft>
                <a:spcPts val="0"/>
              </a:spcAft>
              <a:buSzPts val="1800"/>
              <a:buFont typeface="Lexend"/>
              <a:buChar char="-"/>
            </a:pPr>
            <a:r>
              <a:rPr lang="en">
                <a:latin typeface="Lexend"/>
                <a:ea typeface="Lexend"/>
                <a:cs typeface="Lexend"/>
                <a:sym typeface="Lexend"/>
              </a:rPr>
              <a:t>Hierholzer’s Eulerian cycle detection - to identify if email connections graph can be called Eulerian; if so, determine the Eulerian path</a:t>
            </a:r>
            <a:endParaRPr>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Development Process</a:t>
            </a:r>
            <a:endParaRPr>
              <a:latin typeface="Lexend"/>
              <a:ea typeface="Lexend"/>
              <a:cs typeface="Lexend"/>
              <a:sym typeface="Lexend"/>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Font typeface="Lexend"/>
              <a:buChar char="-"/>
            </a:pPr>
            <a:r>
              <a:rPr lang="en" sz="2200">
                <a:latin typeface="Lexend"/>
                <a:ea typeface="Lexend"/>
                <a:cs typeface="Lexend"/>
                <a:sym typeface="Lexend"/>
              </a:rPr>
              <a:t>Chose dataset and submitted our project proposal</a:t>
            </a:r>
            <a:endParaRPr sz="2200">
              <a:latin typeface="Lexend"/>
              <a:ea typeface="Lexend"/>
              <a:cs typeface="Lexend"/>
              <a:sym typeface="Lexend"/>
            </a:endParaRPr>
          </a:p>
          <a:p>
            <a:pPr indent="-368300" lvl="0" marL="457200" rtl="0" algn="l">
              <a:spcBef>
                <a:spcPts val="0"/>
              </a:spcBef>
              <a:spcAft>
                <a:spcPts val="0"/>
              </a:spcAft>
              <a:buSzPts val="2200"/>
              <a:buFont typeface="Lexend"/>
              <a:buChar char="-"/>
            </a:pPr>
            <a:r>
              <a:rPr lang="en" sz="2200">
                <a:latin typeface="Lexend"/>
                <a:ea typeface="Lexend"/>
                <a:cs typeface="Lexend"/>
                <a:sym typeface="Lexend"/>
              </a:rPr>
              <a:t>Implemented our graph structure using an adjacency list, parsing the given CSVs to populate it with user/email data</a:t>
            </a:r>
            <a:endParaRPr sz="2200">
              <a:latin typeface="Lexend"/>
              <a:ea typeface="Lexend"/>
              <a:cs typeface="Lexend"/>
              <a:sym typeface="Lexend"/>
            </a:endParaRPr>
          </a:p>
          <a:p>
            <a:pPr indent="-368300" lvl="0" marL="457200" rtl="0" algn="l">
              <a:spcBef>
                <a:spcPts val="0"/>
              </a:spcBef>
              <a:spcAft>
                <a:spcPts val="0"/>
              </a:spcAft>
              <a:buSzPts val="2200"/>
              <a:buFont typeface="Lexend"/>
              <a:buChar char="-"/>
            </a:pPr>
            <a:r>
              <a:rPr lang="en" sz="2200">
                <a:latin typeface="Lexend"/>
                <a:ea typeface="Lexend"/>
                <a:cs typeface="Lexend"/>
                <a:sym typeface="Lexend"/>
              </a:rPr>
              <a:t>Received feedback on our proposal and re-evaluated the motivations of our project for resubmission</a:t>
            </a:r>
            <a:endParaRPr sz="2200">
              <a:latin typeface="Lexend"/>
              <a:ea typeface="Lexend"/>
              <a:cs typeface="Lexend"/>
              <a:sym typeface="Lexend"/>
            </a:endParaRPr>
          </a:p>
          <a:p>
            <a:pPr indent="-368300" lvl="0" marL="457200" rtl="0" algn="l">
              <a:spcBef>
                <a:spcPts val="0"/>
              </a:spcBef>
              <a:spcAft>
                <a:spcPts val="0"/>
              </a:spcAft>
              <a:buSzPts val="2200"/>
              <a:buFont typeface="Lexend"/>
              <a:buChar char="-"/>
            </a:pPr>
            <a:r>
              <a:rPr lang="en" sz="2200">
                <a:latin typeface="Lexend"/>
                <a:ea typeface="Lexend"/>
                <a:cs typeface="Lexend"/>
                <a:sym typeface="Lexend"/>
              </a:rPr>
              <a:t>Constructed a Makefile</a:t>
            </a:r>
            <a:endParaRPr sz="2200">
              <a:latin typeface="Lexend"/>
              <a:ea typeface="Lexend"/>
              <a:cs typeface="Lexend"/>
              <a:sym typeface="Lexend"/>
            </a:endParaRPr>
          </a:p>
          <a:p>
            <a:pPr indent="-368300" lvl="0" marL="457200" rtl="0" algn="l">
              <a:spcBef>
                <a:spcPts val="0"/>
              </a:spcBef>
              <a:spcAft>
                <a:spcPts val="0"/>
              </a:spcAft>
              <a:buSzPts val="2200"/>
              <a:buFont typeface="Lexend"/>
              <a:buChar char="-"/>
            </a:pPr>
            <a:r>
              <a:rPr lang="en" sz="2200">
                <a:latin typeface="Lexend"/>
                <a:ea typeface="Lexend"/>
                <a:cs typeface="Lexend"/>
                <a:sym typeface="Lexend"/>
              </a:rPr>
              <a:t>Wrote and tested our three central algorithms using dummy data</a:t>
            </a:r>
            <a:endParaRPr>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Concluding Insights</a:t>
            </a:r>
            <a:endParaRPr>
              <a:latin typeface="Lexend"/>
              <a:ea typeface="Lexend"/>
              <a:cs typeface="Lexend"/>
              <a:sym typeface="Lexend"/>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Lexend"/>
              <a:buChar char="-"/>
            </a:pPr>
            <a:r>
              <a:rPr lang="en">
                <a:latin typeface="Lexend"/>
                <a:ea typeface="Lexend"/>
                <a:cs typeface="Lexend"/>
                <a:sym typeface="Lexend"/>
              </a:rPr>
              <a:t>BFS - We ran BFS on each department (0-41), most </a:t>
            </a:r>
            <a:r>
              <a:rPr lang="en">
                <a:latin typeface="Lexend"/>
                <a:ea typeface="Lexend"/>
                <a:cs typeface="Lexend"/>
                <a:sym typeface="Lexend"/>
              </a:rPr>
              <a:t>departments</a:t>
            </a:r>
            <a:r>
              <a:rPr lang="en">
                <a:latin typeface="Lexend"/>
                <a:ea typeface="Lexend"/>
                <a:cs typeface="Lexend"/>
                <a:sym typeface="Lexend"/>
              </a:rPr>
              <a:t> had less than five connected </a:t>
            </a:r>
            <a:r>
              <a:rPr lang="en">
                <a:latin typeface="Lexend"/>
                <a:ea typeface="Lexend"/>
                <a:cs typeface="Lexend"/>
                <a:sym typeface="Lexend"/>
              </a:rPr>
              <a:t>components. However, departments 6, 21, and 23 had 12 or more connected components.</a:t>
            </a:r>
            <a:endParaRPr>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342900" lvl="0" marL="457200" rtl="0" algn="l">
              <a:spcBef>
                <a:spcPts val="1200"/>
              </a:spcBef>
              <a:spcAft>
                <a:spcPts val="0"/>
              </a:spcAft>
              <a:buSzPts val="1800"/>
              <a:buFont typeface="Lexend"/>
              <a:buChar char="-"/>
            </a:pPr>
            <a:r>
              <a:rPr lang="en">
                <a:latin typeface="Lexend"/>
                <a:ea typeface="Lexend"/>
                <a:cs typeface="Lexend"/>
                <a:sym typeface="Lexend"/>
              </a:rPr>
              <a:t>Dijkstra’s Algorithm - We found the average shortest path between users in Department 37 was 1.42857 people</a:t>
            </a:r>
            <a:endParaRPr>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342900" lvl="0" marL="457200" rtl="0" algn="l">
              <a:spcBef>
                <a:spcPts val="1200"/>
              </a:spcBef>
              <a:spcAft>
                <a:spcPts val="0"/>
              </a:spcAft>
              <a:buSzPts val="1800"/>
              <a:buFont typeface="Lexend"/>
              <a:buChar char="-"/>
            </a:pPr>
            <a:r>
              <a:rPr lang="en">
                <a:latin typeface="Lexend"/>
                <a:ea typeface="Lexend"/>
                <a:cs typeface="Lexend"/>
                <a:sym typeface="Lexend"/>
              </a:rPr>
              <a:t>Eulerian Cycle (Hierholzer’s Algorithm) - </a:t>
            </a:r>
            <a:r>
              <a:rPr lang="en">
                <a:latin typeface="Lexend"/>
                <a:ea typeface="Lexend"/>
                <a:cs typeface="Lexend"/>
                <a:sym typeface="Lexend"/>
              </a:rPr>
              <a:t>There</a:t>
            </a:r>
            <a:r>
              <a:rPr lang="en">
                <a:latin typeface="Lexend"/>
                <a:ea typeface="Lexend"/>
                <a:cs typeface="Lexend"/>
                <a:sym typeface="Lexend"/>
              </a:rPr>
              <a:t> is no Eulerian cycle.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2414050" y="87275"/>
            <a:ext cx="6892800" cy="226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400">
                <a:latin typeface="Lexend"/>
                <a:ea typeface="Lexend"/>
                <a:cs typeface="Lexend"/>
                <a:sym typeface="Lexend"/>
              </a:rPr>
              <a:t>DEMO!!! + Final Thoughts</a:t>
            </a:r>
            <a:endParaRPr sz="3400">
              <a:latin typeface="Lexend"/>
              <a:ea typeface="Lexend"/>
              <a:cs typeface="Lexend"/>
              <a:sym typeface="Lexend"/>
            </a:endParaRPr>
          </a:p>
        </p:txBody>
      </p:sp>
      <p:pic>
        <p:nvPicPr>
          <p:cNvPr id="86" name="Google Shape;86;p18"/>
          <p:cNvPicPr preferRelativeResize="0"/>
          <p:nvPr/>
        </p:nvPicPr>
        <p:blipFill>
          <a:blip r:embed="rId3">
            <a:alphaModFix/>
          </a:blip>
          <a:stretch>
            <a:fillRect/>
          </a:stretch>
        </p:blipFill>
        <p:spPr>
          <a:xfrm>
            <a:off x="229550" y="2571750"/>
            <a:ext cx="2972575" cy="2229432"/>
          </a:xfrm>
          <a:prstGeom prst="rect">
            <a:avLst/>
          </a:prstGeom>
          <a:noFill/>
          <a:ln>
            <a:noFill/>
          </a:ln>
        </p:spPr>
      </p:pic>
      <p:pic>
        <p:nvPicPr>
          <p:cNvPr id="87" name="Google Shape;87;p18"/>
          <p:cNvPicPr preferRelativeResize="0"/>
          <p:nvPr/>
        </p:nvPicPr>
        <p:blipFill rotWithShape="1">
          <a:blip r:embed="rId4">
            <a:alphaModFix/>
          </a:blip>
          <a:srcRect b="0" l="0" r="0" t="4113"/>
          <a:stretch/>
        </p:blipFill>
        <p:spPr>
          <a:xfrm>
            <a:off x="3493525" y="1089275"/>
            <a:ext cx="5439726" cy="3554600"/>
          </a:xfrm>
          <a:prstGeom prst="rect">
            <a:avLst/>
          </a:prstGeom>
          <a:noFill/>
          <a:ln>
            <a:noFill/>
          </a:ln>
        </p:spPr>
      </p:pic>
      <p:sp>
        <p:nvSpPr>
          <p:cNvPr id="88" name="Google Shape;88;p18"/>
          <p:cNvSpPr/>
          <p:nvPr/>
        </p:nvSpPr>
        <p:spPr>
          <a:xfrm>
            <a:off x="112425" y="187000"/>
            <a:ext cx="2972700" cy="556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Queue.push(JaimeGleason);</a:t>
            </a:r>
            <a:endParaRPr/>
          </a:p>
        </p:txBody>
      </p:sp>
      <p:sp>
        <p:nvSpPr>
          <p:cNvPr id="89" name="Google Shape;89;p18"/>
          <p:cNvSpPr/>
          <p:nvPr/>
        </p:nvSpPr>
        <p:spPr>
          <a:xfrm>
            <a:off x="112425" y="1502550"/>
            <a:ext cx="2972700" cy="556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Queue.push(JessieWang);</a:t>
            </a:r>
            <a:endParaRPr/>
          </a:p>
        </p:txBody>
      </p:sp>
      <p:sp>
        <p:nvSpPr>
          <p:cNvPr id="90" name="Google Shape;90;p18"/>
          <p:cNvSpPr/>
          <p:nvPr/>
        </p:nvSpPr>
        <p:spPr>
          <a:xfrm>
            <a:off x="112425" y="2160325"/>
            <a:ext cx="2972700" cy="556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Queue.push(ZaynKhan);</a:t>
            </a:r>
            <a:endParaRPr/>
          </a:p>
        </p:txBody>
      </p:sp>
      <p:sp>
        <p:nvSpPr>
          <p:cNvPr id="91" name="Google Shape;91;p18"/>
          <p:cNvSpPr/>
          <p:nvPr/>
        </p:nvSpPr>
        <p:spPr>
          <a:xfrm>
            <a:off x="112413" y="844775"/>
            <a:ext cx="2972700" cy="556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Queue.push(AlmaZirojevic);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