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D1529E-902C-403E-9C61-86E44D4E861E}" v="2" dt="2025-03-04T17:35:03.8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2749" autoAdjust="0"/>
  </p:normalViewPr>
  <p:slideViewPr>
    <p:cSldViewPr snapToGrid="0">
      <p:cViewPr varScale="1">
        <p:scale>
          <a:sx n="147" d="100"/>
          <a:sy n="147" d="100"/>
        </p:scale>
        <p:origin x="30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on Armand Laborda" userId="11d0b5b9-fcab-4720-8ecf-73dbb4ac35c1" providerId="ADAL" clId="{9FD1529E-902C-403E-9C61-86E44D4E861E}"/>
    <pc:docChg chg="modSld">
      <pc:chgData name="Ramon Armand Laborda" userId="11d0b5b9-fcab-4720-8ecf-73dbb4ac35c1" providerId="ADAL" clId="{9FD1529E-902C-403E-9C61-86E44D4E861E}" dt="2025-03-04T17:33:49.747" v="26" actId="6549"/>
      <pc:docMkLst>
        <pc:docMk/>
      </pc:docMkLst>
      <pc:sldChg chg="modNotesTx">
        <pc:chgData name="Ramon Armand Laborda" userId="11d0b5b9-fcab-4720-8ecf-73dbb4ac35c1" providerId="ADAL" clId="{9FD1529E-902C-403E-9C61-86E44D4E861E}" dt="2025-03-04T17:32:50.031" v="1" actId="20577"/>
        <pc:sldMkLst>
          <pc:docMk/>
          <pc:sldMk cId="540772673" sldId="256"/>
        </pc:sldMkLst>
      </pc:sldChg>
      <pc:sldChg chg="modNotesTx">
        <pc:chgData name="Ramon Armand Laborda" userId="11d0b5b9-fcab-4720-8ecf-73dbb4ac35c1" providerId="ADAL" clId="{9FD1529E-902C-403E-9C61-86E44D4E861E}" dt="2025-03-04T17:33:00.065" v="3" actId="20577"/>
        <pc:sldMkLst>
          <pc:docMk/>
          <pc:sldMk cId="1378696564" sldId="257"/>
        </pc:sldMkLst>
      </pc:sldChg>
      <pc:sldChg chg="modNotesTx">
        <pc:chgData name="Ramon Armand Laborda" userId="11d0b5b9-fcab-4720-8ecf-73dbb4ac35c1" providerId="ADAL" clId="{9FD1529E-902C-403E-9C61-86E44D4E861E}" dt="2025-03-04T17:33:03.255" v="4" actId="6549"/>
        <pc:sldMkLst>
          <pc:docMk/>
          <pc:sldMk cId="1385239616" sldId="258"/>
        </pc:sldMkLst>
      </pc:sldChg>
      <pc:sldChg chg="modNotesTx">
        <pc:chgData name="Ramon Armand Laborda" userId="11d0b5b9-fcab-4720-8ecf-73dbb4ac35c1" providerId="ADAL" clId="{9FD1529E-902C-403E-9C61-86E44D4E861E}" dt="2025-03-04T17:33:05.567" v="5" actId="6549"/>
        <pc:sldMkLst>
          <pc:docMk/>
          <pc:sldMk cId="1681539784" sldId="259"/>
        </pc:sldMkLst>
      </pc:sldChg>
      <pc:sldChg chg="modNotesTx">
        <pc:chgData name="Ramon Armand Laborda" userId="11d0b5b9-fcab-4720-8ecf-73dbb4ac35c1" providerId="ADAL" clId="{9FD1529E-902C-403E-9C61-86E44D4E861E}" dt="2025-03-04T17:33:07.334" v="6" actId="6549"/>
        <pc:sldMkLst>
          <pc:docMk/>
          <pc:sldMk cId="949195804" sldId="260"/>
        </pc:sldMkLst>
      </pc:sldChg>
      <pc:sldChg chg="modNotesTx">
        <pc:chgData name="Ramon Armand Laborda" userId="11d0b5b9-fcab-4720-8ecf-73dbb4ac35c1" providerId="ADAL" clId="{9FD1529E-902C-403E-9C61-86E44D4E861E}" dt="2025-03-04T17:33:09.174" v="7" actId="6549"/>
        <pc:sldMkLst>
          <pc:docMk/>
          <pc:sldMk cId="2573441930" sldId="261"/>
        </pc:sldMkLst>
      </pc:sldChg>
      <pc:sldChg chg="modNotesTx">
        <pc:chgData name="Ramon Armand Laborda" userId="11d0b5b9-fcab-4720-8ecf-73dbb4ac35c1" providerId="ADAL" clId="{9FD1529E-902C-403E-9C61-86E44D4E861E}" dt="2025-03-04T17:33:15.267" v="10" actId="20577"/>
        <pc:sldMkLst>
          <pc:docMk/>
          <pc:sldMk cId="3785606271" sldId="262"/>
        </pc:sldMkLst>
      </pc:sldChg>
      <pc:sldChg chg="modNotesTx">
        <pc:chgData name="Ramon Armand Laborda" userId="11d0b5b9-fcab-4720-8ecf-73dbb4ac35c1" providerId="ADAL" clId="{9FD1529E-902C-403E-9C61-86E44D4E861E}" dt="2025-03-04T17:33:17.398" v="11" actId="6549"/>
        <pc:sldMkLst>
          <pc:docMk/>
          <pc:sldMk cId="2460514260" sldId="263"/>
        </pc:sldMkLst>
      </pc:sldChg>
      <pc:sldChg chg="modNotesTx">
        <pc:chgData name="Ramon Armand Laborda" userId="11d0b5b9-fcab-4720-8ecf-73dbb4ac35c1" providerId="ADAL" clId="{9FD1529E-902C-403E-9C61-86E44D4E861E}" dt="2025-03-04T17:33:19.692" v="12" actId="6549"/>
        <pc:sldMkLst>
          <pc:docMk/>
          <pc:sldMk cId="1887598086" sldId="264"/>
        </pc:sldMkLst>
      </pc:sldChg>
      <pc:sldChg chg="modNotesTx">
        <pc:chgData name="Ramon Armand Laborda" userId="11d0b5b9-fcab-4720-8ecf-73dbb4ac35c1" providerId="ADAL" clId="{9FD1529E-902C-403E-9C61-86E44D4E861E}" dt="2025-03-04T17:33:21.295" v="13" actId="6549"/>
        <pc:sldMkLst>
          <pc:docMk/>
          <pc:sldMk cId="2391433432" sldId="265"/>
        </pc:sldMkLst>
      </pc:sldChg>
      <pc:sldChg chg="modNotesTx">
        <pc:chgData name="Ramon Armand Laborda" userId="11d0b5b9-fcab-4720-8ecf-73dbb4ac35c1" providerId="ADAL" clId="{9FD1529E-902C-403E-9C61-86E44D4E861E}" dt="2025-03-04T17:33:23.465" v="14" actId="6549"/>
        <pc:sldMkLst>
          <pc:docMk/>
          <pc:sldMk cId="1325496161" sldId="266"/>
        </pc:sldMkLst>
      </pc:sldChg>
      <pc:sldChg chg="modNotesTx">
        <pc:chgData name="Ramon Armand Laborda" userId="11d0b5b9-fcab-4720-8ecf-73dbb4ac35c1" providerId="ADAL" clId="{9FD1529E-902C-403E-9C61-86E44D4E861E}" dt="2025-03-04T17:33:25.885" v="15" actId="6549"/>
        <pc:sldMkLst>
          <pc:docMk/>
          <pc:sldMk cId="3894807634" sldId="267"/>
        </pc:sldMkLst>
      </pc:sldChg>
      <pc:sldChg chg="modNotesTx">
        <pc:chgData name="Ramon Armand Laborda" userId="11d0b5b9-fcab-4720-8ecf-73dbb4ac35c1" providerId="ADAL" clId="{9FD1529E-902C-403E-9C61-86E44D4E861E}" dt="2025-03-04T17:33:27.290" v="16" actId="6549"/>
        <pc:sldMkLst>
          <pc:docMk/>
          <pc:sldMk cId="359201334" sldId="269"/>
        </pc:sldMkLst>
      </pc:sldChg>
      <pc:sldChg chg="modNotesTx">
        <pc:chgData name="Ramon Armand Laborda" userId="11d0b5b9-fcab-4720-8ecf-73dbb4ac35c1" providerId="ADAL" clId="{9FD1529E-902C-403E-9C61-86E44D4E861E}" dt="2025-03-04T17:33:30.431" v="17" actId="6549"/>
        <pc:sldMkLst>
          <pc:docMk/>
          <pc:sldMk cId="781135803" sldId="270"/>
        </pc:sldMkLst>
      </pc:sldChg>
      <pc:sldChg chg="modNotesTx">
        <pc:chgData name="Ramon Armand Laborda" userId="11d0b5b9-fcab-4720-8ecf-73dbb4ac35c1" providerId="ADAL" clId="{9FD1529E-902C-403E-9C61-86E44D4E861E}" dt="2025-03-04T17:33:32.882" v="18" actId="6549"/>
        <pc:sldMkLst>
          <pc:docMk/>
          <pc:sldMk cId="3791121843" sldId="271"/>
        </pc:sldMkLst>
      </pc:sldChg>
      <pc:sldChg chg="modNotesTx">
        <pc:chgData name="Ramon Armand Laborda" userId="11d0b5b9-fcab-4720-8ecf-73dbb4ac35c1" providerId="ADAL" clId="{9FD1529E-902C-403E-9C61-86E44D4E861E}" dt="2025-03-04T17:33:34.360" v="19" actId="6549"/>
        <pc:sldMkLst>
          <pc:docMk/>
          <pc:sldMk cId="373692850" sldId="272"/>
        </pc:sldMkLst>
      </pc:sldChg>
      <pc:sldChg chg="modNotesTx">
        <pc:chgData name="Ramon Armand Laborda" userId="11d0b5b9-fcab-4720-8ecf-73dbb4ac35c1" providerId="ADAL" clId="{9FD1529E-902C-403E-9C61-86E44D4E861E}" dt="2025-03-04T17:33:36.717" v="20" actId="6549"/>
        <pc:sldMkLst>
          <pc:docMk/>
          <pc:sldMk cId="473310166" sldId="273"/>
        </pc:sldMkLst>
      </pc:sldChg>
      <pc:sldChg chg="modNotesTx">
        <pc:chgData name="Ramon Armand Laborda" userId="11d0b5b9-fcab-4720-8ecf-73dbb4ac35c1" providerId="ADAL" clId="{9FD1529E-902C-403E-9C61-86E44D4E861E}" dt="2025-03-04T17:33:39.881" v="21" actId="6549"/>
        <pc:sldMkLst>
          <pc:docMk/>
          <pc:sldMk cId="3437641100" sldId="274"/>
        </pc:sldMkLst>
      </pc:sldChg>
      <pc:sldChg chg="modNotesTx">
        <pc:chgData name="Ramon Armand Laborda" userId="11d0b5b9-fcab-4720-8ecf-73dbb4ac35c1" providerId="ADAL" clId="{9FD1529E-902C-403E-9C61-86E44D4E861E}" dt="2025-03-04T17:33:41.399" v="22" actId="6549"/>
        <pc:sldMkLst>
          <pc:docMk/>
          <pc:sldMk cId="1091313443" sldId="275"/>
        </pc:sldMkLst>
      </pc:sldChg>
      <pc:sldChg chg="modNotesTx">
        <pc:chgData name="Ramon Armand Laborda" userId="11d0b5b9-fcab-4720-8ecf-73dbb4ac35c1" providerId="ADAL" clId="{9FD1529E-902C-403E-9C61-86E44D4E861E}" dt="2025-03-04T17:33:43.919" v="23" actId="6549"/>
        <pc:sldMkLst>
          <pc:docMk/>
          <pc:sldMk cId="3698794146" sldId="276"/>
        </pc:sldMkLst>
      </pc:sldChg>
      <pc:sldChg chg="modNotesTx">
        <pc:chgData name="Ramon Armand Laborda" userId="11d0b5b9-fcab-4720-8ecf-73dbb4ac35c1" providerId="ADAL" clId="{9FD1529E-902C-403E-9C61-86E44D4E861E}" dt="2025-03-04T17:33:46.165" v="24" actId="6549"/>
        <pc:sldMkLst>
          <pc:docMk/>
          <pc:sldMk cId="2594146348" sldId="278"/>
        </pc:sldMkLst>
      </pc:sldChg>
      <pc:sldChg chg="modNotesTx">
        <pc:chgData name="Ramon Armand Laborda" userId="11d0b5b9-fcab-4720-8ecf-73dbb4ac35c1" providerId="ADAL" clId="{9FD1529E-902C-403E-9C61-86E44D4E861E}" dt="2025-03-04T17:33:48.302" v="25" actId="6549"/>
        <pc:sldMkLst>
          <pc:docMk/>
          <pc:sldMk cId="2345911937" sldId="279"/>
        </pc:sldMkLst>
      </pc:sldChg>
      <pc:sldChg chg="modNotesTx">
        <pc:chgData name="Ramon Armand Laborda" userId="11d0b5b9-fcab-4720-8ecf-73dbb4ac35c1" providerId="ADAL" clId="{9FD1529E-902C-403E-9C61-86E44D4E861E}" dt="2025-03-04T17:33:49.747" v="26" actId="6549"/>
        <pc:sldMkLst>
          <pc:docMk/>
          <pc:sldMk cId="2898005883" sldId="2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CC21E-459D-4861-8767-0C32BEC495B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32D4F-A236-4569-8D00-8CE8DEA3CA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29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2FE47-C131-4279-BEC5-687EB0A3B2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58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2FE47-C131-4279-BEC5-687EB0A3B2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19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2FE47-C131-4279-BEC5-687EB0A3B2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55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2FE47-C131-4279-BEC5-687EB0A3B2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75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El proceso de fine-tuning se organizó mediante un pipeline ETL de cuatro etapas, consolidando los datos en una estructura única. Cada observación generada contenía contexto, una pregunta y la respuesta esperada.
Original Content:
El proceso de fine-tuning se organizó a través de un pipeline ETL de cuatro etapas, consolidando finalmente los datos en una estructura única para la entrada al modelo. Cada observación generada contenía:
Contexto.
Pregunta.
Respuesta esperada.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2FE47-C131-4279-BEC5-687EB0A3B2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71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2FE47-C131-4279-BEC5-687EB0A3B2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44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2FE47-C131-4279-BEC5-687EB0A3B2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00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2FE47-C131-4279-BEC5-687EB0A3B2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9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2FE47-C131-4279-BEC5-687EB0A3B2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50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2FE47-C131-4279-BEC5-687EB0A3B2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77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2FE47-C131-4279-BEC5-687EB0A3B2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8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2FE47-C131-4279-BEC5-687EB0A3B2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68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2FE47-C131-4279-BEC5-687EB0A3B2F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999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2FE47-C131-4279-BEC5-687EB0A3B2F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31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ZeroScam se ha integrado con un bot de Telegram para ofrecer una interfaz accesible y fácil de usar, permitiendo a los usuarios obtener asistencia en ciberseguridad de manera rápida y eficiente en cualquier momento.
Original Content:
Interfaz de Usuario
Para hacer que ZeroScam sea accesible y fácil de usar, se ha integrado con un bot de Telegram. Esta interfaz permite a los usuarios interactuar con el agente de forma rápida y eficiente, obteniendo asistencia en ciberseguridad en cualquier momento.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2FE47-C131-4279-BEC5-687EB0A3B2F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407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2FE47-C131-4279-BEC5-687EB0A3B2F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697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2FE47-C131-4279-BEC5-687EB0A3B2F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28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2FE47-C131-4279-BEC5-687EB0A3B2F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22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2FE47-C131-4279-BEC5-687EB0A3B2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41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2FE47-C131-4279-BEC5-687EB0A3B2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71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2FE47-C131-4279-BEC5-687EB0A3B2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81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2FE47-C131-4279-BEC5-687EB0A3B2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93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2FE47-C131-4279-BEC5-687EB0A3B2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41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2FE47-C131-4279-BEC5-687EB0A3B2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01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2FE47-C131-4279-BEC5-687EB0A3B2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50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619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9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6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6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3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36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28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20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9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6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4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3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A6403-CD49-B179-62BA-BA3C8CB29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ZeroScam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A6610-8F20-A5D8-1AC0-DB4A16441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304266"/>
            <a:ext cx="8258176" cy="631825"/>
          </a:xfrm>
        </p:spPr>
        <p:txBody>
          <a:bodyPr anchor="ctr">
            <a:normAutofit/>
          </a:bodyPr>
          <a:lstStyle/>
          <a:p>
            <a:pPr algn="ctr"/>
            <a:r>
              <a:rPr lang="en-US" sz="2400"/>
              <a:t>Agente Experto en Ciberseguridad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183902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077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E3DC2-DCB0-0FB8-E429-5743345C6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Selección del Modelo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01678-2ACA-9434-A04A-46F39F098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s-ES" sz="2000"/>
              <a:t>Evaluación Zero-Shot</a:t>
            </a:r>
          </a:p>
          <a:p>
            <a:pPr lvl="1"/>
            <a:r>
              <a:rPr lang="es-ES" sz="2000"/>
              <a:t>Comparación del rendimiento de varios modelos</a:t>
            </a:r>
          </a:p>
          <a:p>
            <a:pPr lvl="1"/>
            <a:r>
              <a:rPr lang="es-ES" sz="2000"/>
              <a:t>Prioridad en modelos con número moderado de parámetros</a:t>
            </a:r>
          </a:p>
          <a:p>
            <a:r>
              <a:rPr lang="es-ES" sz="2000"/>
              <a:t>Modelo Seleccionado: DeepSeek</a:t>
            </a:r>
          </a:p>
          <a:p>
            <a:pPr lvl="1"/>
            <a:r>
              <a:rPr lang="es-ES" sz="2000"/>
              <a:t>Mejor desempeño en tareas de ciberseguridad</a:t>
            </a:r>
          </a:p>
          <a:p>
            <a:pPr lvl="1"/>
            <a:r>
              <a:rPr lang="es-ES" sz="2000"/>
              <a:t>Versión cuantificada implementada mediante QLoRA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91433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40B3DF-3C1C-49A7-8FA7-EE4A21CB0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384048"/>
            <a:ext cx="3740740" cy="583387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96251-5B34-8FE5-B86C-47FBCF3FF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919128"/>
            <a:ext cx="3103427" cy="4311239"/>
          </a:xfrm>
        </p:spPr>
        <p:txBody>
          <a:bodyPr anchor="t">
            <a:normAutofit/>
          </a:bodyPr>
          <a:lstStyle/>
          <a:p>
            <a:r>
              <a:rPr lang="en-US" sz="3200"/>
              <a:t>Entrenamiento y Fine-Tuning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B61CE-126F-3845-4A80-D3EB01B40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2222" y="919128"/>
            <a:ext cx="6730944" cy="52987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1900"/>
              <a:t>Investigación de Fuentes de Datos</a:t>
            </a:r>
          </a:p>
          <a:p>
            <a:pPr lvl="1">
              <a:lnSpc>
                <a:spcPct val="100000"/>
              </a:lnSpc>
            </a:pPr>
            <a:r>
              <a:rPr lang="es-ES" sz="1900"/>
              <a:t>Identificación de fuentes especializadas en ciberseguridad</a:t>
            </a:r>
          </a:p>
          <a:p>
            <a:pPr>
              <a:lnSpc>
                <a:spcPct val="100000"/>
              </a:lnSpc>
            </a:pPr>
            <a:r>
              <a:rPr lang="es-ES" sz="1900"/>
              <a:t>Categorías de Datos</a:t>
            </a:r>
          </a:p>
          <a:p>
            <a:pPr lvl="1">
              <a:lnSpc>
                <a:spcPct val="100000"/>
              </a:lnSpc>
            </a:pPr>
            <a:r>
              <a:rPr lang="es-ES" sz="1900"/>
              <a:t>Datos de entrenamiento para ajuste fino</a:t>
            </a:r>
          </a:p>
          <a:p>
            <a:pPr lvl="1">
              <a:lnSpc>
                <a:spcPct val="100000"/>
              </a:lnSpc>
            </a:pPr>
            <a:r>
              <a:rPr lang="es-ES" sz="1900"/>
              <a:t>Datos estructurados para contexto del modelo mediante RAG</a:t>
            </a:r>
          </a:p>
          <a:p>
            <a:pPr>
              <a:lnSpc>
                <a:spcPct val="100000"/>
              </a:lnSpc>
            </a:pPr>
            <a:r>
              <a:rPr lang="es-ES" sz="1900"/>
              <a:t>Proceso de Fine-Tuning</a:t>
            </a:r>
          </a:p>
          <a:p>
            <a:pPr lvl="1">
              <a:lnSpc>
                <a:spcPct val="100000"/>
              </a:lnSpc>
            </a:pPr>
            <a:r>
              <a:rPr lang="es-ES" sz="1900"/>
              <a:t>Pipeline ETL de cuatro etapas</a:t>
            </a:r>
          </a:p>
          <a:p>
            <a:pPr lvl="1">
              <a:lnSpc>
                <a:spcPct val="100000"/>
              </a:lnSpc>
            </a:pPr>
            <a:r>
              <a:rPr lang="es-ES" sz="1900"/>
              <a:t>Consolidación de datos en una estructura única</a:t>
            </a:r>
          </a:p>
          <a:p>
            <a:pPr>
              <a:lnSpc>
                <a:spcPct val="100000"/>
              </a:lnSpc>
            </a:pPr>
            <a:r>
              <a:rPr lang="es-ES" sz="1900"/>
              <a:t>Contenido de Observaciones Generadas</a:t>
            </a:r>
          </a:p>
          <a:p>
            <a:pPr lvl="1">
              <a:lnSpc>
                <a:spcPct val="100000"/>
              </a:lnSpc>
            </a:pPr>
            <a:r>
              <a:rPr lang="es-ES" sz="1900"/>
              <a:t>Contexto</a:t>
            </a:r>
          </a:p>
          <a:p>
            <a:pPr>
              <a:lnSpc>
                <a:spcPct val="100000"/>
              </a:lnSpc>
            </a:pPr>
            <a:r>
              <a:rPr lang="es-ES" sz="1900"/>
              <a:t>Evaluación del Modelo</a:t>
            </a:r>
          </a:p>
          <a:p>
            <a:pPr>
              <a:lnSpc>
                <a:spcPct val="100000"/>
              </a:lnSpc>
            </a:pPr>
            <a:r>
              <a:rPr lang="es-ES" sz="1900"/>
              <a:t>Almacenamiento del Modelo</a:t>
            </a:r>
            <a:endParaRPr lang="en-US" sz="19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FA739B-A75D-DA77-F75D-36ED592E9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889233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5496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C14C5C-E861-1782-88E7-D50216FC9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Fuentes de datos especializadas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3E8EF-29C8-B163-713B-2D0C77E13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s-ES" sz="2000"/>
              <a:t>Investigación exhaustiva para identificar fuentes de datos</a:t>
            </a:r>
          </a:p>
          <a:p>
            <a:pPr lvl="1"/>
            <a:r>
              <a:rPr lang="es-ES" sz="2000"/>
              <a:t>Enfocada en ciberseguridad</a:t>
            </a:r>
          </a:p>
          <a:p>
            <a:r>
              <a:rPr lang="es-ES" sz="2000"/>
              <a:t>Clasificación de datos en dos categorías</a:t>
            </a:r>
          </a:p>
          <a:p>
            <a:pPr lvl="1"/>
            <a:r>
              <a:rPr lang="es-ES" sz="2000"/>
              <a:t>Datos de entrenamiento</a:t>
            </a:r>
          </a:p>
          <a:p>
            <a:pPr lvl="1"/>
            <a:r>
              <a:rPr lang="es-ES" sz="2000"/>
              <a:t>Datos estructurados</a:t>
            </a:r>
          </a:p>
          <a:p>
            <a:r>
              <a:rPr lang="es-ES" sz="2000"/>
              <a:t>Uso de datos de entrenamiento</a:t>
            </a:r>
          </a:p>
          <a:p>
            <a:pPr lvl="1"/>
            <a:r>
              <a:rPr lang="es-ES" sz="2000"/>
              <a:t>Para ajuste fino (fine-tuning)</a:t>
            </a:r>
          </a:p>
          <a:p>
            <a:r>
              <a:rPr lang="es-ES" sz="2000"/>
              <a:t>Uso de datos estructurados</a:t>
            </a:r>
          </a:p>
          <a:p>
            <a:pPr lvl="1"/>
            <a:r>
              <a:rPr lang="es-ES" sz="2000"/>
              <a:t>Incorporados mediante RAG (Retrieval-Augmented Generation)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94807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66276-1307-DD4A-7D07-128E5034B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Proceso de fine-tuning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86356-93E1-1739-63D0-74C3BC257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1479" y="2688336"/>
            <a:ext cx="4498848" cy="3584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/>
              <a:t>Organización del Proceso de Fine-Tuning</a:t>
            </a:r>
          </a:p>
          <a:p>
            <a:pPr lvl="1"/>
            <a:r>
              <a:rPr lang="en-US" sz="1700"/>
              <a:t>Realizado a través de un pipeline ETL de cuatro etapas</a:t>
            </a:r>
          </a:p>
          <a:p>
            <a:pPr lvl="1"/>
            <a:r>
              <a:rPr lang="en-US" sz="1700"/>
              <a:t>Consolidación de datos en una estructura única</a:t>
            </a:r>
          </a:p>
          <a:p>
            <a:r>
              <a:rPr lang="en-US" sz="1700"/>
              <a:t>Contenido de Cada Observación Generada</a:t>
            </a:r>
          </a:p>
          <a:p>
            <a:pPr lvl="1"/>
            <a:r>
              <a:rPr lang="en-US" sz="1700"/>
              <a:t>Incluye contexto</a:t>
            </a:r>
          </a:p>
          <a:p>
            <a:pPr lvl="1"/>
            <a:r>
              <a:rPr lang="en-US" sz="1700"/>
              <a:t>Pregunta formulada</a:t>
            </a:r>
          </a:p>
          <a:p>
            <a:pPr lvl="1"/>
            <a:r>
              <a:rPr lang="en-US" sz="1700"/>
              <a:t>Respuesta esperada</a:t>
            </a:r>
          </a:p>
        </p:txBody>
      </p:sp>
      <p:pic>
        <p:nvPicPr>
          <p:cNvPr id="5" name="Content Placeholder 4" descr="natural gas pipelines Stream in Europe. Curve tube. oil and gas distribution through pipes.">
            <a:extLst>
              <a:ext uri="{FF2B5EF4-FFF2-40B4-BE49-F238E27FC236}">
                <a16:creationId xmlns:a16="http://schemas.microsoft.com/office/drawing/2014/main" id="{4138522A-9A4B-4B2C-AE86-E0E21653DE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6983" r="26013" b="-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9475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C58C2-4A6D-3C81-DA1A-6B17D9A4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Evaluación del rendimiento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041A2-7339-FD5E-F308-0DF8F73D4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s-ES" sz="2000"/>
              <a:t>División del conjunto de datos</a:t>
            </a:r>
          </a:p>
          <a:p>
            <a:pPr lvl="1"/>
            <a:r>
              <a:rPr lang="es-ES" sz="2000"/>
              <a:t>Entrenamiento</a:t>
            </a:r>
          </a:p>
          <a:p>
            <a:pPr lvl="1"/>
            <a:r>
              <a:rPr lang="es-ES" sz="2000"/>
              <a:t>Validación</a:t>
            </a:r>
          </a:p>
          <a:p>
            <a:pPr lvl="1"/>
            <a:r>
              <a:rPr lang="es-ES" sz="2000"/>
              <a:t>Test</a:t>
            </a:r>
          </a:p>
          <a:p>
            <a:r>
              <a:rPr lang="es-ES" sz="2000"/>
              <a:t>Almacenamiento del modelo</a:t>
            </a:r>
          </a:p>
          <a:p>
            <a:pPr lvl="1"/>
            <a:r>
              <a:rPr lang="es-ES" sz="2000"/>
              <a:t>Finalización del ajuste</a:t>
            </a:r>
          </a:p>
          <a:p>
            <a:pPr lvl="1"/>
            <a:r>
              <a:rPr lang="es-ES" sz="2000"/>
              <a:t>Almacenado en Hugging Face</a:t>
            </a:r>
          </a:p>
          <a:p>
            <a:pPr lvl="1"/>
            <a:r>
              <a:rPr lang="es-ES" sz="2000"/>
              <a:t>Facilita integración en aplicaciones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9201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C513E4-24D6-72B4-BE69-C2F1300F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3400"/>
              <a:t>Funcionalidades Adicionales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C3E14-A1EC-16B2-255D-A78FDB6C8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s-ES" sz="2000"/>
              <a:t>Modelo OCR basado en Computer Vision</a:t>
            </a:r>
          </a:p>
          <a:p>
            <a:pPr lvl="1"/>
            <a:r>
              <a:rPr lang="es-ES" sz="2000"/>
              <a:t>Permite extraer texto de imágenes</a:t>
            </a:r>
          </a:p>
          <a:p>
            <a:pPr lvl="1"/>
            <a:r>
              <a:rPr lang="es-ES" sz="2000"/>
              <a:t>Analiza intentos de phishing</a:t>
            </a:r>
          </a:p>
          <a:p>
            <a:r>
              <a:rPr lang="es-ES" sz="2000"/>
              <a:t>Integración con VirusTotal</a:t>
            </a:r>
          </a:p>
          <a:p>
            <a:pPr lvl="1"/>
            <a:r>
              <a:rPr lang="es-ES" sz="2000"/>
              <a:t>Analiza direcciones IP sospechosas</a:t>
            </a:r>
          </a:p>
          <a:p>
            <a:pPr lvl="1"/>
            <a:r>
              <a:rPr lang="es-ES" sz="2000"/>
              <a:t>Determina el nivel de riesgo de páginas web</a:t>
            </a:r>
          </a:p>
          <a:p>
            <a:r>
              <a:rPr lang="es-ES" sz="2000"/>
              <a:t>Sistema RAG con Base de Datos Vectorial</a:t>
            </a:r>
          </a:p>
          <a:p>
            <a:pPr lvl="1"/>
            <a:r>
              <a:rPr lang="es-ES" sz="2000"/>
              <a:t>Almacena documentación técnica en ciberseguridad</a:t>
            </a:r>
          </a:p>
          <a:p>
            <a:pPr lvl="1"/>
            <a:r>
              <a:rPr lang="es-ES" sz="2000"/>
              <a:t>Recupera información especializada en tiempo real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81135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D7B6BB-877B-25A8-AC3F-91530779C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Integración con VirusTotal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3B819-C1E8-5C88-4190-B0324F34E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s-ES" sz="2000"/>
              <a:t>Análisis de direcciones IP</a:t>
            </a:r>
          </a:p>
          <a:p>
            <a:pPr lvl="1"/>
            <a:r>
              <a:rPr lang="es-ES" sz="2000"/>
              <a:t>Utiliza una API para evaluar direcciones IP sospechosas</a:t>
            </a:r>
          </a:p>
          <a:p>
            <a:pPr lvl="1"/>
            <a:r>
              <a:rPr lang="es-ES" sz="2000"/>
              <a:t>Determina el nivel de riesgo asociado</a:t>
            </a:r>
          </a:p>
          <a:p>
            <a:r>
              <a:rPr lang="es-ES" sz="2000"/>
              <a:t>Evaluación de páginas web</a:t>
            </a:r>
          </a:p>
          <a:p>
            <a:pPr lvl="1"/>
            <a:r>
              <a:rPr lang="es-ES" sz="2000"/>
              <a:t>Analiza páginas web sospechosas a través de la API</a:t>
            </a:r>
          </a:p>
          <a:p>
            <a:pPr lvl="1"/>
            <a:r>
              <a:rPr lang="es-ES" sz="2000"/>
              <a:t>Determina el nivel de riesgo de las páginas web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91121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D9FAB-5DE7-FD48-F5F7-D3A35D31A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/>
              <a:t>Sistema RAG con Base de Datos Vectorial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217D3-6834-1563-0F55-6002B4655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1479" y="2688336"/>
            <a:ext cx="4498848" cy="35844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/>
              <a:t>Implementación de Base de Datos Vectorial</a:t>
            </a:r>
          </a:p>
          <a:p>
            <a:pPr lvl="1">
              <a:lnSpc>
                <a:spcPct val="100000"/>
              </a:lnSpc>
            </a:pPr>
            <a:r>
              <a:rPr lang="en-US" sz="1700"/>
              <a:t>Almacena documentación técnica en ciberseguridad</a:t>
            </a:r>
          </a:p>
          <a:p>
            <a:pPr lvl="1">
              <a:lnSpc>
                <a:spcPct val="100000"/>
              </a:lnSpc>
            </a:pPr>
            <a:r>
              <a:rPr lang="en-US" sz="1700"/>
              <a:t>Permite la recuperación de información especializada</a:t>
            </a:r>
          </a:p>
          <a:p>
            <a:pPr>
              <a:lnSpc>
                <a:spcPct val="100000"/>
              </a:lnSpc>
            </a:pPr>
            <a:r>
              <a:rPr lang="en-US" sz="1700"/>
              <a:t>Recuperación en Tiempo Real</a:t>
            </a:r>
          </a:p>
          <a:p>
            <a:pPr lvl="1">
              <a:lnSpc>
                <a:spcPct val="100000"/>
              </a:lnSpc>
            </a:pPr>
            <a:r>
              <a:rPr lang="en-US" sz="1700"/>
              <a:t>Acceso rápido a información relevante</a:t>
            </a:r>
          </a:p>
          <a:p>
            <a:pPr lvl="1">
              <a:lnSpc>
                <a:spcPct val="100000"/>
              </a:lnSpc>
            </a:pPr>
            <a:r>
              <a:rPr lang="en-US" sz="1700"/>
              <a:t>Optimización en la búsqueda de datos</a:t>
            </a:r>
          </a:p>
        </p:txBody>
      </p:sp>
      <p:pic>
        <p:nvPicPr>
          <p:cNvPr id="5" name="Content Placeholder 4" descr="Database with d-lock on the white background..">
            <a:extLst>
              <a:ext uri="{FF2B5EF4-FFF2-40B4-BE49-F238E27FC236}">
                <a16:creationId xmlns:a16="http://schemas.microsoft.com/office/drawing/2014/main" id="{C5255149-A3DA-419A-98D2-8E777C4C23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r="1" b="378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692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B2B04-D2AC-D81F-2048-CBC8A1B24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Modelo OCR basado en Computer Vision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F5A94-5316-8CBB-F58E-89527C872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1479" y="2688336"/>
            <a:ext cx="4498848" cy="3584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/>
              <a:t>Extracción de texto de imágenes</a:t>
            </a:r>
          </a:p>
          <a:p>
            <a:pPr lvl="1"/>
            <a:r>
              <a:rPr lang="en-US" sz="1700"/>
              <a:t>Utiliza técnicas avanzadas de visión por computadora</a:t>
            </a:r>
          </a:p>
          <a:p>
            <a:pPr lvl="1"/>
            <a:r>
              <a:rPr lang="en-US" sz="1700"/>
              <a:t>Permite convertir imágenes en texto legible</a:t>
            </a:r>
          </a:p>
          <a:p>
            <a:r>
              <a:rPr lang="en-US" sz="1700"/>
              <a:t>Análisis de intentos de phishing</a:t>
            </a:r>
          </a:p>
          <a:p>
            <a:pPr lvl="1"/>
            <a:r>
              <a:rPr lang="en-US" sz="1700"/>
              <a:t>Identifica patrones sospechosos en imágenes</a:t>
            </a:r>
          </a:p>
          <a:p>
            <a:pPr lvl="1"/>
            <a:r>
              <a:rPr lang="en-US" sz="1700"/>
              <a:t>Ayuda a detectar y prevenir fraudes</a:t>
            </a:r>
          </a:p>
        </p:txBody>
      </p:sp>
      <p:pic>
        <p:nvPicPr>
          <p:cNvPr id="5" name="Content Placeholder 4" descr="DNA analysis">
            <a:extLst>
              <a:ext uri="{FF2B5EF4-FFF2-40B4-BE49-F238E27FC236}">
                <a16:creationId xmlns:a16="http://schemas.microsoft.com/office/drawing/2014/main" id="{4C07BA95-C799-44AB-A686-A74FBDC885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1870" r="21126" b="-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3310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7FECB-1B2B-B0A4-9BB8-E8BB7CEAA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Infraestructura y Despliegue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1EB75-D480-3814-BE12-5CD67B8F3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s-ES" sz="2000"/>
              <a:t>Despliegue en Instancia EC2 de Amazon</a:t>
            </a:r>
          </a:p>
          <a:p>
            <a:pPr lvl="1"/>
            <a:r>
              <a:rPr lang="es-ES" sz="2000"/>
              <a:t>Todos los procesos se ejecutan en un entorno Docker</a:t>
            </a:r>
          </a:p>
          <a:p>
            <a:r>
              <a:rPr lang="es-ES" sz="2000"/>
              <a:t>Archivos Configurados</a:t>
            </a:r>
          </a:p>
          <a:p>
            <a:pPr lvl="1"/>
            <a:r>
              <a:rPr lang="es-ES" sz="2000"/>
              <a:t>Dockerfile: Definición de la imagen de contenedor</a:t>
            </a:r>
          </a:p>
          <a:p>
            <a:pPr lvl="1"/>
            <a:r>
              <a:rPr lang="es-ES" sz="2000"/>
              <a:t>docker-compose.yml: Orquestación de servicios y dependencias</a:t>
            </a:r>
          </a:p>
          <a:p>
            <a:pPr lvl="1"/>
            <a:r>
              <a:rPr lang="es-ES" sz="2000"/>
              <a:t>Archivos de configuración: .env y requirements.txt</a:t>
            </a:r>
          </a:p>
          <a:p>
            <a:r>
              <a:rPr lang="es-ES" sz="2000"/>
              <a:t>Código Fuente en GitHub</a:t>
            </a:r>
          </a:p>
          <a:p>
            <a:pPr lvl="1"/>
            <a:r>
              <a:rPr lang="es-ES" sz="2000"/>
              <a:t>Facilita el mantenimiento y mejora continua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3764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A40D1-6907-6EFB-4965-C3E8F323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Orden del día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08F7B-8C57-9FB5-34B8-E611346D8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s-ES" sz="2000"/>
              <a:t>Introducción</a:t>
            </a:r>
          </a:p>
          <a:p>
            <a:r>
              <a:rPr lang="es-ES" sz="2000"/>
              <a:t>Funcionalidades de ZeroScam</a:t>
            </a:r>
          </a:p>
          <a:p>
            <a:r>
              <a:rPr lang="es-ES" sz="2000"/>
              <a:t>Equipo de Desarrollo</a:t>
            </a:r>
          </a:p>
          <a:p>
            <a:r>
              <a:rPr lang="es-ES" sz="2000"/>
              <a:t>Resumen del Desarrollo</a:t>
            </a:r>
          </a:p>
          <a:p>
            <a:r>
              <a:rPr lang="es-ES" sz="2000"/>
              <a:t>Entrenamiento y Fine-Tuning</a:t>
            </a:r>
          </a:p>
          <a:p>
            <a:r>
              <a:rPr lang="es-ES" sz="2000"/>
              <a:t>Funcionalidades Adicionales</a:t>
            </a:r>
          </a:p>
          <a:p>
            <a:r>
              <a:rPr lang="es-ES" sz="2000"/>
              <a:t>Infraestructura y Despliegue</a:t>
            </a:r>
          </a:p>
          <a:p>
            <a:r>
              <a:rPr lang="es-ES" sz="2000"/>
              <a:t>Interfaz de Usuario</a:t>
            </a:r>
          </a:p>
          <a:p>
            <a:r>
              <a:rPr lang="es-ES" sz="2000"/>
              <a:t>Conclusión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78696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B1F00-B1A1-0BC7-6670-CE76FA33F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Despliegue en Amazon EC2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0897D-2146-9A0A-7A33-A8F2B6B85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s-ES" sz="2000"/>
              <a:t>Despliegue en EC2 de Amazon</a:t>
            </a:r>
          </a:p>
          <a:p>
            <a:pPr lvl="1"/>
            <a:r>
              <a:rPr lang="es-ES" sz="2000"/>
              <a:t>El agente se ejecuta en una instancia EC2</a:t>
            </a:r>
          </a:p>
          <a:p>
            <a:r>
              <a:rPr lang="es-ES" sz="2000"/>
              <a:t>Entorno Docker</a:t>
            </a:r>
          </a:p>
          <a:p>
            <a:pPr lvl="1"/>
            <a:r>
              <a:rPr lang="es-ES" sz="2000"/>
              <a:t>Todos los procesos se ejecutan dentro de Docker</a:t>
            </a:r>
          </a:p>
          <a:p>
            <a:r>
              <a:rPr lang="es-ES" sz="2000"/>
              <a:t>Archivos de configuración</a:t>
            </a:r>
          </a:p>
          <a:p>
            <a:pPr lvl="1"/>
            <a:r>
              <a:rPr lang="es-ES" sz="2000"/>
              <a:t>Dockerfile: definición de la imagen de contenedor</a:t>
            </a:r>
          </a:p>
          <a:p>
            <a:pPr lvl="1"/>
            <a:r>
              <a:rPr lang="es-ES" sz="2000"/>
              <a:t>docker-compose.yml: orquestación de servicios y dependencias</a:t>
            </a:r>
          </a:p>
          <a:p>
            <a:pPr lvl="1"/>
            <a:r>
              <a:rPr lang="es-ES" sz="2000"/>
              <a:t>Archivos .env y requirements.txt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91313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53632-4800-E199-EC11-7BE817204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Código fuente en GitHub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CEAAD-0F91-DDF1-9FE7-689375C2B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s-ES" sz="2000"/>
              <a:t>Mantenimiento del código</a:t>
            </a:r>
          </a:p>
          <a:p>
            <a:pPr lvl="1"/>
            <a:r>
              <a:rPr lang="es-ES" sz="2000"/>
              <a:t>El código fuente se encuentra en GitHub</a:t>
            </a:r>
          </a:p>
          <a:p>
            <a:pPr lvl="1"/>
            <a:r>
              <a:rPr lang="es-ES" sz="2000"/>
              <a:t>Facilita el mantenimiento continuo</a:t>
            </a:r>
          </a:p>
          <a:p>
            <a:r>
              <a:rPr lang="es-ES" sz="2000"/>
              <a:t>Mejora continua</a:t>
            </a:r>
          </a:p>
          <a:p>
            <a:pPr lvl="1"/>
            <a:r>
              <a:rPr lang="es-ES" sz="2000"/>
              <a:t>El alojamiento en GitHub permite mejoras constantes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98794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4C9B5-F96D-D774-466F-07822305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Interfaz de Usuario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FDC05-6325-D557-B19C-A4C7D5BCE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1479" y="2688336"/>
            <a:ext cx="4498848" cy="3584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/>
              <a:t>Integración con Bot de Telegram</a:t>
            </a:r>
          </a:p>
          <a:p>
            <a:pPr lvl="1"/>
            <a:r>
              <a:rPr lang="en-US" sz="1700"/>
              <a:t>Acceso rápido y eficiente</a:t>
            </a:r>
          </a:p>
          <a:p>
            <a:pPr lvl="1"/>
            <a:r>
              <a:rPr lang="en-US" sz="1700"/>
              <a:t>Asistencia en ciberseguridad en cualquier momento</a:t>
            </a:r>
          </a:p>
        </p:txBody>
      </p:sp>
      <p:pic>
        <p:nvPicPr>
          <p:cNvPr id="5" name="Content Placeholder 4" descr="Abstract internet security with padlocks">
            <a:extLst>
              <a:ext uri="{FF2B5EF4-FFF2-40B4-BE49-F238E27FC236}">
                <a16:creationId xmlns:a16="http://schemas.microsoft.com/office/drawing/2014/main" id="{71AC373D-B772-47E2-85EC-2677A4D930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7536" r="15461" b="-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0270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F28F98-DECB-0301-D82D-1032C20B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Integración con bot de Telegram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4FE06-0AB1-2A5A-B3EF-9633017B8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s-ES" sz="2000"/>
              <a:t>Accesibilidad y Facilidad de Uso</a:t>
            </a:r>
          </a:p>
          <a:p>
            <a:pPr lvl="1"/>
            <a:r>
              <a:rPr lang="es-ES" sz="2000"/>
              <a:t>ZeroScam se ha integrado con un bot de Telegram</a:t>
            </a:r>
          </a:p>
          <a:p>
            <a:pPr lvl="1"/>
            <a:r>
              <a:rPr lang="es-ES" sz="2000"/>
              <a:t>Interfaz amigable y eficiente para los usuarios</a:t>
            </a:r>
          </a:p>
          <a:p>
            <a:r>
              <a:rPr lang="es-ES" sz="2000"/>
              <a:t>Interacción Rápida y Eficiente</a:t>
            </a:r>
          </a:p>
          <a:p>
            <a:pPr lvl="1"/>
            <a:r>
              <a:rPr lang="es-ES" sz="2000"/>
              <a:t>Permite a los usuarios interactuar con el agente rápidamente</a:t>
            </a:r>
          </a:p>
          <a:p>
            <a:pPr lvl="1"/>
            <a:r>
              <a:rPr lang="es-ES" sz="2000"/>
              <a:t>Asistencia en ciberseguridad disponible en cualquier momento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94146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A9D53-07C9-9C82-7219-B633FCB64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Conclusión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8B644-0373-757D-FEDA-DB2CE9A80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s-ES" sz="2000"/>
              <a:t>ZeroScam como solución innovadora</a:t>
            </a:r>
          </a:p>
          <a:p>
            <a:pPr lvl="1"/>
            <a:r>
              <a:rPr lang="es-ES" sz="2000"/>
              <a:t>Protección de usuarios ante ciberamenazas</a:t>
            </a:r>
          </a:p>
          <a:p>
            <a:pPr lvl="1"/>
            <a:r>
              <a:rPr lang="es-ES" sz="2000"/>
              <a:t>Combinación de inteligencia artificial y visión por computadora</a:t>
            </a:r>
          </a:p>
          <a:p>
            <a:pPr lvl="1"/>
            <a:r>
              <a:rPr lang="es-ES" sz="2000"/>
              <a:t>Recuperación de información especializada</a:t>
            </a:r>
          </a:p>
          <a:p>
            <a:r>
              <a:rPr lang="es-ES" sz="2000"/>
              <a:t>Integración en Telegram</a:t>
            </a:r>
          </a:p>
          <a:p>
            <a:pPr lvl="1"/>
            <a:r>
              <a:rPr lang="es-ES" sz="2000"/>
              <a:t>Acceso sencillo y directo a herramientas de seguridad</a:t>
            </a:r>
          </a:p>
          <a:p>
            <a:pPr lvl="1"/>
            <a:r>
              <a:rPr lang="es-ES" sz="2000"/>
              <a:t>Mejora de la protección digital para individuos y empresas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45911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9BDAFB-DA6D-F879-2BEB-828683BF7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3700"/>
              <a:t>Innovación en protección de ciberamenazas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C9C8F-D517-05B4-B1C8-29B01BC55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s-ES" sz="2000"/>
              <a:t>Protección contra ciberamenazas</a:t>
            </a:r>
          </a:p>
          <a:p>
            <a:pPr lvl="1"/>
            <a:r>
              <a:rPr lang="es-ES" sz="2000"/>
              <a:t>Combina inteligencia artificial y visión por computadora</a:t>
            </a:r>
          </a:p>
          <a:p>
            <a:pPr lvl="1"/>
            <a:r>
              <a:rPr lang="es-ES" sz="2000"/>
              <a:t>Recuperación de información especializada</a:t>
            </a:r>
          </a:p>
          <a:p>
            <a:r>
              <a:rPr lang="es-ES" sz="2000"/>
              <a:t>Integración en Telegram</a:t>
            </a:r>
          </a:p>
          <a:p>
            <a:pPr lvl="1"/>
            <a:r>
              <a:rPr lang="es-ES" sz="2000"/>
              <a:t>Acceso sencillo y directo a herramientas avanzadas de seguridad</a:t>
            </a:r>
          </a:p>
          <a:p>
            <a:r>
              <a:rPr lang="es-ES" sz="2000"/>
              <a:t>Beneficios para individuos y empresas</a:t>
            </a:r>
          </a:p>
          <a:p>
            <a:pPr lvl="1"/>
            <a:r>
              <a:rPr lang="es-ES" sz="2000"/>
              <a:t>Mejora la protección en el entorno digital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9800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1B0EF-18B7-32F2-F095-5AC0E020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Introducción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B658E-81E9-C094-791C-1FF5C2E63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s-ES" sz="2000" dirty="0"/>
              <a:t>Necesidad de Soluciones de Ciberseguridad</a:t>
            </a:r>
          </a:p>
          <a:p>
            <a:pPr lvl="1"/>
            <a:r>
              <a:rPr lang="es-ES" sz="2000" dirty="0"/>
              <a:t>Incremento de la digitalización y presencia online</a:t>
            </a:r>
          </a:p>
          <a:p>
            <a:pPr lvl="1"/>
            <a:r>
              <a:rPr lang="es-ES" sz="2000" dirty="0"/>
              <a:t>Aumento de ciberataques y fraudes digitales</a:t>
            </a:r>
          </a:p>
          <a:p>
            <a:r>
              <a:rPr lang="es-ES" sz="2000" dirty="0"/>
              <a:t>Desarrollo de </a:t>
            </a:r>
            <a:r>
              <a:rPr lang="es-ES" sz="2000" dirty="0" err="1"/>
              <a:t>ZeroScam</a:t>
            </a:r>
            <a:endParaRPr lang="es-ES" sz="2000" dirty="0"/>
          </a:p>
          <a:p>
            <a:pPr lvl="1"/>
            <a:r>
              <a:rPr lang="es-ES" sz="2000" dirty="0"/>
              <a:t>Agente especializado en ciberseguridad</a:t>
            </a:r>
          </a:p>
          <a:p>
            <a:pPr lvl="1"/>
            <a:r>
              <a:rPr lang="es-ES" sz="2000" dirty="0"/>
              <a:t>Basado en un modelo de lenguaje de gran tamaño (LLM)</a:t>
            </a:r>
          </a:p>
          <a:p>
            <a:pPr lvl="1"/>
            <a:r>
              <a:rPr lang="es-ES" sz="2000" dirty="0"/>
              <a:t>Interacción a través de </a:t>
            </a:r>
            <a:r>
              <a:rPr lang="es-ES" sz="2000" dirty="0" err="1"/>
              <a:t>Telegram</a:t>
            </a:r>
            <a:endParaRPr lang="es-ES" sz="2000" dirty="0"/>
          </a:p>
          <a:p>
            <a:pPr lvl="1"/>
            <a:r>
              <a:rPr lang="es-ES" sz="2000" dirty="0"/>
              <a:t>Proporciona múltiples funcionalidades de seguridad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523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7E3781-0AE2-0FCC-ACCF-A54E27378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3700"/>
              <a:t>Necesidad de soluciones de ciberseguridad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8BD5A-D4C9-45D6-87F3-2E7B5451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s-ES" sz="2000"/>
              <a:t>Necesidad de Soluciones en Ciberseguridad</a:t>
            </a:r>
          </a:p>
          <a:p>
            <a:pPr lvl="1"/>
            <a:r>
              <a:rPr lang="es-ES" sz="2000"/>
              <a:t>Ofrecer prevención y asesoramiento</a:t>
            </a:r>
          </a:p>
          <a:p>
            <a:pPr lvl="1"/>
            <a:r>
              <a:rPr lang="es-ES" sz="2000"/>
              <a:t>Dirigido a usuarios no expertos</a:t>
            </a:r>
          </a:p>
          <a:p>
            <a:r>
              <a:rPr lang="es-ES" sz="2000"/>
              <a:t>Aumento de la Digitalización</a:t>
            </a:r>
          </a:p>
          <a:p>
            <a:pPr lvl="1"/>
            <a:r>
              <a:rPr lang="es-ES" sz="2000"/>
              <a:t>Incremento de la presencia online de individuos y negocios</a:t>
            </a:r>
          </a:p>
          <a:p>
            <a:pPr lvl="1"/>
            <a:r>
              <a:rPr lang="es-ES" sz="2000"/>
              <a:t>Mayor uso de tecnologías y aplicaciones con acceso a internet</a:t>
            </a:r>
          </a:p>
          <a:p>
            <a:r>
              <a:rPr lang="es-ES" sz="2000"/>
              <a:t>Exposición a Ciberataques</a:t>
            </a:r>
          </a:p>
          <a:p>
            <a:pPr lvl="1"/>
            <a:r>
              <a:rPr lang="es-ES" sz="2000"/>
              <a:t>Conectividad incrementada lleva a más ciberataques</a:t>
            </a:r>
          </a:p>
          <a:p>
            <a:pPr lvl="1"/>
            <a:r>
              <a:rPr lang="es-ES" sz="2000"/>
              <a:t>Fraudes digitales en aumento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8153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B39F9-06BB-51C1-556F-7FBFB296A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Desarrollo de ZeroScam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39ED4-AE30-9B20-81C6-0675BE2D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s-ES" sz="2000"/>
              <a:t>Desarrollo de ZeroScam</a:t>
            </a:r>
          </a:p>
          <a:p>
            <a:pPr lvl="1"/>
            <a:r>
              <a:rPr lang="es-ES" sz="2000"/>
              <a:t>Agente especializado en ciberseguridad</a:t>
            </a:r>
          </a:p>
          <a:p>
            <a:pPr lvl="1"/>
            <a:r>
              <a:rPr lang="es-ES" sz="2000"/>
              <a:t>Basado en un modelo de lenguaje de gran tamaño (LLM)</a:t>
            </a:r>
          </a:p>
          <a:p>
            <a:r>
              <a:rPr lang="es-ES" sz="2000"/>
              <a:t>Interacción con Usuarios</a:t>
            </a:r>
          </a:p>
          <a:p>
            <a:pPr lvl="1"/>
            <a:r>
              <a:rPr lang="es-ES" sz="2000"/>
              <a:t>Plataforma: Telegram</a:t>
            </a:r>
          </a:p>
          <a:p>
            <a:r>
              <a:rPr lang="es-ES" sz="2000"/>
              <a:t>Funcionalidades de Seguridad</a:t>
            </a:r>
          </a:p>
          <a:p>
            <a:pPr lvl="1"/>
            <a:r>
              <a:rPr lang="es-ES" sz="2000"/>
              <a:t>Múltiples funcionalidades de seguridad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49195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40B3DF-3C1C-49A7-8FA7-EE4A21CB0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384048"/>
            <a:ext cx="3740740" cy="583387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171B2-9153-BAB3-BBF0-86BC44427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919128"/>
            <a:ext cx="3103427" cy="4311239"/>
          </a:xfrm>
        </p:spPr>
        <p:txBody>
          <a:bodyPr anchor="t">
            <a:normAutofit/>
          </a:bodyPr>
          <a:lstStyle/>
          <a:p>
            <a:r>
              <a:rPr lang="en-US" sz="3000"/>
              <a:t>Funcionalidades de ZeroScam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86F3A-4B87-35AD-A2CE-E8C5FC668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2222" y="919128"/>
            <a:ext cx="6730944" cy="52987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1700"/>
              <a:t>Concienciación y asesoramiento en seguridad</a:t>
            </a:r>
          </a:p>
          <a:p>
            <a:pPr lvl="1">
              <a:lnSpc>
                <a:spcPct val="100000"/>
              </a:lnSpc>
            </a:pPr>
            <a:r>
              <a:rPr lang="es-ES" sz="1700"/>
              <a:t>Educación sobre prácticas seguras</a:t>
            </a:r>
          </a:p>
          <a:p>
            <a:pPr lvl="1">
              <a:lnSpc>
                <a:spcPct val="100000"/>
              </a:lnSpc>
            </a:pPr>
            <a:r>
              <a:rPr lang="es-ES" sz="1700"/>
              <a:t>Asesoramiento personalizado</a:t>
            </a:r>
          </a:p>
          <a:p>
            <a:pPr>
              <a:lnSpc>
                <a:spcPct val="100000"/>
              </a:lnSpc>
            </a:pPr>
            <a:r>
              <a:rPr lang="es-ES" sz="1700"/>
              <a:t>Comprobación de direcciones IP maliciosas</a:t>
            </a:r>
          </a:p>
          <a:p>
            <a:pPr lvl="1">
              <a:lnSpc>
                <a:spcPct val="100000"/>
              </a:lnSpc>
            </a:pPr>
            <a:r>
              <a:rPr lang="es-ES" sz="1700"/>
              <a:t>Identificación de amenazas potenciales</a:t>
            </a:r>
          </a:p>
          <a:p>
            <a:pPr lvl="1">
              <a:lnSpc>
                <a:spcPct val="100000"/>
              </a:lnSpc>
            </a:pPr>
            <a:r>
              <a:rPr lang="es-ES" sz="1700"/>
              <a:t>Monitoreo continuo</a:t>
            </a:r>
          </a:p>
          <a:p>
            <a:pPr>
              <a:lnSpc>
                <a:spcPct val="100000"/>
              </a:lnSpc>
            </a:pPr>
            <a:r>
              <a:rPr lang="es-ES" sz="1700"/>
              <a:t>Detección de páginas web fraudulentas</a:t>
            </a:r>
          </a:p>
          <a:p>
            <a:pPr lvl="1">
              <a:lnSpc>
                <a:spcPct val="100000"/>
              </a:lnSpc>
            </a:pPr>
            <a:r>
              <a:rPr lang="es-ES" sz="1700"/>
              <a:t>Protección contra estafas en línea</a:t>
            </a:r>
          </a:p>
          <a:p>
            <a:pPr lvl="1">
              <a:lnSpc>
                <a:spcPct val="100000"/>
              </a:lnSpc>
            </a:pPr>
            <a:r>
              <a:rPr lang="es-ES" sz="1700"/>
              <a:t>Alertas en tiempo real</a:t>
            </a:r>
          </a:p>
          <a:p>
            <a:pPr>
              <a:lnSpc>
                <a:spcPct val="100000"/>
              </a:lnSpc>
            </a:pPr>
            <a:r>
              <a:rPr lang="es-ES" sz="1700"/>
              <a:t>Reconocimiento óptico de caracteres (OCR) para el análisis de phishing</a:t>
            </a:r>
          </a:p>
          <a:p>
            <a:pPr>
              <a:lnSpc>
                <a:spcPct val="100000"/>
              </a:lnSpc>
            </a:pPr>
            <a:r>
              <a:rPr lang="es-ES" sz="1700"/>
              <a:t>Recuperación de información especializada en ciberseguridad mediante RAG</a:t>
            </a:r>
          </a:p>
          <a:p>
            <a:pPr>
              <a:lnSpc>
                <a:spcPct val="100000"/>
              </a:lnSpc>
            </a:pPr>
            <a:r>
              <a:rPr lang="es-ES" sz="1700"/>
              <a:t>Respuesta a consultas generales en el ámbito de la ciberseguridad</a:t>
            </a:r>
            <a:endParaRPr lang="en-US" sz="17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FA739B-A75D-DA77-F75D-36ED592E9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889233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344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82148-7F02-29FD-FC9C-CBD82E4C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Equipo de Desarrollo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ED2A6-E708-412F-2E31-C0DFE85C1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s-ES" sz="2000"/>
              <a:t>Expertos en Inteligencia Artificial y Ciberseguridad</a:t>
            </a:r>
          </a:p>
          <a:p>
            <a:pPr lvl="1"/>
            <a:r>
              <a:rPr lang="es-ES" sz="2000"/>
              <a:t>R. Laborda</a:t>
            </a:r>
          </a:p>
          <a:p>
            <a:pPr lvl="1"/>
            <a:r>
              <a:rPr lang="es-ES" sz="2000"/>
              <a:t>C. Aunión</a:t>
            </a:r>
          </a:p>
          <a:p>
            <a:pPr lvl="1"/>
            <a:r>
              <a:rPr lang="es-ES" sz="2000"/>
              <a:t>J. González</a:t>
            </a:r>
          </a:p>
          <a:p>
            <a:pPr lvl="1"/>
            <a:r>
              <a:rPr lang="es-ES" sz="2000"/>
              <a:t>H. Martí</a:t>
            </a:r>
          </a:p>
          <a:p>
            <a:pPr lvl="1"/>
            <a:r>
              <a:rPr lang="es-ES" sz="2000"/>
              <a:t>A. Zuluaga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85606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D94A1-E835-C8D0-0EC1-BB0A41B06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Miembros del equipo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B4B75-D400-6174-0523-A8798859C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1479" y="2688336"/>
            <a:ext cx="4498848" cy="3584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/>
              <a:t>Expertos en Inteligencia Artificial</a:t>
            </a:r>
          </a:p>
          <a:p>
            <a:pPr lvl="1"/>
            <a:r>
              <a:rPr lang="en-US" sz="1700"/>
              <a:t>R. Laborda</a:t>
            </a:r>
          </a:p>
          <a:p>
            <a:pPr lvl="1"/>
            <a:r>
              <a:rPr lang="en-US" sz="1700"/>
              <a:t>C. Aunión</a:t>
            </a:r>
          </a:p>
          <a:p>
            <a:r>
              <a:rPr lang="en-US" sz="1700"/>
              <a:t>Especialistas en Ciberseguridad</a:t>
            </a:r>
          </a:p>
          <a:p>
            <a:pPr lvl="1"/>
            <a:r>
              <a:rPr lang="en-US" sz="1700"/>
              <a:t>J. González</a:t>
            </a:r>
          </a:p>
          <a:p>
            <a:pPr lvl="1"/>
            <a:r>
              <a:rPr lang="en-US" sz="1700"/>
              <a:t>H. Martí</a:t>
            </a:r>
          </a:p>
          <a:p>
            <a:pPr lvl="1"/>
            <a:r>
              <a:rPr lang="en-US" sz="1700"/>
              <a:t>A. Zuluaga</a:t>
            </a:r>
          </a:p>
        </p:txBody>
      </p:sp>
      <p:pic>
        <p:nvPicPr>
          <p:cNvPr id="5" name="Content Placeholder 4" descr="Biomedical engineering robot in a lab">
            <a:extLst>
              <a:ext uri="{FF2B5EF4-FFF2-40B4-BE49-F238E27FC236}">
                <a16:creationId xmlns:a16="http://schemas.microsoft.com/office/drawing/2014/main" id="{72564F3B-0C3E-4A40-B7FF-340B42A208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6408" r="26588" b="-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0514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CB0BFB-E87A-338D-A59E-C720D4758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Resumen del Desarrollo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CFDEF-9EB5-BDF0-CDEA-CF73BFFB4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s-ES" sz="2000"/>
              <a:t>Selección del Modelo</a:t>
            </a:r>
          </a:p>
          <a:p>
            <a:pPr lvl="1"/>
            <a:r>
              <a:rPr lang="es-ES" sz="2000"/>
              <a:t>ZeroScam se basa en un modelo LLM con arquitectura decoder-only</a:t>
            </a:r>
          </a:p>
          <a:p>
            <a:pPr lvl="1"/>
            <a:r>
              <a:rPr lang="es-ES" sz="2000"/>
              <a:t>Evaluación zero-shot para comparar el rendimiento de varios modelos</a:t>
            </a:r>
          </a:p>
          <a:p>
            <a:pPr lvl="1"/>
            <a:r>
              <a:rPr lang="es-ES" sz="2000"/>
              <a:t>Prioridad en modelos con un número moderado de parámetros</a:t>
            </a:r>
          </a:p>
          <a:p>
            <a:r>
              <a:rPr lang="es-ES" sz="2000"/>
              <a:t>Resultados de la Evaluación</a:t>
            </a:r>
          </a:p>
          <a:p>
            <a:pPr lvl="1"/>
            <a:r>
              <a:rPr lang="es-ES" sz="2000"/>
              <a:t>DeepSeek seleccionado por su mejor desempeño en ciberseguridad</a:t>
            </a:r>
          </a:p>
          <a:p>
            <a:pPr lvl="1"/>
            <a:r>
              <a:rPr lang="es-ES" sz="2000"/>
              <a:t>Implementación de una versión cuantificada mediante QLoRA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8759808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1202</Words>
  <Application>Microsoft Office PowerPoint</Application>
  <PresentationFormat>Panorámica</PresentationFormat>
  <Paragraphs>231</Paragraphs>
  <Slides>25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Aptos</vt:lpstr>
      <vt:lpstr>Arial</vt:lpstr>
      <vt:lpstr>Avenir Next LT Pro</vt:lpstr>
      <vt:lpstr>Calibri</vt:lpstr>
      <vt:lpstr>AccentBoxVTI</vt:lpstr>
      <vt:lpstr>ZeroScam</vt:lpstr>
      <vt:lpstr>Orden del día</vt:lpstr>
      <vt:lpstr>Introducción</vt:lpstr>
      <vt:lpstr>Necesidad de soluciones de ciberseguridad</vt:lpstr>
      <vt:lpstr>Desarrollo de ZeroScam</vt:lpstr>
      <vt:lpstr>Funcionalidades de ZeroScam</vt:lpstr>
      <vt:lpstr>Equipo de Desarrollo</vt:lpstr>
      <vt:lpstr>Miembros del equipo</vt:lpstr>
      <vt:lpstr>Resumen del Desarrollo</vt:lpstr>
      <vt:lpstr>Selección del Modelo</vt:lpstr>
      <vt:lpstr>Entrenamiento y Fine-Tuning</vt:lpstr>
      <vt:lpstr>Fuentes de datos especializadas</vt:lpstr>
      <vt:lpstr>Proceso de fine-tuning</vt:lpstr>
      <vt:lpstr>Evaluación del rendimiento</vt:lpstr>
      <vt:lpstr>Funcionalidades Adicionales</vt:lpstr>
      <vt:lpstr>Integración con VirusTotal</vt:lpstr>
      <vt:lpstr>Sistema RAG con Base de Datos Vectorial</vt:lpstr>
      <vt:lpstr>Modelo OCR basado en Computer Vision</vt:lpstr>
      <vt:lpstr>Infraestructura y Despliegue</vt:lpstr>
      <vt:lpstr>Despliegue en Amazon EC2</vt:lpstr>
      <vt:lpstr>Código fuente en GitHub</vt:lpstr>
      <vt:lpstr>Interfaz de Usuario</vt:lpstr>
      <vt:lpstr>Integración con bot de Telegram</vt:lpstr>
      <vt:lpstr>Conclusión</vt:lpstr>
      <vt:lpstr>Innovación en protección de ciberamenazas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ramon.laborda@chemogroup.com</dc:creator>
  <cp:lastModifiedBy>Ramon Armand Laborda</cp:lastModifiedBy>
  <cp:revision>1</cp:revision>
  <dcterms:created xsi:type="dcterms:W3CDTF">2025-03-04T17:25:08Z</dcterms:created>
  <dcterms:modified xsi:type="dcterms:W3CDTF">2025-03-04T17:35:06Z</dcterms:modified>
</cp:coreProperties>
</file>