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audio1.bin" ContentType="audio/unknown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23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6A58-AD5E-1341-B9D4-77008F45D7FB}" type="datetimeFigureOut">
              <a:rPr lang="en-US" smtClean="0"/>
              <a:t>8/3/18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3A97-4509-6C4D-BD5B-18EFBDF15BB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6A58-AD5E-1341-B9D4-77008F45D7FB}" type="datetimeFigureOut">
              <a:rPr lang="en-US" smtClean="0"/>
              <a:t>8/3/18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3A97-4509-6C4D-BD5B-18EFBDF15B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6A58-AD5E-1341-B9D4-77008F45D7FB}" type="datetimeFigureOut">
              <a:rPr lang="en-US" smtClean="0"/>
              <a:t>8/3/18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3A97-4509-6C4D-BD5B-18EFBDF15B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6A58-AD5E-1341-B9D4-77008F45D7FB}" type="datetimeFigureOut">
              <a:rPr lang="en-US" smtClean="0"/>
              <a:t>8/3/18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3A97-4509-6C4D-BD5B-18EFBDF15B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6A58-AD5E-1341-B9D4-77008F45D7FB}" type="datetimeFigureOut">
              <a:rPr lang="en-US" smtClean="0"/>
              <a:t>8/3/18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3A97-4509-6C4D-BD5B-18EFBDF15BB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6A58-AD5E-1341-B9D4-77008F45D7FB}" type="datetimeFigureOut">
              <a:rPr lang="en-US" smtClean="0"/>
              <a:t>8/3/18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3A97-4509-6C4D-BD5B-18EFBDF15B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6A58-AD5E-1341-B9D4-77008F45D7FB}" type="datetimeFigureOut">
              <a:rPr lang="en-US" smtClean="0"/>
              <a:t>8/3/18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3A97-4509-6C4D-BD5B-18EFBDF15BB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6A58-AD5E-1341-B9D4-77008F45D7FB}" type="datetimeFigureOut">
              <a:rPr lang="en-US" smtClean="0"/>
              <a:t>8/3/18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3A97-4509-6C4D-BD5B-18EFBDF15B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6A58-AD5E-1341-B9D4-77008F45D7FB}" type="datetimeFigureOut">
              <a:rPr lang="en-US" smtClean="0"/>
              <a:t>8/3/18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3A97-4509-6C4D-BD5B-18EFBDF15B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6A58-AD5E-1341-B9D4-77008F45D7FB}" type="datetimeFigureOut">
              <a:rPr lang="en-US" smtClean="0"/>
              <a:t>8/3/18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3A97-4509-6C4D-BD5B-18EFBDF15BB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6A58-AD5E-1341-B9D4-77008F45D7FB}" type="datetimeFigureOut">
              <a:rPr lang="en-US" smtClean="0"/>
              <a:t>8/3/18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3A97-4509-6C4D-BD5B-18EFBDF15B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CF5F6A58-AD5E-1341-B9D4-77008F45D7FB}" type="datetimeFigureOut">
              <a:rPr lang="en-US" smtClean="0"/>
              <a:t>8/3/18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CBD13A97-4509-6C4D-BD5B-18EFBDF15BB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Apuntadores</a:t>
            </a:r>
            <a:endParaRPr lang="en-US" dirty="0"/>
          </a:p>
        </p:txBody>
      </p:sp>
      <p:sp>
        <p:nvSpPr>
          <p:cNvPr id="4" name="Text Box 24"/>
          <p:cNvSpPr txBox="1">
            <a:spLocks noChangeArrowheads="1"/>
          </p:cNvSpPr>
          <p:nvPr/>
        </p:nvSpPr>
        <p:spPr bwMode="auto">
          <a:xfrm>
            <a:off x="5622925" y="6096000"/>
            <a:ext cx="33401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s-MX" dirty="0">
                <a:solidFill>
                  <a:schemeClr val="tx2"/>
                </a:solidFill>
                <a:cs typeface="+mn-cs"/>
              </a:rPr>
              <a:t>Ing. Luis Humberto González</a:t>
            </a:r>
            <a:endParaRPr lang="es-ES" dirty="0">
              <a:solidFill>
                <a:schemeClr val="tx2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6693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s-ES_tradnl" sz="5400">
                <a:solidFill>
                  <a:schemeClr val="tx1"/>
                </a:solidFill>
              </a:rPr>
              <a:t>Ejemplo en C++</a:t>
            </a:r>
          </a:p>
        </p:txBody>
      </p:sp>
      <p:sp>
        <p:nvSpPr>
          <p:cNvPr id="175107" name="Rectangle 3"/>
          <p:cNvSpPr>
            <a:spLocks noChangeArrowheads="1"/>
          </p:cNvSpPr>
          <p:nvPr/>
        </p:nvSpPr>
        <p:spPr bwMode="auto">
          <a:xfrm>
            <a:off x="762000" y="1047503"/>
            <a:ext cx="7831138" cy="313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s-ES_tradnl" sz="4000" b="1">
                <a:latin typeface="Arial" charset="0"/>
              </a:rPr>
              <a:t>void intercambia (int </a:t>
            </a:r>
            <a:r>
              <a:rPr lang="es-ES_tradnl" sz="4000" b="1">
                <a:solidFill>
                  <a:schemeClr val="tx2"/>
                </a:solidFill>
                <a:latin typeface="Arial" charset="0"/>
              </a:rPr>
              <a:t>&amp;</a:t>
            </a:r>
            <a:r>
              <a:rPr lang="es-ES_tradnl" sz="4000" b="1">
                <a:latin typeface="Arial" charset="0"/>
              </a:rPr>
              <a:t>a, int </a:t>
            </a:r>
            <a:r>
              <a:rPr lang="es-ES_tradnl" sz="4000" b="1">
                <a:solidFill>
                  <a:schemeClr val="tx2"/>
                </a:solidFill>
                <a:latin typeface="Arial" charset="0"/>
              </a:rPr>
              <a:t>&amp;</a:t>
            </a:r>
            <a:r>
              <a:rPr lang="es-ES_tradnl" sz="4000" b="1">
                <a:latin typeface="Arial" charset="0"/>
              </a:rPr>
              <a:t>b)</a:t>
            </a:r>
          </a:p>
          <a:p>
            <a:pPr eaLnBrk="0" hangingPunct="0"/>
            <a:r>
              <a:rPr lang="es-ES_tradnl" sz="4000" b="1">
                <a:latin typeface="Arial" charset="0"/>
              </a:rPr>
              <a:t>{ int temp;</a:t>
            </a:r>
          </a:p>
          <a:p>
            <a:pPr eaLnBrk="0" hangingPunct="0"/>
            <a:r>
              <a:rPr lang="es-ES_tradnl" sz="4000" b="1">
                <a:latin typeface="Arial" charset="0"/>
              </a:rPr>
              <a:t>  temp = a;</a:t>
            </a:r>
          </a:p>
          <a:p>
            <a:pPr eaLnBrk="0" hangingPunct="0"/>
            <a:r>
              <a:rPr lang="es-ES_tradnl" sz="4000" b="1">
                <a:latin typeface="Arial" charset="0"/>
              </a:rPr>
              <a:t>  a = b;</a:t>
            </a:r>
          </a:p>
          <a:p>
            <a:pPr eaLnBrk="0" hangingPunct="0"/>
            <a:r>
              <a:rPr lang="es-ES_tradnl" sz="4000" b="1">
                <a:latin typeface="Arial" charset="0"/>
              </a:rPr>
              <a:t>  b = temp; }</a:t>
            </a:r>
          </a:p>
        </p:txBody>
      </p:sp>
      <p:sp>
        <p:nvSpPr>
          <p:cNvPr id="175108" name="Rectangle 4"/>
          <p:cNvSpPr>
            <a:spLocks noChangeArrowheads="1"/>
          </p:cNvSpPr>
          <p:nvPr/>
        </p:nvSpPr>
        <p:spPr bwMode="auto">
          <a:xfrm>
            <a:off x="1579563" y="4654303"/>
            <a:ext cx="4308475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s-ES_tradnl" sz="4000" b="1" i="1">
                <a:latin typeface="Arial" charset="0"/>
              </a:rPr>
              <a:t>intercambia</a:t>
            </a:r>
            <a:r>
              <a:rPr lang="es-ES_tradnl" sz="3200" b="1" i="1">
                <a:latin typeface="Arial" charset="0"/>
              </a:rPr>
              <a:t> (z, w);</a:t>
            </a:r>
          </a:p>
        </p:txBody>
      </p:sp>
    </p:spTree>
    <p:extLst>
      <p:ext uri="{BB962C8B-B14F-4D97-AF65-F5344CB8AC3E}">
        <p14:creationId xmlns:p14="http://schemas.microsoft.com/office/powerpoint/2010/main" val="2564580002"/>
      </p:ext>
    </p:extLst>
  </p:cSld>
  <p:clrMapOvr>
    <a:masterClrMapping/>
  </p:clrMapOvr>
  <p:transition xmlns:p14="http://schemas.microsoft.com/office/powerpoint/2010/main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s-ES_tradnl" sz="5400" b="1">
                <a:solidFill>
                  <a:schemeClr val="tx1"/>
                </a:solidFill>
              </a:rPr>
              <a:t>Tipos de memoria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normAutofit/>
          </a:bodyPr>
          <a:lstStyle/>
          <a:p>
            <a:pPr>
              <a:lnSpc>
                <a:spcPct val="90000"/>
              </a:lnSpc>
            </a:pPr>
            <a:r>
              <a:rPr lang="es-ES_tradnl" sz="3600"/>
              <a:t>Muchos lenguajes de programación tienen la capacidad de manejar dos tipos de almacenamiento de datos:</a:t>
            </a:r>
            <a:br>
              <a:rPr lang="es-ES_tradnl" sz="3600"/>
            </a:br>
            <a:r>
              <a:rPr lang="es-ES_tradnl" sz="3600"/>
              <a:t/>
            </a:r>
            <a:br>
              <a:rPr lang="es-ES_tradnl" sz="3600"/>
            </a:br>
            <a:r>
              <a:rPr lang="es-ES_tradnl" sz="3600">
                <a:solidFill>
                  <a:schemeClr val="tx2"/>
                </a:solidFill>
              </a:rPr>
              <a:t>-</a:t>
            </a:r>
            <a:r>
              <a:rPr lang="es-ES_tradnl" sz="4400">
                <a:solidFill>
                  <a:schemeClr val="tx2"/>
                </a:solidFill>
              </a:rPr>
              <a:t> </a:t>
            </a:r>
            <a:r>
              <a:rPr lang="es-ES_tradnl" sz="4400">
                <a:solidFill>
                  <a:schemeClr val="tx2"/>
                </a:solidFill>
                <a:latin typeface="Arial" charset="0"/>
              </a:rPr>
              <a:t>Estático (o Automático)</a:t>
            </a:r>
            <a:r>
              <a:rPr lang="es-ES_tradnl" sz="3600">
                <a:solidFill>
                  <a:schemeClr val="tx2"/>
                </a:solidFill>
              </a:rPr>
              <a:t/>
            </a:r>
            <a:br>
              <a:rPr lang="es-ES_tradnl" sz="3600">
                <a:solidFill>
                  <a:schemeClr val="tx2"/>
                </a:solidFill>
              </a:rPr>
            </a:br>
            <a:r>
              <a:rPr lang="es-ES_tradnl" sz="3600">
                <a:solidFill>
                  <a:schemeClr val="tx2"/>
                </a:solidFill>
              </a:rPr>
              <a:t/>
            </a:r>
            <a:br>
              <a:rPr lang="es-ES_tradnl" sz="3600">
                <a:solidFill>
                  <a:schemeClr val="tx2"/>
                </a:solidFill>
              </a:rPr>
            </a:br>
            <a:r>
              <a:rPr lang="es-ES_tradnl" sz="3600">
                <a:solidFill>
                  <a:schemeClr val="tx2"/>
                </a:solidFill>
              </a:rPr>
              <a:t>-</a:t>
            </a:r>
            <a:r>
              <a:rPr lang="es-ES_tradnl" sz="4400">
                <a:solidFill>
                  <a:schemeClr val="tx2"/>
                </a:solidFill>
              </a:rPr>
              <a:t> </a:t>
            </a:r>
            <a:r>
              <a:rPr lang="es-ES_tradnl" sz="4400">
                <a:solidFill>
                  <a:schemeClr val="tx2"/>
                </a:solidFill>
                <a:latin typeface="Arial" charset="0"/>
              </a:rPr>
              <a:t>Dinámico</a:t>
            </a:r>
          </a:p>
        </p:txBody>
      </p:sp>
    </p:spTree>
    <p:extLst>
      <p:ext uri="{BB962C8B-B14F-4D97-AF65-F5344CB8AC3E}">
        <p14:creationId xmlns:p14="http://schemas.microsoft.com/office/powerpoint/2010/main" val="237514923"/>
      </p:ext>
    </p:extLst>
  </p:cSld>
  <p:clrMapOvr>
    <a:masterClrMapping/>
  </p:clrMapOvr>
  <p:transition xmlns:p14="http://schemas.microsoft.com/office/powerpoint/2010/main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s-ES_tradnl" sz="5400">
                <a:solidFill>
                  <a:schemeClr val="tx1"/>
                </a:solidFill>
              </a:rPr>
              <a:t>Memoria Estática...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072195"/>
            <a:ext cx="8077200" cy="3733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normAutofit/>
          </a:bodyPr>
          <a:lstStyle/>
          <a:p>
            <a:r>
              <a:rPr lang="es-ES_tradnl" dirty="0"/>
              <a:t>Es la que se ha utilizado “tradicionalmente”.</a:t>
            </a:r>
            <a:br>
              <a:rPr lang="es-ES_tradnl" dirty="0"/>
            </a:br>
            <a:endParaRPr lang="es-ES_tradnl" dirty="0"/>
          </a:p>
          <a:p>
            <a:r>
              <a:rPr lang="es-ES_tradnl" dirty="0"/>
              <a:t>El espacio de memoria que se le asocia a una variable o a un objeto es </a:t>
            </a:r>
            <a:r>
              <a:rPr lang="es-ES_tradnl" sz="3600" dirty="0">
                <a:solidFill>
                  <a:schemeClr val="tx2"/>
                </a:solidFill>
              </a:rPr>
              <a:t>fijo</a:t>
            </a:r>
            <a:r>
              <a:rPr lang="es-ES_tradnl" sz="3600" dirty="0"/>
              <a:t> </a:t>
            </a:r>
            <a:r>
              <a:rPr lang="es-ES_tradnl" dirty="0"/>
              <a:t>y permanece durante todo el tiempo de </a:t>
            </a:r>
            <a:r>
              <a:rPr lang="es-ES_tradnl" sz="3600" dirty="0">
                <a:solidFill>
                  <a:schemeClr val="tx2"/>
                </a:solidFill>
              </a:rPr>
              <a:t>“vida” </a:t>
            </a:r>
            <a:r>
              <a:rPr lang="es-ES_tradnl" dirty="0"/>
              <a:t>de la variable u objeto.</a:t>
            </a:r>
            <a:br>
              <a:rPr lang="es-ES_tradnl" dirty="0"/>
            </a:b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423462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5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s-ES_tradnl" sz="5400">
                <a:solidFill>
                  <a:schemeClr val="tx1"/>
                </a:solidFill>
              </a:rPr>
              <a:t>Memoria Estática...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s-ES_tradnl"/>
              <a:t>Es la memoria que se define explícitamente al declarar una variable (global o local). </a:t>
            </a:r>
            <a:br>
              <a:rPr lang="es-ES_tradnl"/>
            </a:br>
            <a:endParaRPr lang="es-ES_tradnl"/>
          </a:p>
          <a:p>
            <a:r>
              <a:rPr lang="es-ES_tradnl"/>
              <a:t>Se llaman </a:t>
            </a:r>
            <a:r>
              <a:rPr lang="es-ES_tradnl" sz="3600">
                <a:solidFill>
                  <a:schemeClr val="tx2"/>
                </a:solidFill>
              </a:rPr>
              <a:t>Automáticas</a:t>
            </a:r>
            <a:r>
              <a:rPr lang="es-ES_tradnl"/>
              <a:t> porque son creadas automáticamente por el compilador al encontrar su declaración.</a:t>
            </a:r>
          </a:p>
        </p:txBody>
      </p:sp>
    </p:spTree>
    <p:extLst>
      <p:ext uri="{BB962C8B-B14F-4D97-AF65-F5344CB8AC3E}">
        <p14:creationId xmlns:p14="http://schemas.microsoft.com/office/powerpoint/2010/main" val="40283351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9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normAutofit/>
          </a:bodyPr>
          <a:lstStyle/>
          <a:p>
            <a:r>
              <a:rPr lang="es-ES_tradnl" sz="5400">
                <a:solidFill>
                  <a:schemeClr val="tx1"/>
                </a:solidFill>
              </a:rPr>
              <a:t>Memoria Dinámica...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89364"/>
            <a:ext cx="8458200" cy="4114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normAutofit/>
          </a:bodyPr>
          <a:lstStyle/>
          <a:p>
            <a:r>
              <a:rPr lang="es-ES_tradnl" sz="2800" dirty="0"/>
              <a:t>El espacio de memoria en este tipo de almacenamiento se </a:t>
            </a:r>
            <a:r>
              <a:rPr lang="es-ES_tradnl" dirty="0">
                <a:solidFill>
                  <a:schemeClr val="tx2"/>
                </a:solidFill>
              </a:rPr>
              <a:t>“crea” </a:t>
            </a:r>
            <a:r>
              <a:rPr lang="es-ES_tradnl" sz="2800" dirty="0"/>
              <a:t>y se </a:t>
            </a:r>
            <a:r>
              <a:rPr lang="es-ES_tradnl" dirty="0">
                <a:solidFill>
                  <a:schemeClr val="tx2"/>
                </a:solidFill>
              </a:rPr>
              <a:t>“destruye” </a:t>
            </a:r>
            <a:r>
              <a:rPr lang="es-ES_tradnl" sz="2800" dirty="0"/>
              <a:t>según indicaciones del programador durante la  ejecución del programa.</a:t>
            </a:r>
          </a:p>
          <a:p>
            <a:r>
              <a:rPr lang="es-ES_tradnl" sz="2800" dirty="0"/>
              <a:t>Las variables y los objetos creados dinámicamente se localizan en el </a:t>
            </a:r>
            <a:r>
              <a:rPr lang="es-ES_tradnl" dirty="0" err="1">
                <a:solidFill>
                  <a:schemeClr val="tx2"/>
                </a:solidFill>
              </a:rPr>
              <a:t>Heap</a:t>
            </a:r>
            <a:r>
              <a:rPr lang="es-ES_tradnl" sz="2800" dirty="0"/>
              <a:t>, que es un área de memoria que administra el Sistema Operativo. </a:t>
            </a:r>
            <a:endParaRPr lang="es-ES_tradnl" dirty="0">
              <a:solidFill>
                <a:schemeClr val="tx2"/>
              </a:solidFill>
            </a:endParaRPr>
          </a:p>
          <a:p>
            <a:r>
              <a:rPr lang="es-ES_tradnl" sz="2800" dirty="0"/>
              <a:t>Favorece el uso eficiente de la memoria en la ejecución de un programa.</a:t>
            </a:r>
          </a:p>
        </p:txBody>
      </p:sp>
    </p:spTree>
    <p:extLst>
      <p:ext uri="{BB962C8B-B14F-4D97-AF65-F5344CB8AC3E}">
        <p14:creationId xmlns:p14="http://schemas.microsoft.com/office/powerpoint/2010/main" val="22201024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3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normAutofit/>
          </a:bodyPr>
          <a:lstStyle/>
          <a:p>
            <a:r>
              <a:rPr lang="es-ES_tradnl" sz="5400">
                <a:solidFill>
                  <a:schemeClr val="tx1"/>
                </a:solidFill>
              </a:rPr>
              <a:t>Memoria Dinámica...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normAutofit/>
          </a:bodyPr>
          <a:lstStyle/>
          <a:p>
            <a:pPr>
              <a:lnSpc>
                <a:spcPct val="90000"/>
              </a:lnSpc>
            </a:pPr>
            <a:r>
              <a:rPr lang="es-ES_tradnl" sz="2800"/>
              <a:t>El espacio de almacenamiento dinámico se </a:t>
            </a:r>
            <a:r>
              <a:rPr lang="es-ES_tradnl">
                <a:solidFill>
                  <a:schemeClr val="tx2"/>
                </a:solidFill>
              </a:rPr>
              <a:t>crea</a:t>
            </a:r>
            <a:r>
              <a:rPr lang="es-ES_tradnl" sz="2800"/>
              <a:t> y se </a:t>
            </a:r>
            <a:r>
              <a:rPr lang="es-ES_tradnl">
                <a:solidFill>
                  <a:schemeClr val="tx2"/>
                </a:solidFill>
              </a:rPr>
              <a:t>destruye</a:t>
            </a:r>
            <a:r>
              <a:rPr lang="es-ES_tradnl"/>
              <a:t> </a:t>
            </a:r>
            <a:r>
              <a:rPr lang="es-ES_tradnl" sz="2800"/>
              <a:t>usando los operadores:</a:t>
            </a:r>
            <a:br>
              <a:rPr lang="es-ES_tradnl" sz="2800"/>
            </a:br>
            <a:r>
              <a:rPr lang="es-ES_tradnl" sz="2800"/>
              <a:t/>
            </a:r>
            <a:br>
              <a:rPr lang="es-ES_tradnl" sz="2800"/>
            </a:br>
            <a:r>
              <a:rPr lang="es-ES_tradnl" sz="2800"/>
              <a:t>		</a:t>
            </a:r>
            <a:r>
              <a:rPr lang="es-ES_tradnl" sz="5400">
                <a:solidFill>
                  <a:schemeClr val="folHlink"/>
                </a:solidFill>
                <a:latin typeface="Helvetica Black" charset="0"/>
              </a:rPr>
              <a:t>new</a:t>
            </a:r>
            <a:r>
              <a:rPr lang="es-ES_tradnl" sz="5400">
                <a:solidFill>
                  <a:schemeClr val="tx2"/>
                </a:solidFill>
              </a:rPr>
              <a:t/>
            </a:r>
            <a:br>
              <a:rPr lang="es-ES_tradnl" sz="5400">
                <a:solidFill>
                  <a:schemeClr val="tx2"/>
                </a:solidFill>
              </a:rPr>
            </a:br>
            <a:r>
              <a:rPr lang="es-ES_tradnl" sz="5400">
                <a:solidFill>
                  <a:schemeClr val="tx2"/>
                </a:solidFill>
              </a:rPr>
              <a:t/>
            </a:r>
            <a:br>
              <a:rPr lang="es-ES_tradnl" sz="5400">
                <a:solidFill>
                  <a:schemeClr val="tx2"/>
                </a:solidFill>
              </a:rPr>
            </a:br>
            <a:r>
              <a:rPr lang="es-ES_tradnl" sz="5400">
                <a:solidFill>
                  <a:schemeClr val="tx2"/>
                </a:solidFill>
              </a:rPr>
              <a:t>		</a:t>
            </a:r>
            <a:r>
              <a:rPr lang="es-ES_tradnl" sz="5400">
                <a:solidFill>
                  <a:schemeClr val="folHlink"/>
                </a:solidFill>
                <a:latin typeface="Helvetica Black" charset="0"/>
              </a:rPr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4285519511"/>
      </p:ext>
    </p:extLst>
  </p:cSld>
  <p:clrMapOvr>
    <a:masterClrMapping/>
  </p:clrMapOvr>
  <p:transition xmlns:p14="http://schemas.microsoft.com/office/powerpoint/2010/main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898942"/>
            <a:ext cx="8281094" cy="853658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normAutofit/>
          </a:bodyPr>
          <a:lstStyle/>
          <a:p>
            <a:r>
              <a:rPr lang="es-ES_tradnl" sz="4400" dirty="0">
                <a:solidFill>
                  <a:schemeClr val="tx1"/>
                </a:solidFill>
              </a:rPr>
              <a:t>Operadores new y </a:t>
            </a:r>
            <a:r>
              <a:rPr lang="es-ES_tradnl" sz="4400" dirty="0" err="1">
                <a:solidFill>
                  <a:schemeClr val="tx1"/>
                </a:solidFill>
              </a:rPr>
              <a:t>delete</a:t>
            </a:r>
            <a:r>
              <a:rPr lang="es-ES_tradnl" sz="4400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057400"/>
            <a:ext cx="8001000" cy="40386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s-ES_tradnl" sz="2400"/>
              <a:t>El operador </a:t>
            </a:r>
            <a:r>
              <a:rPr lang="es-ES_tradnl" sz="2400">
                <a:solidFill>
                  <a:schemeClr val="tx2"/>
                </a:solidFill>
              </a:rPr>
              <a:t>new</a:t>
            </a:r>
            <a:r>
              <a:rPr lang="es-ES_tradnl" sz="2400"/>
              <a:t> :</a:t>
            </a:r>
            <a:br>
              <a:rPr lang="es-ES_tradnl" sz="2400"/>
            </a:br>
            <a:r>
              <a:rPr lang="es-ES_tradnl" sz="2400"/>
              <a:t>    apuntador = </a:t>
            </a:r>
            <a:r>
              <a:rPr lang="es-ES_tradnl" sz="2400">
                <a:solidFill>
                  <a:schemeClr val="tx2"/>
                </a:solidFill>
              </a:rPr>
              <a:t>new</a:t>
            </a:r>
            <a:r>
              <a:rPr lang="es-ES_tradnl" sz="2400"/>
              <a:t> tipo_de_dato;</a:t>
            </a:r>
            <a:br>
              <a:rPr lang="es-ES_tradnl" sz="2400"/>
            </a:br>
            <a:r>
              <a:rPr lang="es-ES_tradnl" sz="2400"/>
              <a:t/>
            </a:r>
            <a:br>
              <a:rPr lang="es-ES_tradnl" sz="2400"/>
            </a:br>
            <a:r>
              <a:rPr lang="es-ES_tradnl" sz="2400"/>
              <a:t>Regresa la dirección del espacio de memoria que acaba de crear. Si no hubiera espacio, regresa el valor de cero (NULL). El apuntador toma el valor de la dirección y apunta a ese nuevo espacio.</a:t>
            </a:r>
          </a:p>
          <a:p>
            <a:pPr>
              <a:lnSpc>
                <a:spcPct val="90000"/>
              </a:lnSpc>
            </a:pPr>
            <a:r>
              <a:rPr lang="es-ES_tradnl" sz="2400"/>
              <a:t>El operador </a:t>
            </a:r>
            <a:r>
              <a:rPr lang="es-ES_tradnl" sz="2400">
                <a:solidFill>
                  <a:schemeClr val="tx2"/>
                </a:solidFill>
              </a:rPr>
              <a:t>delete</a:t>
            </a:r>
            <a:r>
              <a:rPr lang="es-ES_tradnl" sz="2400"/>
              <a:t>:</a:t>
            </a:r>
            <a:br>
              <a:rPr lang="es-ES_tradnl" sz="2400"/>
            </a:br>
            <a:r>
              <a:rPr lang="es-ES_tradnl" sz="2400"/>
              <a:t>	 </a:t>
            </a:r>
            <a:r>
              <a:rPr lang="es-ES_tradnl" sz="2400">
                <a:solidFill>
                  <a:schemeClr val="tx2"/>
                </a:solidFill>
              </a:rPr>
              <a:t>delete</a:t>
            </a:r>
            <a:r>
              <a:rPr lang="es-ES_tradnl" sz="2400"/>
              <a:t> apuntador;</a:t>
            </a:r>
            <a:br>
              <a:rPr lang="es-ES_tradnl" sz="2400"/>
            </a:br>
            <a:r>
              <a:rPr lang="es-ES_tradnl" sz="2400"/>
              <a:t/>
            </a:r>
            <a:br>
              <a:rPr lang="es-ES_tradnl" sz="2400"/>
            </a:br>
            <a:r>
              <a:rPr lang="es-ES_tradnl" sz="2400"/>
              <a:t>Libera el espacio apuntado que ya no se necesita, dejando al apuntador con un valor indefinido.</a:t>
            </a:r>
          </a:p>
        </p:txBody>
      </p:sp>
    </p:spTree>
    <p:extLst>
      <p:ext uri="{BB962C8B-B14F-4D97-AF65-F5344CB8AC3E}">
        <p14:creationId xmlns:p14="http://schemas.microsoft.com/office/powerpoint/2010/main" val="264323952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1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Ejemplo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idx="1"/>
          </p:nvPr>
        </p:nvSpPr>
        <p:spPr>
          <a:xfrm>
            <a:off x="1185863" y="848108"/>
            <a:ext cx="6510337" cy="3881438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800" dirty="0" err="1"/>
              <a:t>int</a:t>
            </a:r>
            <a:r>
              <a:rPr lang="en-US" sz="2800" dirty="0"/>
              <a:t> a = 5, *p;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800" dirty="0"/>
              <a:t>p = new </a:t>
            </a:r>
            <a:r>
              <a:rPr lang="en-US" sz="2800" dirty="0" err="1"/>
              <a:t>int</a:t>
            </a:r>
            <a:r>
              <a:rPr lang="en-US" sz="2800" dirty="0"/>
              <a:t>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800" dirty="0"/>
              <a:t>*p = a;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800" dirty="0"/>
              <a:t>a = *p + 2;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800" dirty="0" err="1"/>
              <a:t>cout</a:t>
            </a:r>
            <a:r>
              <a:rPr lang="en-US" sz="2800" dirty="0"/>
              <a:t> &lt;&lt; a &lt;&lt; “  “ &lt;&lt; *p;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800" dirty="0"/>
              <a:t>delete p;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2800" dirty="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800" i="1" dirty="0">
                <a:solidFill>
                  <a:schemeClr val="tx2"/>
                </a:solidFill>
              </a:rPr>
              <a:t>¿</a:t>
            </a:r>
            <a:r>
              <a:rPr lang="en-US" sz="2800" i="1" dirty="0" err="1">
                <a:solidFill>
                  <a:schemeClr val="tx2"/>
                </a:solidFill>
              </a:rPr>
              <a:t>Qué</a:t>
            </a:r>
            <a:r>
              <a:rPr lang="en-US" sz="2800" i="1" dirty="0">
                <a:solidFill>
                  <a:schemeClr val="tx2"/>
                </a:solidFill>
              </a:rPr>
              <a:t> se </a:t>
            </a:r>
            <a:r>
              <a:rPr lang="en-US" sz="2800" i="1" dirty="0" err="1">
                <a:solidFill>
                  <a:schemeClr val="tx2"/>
                </a:solidFill>
              </a:rPr>
              <a:t>despliega</a:t>
            </a:r>
            <a:r>
              <a:rPr lang="en-US" sz="2800" i="1" dirty="0">
                <a:solidFill>
                  <a:schemeClr val="tx2"/>
                </a:solidFill>
              </a:rPr>
              <a:t> en </a:t>
            </a:r>
            <a:r>
              <a:rPr lang="en-US" sz="2800" i="1" dirty="0" err="1">
                <a:solidFill>
                  <a:schemeClr val="tx2"/>
                </a:solidFill>
              </a:rPr>
              <a:t>pantalla</a:t>
            </a:r>
            <a:r>
              <a:rPr lang="en-US" sz="2800" i="1" dirty="0">
                <a:solidFill>
                  <a:schemeClr val="tx2"/>
                </a:solidFill>
              </a:rPr>
              <a:t>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85898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Ejemplo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endParaRPr lang="en-US"/>
          </a:p>
          <a:p>
            <a:pPr>
              <a:buFont typeface="Wingdings" charset="0"/>
              <a:buNone/>
            </a:pPr>
            <a:r>
              <a:rPr lang="en-US"/>
              <a:t>int a = 5, *p;</a:t>
            </a:r>
          </a:p>
          <a:p>
            <a:pPr>
              <a:buFont typeface="Wingdings" charset="0"/>
              <a:buNone/>
            </a:pPr>
            <a:endParaRPr lang="en-US"/>
          </a:p>
        </p:txBody>
      </p:sp>
      <p:grpSp>
        <p:nvGrpSpPr>
          <p:cNvPr id="183306" name="Group 10"/>
          <p:cNvGrpSpPr>
            <a:grpSpLocks/>
          </p:cNvGrpSpPr>
          <p:nvPr/>
        </p:nvGrpSpPr>
        <p:grpSpPr bwMode="auto">
          <a:xfrm>
            <a:off x="5257800" y="3124200"/>
            <a:ext cx="3511550" cy="1428750"/>
            <a:chOff x="3212" y="1116"/>
            <a:chExt cx="2212" cy="900"/>
          </a:xfrm>
        </p:grpSpPr>
        <p:sp>
          <p:nvSpPr>
            <p:cNvPr id="183300" name="Rectangle 4"/>
            <p:cNvSpPr>
              <a:spLocks noChangeArrowheads="1"/>
            </p:cNvSpPr>
            <p:nvPr/>
          </p:nvSpPr>
          <p:spPr bwMode="auto">
            <a:xfrm>
              <a:off x="3456" y="1152"/>
              <a:ext cx="576" cy="3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rgbClr val="000000"/>
                  </a:solidFill>
                </a:rPr>
                <a:t>5</a:t>
              </a:r>
              <a:endParaRPr lang="en-US"/>
            </a:p>
          </p:txBody>
        </p:sp>
        <p:sp>
          <p:nvSpPr>
            <p:cNvPr id="183301" name="Rectangle 5"/>
            <p:cNvSpPr>
              <a:spLocks noChangeArrowheads="1"/>
            </p:cNvSpPr>
            <p:nvPr/>
          </p:nvSpPr>
          <p:spPr bwMode="auto">
            <a:xfrm>
              <a:off x="3456" y="1680"/>
              <a:ext cx="576" cy="3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302" name="Text Box 6"/>
            <p:cNvSpPr txBox="1">
              <a:spLocks noChangeArrowheads="1"/>
            </p:cNvSpPr>
            <p:nvPr/>
          </p:nvSpPr>
          <p:spPr bwMode="auto">
            <a:xfrm>
              <a:off x="3212" y="111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3200" b="1"/>
                <a:t>a</a:t>
              </a:r>
            </a:p>
          </p:txBody>
        </p:sp>
        <p:sp>
          <p:nvSpPr>
            <p:cNvPr id="183303" name="Text Box 7"/>
            <p:cNvSpPr txBox="1">
              <a:spLocks noChangeArrowheads="1"/>
            </p:cNvSpPr>
            <p:nvPr/>
          </p:nvSpPr>
          <p:spPr bwMode="auto">
            <a:xfrm>
              <a:off x="3216" y="1651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3200" b="1"/>
                <a:t>p</a:t>
              </a:r>
            </a:p>
          </p:txBody>
        </p:sp>
        <p:sp>
          <p:nvSpPr>
            <p:cNvPr id="183304" name="Line 8"/>
            <p:cNvSpPr>
              <a:spLocks noChangeShapeType="1"/>
            </p:cNvSpPr>
            <p:nvPr/>
          </p:nvSpPr>
          <p:spPr bwMode="auto">
            <a:xfrm>
              <a:off x="3744" y="1824"/>
              <a:ext cx="9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305" name="AutoShape 9"/>
            <p:cNvSpPr>
              <a:spLocks noChangeArrowheads="1"/>
            </p:cNvSpPr>
            <p:nvPr/>
          </p:nvSpPr>
          <p:spPr bwMode="auto">
            <a:xfrm>
              <a:off x="4752" y="1584"/>
              <a:ext cx="672" cy="432"/>
            </a:xfrm>
            <a:prstGeom prst="irregularSeal2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93270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Ejemplo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endParaRPr lang="en-US"/>
          </a:p>
          <a:p>
            <a:pPr>
              <a:buFont typeface="Wingdings" charset="0"/>
              <a:buNone/>
            </a:pPr>
            <a:r>
              <a:rPr lang="en-US"/>
              <a:t>int a = 5, *p;</a:t>
            </a:r>
          </a:p>
          <a:p>
            <a:pPr>
              <a:buFont typeface="Wingdings" charset="0"/>
              <a:buNone/>
            </a:pPr>
            <a:r>
              <a:rPr lang="en-US"/>
              <a:t>p = new int;</a:t>
            </a:r>
          </a:p>
          <a:p>
            <a:pPr>
              <a:buFont typeface="Wingdings" charset="0"/>
              <a:buNone/>
            </a:pPr>
            <a:endParaRPr lang="en-US"/>
          </a:p>
        </p:txBody>
      </p:sp>
      <p:grpSp>
        <p:nvGrpSpPr>
          <p:cNvPr id="184330" name="Group 10"/>
          <p:cNvGrpSpPr>
            <a:grpSpLocks/>
          </p:cNvGrpSpPr>
          <p:nvPr/>
        </p:nvGrpSpPr>
        <p:grpSpPr bwMode="auto">
          <a:xfrm>
            <a:off x="5257800" y="3048000"/>
            <a:ext cx="3206750" cy="1428750"/>
            <a:chOff x="3212" y="1116"/>
            <a:chExt cx="2020" cy="900"/>
          </a:xfrm>
        </p:grpSpPr>
        <p:sp>
          <p:nvSpPr>
            <p:cNvPr id="184324" name="Rectangle 4"/>
            <p:cNvSpPr>
              <a:spLocks noChangeArrowheads="1"/>
            </p:cNvSpPr>
            <p:nvPr/>
          </p:nvSpPr>
          <p:spPr bwMode="auto">
            <a:xfrm>
              <a:off x="3456" y="1152"/>
              <a:ext cx="576" cy="3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rgbClr val="000000"/>
                  </a:solidFill>
                </a:rPr>
                <a:t>5</a:t>
              </a:r>
              <a:endParaRPr lang="en-US"/>
            </a:p>
          </p:txBody>
        </p:sp>
        <p:sp>
          <p:nvSpPr>
            <p:cNvPr id="184325" name="Rectangle 5"/>
            <p:cNvSpPr>
              <a:spLocks noChangeArrowheads="1"/>
            </p:cNvSpPr>
            <p:nvPr/>
          </p:nvSpPr>
          <p:spPr bwMode="auto">
            <a:xfrm>
              <a:off x="3456" y="1680"/>
              <a:ext cx="576" cy="3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326" name="Rectangle 6"/>
            <p:cNvSpPr>
              <a:spLocks noChangeArrowheads="1"/>
            </p:cNvSpPr>
            <p:nvPr/>
          </p:nvSpPr>
          <p:spPr bwMode="auto">
            <a:xfrm>
              <a:off x="4656" y="1680"/>
              <a:ext cx="576" cy="336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84327" name="Text Box 7"/>
            <p:cNvSpPr txBox="1">
              <a:spLocks noChangeArrowheads="1"/>
            </p:cNvSpPr>
            <p:nvPr/>
          </p:nvSpPr>
          <p:spPr bwMode="auto">
            <a:xfrm>
              <a:off x="3212" y="111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3200" b="1"/>
                <a:t>a</a:t>
              </a:r>
            </a:p>
          </p:txBody>
        </p:sp>
        <p:sp>
          <p:nvSpPr>
            <p:cNvPr id="184328" name="Text Box 8"/>
            <p:cNvSpPr txBox="1">
              <a:spLocks noChangeArrowheads="1"/>
            </p:cNvSpPr>
            <p:nvPr/>
          </p:nvSpPr>
          <p:spPr bwMode="auto">
            <a:xfrm>
              <a:off x="3216" y="1651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3200" b="1"/>
                <a:t>p</a:t>
              </a:r>
            </a:p>
          </p:txBody>
        </p:sp>
        <p:sp>
          <p:nvSpPr>
            <p:cNvPr id="184329" name="Line 9"/>
            <p:cNvSpPr>
              <a:spLocks noChangeShapeType="1"/>
            </p:cNvSpPr>
            <p:nvPr/>
          </p:nvSpPr>
          <p:spPr bwMode="auto">
            <a:xfrm>
              <a:off x="3744" y="1824"/>
              <a:ext cx="9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12059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s-ES_tradnl" sz="6000" b="1">
                <a:solidFill>
                  <a:schemeClr val="tx1"/>
                </a:solidFill>
              </a:rPr>
              <a:t>Apuntadores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normAutofit fontScale="92500"/>
          </a:bodyPr>
          <a:lstStyle/>
          <a:p>
            <a:pPr marL="447675" indent="-447675">
              <a:buFont typeface="Wingdings" charset="2"/>
              <a:buChar char="ü"/>
            </a:pPr>
            <a:r>
              <a:rPr lang="es-ES_tradnl" sz="4000" dirty="0" smtClean="0"/>
              <a:t>Un </a:t>
            </a:r>
            <a:r>
              <a:rPr lang="es-ES_tradnl" sz="4000" dirty="0"/>
              <a:t>apuntador guarda una dirección de memoria donde cierto elemento en cuestión estará almacenado.</a:t>
            </a:r>
            <a:r>
              <a:rPr lang="es-ES_tradnl" dirty="0"/>
              <a:t> </a:t>
            </a:r>
            <a:r>
              <a:rPr lang="es-ES_tradnl" sz="4000" dirty="0"/>
              <a:t/>
            </a:r>
            <a:br>
              <a:rPr lang="es-ES_tradnl" sz="4000" dirty="0"/>
            </a:br>
            <a:endParaRPr lang="es-ES_tradnl" sz="4000" dirty="0"/>
          </a:p>
          <a:p>
            <a:pPr marL="541338" indent="-541338">
              <a:buFont typeface="Wingdings" charset="2"/>
              <a:buChar char="ü"/>
            </a:pPr>
            <a:r>
              <a:rPr lang="es-ES_tradnl" sz="4000" dirty="0"/>
              <a:t>Un apuntador es una referencia indirecta a un elemento.</a:t>
            </a:r>
          </a:p>
        </p:txBody>
      </p:sp>
    </p:spTree>
    <p:extLst>
      <p:ext uri="{BB962C8B-B14F-4D97-AF65-F5344CB8AC3E}">
        <p14:creationId xmlns:p14="http://schemas.microsoft.com/office/powerpoint/2010/main" val="61580259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5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219200"/>
          </a:xfrm>
        </p:spPr>
        <p:txBody>
          <a:bodyPr/>
          <a:lstStyle/>
          <a:p>
            <a:r>
              <a:rPr lang="en-US"/>
              <a:t>Ejemplo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endParaRPr lang="en-US"/>
          </a:p>
          <a:p>
            <a:pPr>
              <a:buFont typeface="Wingdings" charset="0"/>
              <a:buNone/>
            </a:pPr>
            <a:r>
              <a:rPr lang="en-US"/>
              <a:t>int a = 5, *p;</a:t>
            </a:r>
          </a:p>
          <a:p>
            <a:pPr>
              <a:buFont typeface="Wingdings" charset="0"/>
              <a:buNone/>
            </a:pPr>
            <a:r>
              <a:rPr lang="en-US"/>
              <a:t>p = new int;</a:t>
            </a:r>
          </a:p>
          <a:p>
            <a:pPr>
              <a:buFont typeface="Wingdings" charset="0"/>
              <a:buNone/>
            </a:pPr>
            <a:r>
              <a:rPr lang="en-US"/>
              <a:t>*p = a;</a:t>
            </a:r>
          </a:p>
          <a:p>
            <a:pPr>
              <a:buFont typeface="Wingdings" charset="0"/>
              <a:buNone/>
            </a:pPr>
            <a:endParaRPr lang="en-US"/>
          </a:p>
          <a:p>
            <a:pPr>
              <a:buFont typeface="Wingdings" charset="0"/>
              <a:buNone/>
            </a:pPr>
            <a:endParaRPr lang="en-US"/>
          </a:p>
          <a:p>
            <a:pPr>
              <a:buFont typeface="Wingdings" charset="0"/>
              <a:buNone/>
            </a:pPr>
            <a:endParaRPr lang="en-US"/>
          </a:p>
        </p:txBody>
      </p:sp>
      <p:grpSp>
        <p:nvGrpSpPr>
          <p:cNvPr id="185354" name="Group 10"/>
          <p:cNvGrpSpPr>
            <a:grpSpLocks/>
          </p:cNvGrpSpPr>
          <p:nvPr/>
        </p:nvGrpSpPr>
        <p:grpSpPr bwMode="auto">
          <a:xfrm>
            <a:off x="5257800" y="2819400"/>
            <a:ext cx="3206750" cy="1428750"/>
            <a:chOff x="3212" y="1116"/>
            <a:chExt cx="2020" cy="900"/>
          </a:xfrm>
        </p:grpSpPr>
        <p:sp>
          <p:nvSpPr>
            <p:cNvPr id="185348" name="Rectangle 4"/>
            <p:cNvSpPr>
              <a:spLocks noChangeArrowheads="1"/>
            </p:cNvSpPr>
            <p:nvPr/>
          </p:nvSpPr>
          <p:spPr bwMode="auto">
            <a:xfrm>
              <a:off x="3456" y="1152"/>
              <a:ext cx="576" cy="3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rgbClr val="000000"/>
                  </a:solidFill>
                </a:rPr>
                <a:t>5</a:t>
              </a:r>
              <a:endParaRPr lang="en-US"/>
            </a:p>
          </p:txBody>
        </p:sp>
        <p:sp>
          <p:nvSpPr>
            <p:cNvPr id="185349" name="Rectangle 5"/>
            <p:cNvSpPr>
              <a:spLocks noChangeArrowheads="1"/>
            </p:cNvSpPr>
            <p:nvPr/>
          </p:nvSpPr>
          <p:spPr bwMode="auto">
            <a:xfrm>
              <a:off x="3456" y="1680"/>
              <a:ext cx="576" cy="3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350" name="Rectangle 6"/>
            <p:cNvSpPr>
              <a:spLocks noChangeArrowheads="1"/>
            </p:cNvSpPr>
            <p:nvPr/>
          </p:nvSpPr>
          <p:spPr bwMode="auto">
            <a:xfrm>
              <a:off x="4656" y="1680"/>
              <a:ext cx="576" cy="336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rgbClr val="000000"/>
                  </a:solidFill>
                </a:rPr>
                <a:t>5</a:t>
              </a:r>
              <a:endParaRPr lang="en-US"/>
            </a:p>
          </p:txBody>
        </p:sp>
        <p:sp>
          <p:nvSpPr>
            <p:cNvPr id="185351" name="Text Box 7"/>
            <p:cNvSpPr txBox="1">
              <a:spLocks noChangeArrowheads="1"/>
            </p:cNvSpPr>
            <p:nvPr/>
          </p:nvSpPr>
          <p:spPr bwMode="auto">
            <a:xfrm>
              <a:off x="3212" y="111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3200" b="1"/>
                <a:t>a</a:t>
              </a:r>
            </a:p>
          </p:txBody>
        </p:sp>
        <p:sp>
          <p:nvSpPr>
            <p:cNvPr id="185352" name="Text Box 8"/>
            <p:cNvSpPr txBox="1">
              <a:spLocks noChangeArrowheads="1"/>
            </p:cNvSpPr>
            <p:nvPr/>
          </p:nvSpPr>
          <p:spPr bwMode="auto">
            <a:xfrm>
              <a:off x="3216" y="1651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3200" b="1"/>
                <a:t>p</a:t>
              </a:r>
            </a:p>
          </p:txBody>
        </p:sp>
        <p:sp>
          <p:nvSpPr>
            <p:cNvPr id="185353" name="Line 9"/>
            <p:cNvSpPr>
              <a:spLocks noChangeShapeType="1"/>
            </p:cNvSpPr>
            <p:nvPr/>
          </p:nvSpPr>
          <p:spPr bwMode="auto">
            <a:xfrm>
              <a:off x="3744" y="1824"/>
              <a:ext cx="9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4703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219200"/>
          </a:xfrm>
        </p:spPr>
        <p:txBody>
          <a:bodyPr/>
          <a:lstStyle/>
          <a:p>
            <a:r>
              <a:rPr lang="en-US"/>
              <a:t>Ejemplo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endParaRPr lang="en-US"/>
          </a:p>
          <a:p>
            <a:pPr>
              <a:buFont typeface="Wingdings" charset="0"/>
              <a:buNone/>
            </a:pPr>
            <a:r>
              <a:rPr lang="en-US"/>
              <a:t>int a = 5, *p;</a:t>
            </a:r>
          </a:p>
          <a:p>
            <a:pPr>
              <a:buFont typeface="Wingdings" charset="0"/>
              <a:buNone/>
            </a:pPr>
            <a:r>
              <a:rPr lang="en-US"/>
              <a:t>p = new int;</a:t>
            </a:r>
          </a:p>
          <a:p>
            <a:pPr>
              <a:buFont typeface="Wingdings" charset="0"/>
              <a:buNone/>
            </a:pPr>
            <a:r>
              <a:rPr lang="en-US"/>
              <a:t>*p = a;</a:t>
            </a:r>
          </a:p>
          <a:p>
            <a:pPr>
              <a:buFont typeface="Wingdings" charset="0"/>
              <a:buNone/>
            </a:pPr>
            <a:r>
              <a:rPr lang="en-US"/>
              <a:t>a = *p + 2;</a:t>
            </a:r>
          </a:p>
          <a:p>
            <a:pPr>
              <a:buFont typeface="Wingdings" charset="0"/>
              <a:buNone/>
            </a:pPr>
            <a:endParaRPr lang="en-US"/>
          </a:p>
          <a:p>
            <a:pPr>
              <a:buFont typeface="Wingdings" charset="0"/>
              <a:buNone/>
            </a:pPr>
            <a:endParaRPr lang="en-US"/>
          </a:p>
        </p:txBody>
      </p:sp>
      <p:grpSp>
        <p:nvGrpSpPr>
          <p:cNvPr id="186378" name="Group 10"/>
          <p:cNvGrpSpPr>
            <a:grpSpLocks/>
          </p:cNvGrpSpPr>
          <p:nvPr/>
        </p:nvGrpSpPr>
        <p:grpSpPr bwMode="auto">
          <a:xfrm>
            <a:off x="5181600" y="3048000"/>
            <a:ext cx="3206750" cy="1428750"/>
            <a:chOff x="3212" y="1116"/>
            <a:chExt cx="2020" cy="900"/>
          </a:xfrm>
        </p:grpSpPr>
        <p:sp>
          <p:nvSpPr>
            <p:cNvPr id="186372" name="Rectangle 4"/>
            <p:cNvSpPr>
              <a:spLocks noChangeArrowheads="1"/>
            </p:cNvSpPr>
            <p:nvPr/>
          </p:nvSpPr>
          <p:spPr bwMode="auto">
            <a:xfrm>
              <a:off x="3456" y="1152"/>
              <a:ext cx="576" cy="3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rgbClr val="000000"/>
                  </a:solidFill>
                </a:rPr>
                <a:t>7</a:t>
              </a:r>
              <a:endParaRPr lang="en-US"/>
            </a:p>
          </p:txBody>
        </p:sp>
        <p:sp>
          <p:nvSpPr>
            <p:cNvPr id="186373" name="Rectangle 5"/>
            <p:cNvSpPr>
              <a:spLocks noChangeArrowheads="1"/>
            </p:cNvSpPr>
            <p:nvPr/>
          </p:nvSpPr>
          <p:spPr bwMode="auto">
            <a:xfrm>
              <a:off x="3456" y="1680"/>
              <a:ext cx="576" cy="3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374" name="Rectangle 6"/>
            <p:cNvSpPr>
              <a:spLocks noChangeArrowheads="1"/>
            </p:cNvSpPr>
            <p:nvPr/>
          </p:nvSpPr>
          <p:spPr bwMode="auto">
            <a:xfrm>
              <a:off x="4656" y="1680"/>
              <a:ext cx="576" cy="336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rgbClr val="000000"/>
                  </a:solidFill>
                </a:rPr>
                <a:t>5</a:t>
              </a:r>
              <a:endParaRPr lang="en-US"/>
            </a:p>
          </p:txBody>
        </p:sp>
        <p:sp>
          <p:nvSpPr>
            <p:cNvPr id="186375" name="Text Box 7"/>
            <p:cNvSpPr txBox="1">
              <a:spLocks noChangeArrowheads="1"/>
            </p:cNvSpPr>
            <p:nvPr/>
          </p:nvSpPr>
          <p:spPr bwMode="auto">
            <a:xfrm>
              <a:off x="3212" y="111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3200" b="1"/>
                <a:t>a</a:t>
              </a:r>
            </a:p>
          </p:txBody>
        </p:sp>
        <p:sp>
          <p:nvSpPr>
            <p:cNvPr id="186376" name="Text Box 8"/>
            <p:cNvSpPr txBox="1">
              <a:spLocks noChangeArrowheads="1"/>
            </p:cNvSpPr>
            <p:nvPr/>
          </p:nvSpPr>
          <p:spPr bwMode="auto">
            <a:xfrm>
              <a:off x="3216" y="1651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3200" b="1"/>
                <a:t>p</a:t>
              </a:r>
            </a:p>
          </p:txBody>
        </p:sp>
        <p:sp>
          <p:nvSpPr>
            <p:cNvPr id="186377" name="Line 9"/>
            <p:cNvSpPr>
              <a:spLocks noChangeShapeType="1"/>
            </p:cNvSpPr>
            <p:nvPr/>
          </p:nvSpPr>
          <p:spPr bwMode="auto">
            <a:xfrm>
              <a:off x="3744" y="1824"/>
              <a:ext cx="9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5017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Ejemplo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endParaRPr lang="en-US"/>
          </a:p>
          <a:p>
            <a:pPr>
              <a:buFont typeface="Wingdings" charset="0"/>
              <a:buNone/>
            </a:pPr>
            <a:r>
              <a:rPr lang="en-US"/>
              <a:t>int a = 5, *p;</a:t>
            </a:r>
          </a:p>
          <a:p>
            <a:pPr>
              <a:buFont typeface="Wingdings" charset="0"/>
              <a:buNone/>
            </a:pPr>
            <a:r>
              <a:rPr lang="en-US"/>
              <a:t>p = new int;</a:t>
            </a:r>
          </a:p>
          <a:p>
            <a:pPr>
              <a:buFont typeface="Wingdings" charset="0"/>
              <a:buNone/>
            </a:pPr>
            <a:r>
              <a:rPr lang="en-US"/>
              <a:t>*p = a;</a:t>
            </a:r>
          </a:p>
          <a:p>
            <a:pPr>
              <a:buFont typeface="Wingdings" charset="0"/>
              <a:buNone/>
            </a:pPr>
            <a:r>
              <a:rPr lang="en-US"/>
              <a:t>a = *p + 2;</a:t>
            </a:r>
          </a:p>
          <a:p>
            <a:pPr>
              <a:buFont typeface="Wingdings" charset="0"/>
              <a:buNone/>
            </a:pPr>
            <a:r>
              <a:rPr lang="en-US"/>
              <a:t>cout &lt;&lt; a &lt;&lt; “  “ &lt;&lt; *p;</a:t>
            </a:r>
          </a:p>
          <a:p>
            <a:pPr>
              <a:buFont typeface="Wingdings" charset="0"/>
              <a:buNone/>
            </a:pPr>
            <a:endParaRPr lang="en-US"/>
          </a:p>
        </p:txBody>
      </p:sp>
      <p:sp>
        <p:nvSpPr>
          <p:cNvPr id="187396" name="Rectangle 4"/>
          <p:cNvSpPr>
            <a:spLocks noChangeArrowheads="1"/>
          </p:cNvSpPr>
          <p:nvPr/>
        </p:nvSpPr>
        <p:spPr bwMode="auto">
          <a:xfrm>
            <a:off x="5556250" y="2362200"/>
            <a:ext cx="914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>
                <a:solidFill>
                  <a:srgbClr val="000000"/>
                </a:solidFill>
              </a:rPr>
              <a:t>5</a:t>
            </a:r>
            <a:endParaRPr lang="en-US"/>
          </a:p>
        </p:txBody>
      </p:sp>
      <p:sp>
        <p:nvSpPr>
          <p:cNvPr id="187397" name="Rectangle 5"/>
          <p:cNvSpPr>
            <a:spLocks noChangeArrowheads="1"/>
          </p:cNvSpPr>
          <p:nvPr/>
        </p:nvSpPr>
        <p:spPr bwMode="auto">
          <a:xfrm>
            <a:off x="5556250" y="3200400"/>
            <a:ext cx="914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398" name="Rectangle 6"/>
          <p:cNvSpPr>
            <a:spLocks noChangeArrowheads="1"/>
          </p:cNvSpPr>
          <p:nvPr/>
        </p:nvSpPr>
        <p:spPr bwMode="auto">
          <a:xfrm>
            <a:off x="7461250" y="3200400"/>
            <a:ext cx="914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187399" name="Text Box 7"/>
          <p:cNvSpPr txBox="1">
            <a:spLocks noChangeArrowheads="1"/>
          </p:cNvSpPr>
          <p:nvPr/>
        </p:nvSpPr>
        <p:spPr bwMode="auto">
          <a:xfrm>
            <a:off x="5099050" y="177165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3200" b="1"/>
              <a:t>a</a:t>
            </a:r>
          </a:p>
        </p:txBody>
      </p:sp>
      <p:sp>
        <p:nvSpPr>
          <p:cNvPr id="187400" name="Text Box 8"/>
          <p:cNvSpPr txBox="1">
            <a:spLocks noChangeArrowheads="1"/>
          </p:cNvSpPr>
          <p:nvPr/>
        </p:nvSpPr>
        <p:spPr bwMode="auto">
          <a:xfrm>
            <a:off x="5105400" y="2620963"/>
            <a:ext cx="4095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3200" b="1"/>
              <a:t>p</a:t>
            </a:r>
          </a:p>
        </p:txBody>
      </p:sp>
      <p:sp>
        <p:nvSpPr>
          <p:cNvPr id="187401" name="Line 9"/>
          <p:cNvSpPr>
            <a:spLocks noChangeShapeType="1"/>
          </p:cNvSpPr>
          <p:nvPr/>
        </p:nvSpPr>
        <p:spPr bwMode="auto">
          <a:xfrm>
            <a:off x="6013450" y="3429000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02" name="Rectangle 10"/>
          <p:cNvSpPr>
            <a:spLocks noChangeArrowheads="1"/>
          </p:cNvSpPr>
          <p:nvPr/>
        </p:nvSpPr>
        <p:spPr bwMode="auto">
          <a:xfrm>
            <a:off x="5562600" y="2362200"/>
            <a:ext cx="914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>
                <a:solidFill>
                  <a:srgbClr val="000000"/>
                </a:solidFill>
              </a:rPr>
              <a:t>7</a:t>
            </a:r>
            <a:endParaRPr lang="en-US"/>
          </a:p>
        </p:txBody>
      </p:sp>
      <p:sp>
        <p:nvSpPr>
          <p:cNvPr id="187403" name="Rectangle 11"/>
          <p:cNvSpPr>
            <a:spLocks noChangeArrowheads="1"/>
          </p:cNvSpPr>
          <p:nvPr/>
        </p:nvSpPr>
        <p:spPr bwMode="auto">
          <a:xfrm>
            <a:off x="5562600" y="3200400"/>
            <a:ext cx="914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04" name="Rectangle 12"/>
          <p:cNvSpPr>
            <a:spLocks noChangeArrowheads="1"/>
          </p:cNvSpPr>
          <p:nvPr/>
        </p:nvSpPr>
        <p:spPr bwMode="auto">
          <a:xfrm>
            <a:off x="7467600" y="3200400"/>
            <a:ext cx="914400" cy="53340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>
                <a:solidFill>
                  <a:srgbClr val="000000"/>
                </a:solidFill>
              </a:rPr>
              <a:t>5</a:t>
            </a:r>
            <a:endParaRPr lang="en-US"/>
          </a:p>
        </p:txBody>
      </p:sp>
      <p:sp>
        <p:nvSpPr>
          <p:cNvPr id="187405" name="Text Box 13"/>
          <p:cNvSpPr txBox="1">
            <a:spLocks noChangeArrowheads="1"/>
          </p:cNvSpPr>
          <p:nvPr/>
        </p:nvSpPr>
        <p:spPr bwMode="auto">
          <a:xfrm>
            <a:off x="5105400" y="177165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3200" b="1"/>
              <a:t>a</a:t>
            </a:r>
          </a:p>
        </p:txBody>
      </p:sp>
      <p:sp>
        <p:nvSpPr>
          <p:cNvPr id="187406" name="Text Box 14"/>
          <p:cNvSpPr txBox="1">
            <a:spLocks noChangeArrowheads="1"/>
          </p:cNvSpPr>
          <p:nvPr/>
        </p:nvSpPr>
        <p:spPr bwMode="auto">
          <a:xfrm>
            <a:off x="5111750" y="2620963"/>
            <a:ext cx="4095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3200" b="1"/>
              <a:t>p</a:t>
            </a:r>
          </a:p>
        </p:txBody>
      </p:sp>
      <p:sp>
        <p:nvSpPr>
          <p:cNvPr id="187407" name="Line 15"/>
          <p:cNvSpPr>
            <a:spLocks noChangeShapeType="1"/>
          </p:cNvSpPr>
          <p:nvPr/>
        </p:nvSpPr>
        <p:spPr bwMode="auto">
          <a:xfrm>
            <a:off x="6019800" y="3429000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08" name="Rectangle 16"/>
          <p:cNvSpPr>
            <a:spLocks noChangeArrowheads="1"/>
          </p:cNvSpPr>
          <p:nvPr/>
        </p:nvSpPr>
        <p:spPr bwMode="auto">
          <a:xfrm>
            <a:off x="5943600" y="4191000"/>
            <a:ext cx="2133600" cy="1600200"/>
          </a:xfrm>
          <a:prstGeom prst="rect">
            <a:avLst/>
          </a:prstGeom>
          <a:solidFill>
            <a:srgbClr val="B4B264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>
                <a:solidFill>
                  <a:srgbClr val="000000"/>
                </a:solidFill>
                <a:latin typeface="Courier New" charset="0"/>
              </a:rPr>
              <a:t>7 5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44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Ejemplo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endParaRPr lang="en-US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/>
              <a:t>int a = 5, *p;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/>
              <a:t>p = new int;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/>
              <a:t>*p = a;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/>
              <a:t>a = *p + 2;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/>
              <a:t>cout &lt;&lt; a &lt;&lt; “  “ &lt;&lt; *p;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/>
              <a:t>delete p;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/>
          </a:p>
        </p:txBody>
      </p:sp>
      <p:sp>
        <p:nvSpPr>
          <p:cNvPr id="188424" name="Rectangle 8"/>
          <p:cNvSpPr>
            <a:spLocks noChangeArrowheads="1"/>
          </p:cNvSpPr>
          <p:nvPr/>
        </p:nvSpPr>
        <p:spPr bwMode="auto">
          <a:xfrm>
            <a:off x="5943600" y="4191000"/>
            <a:ext cx="2133600" cy="1600200"/>
          </a:xfrm>
          <a:prstGeom prst="rect">
            <a:avLst/>
          </a:prstGeom>
          <a:solidFill>
            <a:srgbClr val="B4B264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>
                <a:solidFill>
                  <a:srgbClr val="000000"/>
                </a:solidFill>
                <a:latin typeface="Courier New" charset="0"/>
              </a:rPr>
              <a:t>7 5</a:t>
            </a:r>
            <a:endParaRPr lang="en-US"/>
          </a:p>
        </p:txBody>
      </p:sp>
      <p:grpSp>
        <p:nvGrpSpPr>
          <p:cNvPr id="188430" name="Group 14"/>
          <p:cNvGrpSpPr>
            <a:grpSpLocks/>
          </p:cNvGrpSpPr>
          <p:nvPr/>
        </p:nvGrpSpPr>
        <p:grpSpPr bwMode="auto">
          <a:xfrm>
            <a:off x="5105400" y="2286000"/>
            <a:ext cx="3511550" cy="1428750"/>
            <a:chOff x="3212" y="1116"/>
            <a:chExt cx="2212" cy="900"/>
          </a:xfrm>
        </p:grpSpPr>
        <p:sp>
          <p:nvSpPr>
            <p:cNvPr id="188421" name="Text Box 5"/>
            <p:cNvSpPr txBox="1">
              <a:spLocks noChangeArrowheads="1"/>
            </p:cNvSpPr>
            <p:nvPr/>
          </p:nvSpPr>
          <p:spPr bwMode="auto">
            <a:xfrm>
              <a:off x="3212" y="111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3200" b="1"/>
                <a:t>a</a:t>
              </a:r>
            </a:p>
          </p:txBody>
        </p:sp>
        <p:sp>
          <p:nvSpPr>
            <p:cNvPr id="188423" name="Text Box 7"/>
            <p:cNvSpPr txBox="1">
              <a:spLocks noChangeArrowheads="1"/>
            </p:cNvSpPr>
            <p:nvPr/>
          </p:nvSpPr>
          <p:spPr bwMode="auto">
            <a:xfrm>
              <a:off x="3216" y="111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3200" b="1"/>
                <a:t>a</a:t>
              </a:r>
            </a:p>
          </p:txBody>
        </p:sp>
        <p:sp>
          <p:nvSpPr>
            <p:cNvPr id="188426" name="Text Box 10"/>
            <p:cNvSpPr txBox="1">
              <a:spLocks noChangeArrowheads="1"/>
            </p:cNvSpPr>
            <p:nvPr/>
          </p:nvSpPr>
          <p:spPr bwMode="auto">
            <a:xfrm>
              <a:off x="3216" y="1651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3200" b="1"/>
                <a:t>p</a:t>
              </a:r>
            </a:p>
          </p:txBody>
        </p:sp>
        <p:grpSp>
          <p:nvGrpSpPr>
            <p:cNvPr id="188429" name="Group 13"/>
            <p:cNvGrpSpPr>
              <a:grpSpLocks/>
            </p:cNvGrpSpPr>
            <p:nvPr/>
          </p:nvGrpSpPr>
          <p:grpSpPr bwMode="auto">
            <a:xfrm>
              <a:off x="3456" y="1152"/>
              <a:ext cx="1968" cy="864"/>
              <a:chOff x="3456" y="1152"/>
              <a:chExt cx="1968" cy="864"/>
            </a:xfrm>
          </p:grpSpPr>
          <p:sp>
            <p:nvSpPr>
              <p:cNvPr id="188420" name="Rectangle 4"/>
              <p:cNvSpPr>
                <a:spLocks noChangeArrowheads="1"/>
              </p:cNvSpPr>
              <p:nvPr/>
            </p:nvSpPr>
            <p:spPr bwMode="auto">
              <a:xfrm>
                <a:off x="3456" y="1152"/>
                <a:ext cx="57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b="1">
                    <a:solidFill>
                      <a:srgbClr val="000000"/>
                    </a:solidFill>
                  </a:rPr>
                  <a:t>5</a:t>
                </a:r>
                <a:endParaRPr lang="en-US"/>
              </a:p>
            </p:txBody>
          </p:sp>
          <p:sp>
            <p:nvSpPr>
              <p:cNvPr id="188422" name="Rectangle 6"/>
              <p:cNvSpPr>
                <a:spLocks noChangeArrowheads="1"/>
              </p:cNvSpPr>
              <p:nvPr/>
            </p:nvSpPr>
            <p:spPr bwMode="auto">
              <a:xfrm>
                <a:off x="3460" y="1152"/>
                <a:ext cx="57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b="1">
                    <a:solidFill>
                      <a:srgbClr val="000000"/>
                    </a:solidFill>
                  </a:rPr>
                  <a:t>7</a:t>
                </a:r>
                <a:endParaRPr lang="en-US"/>
              </a:p>
            </p:txBody>
          </p:sp>
          <p:sp>
            <p:nvSpPr>
              <p:cNvPr id="188425" name="Rectangle 9"/>
              <p:cNvSpPr>
                <a:spLocks noChangeArrowheads="1"/>
              </p:cNvSpPr>
              <p:nvPr/>
            </p:nvSpPr>
            <p:spPr bwMode="auto">
              <a:xfrm>
                <a:off x="3456" y="1680"/>
                <a:ext cx="57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8427" name="Line 11"/>
              <p:cNvSpPr>
                <a:spLocks noChangeShapeType="1"/>
              </p:cNvSpPr>
              <p:nvPr/>
            </p:nvSpPr>
            <p:spPr bwMode="auto">
              <a:xfrm>
                <a:off x="3744" y="1824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8428" name="AutoShape 12"/>
              <p:cNvSpPr>
                <a:spLocks noChangeArrowheads="1"/>
              </p:cNvSpPr>
              <p:nvPr/>
            </p:nvSpPr>
            <p:spPr bwMode="auto">
              <a:xfrm>
                <a:off x="4752" y="1584"/>
                <a:ext cx="672" cy="432"/>
              </a:xfrm>
              <a:prstGeom prst="irregularSeal2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25654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s-ES_tradnl" sz="4800" dirty="0">
                <a:solidFill>
                  <a:schemeClr val="tx1"/>
                </a:solidFill>
              </a:rPr>
              <a:t>MEMORIA</a:t>
            </a:r>
          </a:p>
        </p:txBody>
      </p:sp>
      <p:grpSp>
        <p:nvGrpSpPr>
          <p:cNvPr id="167968" name="Group 32"/>
          <p:cNvGrpSpPr>
            <a:grpSpLocks/>
          </p:cNvGrpSpPr>
          <p:nvPr/>
        </p:nvGrpSpPr>
        <p:grpSpPr bwMode="auto">
          <a:xfrm>
            <a:off x="968383" y="1119981"/>
            <a:ext cx="7700963" cy="3849688"/>
            <a:chOff x="471" y="1143"/>
            <a:chExt cx="4851" cy="2425"/>
          </a:xfrm>
        </p:grpSpPr>
        <p:sp>
          <p:nvSpPr>
            <p:cNvPr id="167939" name="Line 3"/>
            <p:cNvSpPr>
              <a:spLocks noChangeShapeType="1"/>
            </p:cNvSpPr>
            <p:nvPr/>
          </p:nvSpPr>
          <p:spPr bwMode="auto">
            <a:xfrm>
              <a:off x="960" y="1184"/>
              <a:ext cx="0" cy="2384"/>
            </a:xfrm>
            <a:prstGeom prst="line">
              <a:avLst/>
            </a:prstGeom>
            <a:noFill/>
            <a:ln w="101600">
              <a:solidFill>
                <a:schemeClr val="tx1"/>
              </a:solidFill>
              <a:round/>
              <a:headEnd/>
              <a:tailEnd/>
            </a:ln>
            <a:effectLst>
              <a:outerShdw blurRad="63500" dist="53882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940" name="Line 4"/>
            <p:cNvSpPr>
              <a:spLocks noChangeShapeType="1"/>
            </p:cNvSpPr>
            <p:nvPr/>
          </p:nvSpPr>
          <p:spPr bwMode="auto">
            <a:xfrm>
              <a:off x="984" y="1632"/>
              <a:ext cx="91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>
              <a:outerShdw blurRad="63500" dist="53882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941" name="Line 5"/>
            <p:cNvSpPr>
              <a:spLocks noChangeShapeType="1"/>
            </p:cNvSpPr>
            <p:nvPr/>
          </p:nvSpPr>
          <p:spPr bwMode="auto">
            <a:xfrm>
              <a:off x="984" y="1296"/>
              <a:ext cx="91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>
              <a:outerShdw blurRad="63500" dist="53882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942" name="Line 6"/>
            <p:cNvSpPr>
              <a:spLocks noChangeShapeType="1"/>
            </p:cNvSpPr>
            <p:nvPr/>
          </p:nvSpPr>
          <p:spPr bwMode="auto">
            <a:xfrm>
              <a:off x="984" y="2016"/>
              <a:ext cx="91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>
              <a:outerShdw blurRad="63500" dist="53882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943" name="Line 7"/>
            <p:cNvSpPr>
              <a:spLocks noChangeShapeType="1"/>
            </p:cNvSpPr>
            <p:nvPr/>
          </p:nvSpPr>
          <p:spPr bwMode="auto">
            <a:xfrm>
              <a:off x="984" y="3024"/>
              <a:ext cx="91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>
              <a:outerShdw blurRad="63500" dist="53882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944" name="Line 8"/>
            <p:cNvSpPr>
              <a:spLocks noChangeShapeType="1"/>
            </p:cNvSpPr>
            <p:nvPr/>
          </p:nvSpPr>
          <p:spPr bwMode="auto">
            <a:xfrm>
              <a:off x="984" y="3408"/>
              <a:ext cx="91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>
              <a:outerShdw blurRad="63500" dist="53882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945" name="Rectangle 9"/>
            <p:cNvSpPr>
              <a:spLocks noChangeArrowheads="1"/>
            </p:cNvSpPr>
            <p:nvPr/>
          </p:nvSpPr>
          <p:spPr bwMode="auto">
            <a:xfrm>
              <a:off x="1335" y="2017"/>
              <a:ext cx="200" cy="977"/>
            </a:xfrm>
            <a:prstGeom prst="rect">
              <a:avLst/>
            </a:prstGeom>
            <a:noFill/>
            <a:ln>
              <a:noFill/>
            </a:ln>
            <a:effectLst>
              <a:outerShdw blurRad="63500" dist="53882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eaLnBrk="0" hangingPunct="0"/>
              <a:r>
                <a:rPr lang="es-ES_tradnl" sz="3200" b="1">
                  <a:latin typeface="Times" charset="0"/>
                </a:rPr>
                <a:t>...</a:t>
              </a:r>
            </a:p>
          </p:txBody>
        </p:sp>
        <p:sp>
          <p:nvSpPr>
            <p:cNvPr id="167946" name="Rectangle 10"/>
            <p:cNvSpPr>
              <a:spLocks noChangeArrowheads="1"/>
            </p:cNvSpPr>
            <p:nvPr/>
          </p:nvSpPr>
          <p:spPr bwMode="auto">
            <a:xfrm>
              <a:off x="2055" y="1335"/>
              <a:ext cx="627" cy="286"/>
            </a:xfrm>
            <a:prstGeom prst="rect">
              <a:avLst/>
            </a:prstGeom>
            <a:noFill/>
            <a:ln>
              <a:noFill/>
            </a:ln>
            <a:effectLst>
              <a:outerShdw blurRad="63500" dist="53882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s-ES_tradnl" b="1">
                  <a:latin typeface="Times" charset="0"/>
                </a:rPr>
                <a:t>VAR1</a:t>
              </a:r>
            </a:p>
          </p:txBody>
        </p:sp>
        <p:sp>
          <p:nvSpPr>
            <p:cNvPr id="167947" name="Rectangle 11"/>
            <p:cNvSpPr>
              <a:spLocks noChangeArrowheads="1"/>
            </p:cNvSpPr>
            <p:nvPr/>
          </p:nvSpPr>
          <p:spPr bwMode="auto">
            <a:xfrm>
              <a:off x="2055" y="1719"/>
              <a:ext cx="627" cy="286"/>
            </a:xfrm>
            <a:prstGeom prst="rect">
              <a:avLst/>
            </a:prstGeom>
            <a:noFill/>
            <a:ln>
              <a:noFill/>
            </a:ln>
            <a:effectLst>
              <a:outerShdw blurRad="63500" dist="53882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s-ES_tradnl" b="1">
                  <a:latin typeface="Times" charset="0"/>
                </a:rPr>
                <a:t>VAR2</a:t>
              </a:r>
            </a:p>
          </p:txBody>
        </p:sp>
        <p:sp>
          <p:nvSpPr>
            <p:cNvPr id="167948" name="Rectangle 12"/>
            <p:cNvSpPr>
              <a:spLocks noChangeArrowheads="1"/>
            </p:cNvSpPr>
            <p:nvPr/>
          </p:nvSpPr>
          <p:spPr bwMode="auto">
            <a:xfrm>
              <a:off x="567" y="1287"/>
              <a:ext cx="210" cy="286"/>
            </a:xfrm>
            <a:prstGeom prst="rect">
              <a:avLst/>
            </a:prstGeom>
            <a:noFill/>
            <a:ln>
              <a:noFill/>
            </a:ln>
            <a:effectLst>
              <a:outerShdw blurRad="63500" dist="53882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s-ES_tradnl">
                  <a:latin typeface="Times" charset="0"/>
                </a:rPr>
                <a:t>n</a:t>
              </a:r>
            </a:p>
          </p:txBody>
        </p:sp>
        <p:sp>
          <p:nvSpPr>
            <p:cNvPr id="167949" name="Rectangle 13"/>
            <p:cNvSpPr>
              <a:spLocks noChangeArrowheads="1"/>
            </p:cNvSpPr>
            <p:nvPr/>
          </p:nvSpPr>
          <p:spPr bwMode="auto">
            <a:xfrm>
              <a:off x="471" y="1671"/>
              <a:ext cx="414" cy="286"/>
            </a:xfrm>
            <a:prstGeom prst="rect">
              <a:avLst/>
            </a:prstGeom>
            <a:noFill/>
            <a:ln>
              <a:noFill/>
            </a:ln>
            <a:effectLst>
              <a:outerShdw blurRad="63500" dist="53882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s-ES_tradnl">
                  <a:latin typeface="Times" charset="0"/>
                </a:rPr>
                <a:t>n+1</a:t>
              </a:r>
            </a:p>
          </p:txBody>
        </p:sp>
        <p:sp>
          <p:nvSpPr>
            <p:cNvPr id="167950" name="Rectangle 14"/>
            <p:cNvSpPr>
              <a:spLocks noChangeArrowheads="1"/>
            </p:cNvSpPr>
            <p:nvPr/>
          </p:nvSpPr>
          <p:spPr bwMode="auto">
            <a:xfrm>
              <a:off x="519" y="3063"/>
              <a:ext cx="263" cy="286"/>
            </a:xfrm>
            <a:prstGeom prst="rect">
              <a:avLst/>
            </a:prstGeom>
            <a:noFill/>
            <a:ln>
              <a:noFill/>
            </a:ln>
            <a:effectLst>
              <a:outerShdw blurRad="63500" dist="53882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s-ES_tradnl">
                  <a:latin typeface="Times" charset="0"/>
                </a:rPr>
                <a:t>m</a:t>
              </a:r>
            </a:p>
          </p:txBody>
        </p:sp>
        <p:sp>
          <p:nvSpPr>
            <p:cNvPr id="167951" name="Rectangle 15"/>
            <p:cNvSpPr>
              <a:spLocks noChangeArrowheads="1"/>
            </p:cNvSpPr>
            <p:nvPr/>
          </p:nvSpPr>
          <p:spPr bwMode="auto">
            <a:xfrm>
              <a:off x="2054" y="3062"/>
              <a:ext cx="639" cy="288"/>
            </a:xfrm>
            <a:prstGeom prst="rect">
              <a:avLst/>
            </a:prstGeom>
            <a:noFill/>
            <a:ln>
              <a:noFill/>
            </a:ln>
            <a:effectLst>
              <a:outerShdw blurRad="63500" dist="53882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952" name="Rectangle 16"/>
            <p:cNvSpPr>
              <a:spLocks noChangeArrowheads="1"/>
            </p:cNvSpPr>
            <p:nvPr/>
          </p:nvSpPr>
          <p:spPr bwMode="auto">
            <a:xfrm>
              <a:off x="1335" y="1287"/>
              <a:ext cx="210" cy="286"/>
            </a:xfrm>
            <a:prstGeom prst="rect">
              <a:avLst/>
            </a:prstGeom>
            <a:noFill/>
            <a:ln>
              <a:noFill/>
            </a:ln>
            <a:effectLst>
              <a:outerShdw blurRad="63500" dist="53882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s-ES_tradnl" b="1">
                  <a:latin typeface="Times" charset="0"/>
                </a:rPr>
                <a:t>5</a:t>
              </a:r>
            </a:p>
          </p:txBody>
        </p:sp>
        <p:sp>
          <p:nvSpPr>
            <p:cNvPr id="167953" name="Rectangle 17"/>
            <p:cNvSpPr>
              <a:spLocks noChangeArrowheads="1"/>
            </p:cNvSpPr>
            <p:nvPr/>
          </p:nvSpPr>
          <p:spPr bwMode="auto">
            <a:xfrm>
              <a:off x="1287" y="1671"/>
              <a:ext cx="274" cy="286"/>
            </a:xfrm>
            <a:prstGeom prst="rect">
              <a:avLst/>
            </a:prstGeom>
            <a:noFill/>
            <a:ln>
              <a:noFill/>
            </a:ln>
            <a:effectLst>
              <a:outerShdw blurRad="63500" dist="53882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s-ES_tradnl" b="1">
                  <a:latin typeface="Times" charset="0"/>
                </a:rPr>
                <a:t>m</a:t>
              </a:r>
            </a:p>
          </p:txBody>
        </p:sp>
        <p:sp>
          <p:nvSpPr>
            <p:cNvPr id="167954" name="Rectangle 18"/>
            <p:cNvSpPr>
              <a:spLocks noChangeArrowheads="1"/>
            </p:cNvSpPr>
            <p:nvPr/>
          </p:nvSpPr>
          <p:spPr bwMode="auto">
            <a:xfrm>
              <a:off x="1287" y="3063"/>
              <a:ext cx="210" cy="286"/>
            </a:xfrm>
            <a:prstGeom prst="rect">
              <a:avLst/>
            </a:prstGeom>
            <a:noFill/>
            <a:ln>
              <a:noFill/>
            </a:ln>
            <a:effectLst>
              <a:outerShdw blurRad="63500" dist="53882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s-ES_tradnl" b="1">
                  <a:latin typeface="Times" charset="0"/>
                </a:rPr>
                <a:t>3</a:t>
              </a:r>
            </a:p>
          </p:txBody>
        </p:sp>
        <p:sp>
          <p:nvSpPr>
            <p:cNvPr id="167955" name="Line 19"/>
            <p:cNvSpPr>
              <a:spLocks noChangeShapeType="1"/>
            </p:cNvSpPr>
            <p:nvPr/>
          </p:nvSpPr>
          <p:spPr bwMode="auto">
            <a:xfrm>
              <a:off x="2693" y="1872"/>
              <a:ext cx="219" cy="0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/>
              <a:tailEnd/>
            </a:ln>
            <a:effectLst>
              <a:outerShdw blurRad="63500" dist="53882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956" name="Line 20"/>
            <p:cNvSpPr>
              <a:spLocks noChangeShapeType="1"/>
            </p:cNvSpPr>
            <p:nvPr/>
          </p:nvSpPr>
          <p:spPr bwMode="auto">
            <a:xfrm>
              <a:off x="2928" y="1888"/>
              <a:ext cx="0" cy="1312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/>
              <a:tailEnd/>
            </a:ln>
            <a:effectLst>
              <a:outerShdw blurRad="63500" dist="53882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957" name="Line 21"/>
            <p:cNvSpPr>
              <a:spLocks noChangeShapeType="1"/>
            </p:cNvSpPr>
            <p:nvPr/>
          </p:nvSpPr>
          <p:spPr bwMode="auto">
            <a:xfrm flipH="1">
              <a:off x="2016" y="3216"/>
              <a:ext cx="912" cy="0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/>
              <a:tailEnd type="triangle" w="med" len="med"/>
            </a:ln>
            <a:effectLst>
              <a:outerShdw blurRad="63500" dist="53882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958" name="Rectangle 22"/>
            <p:cNvSpPr>
              <a:spLocks noChangeArrowheads="1"/>
            </p:cNvSpPr>
            <p:nvPr/>
          </p:nvSpPr>
          <p:spPr bwMode="auto">
            <a:xfrm>
              <a:off x="3672" y="1416"/>
              <a:ext cx="528" cy="288"/>
            </a:xfrm>
            <a:prstGeom prst="rect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53882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959" name="Rectangle 23"/>
            <p:cNvSpPr>
              <a:spLocks noChangeArrowheads="1"/>
            </p:cNvSpPr>
            <p:nvPr/>
          </p:nvSpPr>
          <p:spPr bwMode="auto">
            <a:xfrm>
              <a:off x="3672" y="2232"/>
              <a:ext cx="528" cy="288"/>
            </a:xfrm>
            <a:prstGeom prst="rect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53882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960" name="Rectangle 24"/>
            <p:cNvSpPr>
              <a:spLocks noChangeArrowheads="1"/>
            </p:cNvSpPr>
            <p:nvPr/>
          </p:nvSpPr>
          <p:spPr bwMode="auto">
            <a:xfrm>
              <a:off x="4680" y="2232"/>
              <a:ext cx="528" cy="288"/>
            </a:xfrm>
            <a:prstGeom prst="rect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53882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961" name="Rectangle 25"/>
            <p:cNvSpPr>
              <a:spLocks noChangeArrowheads="1"/>
            </p:cNvSpPr>
            <p:nvPr/>
          </p:nvSpPr>
          <p:spPr bwMode="auto">
            <a:xfrm>
              <a:off x="3639" y="1143"/>
              <a:ext cx="627" cy="286"/>
            </a:xfrm>
            <a:prstGeom prst="rect">
              <a:avLst/>
            </a:prstGeom>
            <a:noFill/>
            <a:ln>
              <a:noFill/>
            </a:ln>
            <a:effectLst>
              <a:outerShdw blurRad="63500" dist="53882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s-ES_tradnl" b="1">
                  <a:latin typeface="Times" charset="0"/>
                </a:rPr>
                <a:t>VAR1</a:t>
              </a:r>
            </a:p>
          </p:txBody>
        </p:sp>
        <p:sp>
          <p:nvSpPr>
            <p:cNvPr id="167962" name="Rectangle 26"/>
            <p:cNvSpPr>
              <a:spLocks noChangeArrowheads="1"/>
            </p:cNvSpPr>
            <p:nvPr/>
          </p:nvSpPr>
          <p:spPr bwMode="auto">
            <a:xfrm>
              <a:off x="3639" y="1911"/>
              <a:ext cx="627" cy="286"/>
            </a:xfrm>
            <a:prstGeom prst="rect">
              <a:avLst/>
            </a:prstGeom>
            <a:noFill/>
            <a:ln>
              <a:noFill/>
            </a:ln>
            <a:effectLst>
              <a:outerShdw blurRad="63500" dist="53882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s-ES_tradnl" b="1">
                  <a:latin typeface="Times" charset="0"/>
                </a:rPr>
                <a:t>VAR2</a:t>
              </a:r>
            </a:p>
          </p:txBody>
        </p:sp>
        <p:sp>
          <p:nvSpPr>
            <p:cNvPr id="167963" name="Rectangle 27"/>
            <p:cNvSpPr>
              <a:spLocks noChangeArrowheads="1"/>
            </p:cNvSpPr>
            <p:nvPr/>
          </p:nvSpPr>
          <p:spPr bwMode="auto">
            <a:xfrm>
              <a:off x="4599" y="1911"/>
              <a:ext cx="723" cy="286"/>
            </a:xfrm>
            <a:prstGeom prst="rect">
              <a:avLst/>
            </a:prstGeom>
            <a:noFill/>
            <a:ln>
              <a:noFill/>
            </a:ln>
            <a:effectLst>
              <a:outerShdw blurRad="63500" dist="53882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s-ES_tradnl" b="1">
                  <a:latin typeface="Times" charset="0"/>
                </a:rPr>
                <a:t>*VAR2</a:t>
              </a:r>
            </a:p>
          </p:txBody>
        </p:sp>
        <p:sp>
          <p:nvSpPr>
            <p:cNvPr id="167964" name="Line 28"/>
            <p:cNvSpPr>
              <a:spLocks noChangeShapeType="1"/>
            </p:cNvSpPr>
            <p:nvPr/>
          </p:nvSpPr>
          <p:spPr bwMode="auto">
            <a:xfrm>
              <a:off x="3912" y="2400"/>
              <a:ext cx="720" cy="0"/>
            </a:xfrm>
            <a:prstGeom prst="line">
              <a:avLst/>
            </a:prstGeom>
            <a:noFill/>
            <a:ln w="76200">
              <a:solidFill>
                <a:schemeClr val="tx2"/>
              </a:solidFill>
              <a:round/>
              <a:headEnd/>
              <a:tailEnd type="triangle" w="med" len="med"/>
            </a:ln>
            <a:effectLst>
              <a:outerShdw blurRad="63500" dist="53882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965" name="Rectangle 29"/>
            <p:cNvSpPr>
              <a:spLocks noChangeArrowheads="1"/>
            </p:cNvSpPr>
            <p:nvPr/>
          </p:nvSpPr>
          <p:spPr bwMode="auto">
            <a:xfrm>
              <a:off x="3831" y="1431"/>
              <a:ext cx="210" cy="286"/>
            </a:xfrm>
            <a:prstGeom prst="rect">
              <a:avLst/>
            </a:prstGeom>
            <a:noFill/>
            <a:ln>
              <a:noFill/>
            </a:ln>
            <a:effectLst>
              <a:outerShdw blurRad="63500" dist="53882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s-ES_tradnl" b="1">
                  <a:latin typeface="Times" charset="0"/>
                </a:rPr>
                <a:t>5</a:t>
              </a:r>
            </a:p>
          </p:txBody>
        </p:sp>
        <p:sp>
          <p:nvSpPr>
            <p:cNvPr id="167966" name="Rectangle 30"/>
            <p:cNvSpPr>
              <a:spLocks noChangeArrowheads="1"/>
            </p:cNvSpPr>
            <p:nvPr/>
          </p:nvSpPr>
          <p:spPr bwMode="auto">
            <a:xfrm>
              <a:off x="4839" y="2247"/>
              <a:ext cx="210" cy="286"/>
            </a:xfrm>
            <a:prstGeom prst="rect">
              <a:avLst/>
            </a:prstGeom>
            <a:noFill/>
            <a:ln>
              <a:noFill/>
            </a:ln>
            <a:effectLst>
              <a:outerShdw blurRad="63500" dist="53882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s-ES_tradnl" b="1">
                  <a:latin typeface="Times" charset="0"/>
                </a:rPr>
                <a:t>3</a:t>
              </a:r>
            </a:p>
          </p:txBody>
        </p:sp>
        <p:sp>
          <p:nvSpPr>
            <p:cNvPr id="167967" name="Line 31"/>
            <p:cNvSpPr>
              <a:spLocks noChangeShapeType="1"/>
            </p:cNvSpPr>
            <p:nvPr/>
          </p:nvSpPr>
          <p:spPr bwMode="auto">
            <a:xfrm>
              <a:off x="1920" y="1184"/>
              <a:ext cx="0" cy="2384"/>
            </a:xfrm>
            <a:prstGeom prst="line">
              <a:avLst/>
            </a:prstGeom>
            <a:noFill/>
            <a:ln w="101600">
              <a:solidFill>
                <a:schemeClr val="tx1"/>
              </a:solidFill>
              <a:round/>
              <a:headEnd/>
              <a:tailEnd/>
            </a:ln>
            <a:effectLst>
              <a:outerShdw blurRad="63500" dist="53882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9860183"/>
      </p:ext>
    </p:extLst>
  </p:cSld>
  <p:clrMapOvr>
    <a:masterClrMapping/>
  </p:clrMapOvr>
  <p:transition xmlns:p14="http://schemas.microsoft.com/office/powerpoint/2010/main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s-ES_tradnl" sz="6000">
                <a:solidFill>
                  <a:schemeClr val="tx1"/>
                </a:solidFill>
              </a:rPr>
              <a:t>Apuntadores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924930"/>
            <a:ext cx="7772400" cy="4114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normAutofit lnSpcReduction="10000"/>
          </a:bodyPr>
          <a:lstStyle/>
          <a:p>
            <a:pPr>
              <a:lnSpc>
                <a:spcPct val="90000"/>
              </a:lnSpc>
            </a:pPr>
            <a:endParaRPr lang="es-ES_tradnl" sz="3600" dirty="0"/>
          </a:p>
          <a:p>
            <a:pPr>
              <a:lnSpc>
                <a:spcPct val="90000"/>
              </a:lnSpc>
            </a:pPr>
            <a:r>
              <a:rPr lang="es-ES_tradnl" sz="3600" dirty="0"/>
              <a:t>Declaración en C++:</a:t>
            </a:r>
            <a:endParaRPr lang="es-ES_tradnl" sz="2800" dirty="0"/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s-ES_tradnl" sz="3600" dirty="0">
                <a:solidFill>
                  <a:schemeClr val="tx2"/>
                </a:solidFill>
              </a:rPr>
              <a:t>       tipo *</a:t>
            </a:r>
            <a:r>
              <a:rPr lang="es-ES_tradnl" sz="3600" dirty="0" err="1">
                <a:solidFill>
                  <a:schemeClr val="tx2"/>
                </a:solidFill>
              </a:rPr>
              <a:t>nombre_apuntador</a:t>
            </a:r>
            <a:r>
              <a:rPr lang="es-ES_tradnl" sz="3600" dirty="0">
                <a:solidFill>
                  <a:schemeClr val="tx2"/>
                </a:solidFill>
              </a:rPr>
              <a:t>;</a:t>
            </a:r>
          </a:p>
          <a:p>
            <a:pPr lvl="1">
              <a:lnSpc>
                <a:spcPct val="90000"/>
              </a:lnSpc>
            </a:pPr>
            <a:endParaRPr lang="es-ES_tradnl" sz="36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s-ES_tradnl" sz="3600" dirty="0"/>
              <a:t>Ejemplos: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s-ES_tradnl" sz="3600" dirty="0">
                <a:solidFill>
                  <a:schemeClr val="tx2"/>
                </a:solidFill>
              </a:rPr>
              <a:t>             </a:t>
            </a:r>
            <a:r>
              <a:rPr lang="es-ES_tradnl" sz="3600" dirty="0" err="1">
                <a:solidFill>
                  <a:schemeClr val="tx2"/>
                </a:solidFill>
              </a:rPr>
              <a:t>int</a:t>
            </a:r>
            <a:r>
              <a:rPr lang="es-ES_tradnl" sz="3600" dirty="0">
                <a:solidFill>
                  <a:schemeClr val="tx2"/>
                </a:solidFill>
              </a:rPr>
              <a:t> *p;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s-ES_tradnl" sz="3600" dirty="0">
                <a:solidFill>
                  <a:schemeClr val="tx2"/>
                </a:solidFill>
              </a:rPr>
              <a:t>             </a:t>
            </a:r>
            <a:r>
              <a:rPr lang="es-ES_tradnl" sz="3600" dirty="0" err="1">
                <a:solidFill>
                  <a:schemeClr val="tx2"/>
                </a:solidFill>
              </a:rPr>
              <a:t>char</a:t>
            </a:r>
            <a:r>
              <a:rPr lang="es-ES_tradnl" sz="3600" dirty="0">
                <a:solidFill>
                  <a:schemeClr val="tx2"/>
                </a:solidFill>
              </a:rPr>
              <a:t> c, *s;</a:t>
            </a:r>
          </a:p>
        </p:txBody>
      </p:sp>
    </p:spTree>
    <p:extLst>
      <p:ext uri="{BB962C8B-B14F-4D97-AF65-F5344CB8AC3E}">
        <p14:creationId xmlns:p14="http://schemas.microsoft.com/office/powerpoint/2010/main" val="401622086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8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8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8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8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8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8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3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s-ES_tradnl" sz="5400">
                <a:solidFill>
                  <a:schemeClr val="tx1"/>
                </a:solidFill>
              </a:rPr>
              <a:t>Operaciones...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80608"/>
            <a:ext cx="7772400" cy="35814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s-ES_tradnl" sz="4000" dirty="0"/>
              <a:t>Operador de </a:t>
            </a:r>
            <a:r>
              <a:rPr lang="es-ES_tradnl" sz="4000" dirty="0" err="1"/>
              <a:t>indirección</a:t>
            </a:r>
            <a:r>
              <a:rPr lang="es-ES_tradnl" sz="4000" dirty="0"/>
              <a:t>:  </a:t>
            </a:r>
            <a:r>
              <a:rPr lang="es-ES_tradnl" sz="2800" dirty="0"/>
              <a:t/>
            </a:r>
            <a:br>
              <a:rPr lang="es-ES_tradnl" sz="2800" dirty="0"/>
            </a:br>
            <a:r>
              <a:rPr lang="es-ES_tradnl" sz="2800" dirty="0"/>
              <a:t>		    </a:t>
            </a:r>
            <a:r>
              <a:rPr lang="es-ES_tradnl" dirty="0">
                <a:solidFill>
                  <a:schemeClr val="tx2"/>
                </a:solidFill>
              </a:rPr>
              <a:t>*</a:t>
            </a:r>
            <a:r>
              <a:rPr lang="es-ES_tradnl" dirty="0" err="1">
                <a:solidFill>
                  <a:schemeClr val="tx2"/>
                </a:solidFill>
              </a:rPr>
              <a:t>var_apuntador</a:t>
            </a:r>
            <a:endParaRPr lang="es-ES_tradnl" sz="2800" dirty="0">
              <a:solidFill>
                <a:schemeClr val="accent1"/>
              </a:solidFill>
            </a:endParaRPr>
          </a:p>
          <a:p>
            <a:pPr lvl="1">
              <a:lnSpc>
                <a:spcPct val="90000"/>
              </a:lnSpc>
              <a:buFontTx/>
              <a:buChar char=" "/>
            </a:pPr>
            <a:r>
              <a:rPr lang="es-ES_tradnl" sz="2400" dirty="0"/>
              <a:t>Hace referencia al espacio apuntado por la variable apuntador…. </a:t>
            </a:r>
            <a:r>
              <a:rPr lang="es-ES_tradnl" sz="2400" i="1" dirty="0"/>
              <a:t>“lo apuntado por…”</a:t>
            </a:r>
          </a:p>
          <a:p>
            <a:pPr lvl="1">
              <a:lnSpc>
                <a:spcPct val="90000"/>
              </a:lnSpc>
              <a:buFontTx/>
              <a:buChar char=" "/>
            </a:pPr>
            <a:endParaRPr lang="es-ES_tradnl" sz="2400" dirty="0"/>
          </a:p>
          <a:p>
            <a:pPr>
              <a:lnSpc>
                <a:spcPct val="90000"/>
              </a:lnSpc>
            </a:pPr>
            <a:r>
              <a:rPr lang="es-ES_tradnl" sz="4000" dirty="0"/>
              <a:t>Operador de dirección:  </a:t>
            </a:r>
            <a:r>
              <a:rPr lang="es-ES_tradnl" sz="2800" dirty="0"/>
              <a:t/>
            </a:r>
            <a:br>
              <a:rPr lang="es-ES_tradnl" sz="2800" dirty="0"/>
            </a:br>
            <a:r>
              <a:rPr lang="es-ES_tradnl" sz="2800" dirty="0"/>
              <a:t>		       </a:t>
            </a:r>
            <a:r>
              <a:rPr lang="es-ES_tradnl" dirty="0">
                <a:solidFill>
                  <a:schemeClr val="tx2"/>
                </a:solidFill>
              </a:rPr>
              <a:t>&amp;variable</a:t>
            </a:r>
          </a:p>
          <a:p>
            <a:pPr lvl="1">
              <a:lnSpc>
                <a:spcPct val="90000"/>
              </a:lnSpc>
              <a:buFontTx/>
              <a:buChar char=" "/>
            </a:pPr>
            <a:r>
              <a:rPr lang="es-ES_tradnl" sz="2400" dirty="0"/>
              <a:t>Genera la dirección de la variable.</a:t>
            </a:r>
          </a:p>
          <a:p>
            <a:pPr lvl="1">
              <a:lnSpc>
                <a:spcPct val="90000"/>
              </a:lnSpc>
              <a:buFontTx/>
              <a:buChar char=" "/>
            </a:pPr>
            <a:r>
              <a:rPr lang="es-ES_tradnl" sz="2400" dirty="0"/>
              <a:t>La variable puede ser de cualquier tipo.</a:t>
            </a:r>
          </a:p>
        </p:txBody>
      </p:sp>
    </p:spTree>
    <p:extLst>
      <p:ext uri="{BB962C8B-B14F-4D97-AF65-F5344CB8AC3E}">
        <p14:creationId xmlns:p14="http://schemas.microsoft.com/office/powerpoint/2010/main" val="70553447"/>
      </p:ext>
    </p:extLst>
  </p:cSld>
  <p:clrMapOvr>
    <a:masterClrMapping/>
  </p:clrMapOvr>
  <p:transition xmlns:p14="http://schemas.microsoft.com/office/powerpoint/2010/main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s-ES_tradnl" sz="6000" b="1">
                <a:solidFill>
                  <a:schemeClr val="tx1"/>
                </a:solidFill>
              </a:rPr>
              <a:t>Aplicaciones...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238756"/>
            <a:ext cx="7848600" cy="4191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s-ES_tradnl" sz="3200" dirty="0">
                <a:solidFill>
                  <a:schemeClr val="tx2"/>
                </a:solidFill>
              </a:rPr>
              <a:t>Modularidad :  Paso de Parámetros por Referencia</a:t>
            </a:r>
            <a:r>
              <a:rPr lang="es-ES_tradnl" sz="4400" dirty="0">
                <a:solidFill>
                  <a:schemeClr val="tx2"/>
                </a:solidFill>
              </a:rPr>
              <a:t/>
            </a:r>
            <a:br>
              <a:rPr lang="es-ES_tradnl" sz="4400" dirty="0">
                <a:solidFill>
                  <a:schemeClr val="tx2"/>
                </a:solidFill>
              </a:rPr>
            </a:br>
            <a:endParaRPr lang="es-ES_tradnl" sz="4400" dirty="0">
              <a:solidFill>
                <a:schemeClr val="tx2"/>
              </a:solidFill>
            </a:endParaRPr>
          </a:p>
          <a:p>
            <a:r>
              <a:rPr lang="es-ES_tradnl" sz="3200" dirty="0">
                <a:solidFill>
                  <a:schemeClr val="tx2"/>
                </a:solidFill>
              </a:rPr>
              <a:t>Manejo de Memoria Dinámica</a:t>
            </a:r>
            <a:br>
              <a:rPr lang="es-ES_tradnl" sz="3200" dirty="0">
                <a:solidFill>
                  <a:schemeClr val="tx2"/>
                </a:solidFill>
              </a:rPr>
            </a:br>
            <a:endParaRPr lang="es-ES_tradnl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266224"/>
      </p:ext>
    </p:extLst>
  </p:cSld>
  <p:clrMapOvr>
    <a:masterClrMapping/>
  </p:clrMapOvr>
  <p:transition xmlns:p14="http://schemas.microsoft.com/office/powerpoint/2010/main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585102" y="537021"/>
            <a:ext cx="8393798" cy="1143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normAutofit/>
          </a:bodyPr>
          <a:lstStyle/>
          <a:p>
            <a:r>
              <a:rPr lang="es-ES_tradnl" sz="6000" dirty="0">
                <a:solidFill>
                  <a:schemeClr val="tx1"/>
                </a:solidFill>
              </a:rPr>
              <a:t>Modularidad... Ejemplo</a:t>
            </a:r>
          </a:p>
        </p:txBody>
      </p:sp>
      <p:sp>
        <p:nvSpPr>
          <p:cNvPr id="172035" name="Rectangle 3"/>
          <p:cNvSpPr>
            <a:spLocks noChangeArrowheads="1"/>
          </p:cNvSpPr>
          <p:nvPr/>
        </p:nvSpPr>
        <p:spPr bwMode="auto">
          <a:xfrm>
            <a:off x="1344779" y="2004494"/>
            <a:ext cx="6837508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s-ES_tradnl" sz="2400" dirty="0">
                <a:latin typeface="Arial" charset="0"/>
              </a:rPr>
              <a:t>Módulo para intercambiar 2 valores de variables:</a:t>
            </a:r>
          </a:p>
        </p:txBody>
      </p:sp>
      <p:sp>
        <p:nvSpPr>
          <p:cNvPr id="172036" name="Rectangle 4"/>
          <p:cNvSpPr>
            <a:spLocks noChangeArrowheads="1"/>
          </p:cNvSpPr>
          <p:nvPr/>
        </p:nvSpPr>
        <p:spPr bwMode="auto">
          <a:xfrm>
            <a:off x="2901950" y="3587750"/>
            <a:ext cx="3263900" cy="15875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037" name="Line 5"/>
          <p:cNvSpPr>
            <a:spLocks noChangeShapeType="1"/>
          </p:cNvSpPr>
          <p:nvPr/>
        </p:nvSpPr>
        <p:spPr bwMode="auto">
          <a:xfrm>
            <a:off x="1778000" y="4114800"/>
            <a:ext cx="1092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038" name="Line 6"/>
          <p:cNvSpPr>
            <a:spLocks noChangeShapeType="1"/>
          </p:cNvSpPr>
          <p:nvPr/>
        </p:nvSpPr>
        <p:spPr bwMode="auto">
          <a:xfrm>
            <a:off x="6197600" y="4114800"/>
            <a:ext cx="1092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039" name="Line 7"/>
          <p:cNvSpPr>
            <a:spLocks noChangeShapeType="1"/>
          </p:cNvSpPr>
          <p:nvPr/>
        </p:nvSpPr>
        <p:spPr bwMode="auto">
          <a:xfrm>
            <a:off x="1778000" y="4800600"/>
            <a:ext cx="1092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040" name="Line 8"/>
          <p:cNvSpPr>
            <a:spLocks noChangeShapeType="1"/>
          </p:cNvSpPr>
          <p:nvPr/>
        </p:nvSpPr>
        <p:spPr bwMode="auto">
          <a:xfrm>
            <a:off x="6197600" y="4800600"/>
            <a:ext cx="1092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041" name="Rectangle 9"/>
          <p:cNvSpPr>
            <a:spLocks noChangeArrowheads="1"/>
          </p:cNvSpPr>
          <p:nvPr/>
        </p:nvSpPr>
        <p:spPr bwMode="auto">
          <a:xfrm>
            <a:off x="3262313" y="4086225"/>
            <a:ext cx="2459037" cy="576263"/>
          </a:xfrm>
          <a:prstGeom prst="rect">
            <a:avLst/>
          </a:prstGeom>
          <a:noFill/>
          <a:ln>
            <a:noFill/>
          </a:ln>
          <a:effectLst>
            <a:outerShdw blurRad="63500" dist="53882" dir="2700000" algn="ctr" rotWithShape="0">
              <a:schemeClr val="bg1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s-ES_tradnl" sz="3200" b="1">
                <a:latin typeface="Arial" charset="0"/>
              </a:rPr>
              <a:t>Intercambia</a:t>
            </a:r>
          </a:p>
        </p:txBody>
      </p:sp>
      <p:sp>
        <p:nvSpPr>
          <p:cNvPr id="172042" name="Line 10"/>
          <p:cNvSpPr>
            <a:spLocks noChangeShapeType="1"/>
          </p:cNvSpPr>
          <p:nvPr/>
        </p:nvSpPr>
        <p:spPr bwMode="auto">
          <a:xfrm>
            <a:off x="2901950" y="4121150"/>
            <a:ext cx="3263900" cy="6731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043" name="Line 11"/>
          <p:cNvSpPr>
            <a:spLocks noChangeShapeType="1"/>
          </p:cNvSpPr>
          <p:nvPr/>
        </p:nvSpPr>
        <p:spPr bwMode="auto">
          <a:xfrm flipV="1">
            <a:off x="2901950" y="4114800"/>
            <a:ext cx="3263900" cy="6858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044" name="Rectangle 12"/>
          <p:cNvSpPr>
            <a:spLocks noChangeArrowheads="1"/>
          </p:cNvSpPr>
          <p:nvPr/>
        </p:nvSpPr>
        <p:spPr bwMode="auto">
          <a:xfrm>
            <a:off x="1731963" y="3606800"/>
            <a:ext cx="37782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s-ES_tradnl" sz="2000" b="1">
                <a:latin typeface="Arial" charset="0"/>
              </a:rPr>
              <a:t>A</a:t>
            </a:r>
          </a:p>
        </p:txBody>
      </p:sp>
      <p:sp>
        <p:nvSpPr>
          <p:cNvPr id="172045" name="Rectangle 13"/>
          <p:cNvSpPr>
            <a:spLocks noChangeArrowheads="1"/>
          </p:cNvSpPr>
          <p:nvPr/>
        </p:nvSpPr>
        <p:spPr bwMode="auto">
          <a:xfrm>
            <a:off x="1731963" y="4368800"/>
            <a:ext cx="37782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s-ES_tradnl" sz="2000" b="1">
                <a:latin typeface="Arial" charset="0"/>
              </a:rPr>
              <a:t>B</a:t>
            </a:r>
          </a:p>
        </p:txBody>
      </p:sp>
      <p:sp>
        <p:nvSpPr>
          <p:cNvPr id="172046" name="Rectangle 14"/>
          <p:cNvSpPr>
            <a:spLocks noChangeArrowheads="1"/>
          </p:cNvSpPr>
          <p:nvPr/>
        </p:nvSpPr>
        <p:spPr bwMode="auto">
          <a:xfrm>
            <a:off x="6303963" y="3606800"/>
            <a:ext cx="37782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s-ES_tradnl" sz="2000" b="1">
                <a:latin typeface="Arial" charset="0"/>
              </a:rPr>
              <a:t>A</a:t>
            </a:r>
          </a:p>
        </p:txBody>
      </p:sp>
      <p:sp>
        <p:nvSpPr>
          <p:cNvPr id="172047" name="Rectangle 15"/>
          <p:cNvSpPr>
            <a:spLocks noChangeArrowheads="1"/>
          </p:cNvSpPr>
          <p:nvPr/>
        </p:nvSpPr>
        <p:spPr bwMode="auto">
          <a:xfrm>
            <a:off x="6303963" y="4368800"/>
            <a:ext cx="37782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s-ES_tradnl" sz="2000" b="1">
                <a:latin typeface="Arial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065560496"/>
      </p:ext>
    </p:extLst>
  </p:cSld>
  <p:clrMapOvr>
    <a:masterClrMapping/>
  </p:clrMapOvr>
  <p:transition xmlns:p14="http://schemas.microsoft.com/office/powerpoint/2010/main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Line 2"/>
          <p:cNvSpPr>
            <a:spLocks noChangeShapeType="1"/>
          </p:cNvSpPr>
          <p:nvPr/>
        </p:nvSpPr>
        <p:spPr bwMode="auto">
          <a:xfrm>
            <a:off x="1083180" y="1088569"/>
            <a:ext cx="6409820" cy="4406900"/>
          </a:xfrm>
          <a:prstGeom prst="line">
            <a:avLst/>
          </a:prstGeom>
          <a:noFill/>
          <a:ln w="1270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059" name="Line 3"/>
          <p:cNvSpPr>
            <a:spLocks noChangeShapeType="1"/>
          </p:cNvSpPr>
          <p:nvPr/>
        </p:nvSpPr>
        <p:spPr bwMode="auto">
          <a:xfrm flipH="1">
            <a:off x="1287462" y="1512587"/>
            <a:ext cx="6780359" cy="3678765"/>
          </a:xfrm>
          <a:prstGeom prst="line">
            <a:avLst/>
          </a:prstGeom>
          <a:noFill/>
          <a:ln w="1270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s-ES_tradnl" sz="5400" dirty="0">
                <a:solidFill>
                  <a:schemeClr val="tx1"/>
                </a:solidFill>
              </a:rPr>
              <a:t>Ejemplo</a:t>
            </a:r>
          </a:p>
        </p:txBody>
      </p:sp>
      <p:sp>
        <p:nvSpPr>
          <p:cNvPr id="173061" name="Rectangle 5"/>
          <p:cNvSpPr>
            <a:spLocks noChangeArrowheads="1"/>
          </p:cNvSpPr>
          <p:nvPr/>
        </p:nvSpPr>
        <p:spPr bwMode="auto">
          <a:xfrm>
            <a:off x="1287463" y="1088569"/>
            <a:ext cx="7097712" cy="313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s-ES_tradnl" sz="4000" b="1" dirty="0" err="1">
                <a:latin typeface="Arial" charset="0"/>
              </a:rPr>
              <a:t>void</a:t>
            </a:r>
            <a:r>
              <a:rPr lang="es-ES_tradnl" sz="4000" b="1" dirty="0">
                <a:latin typeface="Arial" charset="0"/>
              </a:rPr>
              <a:t> intercambia (</a:t>
            </a:r>
            <a:r>
              <a:rPr lang="es-ES_tradnl" sz="4000" b="1" dirty="0" err="1">
                <a:latin typeface="Arial" charset="0"/>
              </a:rPr>
              <a:t>int</a:t>
            </a:r>
            <a:r>
              <a:rPr lang="es-ES_tradnl" sz="4000" b="1" dirty="0">
                <a:latin typeface="Arial" charset="0"/>
              </a:rPr>
              <a:t> a, </a:t>
            </a:r>
            <a:r>
              <a:rPr lang="es-ES_tradnl" sz="4000" b="1" dirty="0" err="1">
                <a:latin typeface="Arial" charset="0"/>
              </a:rPr>
              <a:t>int</a:t>
            </a:r>
            <a:r>
              <a:rPr lang="es-ES_tradnl" sz="4000" b="1" dirty="0">
                <a:latin typeface="Arial" charset="0"/>
              </a:rPr>
              <a:t> b)</a:t>
            </a:r>
          </a:p>
          <a:p>
            <a:pPr eaLnBrk="0" hangingPunct="0"/>
            <a:r>
              <a:rPr lang="es-ES_tradnl" sz="4000" b="1" dirty="0">
                <a:latin typeface="Arial" charset="0"/>
              </a:rPr>
              <a:t>{ </a:t>
            </a:r>
            <a:r>
              <a:rPr lang="es-ES_tradnl" sz="4000" b="1" dirty="0" err="1">
                <a:latin typeface="Arial" charset="0"/>
              </a:rPr>
              <a:t>int</a:t>
            </a:r>
            <a:r>
              <a:rPr lang="es-ES_tradnl" sz="4000" b="1" dirty="0">
                <a:latin typeface="Arial" charset="0"/>
              </a:rPr>
              <a:t> </a:t>
            </a:r>
            <a:r>
              <a:rPr lang="es-ES_tradnl" sz="4000" b="1" dirty="0" err="1">
                <a:latin typeface="Arial" charset="0"/>
              </a:rPr>
              <a:t>temp</a:t>
            </a:r>
            <a:r>
              <a:rPr lang="es-ES_tradnl" sz="4000" b="1" dirty="0">
                <a:latin typeface="Arial" charset="0"/>
              </a:rPr>
              <a:t>;</a:t>
            </a:r>
          </a:p>
          <a:p>
            <a:pPr eaLnBrk="0" hangingPunct="0"/>
            <a:r>
              <a:rPr lang="es-ES_tradnl" sz="4000" b="1" dirty="0">
                <a:latin typeface="Arial" charset="0"/>
              </a:rPr>
              <a:t>  </a:t>
            </a:r>
            <a:r>
              <a:rPr lang="es-ES_tradnl" sz="4000" b="1" dirty="0" err="1">
                <a:latin typeface="Arial" charset="0"/>
              </a:rPr>
              <a:t>temp</a:t>
            </a:r>
            <a:r>
              <a:rPr lang="es-ES_tradnl" sz="4000" b="1" dirty="0">
                <a:latin typeface="Arial" charset="0"/>
              </a:rPr>
              <a:t> = a;</a:t>
            </a:r>
          </a:p>
          <a:p>
            <a:pPr eaLnBrk="0" hangingPunct="0"/>
            <a:r>
              <a:rPr lang="es-ES_tradnl" sz="4000" b="1" dirty="0">
                <a:latin typeface="Arial" charset="0"/>
              </a:rPr>
              <a:t>  a = b;</a:t>
            </a:r>
          </a:p>
          <a:p>
            <a:pPr eaLnBrk="0" hangingPunct="0"/>
            <a:r>
              <a:rPr lang="es-ES_tradnl" sz="4000" b="1" dirty="0">
                <a:latin typeface="Arial" charset="0"/>
              </a:rPr>
              <a:t>  b = </a:t>
            </a:r>
            <a:r>
              <a:rPr lang="es-ES_tradnl" sz="4000" b="1" dirty="0" err="1">
                <a:latin typeface="Arial" charset="0"/>
              </a:rPr>
              <a:t>temp</a:t>
            </a:r>
            <a:r>
              <a:rPr lang="es-ES_tradnl" sz="4000" b="1" dirty="0">
                <a:latin typeface="Arial" charset="0"/>
              </a:rPr>
              <a:t>; }</a:t>
            </a:r>
          </a:p>
        </p:txBody>
      </p:sp>
      <p:sp>
        <p:nvSpPr>
          <p:cNvPr id="173062" name="Rectangle 6"/>
          <p:cNvSpPr>
            <a:spLocks noChangeArrowheads="1"/>
          </p:cNvSpPr>
          <p:nvPr/>
        </p:nvSpPr>
        <p:spPr bwMode="auto">
          <a:xfrm>
            <a:off x="1960563" y="4784269"/>
            <a:ext cx="4308475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s-ES_tradnl" sz="4000" b="1" i="1" dirty="0">
                <a:latin typeface="Arial" charset="0"/>
              </a:rPr>
              <a:t>intercambia</a:t>
            </a:r>
            <a:r>
              <a:rPr lang="es-ES_tradnl" sz="3200" b="1" i="1" dirty="0">
                <a:latin typeface="Arial" charset="0"/>
              </a:rPr>
              <a:t> (z, w);</a:t>
            </a:r>
          </a:p>
        </p:txBody>
      </p:sp>
    </p:spTree>
    <p:extLst>
      <p:ext uri="{BB962C8B-B14F-4D97-AF65-F5344CB8AC3E}">
        <p14:creationId xmlns:p14="http://schemas.microsoft.com/office/powerpoint/2010/main" val="3373428405"/>
      </p:ext>
    </p:extLst>
  </p:cSld>
  <p:clrMapOvr>
    <a:masterClrMapping/>
  </p:clrMapOvr>
  <p:transition xmlns:p14="http://schemas.microsoft.com/office/powerpoint/2010/main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s-ES_tradnl" sz="5400">
                <a:solidFill>
                  <a:schemeClr val="tx1"/>
                </a:solidFill>
              </a:rPr>
              <a:t>Ejemplo en C :</a:t>
            </a:r>
          </a:p>
        </p:txBody>
      </p:sp>
      <p:sp>
        <p:nvSpPr>
          <p:cNvPr id="174083" name="Rectangle 3"/>
          <p:cNvSpPr>
            <a:spLocks noChangeArrowheads="1"/>
          </p:cNvSpPr>
          <p:nvPr/>
        </p:nvSpPr>
        <p:spPr bwMode="auto">
          <a:xfrm>
            <a:off x="914400" y="1125204"/>
            <a:ext cx="7494588" cy="313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s-ES_tradnl" sz="4000" b="1">
                <a:latin typeface="Arial" charset="0"/>
              </a:rPr>
              <a:t>void intercambia (int </a:t>
            </a:r>
            <a:r>
              <a:rPr lang="es-ES_tradnl" sz="4000" b="1">
                <a:solidFill>
                  <a:schemeClr val="tx2"/>
                </a:solidFill>
                <a:latin typeface="Arial" charset="0"/>
              </a:rPr>
              <a:t>*</a:t>
            </a:r>
            <a:r>
              <a:rPr lang="es-ES_tradnl" sz="4000" b="1">
                <a:latin typeface="Arial" charset="0"/>
              </a:rPr>
              <a:t>a, int </a:t>
            </a:r>
            <a:r>
              <a:rPr lang="es-ES_tradnl" sz="4000" b="1">
                <a:solidFill>
                  <a:schemeClr val="tx2"/>
                </a:solidFill>
                <a:latin typeface="Arial" charset="0"/>
              </a:rPr>
              <a:t>*</a:t>
            </a:r>
            <a:r>
              <a:rPr lang="es-ES_tradnl" sz="4000" b="1">
                <a:latin typeface="Arial" charset="0"/>
              </a:rPr>
              <a:t>b)</a:t>
            </a:r>
          </a:p>
          <a:p>
            <a:pPr eaLnBrk="0" hangingPunct="0"/>
            <a:r>
              <a:rPr lang="es-ES_tradnl" sz="4000" b="1">
                <a:latin typeface="Arial" charset="0"/>
              </a:rPr>
              <a:t>{ int temp;</a:t>
            </a:r>
          </a:p>
          <a:p>
            <a:pPr eaLnBrk="0" hangingPunct="0"/>
            <a:r>
              <a:rPr lang="es-ES_tradnl" sz="4000" b="1">
                <a:latin typeface="Arial" charset="0"/>
              </a:rPr>
              <a:t>  temp = *a;</a:t>
            </a:r>
          </a:p>
          <a:p>
            <a:pPr eaLnBrk="0" hangingPunct="0"/>
            <a:r>
              <a:rPr lang="es-ES_tradnl" sz="4000" b="1">
                <a:latin typeface="Arial" charset="0"/>
              </a:rPr>
              <a:t>  *a = *b;</a:t>
            </a:r>
          </a:p>
          <a:p>
            <a:pPr eaLnBrk="0" hangingPunct="0"/>
            <a:r>
              <a:rPr lang="es-ES_tradnl" sz="4000" b="1">
                <a:latin typeface="Arial" charset="0"/>
              </a:rPr>
              <a:t>  *b = temp; }</a:t>
            </a:r>
          </a:p>
        </p:txBody>
      </p:sp>
      <p:sp>
        <p:nvSpPr>
          <p:cNvPr id="174084" name="Rectangle 4"/>
          <p:cNvSpPr>
            <a:spLocks noChangeArrowheads="1"/>
          </p:cNvSpPr>
          <p:nvPr/>
        </p:nvSpPr>
        <p:spPr bwMode="auto">
          <a:xfrm>
            <a:off x="1731963" y="4579604"/>
            <a:ext cx="5362575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s-ES_tradnl" sz="4000" b="1" i="1">
                <a:latin typeface="Arial" charset="0"/>
              </a:rPr>
              <a:t>intercambia (</a:t>
            </a:r>
            <a:r>
              <a:rPr lang="es-ES_tradnl" sz="4000" b="1" i="1">
                <a:solidFill>
                  <a:schemeClr val="tx2"/>
                </a:solidFill>
                <a:latin typeface="Arial" charset="0"/>
              </a:rPr>
              <a:t>&amp;</a:t>
            </a:r>
            <a:r>
              <a:rPr lang="es-ES_tradnl" sz="4000" b="1" i="1">
                <a:latin typeface="Arial" charset="0"/>
              </a:rPr>
              <a:t>z, </a:t>
            </a:r>
            <a:r>
              <a:rPr lang="es-ES_tradnl" sz="4000" b="1" i="1">
                <a:solidFill>
                  <a:schemeClr val="tx2"/>
                </a:solidFill>
                <a:latin typeface="Arial" charset="0"/>
              </a:rPr>
              <a:t>&amp;</a:t>
            </a:r>
            <a:r>
              <a:rPr lang="es-ES_tradnl" sz="4000" b="1" i="1">
                <a:latin typeface="Arial" charset="0"/>
              </a:rPr>
              <a:t>w);</a:t>
            </a:r>
          </a:p>
        </p:txBody>
      </p:sp>
    </p:spTree>
    <p:extLst>
      <p:ext uri="{BB962C8B-B14F-4D97-AF65-F5344CB8AC3E}">
        <p14:creationId xmlns:p14="http://schemas.microsoft.com/office/powerpoint/2010/main" val="1429287080"/>
      </p:ext>
    </p:extLst>
  </p:cSld>
  <p:clrMapOvr>
    <a:masterClrMapping/>
  </p:clrMapOvr>
  <p:transition xmlns:p14="http://schemas.microsoft.com/office/powerpoint/2010/main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Newsprint.thmx</Template>
  <TotalTime>13</TotalTime>
  <Words>619</Words>
  <Application>Microsoft Macintosh PowerPoint</Application>
  <PresentationFormat>On-screen Show (4:3)</PresentationFormat>
  <Paragraphs>154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NewsPrint</vt:lpstr>
      <vt:lpstr>Apuntadores</vt:lpstr>
      <vt:lpstr>Apuntadores</vt:lpstr>
      <vt:lpstr>MEMORIA</vt:lpstr>
      <vt:lpstr>Apuntadores</vt:lpstr>
      <vt:lpstr>Operaciones...</vt:lpstr>
      <vt:lpstr>Aplicaciones...</vt:lpstr>
      <vt:lpstr>Modularidad... Ejemplo</vt:lpstr>
      <vt:lpstr>Ejemplo</vt:lpstr>
      <vt:lpstr>Ejemplo en C :</vt:lpstr>
      <vt:lpstr>Ejemplo en C++</vt:lpstr>
      <vt:lpstr>Tipos de memoria</vt:lpstr>
      <vt:lpstr>Memoria Estática...</vt:lpstr>
      <vt:lpstr>Memoria Estática...</vt:lpstr>
      <vt:lpstr>Memoria Dinámica...</vt:lpstr>
      <vt:lpstr>Memoria Dinámica...</vt:lpstr>
      <vt:lpstr>Operadores new y delete...</vt:lpstr>
      <vt:lpstr>Ejemplo</vt:lpstr>
      <vt:lpstr>Ejemplo</vt:lpstr>
      <vt:lpstr>Ejemplo</vt:lpstr>
      <vt:lpstr>Ejemplo</vt:lpstr>
      <vt:lpstr>Ejemplo</vt:lpstr>
      <vt:lpstr>Ejemplo</vt:lpstr>
      <vt:lpstr>Ejemplo</vt:lpstr>
    </vt:vector>
  </TitlesOfParts>
  <Manager/>
  <Company>ITESM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03 - Apuntadores</dc:title>
  <dc:subject/>
  <dc:creator>Ing. Luis Humberto González Guerra</dc:creator>
  <cp:keywords/>
  <dc:description/>
  <cp:lastModifiedBy>Luis Humberto González Guerra</cp:lastModifiedBy>
  <cp:revision>3</cp:revision>
  <dcterms:created xsi:type="dcterms:W3CDTF">2012-08-20T21:06:57Z</dcterms:created>
  <dcterms:modified xsi:type="dcterms:W3CDTF">2018-08-03T15:59:32Z</dcterms:modified>
  <cp:category/>
</cp:coreProperties>
</file>