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7" d="100"/>
          <a:sy n="2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EB11104-4F77-BD4D-ADA4-CB65529889F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1C44A3C-CB6F-0147-BA7C-93F4327891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984708"/>
            <a:ext cx="7543800" cy="1524000"/>
          </a:xfrm>
        </p:spPr>
        <p:txBody>
          <a:bodyPr/>
          <a:lstStyle/>
          <a:p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Dinámica</a:t>
            </a:r>
            <a:endParaRPr lang="en-US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6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81882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077200" cy="434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dirty="0"/>
              <a:t> </a:t>
            </a:r>
            <a:r>
              <a:rPr lang="es-ES_tradnl" sz="4000" dirty="0"/>
              <a:t>8. Para utilizar un apuntador, no siempre se tiene que realizar un </a:t>
            </a:r>
            <a:r>
              <a:rPr lang="es-ES_tradnl" sz="4800" dirty="0">
                <a:solidFill>
                  <a:schemeClr val="tx2"/>
                </a:solidFill>
              </a:rPr>
              <a:t>NEW</a:t>
            </a:r>
            <a:r>
              <a:rPr lang="es-ES_tradnl" sz="4000" dirty="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s-ES_tradnl" sz="9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sz="3600" i="1" dirty="0">
                <a:solidFill>
                  <a:schemeClr val="tx2"/>
                </a:solidFill>
              </a:rPr>
              <a:t>	Además del </a:t>
            </a:r>
            <a:r>
              <a:rPr lang="es-ES_tradnl" sz="3600" b="1" i="1" dirty="0">
                <a:solidFill>
                  <a:schemeClr val="tx2"/>
                </a:solidFill>
              </a:rPr>
              <a:t>new</a:t>
            </a:r>
            <a:r>
              <a:rPr lang="es-ES_tradnl" sz="3600" i="1" dirty="0">
                <a:solidFill>
                  <a:schemeClr val="tx2"/>
                </a:solidFill>
              </a:rPr>
              <a:t>, un apuntador puede recibir valor con el operador &amp;, o bien, asignándole el valor de otro apuntador.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2396566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50155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305800" cy="434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dirty="0"/>
              <a:t> </a:t>
            </a:r>
            <a:r>
              <a:rPr lang="es-ES_tradnl" sz="4000" dirty="0"/>
              <a:t>9. Los valores de los apuntadores se pueden comparar para verificar si apuntan a donde mismo.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s-ES_tradnl" sz="9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sz="3600" i="1" dirty="0">
                <a:solidFill>
                  <a:schemeClr val="tx2"/>
                </a:solidFill>
              </a:rPr>
              <a:t>	Sólo se permite compararlos con el operador de igualdad </a:t>
            </a:r>
            <a:r>
              <a:rPr lang="es-ES_tradnl" sz="3600" i="1" dirty="0">
                <a:solidFill>
                  <a:schemeClr val="accent1"/>
                </a:solidFill>
              </a:rPr>
              <a:t>==</a:t>
            </a:r>
            <a:r>
              <a:rPr lang="es-ES_tradnl" sz="3600" i="1" dirty="0">
                <a:solidFill>
                  <a:schemeClr val="tx2"/>
                </a:solidFill>
              </a:rPr>
              <a:t> o el operador de desigualdad </a:t>
            </a:r>
            <a:r>
              <a:rPr lang="es-ES_tradnl" sz="3600" i="1" dirty="0">
                <a:solidFill>
                  <a:schemeClr val="accent1"/>
                </a:solidFill>
              </a:rPr>
              <a:t>!=</a:t>
            </a:r>
            <a:r>
              <a:rPr lang="es-ES_tradnl" sz="3600" i="1" dirty="0">
                <a:solidFill>
                  <a:schemeClr val="tx2"/>
                </a:solidFill>
              </a:rPr>
              <a:t> 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3289919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917972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001000" cy="449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 typeface="Wingdings" charset="0"/>
              <a:buNone/>
            </a:pPr>
            <a:r>
              <a:rPr lang="es-ES_tradnl"/>
              <a:t> </a:t>
            </a:r>
            <a:r>
              <a:rPr lang="es-ES_tradnl" sz="4000"/>
              <a:t>10. A un dato referenciado por un apuntador se le pueden aplicar todas las operaciones válidas para el tipo de dato.</a:t>
            </a:r>
          </a:p>
        </p:txBody>
      </p:sp>
    </p:spTree>
    <p:extLst>
      <p:ext uri="{BB962C8B-B14F-4D97-AF65-F5344CB8AC3E}">
        <p14:creationId xmlns:p14="http://schemas.microsoft.com/office/powerpoint/2010/main" val="4199091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Arreglos y apuntadores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914400"/>
            <a:ext cx="73914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nombre</a:t>
            </a:r>
            <a:r>
              <a:rPr lang="en-US" sz="2800" dirty="0"/>
              <a:t> de un </a:t>
            </a:r>
            <a:r>
              <a:rPr lang="en-US" sz="2800" dirty="0" err="1"/>
              <a:t>arreglo</a:t>
            </a:r>
            <a:r>
              <a:rPr lang="en-US" sz="2800" dirty="0"/>
              <a:t>,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sí</a:t>
            </a:r>
            <a:r>
              <a:rPr lang="en-US" sz="2800" dirty="0"/>
              <a:t> </a:t>
            </a:r>
            <a:r>
              <a:rPr lang="en-US" sz="2800" dirty="0" err="1"/>
              <a:t>mismo</a:t>
            </a:r>
            <a:r>
              <a:rPr lang="en-US" sz="2800" dirty="0"/>
              <a:t> un </a:t>
            </a:r>
            <a:r>
              <a:rPr lang="en-US" sz="2800" dirty="0" err="1"/>
              <a:t>apuntador</a:t>
            </a:r>
            <a:r>
              <a:rPr lang="en-US" sz="2800" dirty="0"/>
              <a:t> al 1er. </a:t>
            </a:r>
            <a:r>
              <a:rPr lang="en-US" sz="2800" dirty="0" err="1"/>
              <a:t>elemento</a:t>
            </a:r>
            <a:r>
              <a:rPr lang="en-US" sz="2800" dirty="0"/>
              <a:t> del </a:t>
            </a:r>
            <a:r>
              <a:rPr lang="en-US" sz="2800" dirty="0" err="1"/>
              <a:t>arreglo</a:t>
            </a:r>
            <a:r>
              <a:rPr lang="en-US" sz="2800" dirty="0"/>
              <a:t>.</a:t>
            </a:r>
          </a:p>
          <a:p>
            <a:r>
              <a:rPr lang="en-US" sz="2800" dirty="0"/>
              <a:t>Los </a:t>
            </a:r>
            <a:r>
              <a:rPr lang="en-US" sz="2800" dirty="0" err="1"/>
              <a:t>arreglos</a:t>
            </a:r>
            <a:r>
              <a:rPr lang="en-US" sz="2800" dirty="0"/>
              <a:t>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manejados</a:t>
            </a:r>
            <a:r>
              <a:rPr lang="en-US" sz="2800" dirty="0"/>
              <a:t> con </a:t>
            </a:r>
            <a:r>
              <a:rPr lang="en-US" sz="2800" dirty="0" err="1"/>
              <a:t>apuntadores</a:t>
            </a:r>
            <a:r>
              <a:rPr lang="en-US" sz="2800" dirty="0"/>
              <a:t> con la </a:t>
            </a:r>
            <a:r>
              <a:rPr lang="en-US" sz="2800" dirty="0" err="1"/>
              <a:t>siguiente</a:t>
            </a:r>
            <a:r>
              <a:rPr lang="en-US" sz="2800" dirty="0"/>
              <a:t> </a:t>
            </a:r>
            <a:r>
              <a:rPr lang="en-US" sz="2800" dirty="0" err="1"/>
              <a:t>equivalencia</a:t>
            </a:r>
            <a:r>
              <a:rPr lang="en-US" sz="2800" dirty="0"/>
              <a:t>:</a:t>
            </a:r>
          </a:p>
          <a:p>
            <a:pPr algn="ctr">
              <a:buFont typeface="Wingdings" charset="0"/>
              <a:buNone/>
            </a:pPr>
            <a:r>
              <a:rPr lang="en-US" sz="2800" b="1" i="1" dirty="0" err="1">
                <a:solidFill>
                  <a:schemeClr val="accent1"/>
                </a:solidFill>
              </a:rPr>
              <a:t>arreglo</a:t>
            </a:r>
            <a:r>
              <a:rPr lang="en-US" sz="2800" b="1" i="1" dirty="0">
                <a:solidFill>
                  <a:schemeClr val="accent1"/>
                </a:solidFill>
              </a:rPr>
              <a:t>[j]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es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equivalente</a:t>
            </a:r>
            <a:r>
              <a:rPr lang="en-US" sz="2800" i="1" dirty="0">
                <a:solidFill>
                  <a:schemeClr val="tx2"/>
                </a:solidFill>
              </a:rPr>
              <a:t> a </a:t>
            </a:r>
            <a:r>
              <a:rPr lang="en-US" sz="2800" b="1" i="1" dirty="0">
                <a:solidFill>
                  <a:schemeClr val="accent1"/>
                </a:solidFill>
              </a:rPr>
              <a:t>*(</a:t>
            </a:r>
            <a:r>
              <a:rPr lang="en-US" sz="2800" b="1" i="1" dirty="0" err="1">
                <a:solidFill>
                  <a:schemeClr val="accent1"/>
                </a:solidFill>
              </a:rPr>
              <a:t>arreglo+j</a:t>
            </a:r>
            <a:r>
              <a:rPr lang="en-US" sz="2800" b="1" i="1" dirty="0">
                <a:solidFill>
                  <a:schemeClr val="accent1"/>
                </a:solidFill>
              </a:rPr>
              <a:t>)</a:t>
            </a:r>
            <a:endParaRPr lang="en-US" sz="2800" i="1" dirty="0">
              <a:solidFill>
                <a:schemeClr val="tx2"/>
              </a:solidFill>
            </a:endParaRPr>
          </a:p>
          <a:p>
            <a:pPr algn="ctr">
              <a:buFont typeface="Wingdings" charset="0"/>
              <a:buNone/>
            </a:pPr>
            <a:r>
              <a:rPr lang="en-US" sz="2800" b="1" i="1" dirty="0">
                <a:solidFill>
                  <a:schemeClr val="accent1"/>
                </a:solidFill>
              </a:rPr>
              <a:t>&amp;</a:t>
            </a:r>
            <a:r>
              <a:rPr lang="en-US" sz="2800" b="1" i="1" dirty="0" err="1">
                <a:solidFill>
                  <a:schemeClr val="accent1"/>
                </a:solidFill>
              </a:rPr>
              <a:t>arreglo</a:t>
            </a:r>
            <a:r>
              <a:rPr lang="en-US" sz="2800" b="1" i="1" dirty="0">
                <a:solidFill>
                  <a:schemeClr val="accent1"/>
                </a:solidFill>
              </a:rPr>
              <a:t>[j]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es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equivalente</a:t>
            </a:r>
            <a:r>
              <a:rPr lang="en-US" sz="2800" i="1" dirty="0">
                <a:solidFill>
                  <a:schemeClr val="tx2"/>
                </a:solidFill>
              </a:rPr>
              <a:t> a </a:t>
            </a:r>
            <a:r>
              <a:rPr lang="en-US" sz="2800" b="1" i="1" dirty="0">
                <a:solidFill>
                  <a:schemeClr val="accent1"/>
                </a:solidFill>
              </a:rPr>
              <a:t>(</a:t>
            </a:r>
            <a:r>
              <a:rPr lang="en-US" sz="2800" b="1" i="1" dirty="0" err="1">
                <a:solidFill>
                  <a:schemeClr val="accent1"/>
                </a:solidFill>
              </a:rPr>
              <a:t>arreglo+j</a:t>
            </a:r>
            <a:r>
              <a:rPr lang="en-US" sz="2800" b="1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800" dirty="0" err="1"/>
              <a:t>Por</a:t>
            </a:r>
            <a:r>
              <a:rPr lang="en-US" sz="2800" dirty="0"/>
              <a:t> lo </a:t>
            </a:r>
            <a:r>
              <a:rPr lang="en-US" sz="2800" dirty="0" err="1"/>
              <a:t>tanto</a:t>
            </a:r>
            <a:r>
              <a:rPr lang="en-US" sz="2800" dirty="0"/>
              <a:t>: </a:t>
            </a:r>
            <a:r>
              <a:rPr lang="en-US" sz="2800" b="1" i="1" dirty="0" err="1">
                <a:solidFill>
                  <a:schemeClr val="tx2"/>
                </a:solidFill>
              </a:rPr>
              <a:t>arreglo</a:t>
            </a:r>
            <a:r>
              <a:rPr lang="en-US" sz="2800" b="1" i="1" dirty="0">
                <a:solidFill>
                  <a:schemeClr val="tx2"/>
                </a:solidFill>
              </a:rPr>
              <a:t>[0]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igual</a:t>
            </a:r>
            <a:r>
              <a:rPr lang="en-US" sz="2800" dirty="0"/>
              <a:t> a </a:t>
            </a:r>
            <a:r>
              <a:rPr lang="en-US" sz="2800" b="1" i="1" dirty="0">
                <a:solidFill>
                  <a:schemeClr val="tx2"/>
                </a:solidFill>
              </a:rPr>
              <a:t>*</a:t>
            </a:r>
            <a:r>
              <a:rPr lang="en-US" sz="2800" b="1" i="1" dirty="0" err="1">
                <a:solidFill>
                  <a:schemeClr val="tx2"/>
                </a:solidFill>
              </a:rPr>
              <a:t>arreglo</a:t>
            </a:r>
            <a:r>
              <a:rPr lang="en-US" sz="2800" dirty="0"/>
              <a:t>…</a:t>
            </a:r>
          </a:p>
          <a:p>
            <a:r>
              <a:rPr lang="en-US" sz="2800" dirty="0"/>
              <a:t>y </a:t>
            </a:r>
            <a:r>
              <a:rPr lang="en-US" sz="2800" b="1" i="1" dirty="0">
                <a:solidFill>
                  <a:schemeClr val="tx2"/>
                </a:solidFill>
              </a:rPr>
              <a:t>&amp;</a:t>
            </a:r>
            <a:r>
              <a:rPr lang="en-US" sz="2800" b="1" i="1" dirty="0" err="1">
                <a:solidFill>
                  <a:schemeClr val="tx2"/>
                </a:solidFill>
              </a:rPr>
              <a:t>arreglo</a:t>
            </a:r>
            <a:r>
              <a:rPr lang="en-US" sz="2800" b="1" i="1" dirty="0">
                <a:solidFill>
                  <a:schemeClr val="tx2"/>
                </a:solidFill>
              </a:rPr>
              <a:t>[0]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igual</a:t>
            </a:r>
            <a:r>
              <a:rPr lang="en-US" sz="2800" dirty="0"/>
              <a:t> a </a:t>
            </a:r>
            <a:r>
              <a:rPr lang="en-US" sz="2800" b="1" i="1" dirty="0" err="1">
                <a:solidFill>
                  <a:schemeClr val="tx2"/>
                </a:solidFill>
              </a:rPr>
              <a:t>arreglo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…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8305800" y="1974558"/>
            <a:ext cx="533400" cy="3810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8305800" y="2355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8305800" y="2736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8305800" y="3117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8305800" y="3498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8305800" y="3879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8305800" y="4260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8305800" y="4641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8305800" y="5022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>
            <a:off x="8305800" y="540355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7985125" y="2018716"/>
            <a:ext cx="3365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dirty="0"/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3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4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5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6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7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8</a:t>
            </a:r>
          </a:p>
          <a:p>
            <a:pPr eaLnBrk="0" hangingPunct="0">
              <a:lnSpc>
                <a:spcPct val="105000"/>
              </a:lnSpc>
            </a:pPr>
            <a:r>
              <a:rPr lang="en-US" dirty="0"/>
              <a:t>9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7908925" y="922046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err="1"/>
              <a:t>arreglo</a:t>
            </a:r>
            <a:endParaRPr lang="en-US" sz="2000" b="1" i="1" dirty="0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8610600" y="128875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Arreglos dinámicos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52016"/>
            <a:ext cx="789552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facilidades</a:t>
            </a:r>
            <a:r>
              <a:rPr lang="en-US" sz="2800" dirty="0"/>
              <a:t> de la </a:t>
            </a:r>
            <a:r>
              <a:rPr lang="en-US" sz="2800" dirty="0" err="1"/>
              <a:t>memoria</a:t>
            </a:r>
            <a:r>
              <a:rPr lang="en-US" sz="2800" dirty="0"/>
              <a:t> </a:t>
            </a:r>
            <a:r>
              <a:rPr lang="en-US" sz="2800" dirty="0" err="1"/>
              <a:t>dinámica</a:t>
            </a:r>
            <a:r>
              <a:rPr lang="en-US" sz="2800" dirty="0"/>
              <a:t>, 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arreglos</a:t>
            </a:r>
            <a:r>
              <a:rPr lang="en-US" sz="2800" dirty="0"/>
              <a:t> </a:t>
            </a:r>
            <a:r>
              <a:rPr lang="en-US" sz="2800" dirty="0" err="1"/>
              <a:t>dinámicos</a:t>
            </a:r>
            <a:r>
              <a:rPr lang="en-US" sz="2800" dirty="0"/>
              <a:t>, del </a:t>
            </a:r>
            <a:r>
              <a:rPr lang="en-US" sz="2800" dirty="0" err="1"/>
              <a:t>tamaño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se </a:t>
            </a:r>
            <a:r>
              <a:rPr lang="en-US" sz="2800" dirty="0" err="1"/>
              <a:t>requiera</a:t>
            </a:r>
            <a:r>
              <a:rPr lang="en-US" sz="2800" dirty="0"/>
              <a:t> en </a:t>
            </a:r>
            <a:r>
              <a:rPr lang="en-US" sz="2800" dirty="0" err="1"/>
              <a:t>tiempo</a:t>
            </a:r>
            <a:r>
              <a:rPr lang="en-US" sz="2800" dirty="0"/>
              <a:t> de </a:t>
            </a:r>
            <a:r>
              <a:rPr lang="en-US" sz="2800" dirty="0" err="1"/>
              <a:t>ejecución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i="1" dirty="0" err="1">
                <a:solidFill>
                  <a:schemeClr val="tx2"/>
                </a:solidFill>
              </a:rPr>
              <a:t>Tipo</a:t>
            </a:r>
            <a:r>
              <a:rPr lang="en-US" i="1" dirty="0">
                <a:solidFill>
                  <a:schemeClr val="tx2"/>
                </a:solidFill>
              </a:rPr>
              <a:t> *</a:t>
            </a:r>
            <a:r>
              <a:rPr lang="en-US" i="1" dirty="0" err="1">
                <a:solidFill>
                  <a:schemeClr val="tx2"/>
                </a:solidFill>
              </a:rPr>
              <a:t>arreglo</a:t>
            </a:r>
            <a:r>
              <a:rPr lang="en-US" i="1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i="1" dirty="0" err="1">
                <a:solidFill>
                  <a:schemeClr val="tx2"/>
                </a:solidFill>
              </a:rPr>
              <a:t>arreglo</a:t>
            </a:r>
            <a:r>
              <a:rPr lang="en-US" i="1" dirty="0">
                <a:solidFill>
                  <a:schemeClr val="tx2"/>
                </a:solidFill>
              </a:rPr>
              <a:t> = new </a:t>
            </a:r>
            <a:r>
              <a:rPr lang="en-US" i="1" dirty="0" err="1">
                <a:solidFill>
                  <a:schemeClr val="tx2"/>
                </a:solidFill>
              </a:rPr>
              <a:t>Tipo</a:t>
            </a:r>
            <a:r>
              <a:rPr lang="en-US" i="1" dirty="0">
                <a:solidFill>
                  <a:schemeClr val="tx2"/>
                </a:solidFill>
              </a:rPr>
              <a:t>[</a:t>
            </a:r>
            <a:r>
              <a:rPr lang="en-US" i="1" dirty="0" err="1">
                <a:solidFill>
                  <a:schemeClr val="tx2"/>
                </a:solidFill>
              </a:rPr>
              <a:t>tamaño</a:t>
            </a:r>
            <a:r>
              <a:rPr lang="en-US" i="1" dirty="0">
                <a:solidFill>
                  <a:schemeClr val="tx2"/>
                </a:solidFill>
              </a:rPr>
              <a:t>];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chemeClr val="tx2"/>
                </a:solidFill>
              </a:rPr>
              <a:t>//El </a:t>
            </a:r>
            <a:r>
              <a:rPr lang="en-US" sz="2400" i="1" dirty="0" err="1">
                <a:solidFill>
                  <a:schemeClr val="tx2"/>
                </a:solidFill>
              </a:rPr>
              <a:t>acceso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puede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ser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como</a:t>
            </a:r>
            <a:r>
              <a:rPr lang="en-US" sz="2400" i="1" dirty="0">
                <a:solidFill>
                  <a:schemeClr val="tx2"/>
                </a:solidFill>
              </a:rPr>
              <a:t> un </a:t>
            </a:r>
            <a:r>
              <a:rPr lang="en-US" sz="2400" i="1" dirty="0" err="1">
                <a:solidFill>
                  <a:schemeClr val="tx2"/>
                </a:solidFill>
              </a:rPr>
              <a:t>arreglo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tradicional</a:t>
            </a:r>
            <a:r>
              <a:rPr lang="en-US" sz="2400" i="1" dirty="0">
                <a:solidFill>
                  <a:schemeClr val="tx2"/>
                </a:solidFill>
              </a:rPr>
              <a:t>: </a:t>
            </a:r>
            <a:r>
              <a:rPr lang="en-US" sz="2400" b="1" i="1" dirty="0" err="1">
                <a:solidFill>
                  <a:schemeClr val="tx2"/>
                </a:solidFill>
              </a:rPr>
              <a:t>arreglo</a:t>
            </a:r>
            <a:r>
              <a:rPr lang="en-US" sz="2400" b="1" i="1" dirty="0">
                <a:solidFill>
                  <a:schemeClr val="tx2"/>
                </a:solidFill>
              </a:rPr>
              <a:t>[</a:t>
            </a:r>
            <a:r>
              <a:rPr lang="en-US" sz="2400" b="1" i="1" dirty="0" err="1">
                <a:solidFill>
                  <a:schemeClr val="tx2"/>
                </a:solidFill>
              </a:rPr>
              <a:t>subíndice</a:t>
            </a:r>
            <a:r>
              <a:rPr lang="en-US" sz="2400" b="1" i="1" dirty="0">
                <a:solidFill>
                  <a:schemeClr val="tx2"/>
                </a:solidFill>
              </a:rPr>
              <a:t>]</a:t>
            </a:r>
            <a:endParaRPr lang="en-US" sz="2400" i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chemeClr val="tx2"/>
                </a:solidFill>
              </a:rPr>
              <a:t>delete[] </a:t>
            </a:r>
            <a:r>
              <a:rPr lang="en-US" i="1" dirty="0" err="1">
                <a:solidFill>
                  <a:schemeClr val="tx2"/>
                </a:solidFill>
              </a:rPr>
              <a:t>arreglo</a:t>
            </a:r>
            <a:r>
              <a:rPr lang="en-US" i="1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91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45337"/>
            <a:ext cx="7024744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0931" y="1981200"/>
            <a:ext cx="3900488" cy="3881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u="sng" dirty="0" err="1"/>
              <a:t>Arreglo</a:t>
            </a:r>
            <a:r>
              <a:rPr lang="en-US" sz="3200" u="sng" dirty="0"/>
              <a:t> </a:t>
            </a:r>
            <a:r>
              <a:rPr lang="en-US" sz="3200" u="sng" dirty="0" err="1"/>
              <a:t>estático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 dirty="0" err="1">
                <a:solidFill>
                  <a:schemeClr val="tx2"/>
                </a:solidFill>
                <a:latin typeface="Arial Narrow" charset="0"/>
              </a:rPr>
              <a:t>int</a:t>
            </a: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Arial Narrow" charset="0"/>
              </a:rPr>
              <a:t>datos</a:t>
            </a: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[200];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3200" i="1" dirty="0">
              <a:solidFill>
                <a:schemeClr val="tx2"/>
              </a:solidFill>
              <a:latin typeface="Arial Narro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for (j=0; j&lt;200; j++)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  </a:t>
            </a:r>
            <a:r>
              <a:rPr lang="en-US" sz="3200" i="1" dirty="0" err="1">
                <a:solidFill>
                  <a:schemeClr val="tx2"/>
                </a:solidFill>
                <a:latin typeface="Arial Narrow" charset="0"/>
              </a:rPr>
              <a:t>cin</a:t>
            </a: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 &gt;&gt; </a:t>
            </a:r>
            <a:r>
              <a:rPr lang="en-US" sz="3200" i="1" dirty="0" err="1">
                <a:solidFill>
                  <a:schemeClr val="tx2"/>
                </a:solidFill>
                <a:latin typeface="Arial Narrow" charset="0"/>
              </a:rPr>
              <a:t>datos</a:t>
            </a: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[j];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 dirty="0">
                <a:solidFill>
                  <a:schemeClr val="tx2"/>
                </a:solidFill>
                <a:latin typeface="Arial Narrow" charset="0"/>
              </a:rPr>
              <a:t>…</a:t>
            </a:r>
            <a:endParaRPr lang="en-US" dirty="0"/>
          </a:p>
        </p:txBody>
      </p:sp>
      <p:sp>
        <p:nvSpPr>
          <p:cNvPr id="2027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191000" cy="3657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u="sng"/>
              <a:t>Arreglo dinámico</a:t>
            </a: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 i="1">
              <a:solidFill>
                <a:schemeClr val="tx2"/>
              </a:solidFill>
              <a:latin typeface="Arial Narro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>
                <a:solidFill>
                  <a:schemeClr val="tx2"/>
                </a:solidFill>
                <a:latin typeface="Arial Narrow" charset="0"/>
              </a:rPr>
              <a:t>int *datos, tam;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>
                <a:solidFill>
                  <a:schemeClr val="tx2"/>
                </a:solidFill>
                <a:latin typeface="Arial Narrow" charset="0"/>
              </a:rPr>
              <a:t>cin &gt;&gt; tam;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>
                <a:solidFill>
                  <a:schemeClr val="tx2"/>
                </a:solidFill>
                <a:latin typeface="Arial Narrow" charset="0"/>
              </a:rPr>
              <a:t>datos = new int[tam];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>
                <a:solidFill>
                  <a:schemeClr val="tx2"/>
                </a:solidFill>
                <a:latin typeface="Arial Narrow" charset="0"/>
              </a:rPr>
              <a:t>for (j=0; j&lt;tam; j++)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3200" i="1">
                <a:solidFill>
                  <a:schemeClr val="tx2"/>
                </a:solidFill>
                <a:latin typeface="Arial Narrow" charset="0"/>
              </a:rPr>
              <a:t>  cin &gt;&gt; datos[j];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...</a:t>
            </a:r>
          </a:p>
          <a:p>
            <a:pPr>
              <a:lnSpc>
                <a:spcPct val="90000"/>
              </a:lnSpc>
            </a:pPr>
            <a:r>
              <a:rPr lang="en-US" sz="2000"/>
              <a:t>Observar que la definición de un arreglo dinámico permite el uso de una variable.</a:t>
            </a:r>
            <a:endParaRPr 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4491419" y="1981200"/>
            <a:ext cx="0" cy="4343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13609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dirty="0">
                <a:solidFill>
                  <a:schemeClr val="accent1"/>
                </a:solidFill>
              </a:rPr>
              <a:t>Objetos dinámicos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buFont typeface="Wingdings" charset="0"/>
              <a:buNone/>
            </a:pPr>
            <a:r>
              <a:rPr lang="es-ES_tradnl" sz="2800" dirty="0" err="1">
                <a:solidFill>
                  <a:schemeClr val="tx2"/>
                </a:solidFill>
              </a:rPr>
              <a:t>class</a:t>
            </a:r>
            <a:r>
              <a:rPr lang="es-ES_tradnl" sz="2800" dirty="0">
                <a:solidFill>
                  <a:schemeClr val="tx2"/>
                </a:solidFill>
              </a:rPr>
              <a:t> Ejemplo { ... }</a:t>
            </a:r>
          </a:p>
          <a:p>
            <a:pPr>
              <a:buFont typeface="Wingdings" charset="0"/>
              <a:buNone/>
            </a:pPr>
            <a:r>
              <a:rPr lang="es-ES_tradnl" sz="2800" dirty="0">
                <a:solidFill>
                  <a:schemeClr val="tx2"/>
                </a:solidFill>
              </a:rPr>
              <a:t>Ejemplo obj1;</a:t>
            </a:r>
          </a:p>
          <a:p>
            <a:pPr>
              <a:buFont typeface="Wingdings" charset="0"/>
              <a:buNone/>
            </a:pPr>
            <a:r>
              <a:rPr lang="es-ES_tradnl" sz="2800" dirty="0">
                <a:solidFill>
                  <a:schemeClr val="tx2"/>
                </a:solidFill>
              </a:rPr>
              <a:t>Ejemplo *</a:t>
            </a:r>
            <a:r>
              <a:rPr lang="es-ES_tradnl" sz="2800" dirty="0" err="1">
                <a:solidFill>
                  <a:schemeClr val="tx2"/>
                </a:solidFill>
              </a:rPr>
              <a:t>apobj</a:t>
            </a:r>
            <a:r>
              <a:rPr lang="es-ES_tradnl" sz="2800" dirty="0">
                <a:solidFill>
                  <a:schemeClr val="tx2"/>
                </a:solidFill>
              </a:rPr>
              <a:t>;</a:t>
            </a:r>
          </a:p>
          <a:p>
            <a:pPr>
              <a:buFont typeface="Wingdings" charset="0"/>
              <a:buNone/>
            </a:pPr>
            <a:r>
              <a:rPr lang="es-ES_tradnl" sz="2800" dirty="0" err="1">
                <a:solidFill>
                  <a:schemeClr val="tx2"/>
                </a:solidFill>
              </a:rPr>
              <a:t>apobj</a:t>
            </a:r>
            <a:r>
              <a:rPr lang="es-ES_tradnl" sz="2800" dirty="0">
                <a:solidFill>
                  <a:schemeClr val="tx2"/>
                </a:solidFill>
              </a:rPr>
              <a:t> = new Ejemplo;</a:t>
            </a:r>
          </a:p>
          <a:p>
            <a:pPr>
              <a:buFont typeface="Wingdings" charset="0"/>
              <a:buNone/>
            </a:pPr>
            <a:r>
              <a:rPr lang="es-ES_tradnl" sz="2800" dirty="0" err="1">
                <a:solidFill>
                  <a:schemeClr val="tx2"/>
                </a:solidFill>
              </a:rPr>
              <a:t>apobj</a:t>
            </a:r>
            <a:r>
              <a:rPr lang="es-ES_tradnl" sz="2800" dirty="0">
                <a:solidFill>
                  <a:schemeClr val="tx2"/>
                </a:solidFill>
              </a:rPr>
              <a:t> = new Ejemplo (</a:t>
            </a:r>
            <a:r>
              <a:rPr lang="es-ES_tradnl" sz="2000" dirty="0">
                <a:solidFill>
                  <a:schemeClr val="tx2"/>
                </a:solidFill>
              </a:rPr>
              <a:t>valores de inicialización</a:t>
            </a:r>
            <a:r>
              <a:rPr lang="es-ES_tradnl" sz="2800" dirty="0">
                <a:solidFill>
                  <a:schemeClr val="tx2"/>
                </a:solidFill>
              </a:rPr>
              <a:t>);</a:t>
            </a:r>
          </a:p>
          <a:p>
            <a:pPr>
              <a:buFont typeface="Wingdings" charset="0"/>
              <a:buNone/>
            </a:pPr>
            <a:r>
              <a:rPr lang="es-ES_tradnl" sz="2800" dirty="0">
                <a:solidFill>
                  <a:schemeClr val="tx2"/>
                </a:solidFill>
              </a:rPr>
              <a:t>obj1.mensaje();</a:t>
            </a:r>
          </a:p>
          <a:p>
            <a:pPr>
              <a:buFont typeface="Wingdings" charset="0"/>
              <a:buNone/>
            </a:pPr>
            <a:r>
              <a:rPr lang="es-ES_tradnl" sz="2800" i="1" dirty="0">
                <a:solidFill>
                  <a:schemeClr val="tx2"/>
                </a:solidFill>
              </a:rPr>
              <a:t>(*</a:t>
            </a:r>
            <a:r>
              <a:rPr lang="es-ES_tradnl" sz="2800" i="1" dirty="0" err="1">
                <a:solidFill>
                  <a:schemeClr val="tx2"/>
                </a:solidFill>
              </a:rPr>
              <a:t>apobj</a:t>
            </a:r>
            <a:r>
              <a:rPr lang="es-ES_tradnl" sz="2800" i="1" dirty="0">
                <a:solidFill>
                  <a:schemeClr val="tx2"/>
                </a:solidFill>
              </a:rPr>
              <a:t>).mensaje();  </a:t>
            </a:r>
            <a:r>
              <a:rPr lang="es-ES_tradnl" sz="2800" i="1" dirty="0" smtClean="0">
                <a:solidFill>
                  <a:schemeClr val="accent1"/>
                </a:solidFill>
              </a:rPr>
              <a:t>		</a:t>
            </a:r>
            <a:r>
              <a:rPr lang="es-ES_tradnl" sz="2800" i="1" dirty="0" err="1" smtClean="0">
                <a:solidFill>
                  <a:schemeClr val="accent1"/>
                </a:solidFill>
              </a:rPr>
              <a:t>apobj</a:t>
            </a:r>
            <a:r>
              <a:rPr lang="es-ES_tradnl" sz="2800" i="1" dirty="0" smtClean="0">
                <a:solidFill>
                  <a:schemeClr val="accent1"/>
                </a:solidFill>
              </a:rPr>
              <a:t>-&gt;</a:t>
            </a:r>
            <a:r>
              <a:rPr lang="es-ES_tradnl" sz="2800" i="1" dirty="0">
                <a:solidFill>
                  <a:schemeClr val="accent1"/>
                </a:solidFill>
              </a:rPr>
              <a:t>mensaje();</a:t>
            </a:r>
            <a:endParaRPr lang="es-ES_tradnl" sz="2800" i="1" dirty="0">
              <a:solidFill>
                <a:schemeClr val="tx2"/>
              </a:solidFill>
            </a:endParaRPr>
          </a:p>
          <a:p>
            <a:pPr>
              <a:buFont typeface="Wingdings" charset="0"/>
              <a:buNone/>
            </a:pPr>
            <a:r>
              <a:rPr lang="es-ES_tradnl" sz="2800" dirty="0" err="1">
                <a:solidFill>
                  <a:schemeClr val="tx2"/>
                </a:solidFill>
              </a:rPr>
              <a:t>delete</a:t>
            </a:r>
            <a:r>
              <a:rPr lang="es-ES_tradnl" sz="2800" dirty="0">
                <a:solidFill>
                  <a:schemeClr val="tx2"/>
                </a:solidFill>
              </a:rPr>
              <a:t> </a:t>
            </a:r>
            <a:r>
              <a:rPr lang="es-ES_tradnl" sz="2800" dirty="0" err="1">
                <a:solidFill>
                  <a:schemeClr val="tx2"/>
                </a:solidFill>
              </a:rPr>
              <a:t>apobj</a:t>
            </a:r>
            <a:r>
              <a:rPr lang="es-ES_tradnl" sz="28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5105400" y="4952702"/>
            <a:ext cx="3352800" cy="8382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 flipV="1">
            <a:off x="5791200" y="2667000"/>
            <a:ext cx="3810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308725" y="2174875"/>
            <a:ext cx="2509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Operador para </a:t>
            </a:r>
          </a:p>
          <a:p>
            <a:pPr eaLnBrk="0" hangingPunct="0"/>
            <a:r>
              <a:rPr lang="en-US" i="1"/>
              <a:t>referenciar objetos</a:t>
            </a:r>
          </a:p>
          <a:p>
            <a:pPr eaLnBrk="0" hangingPunct="0"/>
            <a:r>
              <a:rPr lang="en-US" i="1"/>
              <a:t>apuntados.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s-ES_tradnl">
                <a:solidFill>
                  <a:schemeClr val="accent1"/>
                </a:solidFill>
              </a:rPr>
              <a:t>Objetos con atributos dinámicos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63476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s-ES_tradnl" sz="2800" dirty="0"/>
              <a:t>Permiten la creación de objetos con espacios de memoria variables, según las necesidades de ejecución.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s-ES_tradnl" sz="2800" i="1" dirty="0">
                <a:solidFill>
                  <a:schemeClr val="tx2"/>
                </a:solidFill>
              </a:rPr>
              <a:t>	</a:t>
            </a:r>
            <a:r>
              <a:rPr lang="es-ES_tradnl" sz="2800" i="1" dirty="0" err="1">
                <a:solidFill>
                  <a:schemeClr val="tx2"/>
                </a:solidFill>
              </a:rPr>
              <a:t>class</a:t>
            </a:r>
            <a:r>
              <a:rPr lang="es-ES_tradnl" sz="2800" i="1" dirty="0">
                <a:solidFill>
                  <a:schemeClr val="tx2"/>
                </a:solidFill>
              </a:rPr>
              <a:t> Ejemplo</a:t>
            </a:r>
            <a:br>
              <a:rPr lang="es-ES_tradnl" sz="2800" i="1" dirty="0">
                <a:solidFill>
                  <a:schemeClr val="tx2"/>
                </a:solidFill>
              </a:rPr>
            </a:br>
            <a:r>
              <a:rPr lang="es-ES_tradnl" sz="2800" i="1" dirty="0">
                <a:solidFill>
                  <a:schemeClr val="tx2"/>
                </a:solidFill>
              </a:rPr>
              <a:t>{  tipo *atrib1; .... }</a:t>
            </a:r>
            <a:endParaRPr lang="es-ES_tradnl" sz="2000" dirty="0"/>
          </a:p>
          <a:p>
            <a:pPr>
              <a:lnSpc>
                <a:spcPct val="90000"/>
              </a:lnSpc>
            </a:pPr>
            <a:r>
              <a:rPr lang="es-ES_tradnl" sz="2800" dirty="0"/>
              <a:t>El método </a:t>
            </a:r>
            <a:r>
              <a:rPr lang="es-ES_tradnl" sz="2800" u="sng" dirty="0"/>
              <a:t>constructor</a:t>
            </a:r>
            <a:r>
              <a:rPr lang="es-ES_tradnl" sz="2800" dirty="0"/>
              <a:t> hace el new correspondiente:</a:t>
            </a:r>
            <a:r>
              <a:rPr lang="es-ES_tradnl" sz="2800" dirty="0">
                <a:solidFill>
                  <a:schemeClr val="tx2"/>
                </a:solidFill>
              </a:rPr>
              <a:t>     </a:t>
            </a:r>
            <a:r>
              <a:rPr lang="es-ES_tradnl" sz="2800" dirty="0" err="1">
                <a:solidFill>
                  <a:schemeClr val="tx2"/>
                </a:solidFill>
              </a:rPr>
              <a:t>atrib</a:t>
            </a:r>
            <a:r>
              <a:rPr lang="es-ES_tradnl" sz="2800" dirty="0">
                <a:solidFill>
                  <a:schemeClr val="tx2"/>
                </a:solidFill>
              </a:rPr>
              <a:t> = new tipo;</a:t>
            </a:r>
          </a:p>
          <a:p>
            <a:pPr>
              <a:lnSpc>
                <a:spcPct val="90000"/>
              </a:lnSpc>
            </a:pPr>
            <a:r>
              <a:rPr lang="es-ES_tradnl" sz="2800" dirty="0"/>
              <a:t>El método </a:t>
            </a:r>
            <a:r>
              <a:rPr lang="es-ES_tradnl" sz="2800" u="sng" dirty="0"/>
              <a:t>destructor</a:t>
            </a:r>
            <a:r>
              <a:rPr lang="es-ES_tradnl" sz="2800" dirty="0"/>
              <a:t> libera la memoria del atributo:</a:t>
            </a:r>
            <a:r>
              <a:rPr lang="es-ES_tradnl" sz="2800" dirty="0">
                <a:solidFill>
                  <a:schemeClr val="tx2"/>
                </a:solidFill>
              </a:rPr>
              <a:t> 	</a:t>
            </a:r>
            <a:r>
              <a:rPr lang="es-ES_tradnl" sz="2800" dirty="0" err="1">
                <a:solidFill>
                  <a:schemeClr val="tx2"/>
                </a:solidFill>
              </a:rPr>
              <a:t>delete</a:t>
            </a:r>
            <a:r>
              <a:rPr lang="es-ES_tradnl" sz="2800" dirty="0">
                <a:solidFill>
                  <a:schemeClr val="tx2"/>
                </a:solidFill>
              </a:rPr>
              <a:t> </a:t>
            </a:r>
            <a:r>
              <a:rPr lang="es-ES_tradnl" sz="2800" dirty="0" err="1">
                <a:solidFill>
                  <a:schemeClr val="tx2"/>
                </a:solidFill>
              </a:rPr>
              <a:t>atrib</a:t>
            </a:r>
            <a:r>
              <a:rPr lang="es-ES_tradnl" sz="28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8253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872" y="1242564"/>
            <a:ext cx="8056688" cy="363423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 algn="ctr"/>
            <a:r>
              <a:rPr lang="es-ES_tradnl" sz="4800" dirty="0">
                <a:solidFill>
                  <a:schemeClr val="folHlink"/>
                </a:solidFill>
              </a:rPr>
              <a:t>Decálogo para programar con Memoria Dinámica</a:t>
            </a:r>
          </a:p>
        </p:txBody>
      </p:sp>
    </p:spTree>
    <p:extLst>
      <p:ext uri="{BB962C8B-B14F-4D97-AF65-F5344CB8AC3E}">
        <p14:creationId xmlns:p14="http://schemas.microsoft.com/office/powerpoint/2010/main" val="1079469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38200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34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buFont typeface="Wingdings" charset="0"/>
              <a:buNone/>
            </a:pPr>
            <a:r>
              <a:rPr lang="es-ES_tradnl" sz="2800"/>
              <a:t> </a:t>
            </a:r>
            <a:r>
              <a:rPr lang="es-ES_tradnl" sz="3600"/>
              <a:t>1. Por cada vez que se haya ejecutado un </a:t>
            </a:r>
            <a:r>
              <a:rPr lang="es-ES_tradnl" sz="4400">
                <a:solidFill>
                  <a:schemeClr val="tx2"/>
                </a:solidFill>
              </a:rPr>
              <a:t>NEW</a:t>
            </a:r>
            <a:r>
              <a:rPr lang="es-ES_tradnl" sz="3600"/>
              <a:t>, deberá ejecutarse un </a:t>
            </a:r>
            <a:r>
              <a:rPr lang="es-ES_tradnl" sz="4400">
                <a:solidFill>
                  <a:schemeClr val="tx2"/>
                </a:solidFill>
              </a:rPr>
              <a:t>DELETE</a:t>
            </a:r>
            <a:r>
              <a:rPr lang="es-ES_tradnl" sz="3600"/>
              <a:t> antes de terminar la ejecución de un programa.</a:t>
            </a:r>
          </a:p>
          <a:p>
            <a:pPr>
              <a:buFont typeface="Wingdings" charset="0"/>
              <a:buNone/>
            </a:pPr>
            <a:endParaRPr lang="es-ES_tradnl" sz="3600"/>
          </a:p>
          <a:p>
            <a:pPr algn="ctr">
              <a:buFont typeface="Wingdings" charset="0"/>
              <a:buNone/>
            </a:pPr>
            <a:r>
              <a:rPr lang="es-ES_tradnl" i="1">
                <a:solidFill>
                  <a:schemeClr val="tx2"/>
                </a:solidFill>
              </a:rPr>
              <a:t>¿Qué pasa si no se hace un </a:t>
            </a:r>
            <a:r>
              <a:rPr lang="es-ES_tradnl" b="1" i="1">
                <a:solidFill>
                  <a:schemeClr val="tx2"/>
                </a:solidFill>
              </a:rPr>
              <a:t>delete</a:t>
            </a:r>
            <a:r>
              <a:rPr lang="es-ES_tradnl" i="1">
                <a:solidFill>
                  <a:schemeClr val="tx2"/>
                </a:solidFill>
              </a:rPr>
              <a:t>?</a:t>
            </a:r>
          </a:p>
          <a:p>
            <a:pPr algn="ctr">
              <a:buFont typeface="Wingdings" charset="0"/>
              <a:buNone/>
            </a:pPr>
            <a:r>
              <a:rPr lang="es-ES_tradnl" i="1">
                <a:solidFill>
                  <a:schemeClr val="tx2"/>
                </a:solidFill>
              </a:rPr>
              <a:t>¿Qué pasa si se hace un </a:t>
            </a:r>
            <a:r>
              <a:rPr lang="es-ES_tradnl" b="1" i="1">
                <a:solidFill>
                  <a:schemeClr val="tx2"/>
                </a:solidFill>
              </a:rPr>
              <a:t>delete</a:t>
            </a:r>
            <a:r>
              <a:rPr lang="es-ES_tradnl" i="1">
                <a:solidFill>
                  <a:schemeClr val="tx2"/>
                </a:solidFill>
              </a:rPr>
              <a:t> de más?</a:t>
            </a:r>
            <a:endParaRPr lang="es-ES_tradnl" sz="3600"/>
          </a:p>
        </p:txBody>
      </p:sp>
    </p:spTree>
    <p:extLst>
      <p:ext uri="{BB962C8B-B14F-4D97-AF65-F5344CB8AC3E}">
        <p14:creationId xmlns:p14="http://schemas.microsoft.com/office/powerpoint/2010/main" val="2241026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90663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81534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/>
              <a:t> </a:t>
            </a:r>
            <a:r>
              <a:rPr lang="es-ES_tradnl" sz="4000"/>
              <a:t>2. Un </a:t>
            </a:r>
            <a:r>
              <a:rPr lang="es-ES_tradnl" sz="4800">
                <a:solidFill>
                  <a:schemeClr val="tx2"/>
                </a:solidFill>
              </a:rPr>
              <a:t>DELETE</a:t>
            </a:r>
            <a:r>
              <a:rPr lang="es-ES_tradnl" sz="4000"/>
              <a:t> actúa liberando el espacio de memoria apuntado, independientemente de que existan más apuntadores al mismo espacio.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s-ES_tradnl" sz="24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2400"/>
              <a:t>int *p, *q, *r;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2400"/>
              <a:t>p = new int;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2400"/>
              <a:t>q = r = p;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s-ES_tradnl" sz="2400"/>
              <a:t>delete r;</a:t>
            </a:r>
            <a:endParaRPr lang="es-ES_tradnl" sz="360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191000" y="52578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3352800" y="5105400"/>
            <a:ext cx="838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724400" y="4572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 flipH="1">
            <a:off x="5334000" y="5105400"/>
            <a:ext cx="838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3048000" y="4876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</a:t>
            </a:r>
            <a:endParaRPr lang="en-US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4800600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q</a:t>
            </a:r>
            <a:endParaRPr lang="en-US"/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6199188" y="48006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endParaRPr lang="en-US"/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6218274" y="5239434"/>
            <a:ext cx="32068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i="1" dirty="0">
                <a:solidFill>
                  <a:srgbClr val="0000FF"/>
                </a:solidFill>
              </a:rPr>
              <a:t>¿</a:t>
            </a:r>
            <a:r>
              <a:rPr lang="en-US" b="1" i="1" dirty="0" err="1">
                <a:solidFill>
                  <a:srgbClr val="0000FF"/>
                </a:solidFill>
              </a:rPr>
              <a:t>Cómo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quedan</a:t>
            </a:r>
            <a:r>
              <a:rPr lang="en-US" b="1" i="1" dirty="0">
                <a:solidFill>
                  <a:srgbClr val="0000FF"/>
                </a:solidFill>
              </a:rPr>
              <a:t> los </a:t>
            </a:r>
            <a:r>
              <a:rPr lang="en-US" b="1" i="1" dirty="0" err="1">
                <a:solidFill>
                  <a:srgbClr val="0000FF"/>
                </a:solidFill>
              </a:rPr>
              <a:t>apuntadores</a:t>
            </a:r>
            <a:r>
              <a:rPr lang="en-US" b="1" i="1" dirty="0">
                <a:solidFill>
                  <a:srgbClr val="0000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009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918428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229600" cy="3886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sz="2800"/>
              <a:t> </a:t>
            </a:r>
            <a:r>
              <a:rPr lang="es-ES_tradnl" sz="3600"/>
              <a:t>3. Un apuntador local a un módulo, se destruye al terminar la ejecución del mismo, sin importar a qué espacio de memoria referenciaba.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s-ES_tradnl" sz="3600"/>
          </a:p>
          <a:p>
            <a:pPr>
              <a:lnSpc>
                <a:spcPct val="90000"/>
              </a:lnSpc>
            </a:pPr>
            <a:r>
              <a:rPr lang="es-ES_tradnl" sz="2800" i="1">
                <a:solidFill>
                  <a:schemeClr val="tx2"/>
                </a:solidFill>
              </a:rPr>
              <a:t>Es importante hacer un </a:t>
            </a:r>
            <a:r>
              <a:rPr lang="es-ES_tradnl" sz="2800" b="1" i="1">
                <a:solidFill>
                  <a:schemeClr val="tx2"/>
                </a:solidFill>
              </a:rPr>
              <a:t>delete</a:t>
            </a:r>
            <a:r>
              <a:rPr lang="es-ES_tradnl" sz="2800" i="1">
                <a:solidFill>
                  <a:schemeClr val="tx2"/>
                </a:solidFill>
              </a:rPr>
              <a:t> antes de terminar la ejecución del módulo para evitar dejar memoria “volando”.</a:t>
            </a:r>
            <a:endParaRPr lang="es-ES_tradnl" sz="3600"/>
          </a:p>
        </p:txBody>
      </p:sp>
    </p:spTree>
    <p:extLst>
      <p:ext uri="{BB962C8B-B14F-4D97-AF65-F5344CB8AC3E}">
        <p14:creationId xmlns:p14="http://schemas.microsoft.com/office/powerpoint/2010/main" val="1716152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914400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7630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 typeface="Wingdings" charset="0"/>
              <a:buNone/>
            </a:pPr>
            <a:r>
              <a:rPr lang="es-ES_tradnl" dirty="0"/>
              <a:t> </a:t>
            </a:r>
            <a:r>
              <a:rPr lang="es-ES_tradnl" sz="4000" dirty="0"/>
              <a:t>4. </a:t>
            </a:r>
            <a:r>
              <a:rPr lang="es-ES_tradnl" sz="4800" dirty="0">
                <a:solidFill>
                  <a:schemeClr val="accent2"/>
                </a:solidFill>
              </a:rPr>
              <a:t>BASURA</a:t>
            </a:r>
            <a:r>
              <a:rPr lang="es-ES_tradnl" sz="4400" dirty="0"/>
              <a:t> </a:t>
            </a:r>
            <a:r>
              <a:rPr lang="es-ES_tradnl" sz="4000" dirty="0"/>
              <a:t>es diferente a</a:t>
            </a:r>
            <a:r>
              <a:rPr lang="es-ES_tradnl" sz="4800" dirty="0">
                <a:solidFill>
                  <a:schemeClr val="tx2"/>
                </a:solidFill>
              </a:rPr>
              <a:t> “NADA”</a:t>
            </a:r>
          </a:p>
          <a:p>
            <a:pPr>
              <a:buNone/>
            </a:pPr>
            <a:r>
              <a:rPr lang="es-ES_tradnl" sz="4800" dirty="0"/>
              <a:t>			</a:t>
            </a:r>
            <a:r>
              <a:rPr lang="es-ES_tradnl" sz="3600" dirty="0" err="1"/>
              <a:t>int</a:t>
            </a:r>
            <a:r>
              <a:rPr lang="es-ES_tradnl" sz="3600" dirty="0"/>
              <a:t> *p, *q = NULL;</a:t>
            </a:r>
          </a:p>
          <a:p>
            <a:pPr>
              <a:buFont typeface="Wingdings" charset="0"/>
              <a:buNone/>
            </a:pPr>
            <a:endParaRPr lang="es-ES_tradnl" sz="4800" dirty="0">
              <a:solidFill>
                <a:schemeClr val="tx2"/>
              </a:solidFill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895600" y="45720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514600" y="45259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p</a:t>
            </a: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352800" y="4800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4953000" y="4419600"/>
            <a:ext cx="1066800" cy="685800"/>
          </a:xfrm>
          <a:prstGeom prst="irregularSeal2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2895600" y="54102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2514600" y="53641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q</a:t>
            </a:r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895600" y="541020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5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078" y="686300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1534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buFont typeface="Wingdings" charset="0"/>
              <a:buNone/>
            </a:pPr>
            <a:r>
              <a:rPr lang="es-ES_tradnl"/>
              <a:t> </a:t>
            </a:r>
            <a:r>
              <a:rPr lang="es-ES_tradnl" sz="4000"/>
              <a:t>5. Hacer un </a:t>
            </a:r>
            <a:r>
              <a:rPr lang="es-ES_tradnl" sz="4800">
                <a:solidFill>
                  <a:schemeClr val="tx2"/>
                </a:solidFill>
              </a:rPr>
              <a:t>DELETE</a:t>
            </a:r>
            <a:r>
              <a:rPr lang="es-ES_tradnl" sz="4000"/>
              <a:t>, con un apuntador que no hace referencia a un espacio de memoria dinámica, provocará fallas en ejecución.</a:t>
            </a:r>
          </a:p>
          <a:p>
            <a:pPr>
              <a:buFont typeface="Wingdings" charset="0"/>
              <a:buNone/>
            </a:pPr>
            <a:endParaRPr lang="es-ES_tradnl" sz="4000"/>
          </a:p>
          <a:p>
            <a:pPr>
              <a:buFont typeface="Wingdings" charset="0"/>
              <a:buNone/>
            </a:pPr>
            <a:r>
              <a:rPr lang="es-ES_tradnl" sz="3600" i="1">
                <a:solidFill>
                  <a:schemeClr val="tx2"/>
                </a:solidFill>
              </a:rPr>
              <a:t>Si no apunta a un espacio, ¿qué se libera?</a:t>
            </a:r>
            <a:endParaRPr lang="es-ES_tradnl" sz="4000"/>
          </a:p>
        </p:txBody>
      </p:sp>
    </p:spTree>
    <p:extLst>
      <p:ext uri="{BB962C8B-B14F-4D97-AF65-F5344CB8AC3E}">
        <p14:creationId xmlns:p14="http://schemas.microsoft.com/office/powerpoint/2010/main" val="3181845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38200"/>
            <a:ext cx="70247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 dirty="0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820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buFont typeface="Wingdings" charset="0"/>
              <a:buNone/>
            </a:pPr>
            <a:r>
              <a:rPr lang="es-ES_tradnl"/>
              <a:t> </a:t>
            </a:r>
            <a:r>
              <a:rPr lang="es-ES_tradnl" sz="4000"/>
              <a:t>6. Una referencia a través de un apuntador cuyo valor sea </a:t>
            </a:r>
            <a:r>
              <a:rPr lang="es-ES_tradnl" sz="4400">
                <a:solidFill>
                  <a:schemeClr val="tx2"/>
                </a:solidFill>
              </a:rPr>
              <a:t>NULL</a:t>
            </a:r>
            <a:r>
              <a:rPr lang="es-ES_tradnl" sz="4000"/>
              <a:t>, provocará fallas en la ejecución del programa.</a:t>
            </a:r>
          </a:p>
          <a:p>
            <a:pPr>
              <a:buFont typeface="Wingdings" charset="0"/>
              <a:buNone/>
            </a:pPr>
            <a:endParaRPr lang="es-ES_tradnl" sz="4000"/>
          </a:p>
          <a:p>
            <a:pPr>
              <a:buFont typeface="Wingdings" charset="0"/>
              <a:buNone/>
            </a:pPr>
            <a:r>
              <a:rPr lang="es-ES_tradnl" sz="3600" i="1">
                <a:solidFill>
                  <a:schemeClr val="tx2"/>
                </a:solidFill>
              </a:rPr>
              <a:t>Si no apunta a un espacio, ¿qué se accesa?</a:t>
            </a:r>
          </a:p>
        </p:txBody>
      </p:sp>
    </p:spTree>
    <p:extLst>
      <p:ext uri="{BB962C8B-B14F-4D97-AF65-F5344CB8AC3E}">
        <p14:creationId xmlns:p14="http://schemas.microsoft.com/office/powerpoint/2010/main" val="3943208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s-ES_tradnl" sz="6000" b="1">
                <a:solidFill>
                  <a:schemeClr val="tx1"/>
                </a:solidFill>
              </a:rPr>
              <a:t>Decálogo...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20078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sz="2800" dirty="0"/>
              <a:t> </a:t>
            </a:r>
            <a:r>
              <a:rPr lang="es-ES_tradnl" sz="3600" dirty="0"/>
              <a:t>7. Al asignar un valor a un apuntador con la operación </a:t>
            </a:r>
            <a:r>
              <a:rPr lang="es-ES_tradnl" sz="4400" dirty="0">
                <a:solidFill>
                  <a:schemeClr val="tx2"/>
                </a:solidFill>
              </a:rPr>
              <a:t>NEW</a:t>
            </a:r>
            <a:r>
              <a:rPr lang="es-ES_tradnl" sz="3600" dirty="0"/>
              <a:t>, el apuntador perderá su valor anterior, independientemente de a qué esté apuntando.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s-ES_tradnl" sz="1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s-ES_tradnl" sz="2800" i="1" dirty="0">
                <a:solidFill>
                  <a:schemeClr val="tx2"/>
                </a:solidFill>
              </a:rPr>
              <a:t>	Regla de la asignación de valores… el problema es que se puede dejar memoria “volando”...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48272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45</TotalTime>
  <Words>700</Words>
  <Application>Microsoft Macintosh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Memoria Dinámica</vt:lpstr>
      <vt:lpstr>Decálogo para programar con Memoria Dinámica</vt:lpstr>
      <vt:lpstr>Decálogo...</vt:lpstr>
      <vt:lpstr>Decálogo...</vt:lpstr>
      <vt:lpstr>Decálogo...</vt:lpstr>
      <vt:lpstr>Decálogo...</vt:lpstr>
      <vt:lpstr>Decálogo...</vt:lpstr>
      <vt:lpstr>Decálogo...</vt:lpstr>
      <vt:lpstr>Decálogo...</vt:lpstr>
      <vt:lpstr>Decálogo...</vt:lpstr>
      <vt:lpstr>Decálogo...</vt:lpstr>
      <vt:lpstr>Decálogo...</vt:lpstr>
      <vt:lpstr>Arreglos y apuntadores</vt:lpstr>
      <vt:lpstr>Arreglos dinámicos</vt:lpstr>
      <vt:lpstr>Ejemplo</vt:lpstr>
      <vt:lpstr>Objetos dinámicos</vt:lpstr>
      <vt:lpstr>Objetos con atributos dinámicos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Memoria Dinámica</dc:title>
  <dc:subject/>
  <dc:creator>Ing. Luis Humberto González Guerra</dc:creator>
  <cp:keywords/>
  <dc:description/>
  <cp:lastModifiedBy>Luis Humberto González Guerra</cp:lastModifiedBy>
  <cp:revision>4</cp:revision>
  <dcterms:created xsi:type="dcterms:W3CDTF">2012-08-22T16:22:09Z</dcterms:created>
  <dcterms:modified xsi:type="dcterms:W3CDTF">2018-08-17T14:12:21Z</dcterms:modified>
  <cp:category/>
</cp:coreProperties>
</file>