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6" r:id="rId1"/>
  </p:sldMasterIdLst>
  <p:handoutMasterIdLst>
    <p:handoutMasterId r:id="rId27"/>
  </p:handoutMasterIdLst>
  <p:sldIdLst>
    <p:sldId id="291" r:id="rId2"/>
    <p:sldId id="257" r:id="rId3"/>
    <p:sldId id="266" r:id="rId4"/>
    <p:sldId id="276" r:id="rId5"/>
    <p:sldId id="277" r:id="rId6"/>
    <p:sldId id="258" r:id="rId7"/>
    <p:sldId id="268" r:id="rId8"/>
    <p:sldId id="269" r:id="rId9"/>
    <p:sldId id="271" r:id="rId10"/>
    <p:sldId id="278" r:id="rId11"/>
    <p:sldId id="272" r:id="rId12"/>
    <p:sldId id="273" r:id="rId13"/>
    <p:sldId id="279" r:id="rId14"/>
    <p:sldId id="280" r:id="rId15"/>
    <p:sldId id="281" r:id="rId16"/>
    <p:sldId id="282" r:id="rId17"/>
    <p:sldId id="283" r:id="rId18"/>
    <p:sldId id="261" r:id="rId19"/>
    <p:sldId id="284" r:id="rId20"/>
    <p:sldId id="285" r:id="rId21"/>
    <p:sldId id="287" r:id="rId22"/>
    <p:sldId id="288" r:id="rId23"/>
    <p:sldId id="289" r:id="rId24"/>
    <p:sldId id="286" r:id="rId25"/>
    <p:sldId id="290" r:id="rId26"/>
  </p:sldIdLst>
  <p:sldSz cx="9144000" cy="6858000" type="screen4x3"/>
  <p:notesSz cx="7010400" cy="92964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0000"/>
    <a:srgbClr val="FF6600"/>
    <a:srgbClr val="FFCC66"/>
    <a:srgbClr val="66FF33"/>
    <a:srgbClr val="669900"/>
    <a:srgbClr val="0000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04" autoAdjust="0"/>
  </p:normalViewPr>
  <p:slideViewPr>
    <p:cSldViewPr snapToGrid="0">
      <p:cViewPr varScale="1">
        <p:scale>
          <a:sx n="141" d="100"/>
          <a:sy n="141" d="100"/>
        </p:scale>
        <p:origin x="-69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/>
            </a:lvl1pPr>
          </a:lstStyle>
          <a:p>
            <a:fld id="{703FCEBA-4F9A-7848-A4B0-F932A4CF29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63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CE3CF-EEEA-B143-A371-CBF09A8E8CBE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123A7-FB3C-A648-B678-6A8A63E811C1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B483-B1E1-9D48-A614-71035A4B8216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DDF89-A0DA-994E-B5A3-20AE70244BD3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1C5B2-AB51-E74A-B8BB-2F8BFFE2BB75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C71C-48A1-6640-8698-52BC94405F3D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6CB00-43F5-6F4E-9C6F-81D0FFC13006}" type="slidenum">
              <a:rPr lang="es-ES" smtClean="0"/>
              <a:pPr/>
              <a:t>‹#›</a:t>
            </a:fld>
            <a:endParaRPr lang="es-E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2A6DC-6383-ED40-B054-CAD238CC2B22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6CA21-612B-8242-9030-8D0CCA5D7B95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B4DF-7923-8043-8C1A-B3A1ACB17A72}" type="slidenum">
              <a:rPr lang="es-ES" smtClean="0"/>
              <a:pPr/>
              <a:t>‹#›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467BE-CDE9-314B-B09B-E0D5531C8B64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4CACE3CF-EEEA-B143-A371-CBF09A8E8CBE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4226705"/>
            <a:ext cx="7543800" cy="1524000"/>
          </a:xfrm>
        </p:spPr>
        <p:txBody>
          <a:bodyPr/>
          <a:lstStyle/>
          <a:p>
            <a:pPr eaLnBrk="1" hangingPunct="1"/>
            <a:r>
              <a:rPr lang="es-ES_tradnl" sz="4400" dirty="0" smtClean="0">
                <a:latin typeface="Tahoma" charset="0"/>
              </a:rPr>
              <a:t>Árboles Binarios de Búsqueda (BST)</a:t>
            </a:r>
            <a:endParaRPr lang="es-ES_tradnl" sz="4400" dirty="0">
              <a:latin typeface="Tahoma" charset="0"/>
            </a:endParaRP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5622925" y="6096000"/>
            <a:ext cx="33401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s-MX" dirty="0">
                <a:solidFill>
                  <a:schemeClr val="tx2"/>
                </a:solidFill>
                <a:cs typeface="+mn-cs"/>
              </a:rPr>
              <a:t>Ing. Luis Humberto González</a:t>
            </a:r>
            <a:endParaRPr lang="es-ES" dirty="0">
              <a:solidFill>
                <a:schemeClr val="tx2"/>
              </a:solidFill>
              <a:cs typeface="+mn-cs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82778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¿Por qué </a:t>
            </a:r>
            <a:r>
              <a:rPr lang="es-ES">
                <a:solidFill>
                  <a:schemeClr val="accent1"/>
                </a:solidFill>
              </a:rPr>
              <a:t>no</a:t>
            </a:r>
            <a:r>
              <a:rPr lang="es-ES"/>
              <a:t> son ABB?</a:t>
            </a:r>
            <a:endParaRPr lang="en-US"/>
          </a:p>
        </p:txBody>
      </p:sp>
      <p:sp>
        <p:nvSpPr>
          <p:cNvPr id="50180" name="Oval 4"/>
          <p:cNvSpPr>
            <a:spLocks noChangeArrowheads="1"/>
          </p:cNvSpPr>
          <p:nvPr/>
        </p:nvSpPr>
        <p:spPr bwMode="auto">
          <a:xfrm>
            <a:off x="1821003" y="1057961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Oval 5"/>
          <p:cNvSpPr>
            <a:spLocks noChangeArrowheads="1"/>
          </p:cNvSpPr>
          <p:nvPr/>
        </p:nvSpPr>
        <p:spPr bwMode="auto">
          <a:xfrm>
            <a:off x="1244741" y="1850124"/>
            <a:ext cx="504825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/>
              <a:t>13</a:t>
            </a:r>
            <a:endParaRPr lang="es-ES"/>
          </a:p>
        </p:txBody>
      </p:sp>
      <p:sp>
        <p:nvSpPr>
          <p:cNvPr id="50182" name="Oval 6"/>
          <p:cNvSpPr>
            <a:spLocks noChangeArrowheads="1"/>
          </p:cNvSpPr>
          <p:nvPr/>
        </p:nvSpPr>
        <p:spPr bwMode="auto">
          <a:xfrm>
            <a:off x="2489341" y="1727886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Oval 7"/>
          <p:cNvSpPr>
            <a:spLocks noChangeArrowheads="1"/>
          </p:cNvSpPr>
          <p:nvPr/>
        </p:nvSpPr>
        <p:spPr bwMode="auto">
          <a:xfrm>
            <a:off x="668478" y="2639111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4" name="Oval 8"/>
          <p:cNvSpPr>
            <a:spLocks noChangeArrowheads="1"/>
          </p:cNvSpPr>
          <p:nvPr/>
        </p:nvSpPr>
        <p:spPr bwMode="auto">
          <a:xfrm>
            <a:off x="1540016" y="2664511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0185" name="Oval 9"/>
          <p:cNvSpPr>
            <a:spLocks noChangeArrowheads="1"/>
          </p:cNvSpPr>
          <p:nvPr/>
        </p:nvSpPr>
        <p:spPr bwMode="auto">
          <a:xfrm>
            <a:off x="1044716" y="3401111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Oval 10"/>
          <p:cNvSpPr>
            <a:spLocks noChangeArrowheads="1"/>
          </p:cNvSpPr>
          <p:nvPr/>
        </p:nvSpPr>
        <p:spPr bwMode="auto">
          <a:xfrm>
            <a:off x="2128978" y="2735949"/>
            <a:ext cx="504825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Oval 11"/>
          <p:cNvSpPr>
            <a:spLocks noChangeArrowheads="1"/>
          </p:cNvSpPr>
          <p:nvPr/>
        </p:nvSpPr>
        <p:spPr bwMode="auto">
          <a:xfrm>
            <a:off x="3065603" y="2588311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Oval 12"/>
          <p:cNvSpPr>
            <a:spLocks noChangeArrowheads="1"/>
          </p:cNvSpPr>
          <p:nvPr/>
        </p:nvSpPr>
        <p:spPr bwMode="auto">
          <a:xfrm>
            <a:off x="3506928" y="3328086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 flipH="1">
            <a:off x="1605103" y="1489761"/>
            <a:ext cx="287338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0" name="Line 14"/>
          <p:cNvSpPr>
            <a:spLocks noChangeShapeType="1"/>
          </p:cNvSpPr>
          <p:nvPr/>
        </p:nvSpPr>
        <p:spPr bwMode="auto">
          <a:xfrm flipH="1">
            <a:off x="1028841" y="2278749"/>
            <a:ext cx="287337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1" name="Line 15"/>
          <p:cNvSpPr>
            <a:spLocks noChangeShapeType="1"/>
          </p:cNvSpPr>
          <p:nvPr/>
        </p:nvSpPr>
        <p:spPr bwMode="auto">
          <a:xfrm>
            <a:off x="2324241" y="1418324"/>
            <a:ext cx="288925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2" name="Line 16"/>
          <p:cNvSpPr>
            <a:spLocks noChangeShapeType="1"/>
          </p:cNvSpPr>
          <p:nvPr/>
        </p:nvSpPr>
        <p:spPr bwMode="auto">
          <a:xfrm>
            <a:off x="2921141" y="2154924"/>
            <a:ext cx="288925" cy="433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>
            <a:off x="1684478" y="2304149"/>
            <a:ext cx="73025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4" name="Line 18"/>
          <p:cNvSpPr>
            <a:spLocks noChangeShapeType="1"/>
          </p:cNvSpPr>
          <p:nvPr/>
        </p:nvSpPr>
        <p:spPr bwMode="auto">
          <a:xfrm flipH="1">
            <a:off x="2417903" y="2231124"/>
            <a:ext cx="21590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 flipH="1">
            <a:off x="1430478" y="3104249"/>
            <a:ext cx="21590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6" name="Line 20"/>
          <p:cNvSpPr>
            <a:spLocks noChangeShapeType="1"/>
          </p:cNvSpPr>
          <p:nvPr/>
        </p:nvSpPr>
        <p:spPr bwMode="auto">
          <a:xfrm>
            <a:off x="3425966" y="3091549"/>
            <a:ext cx="215900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1887678" y="1126224"/>
            <a:ext cx="5064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/>
              <a:t>21</a:t>
            </a:r>
            <a:endParaRPr lang="es-ES"/>
          </a:p>
        </p:txBody>
      </p:sp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695466" y="2731186"/>
            <a:ext cx="5794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b="1">
                <a:solidFill>
                  <a:schemeClr val="accent2"/>
                </a:solidFill>
              </a:rPr>
              <a:t>17</a:t>
            </a:r>
            <a:endParaRPr lang="es-ES" b="1">
              <a:solidFill>
                <a:schemeClr val="accent2"/>
              </a:solidFill>
            </a:endParaRPr>
          </a:p>
        </p:txBody>
      </p: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1574941" y="2756586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/>
              <a:t>18</a:t>
            </a:r>
            <a:endParaRPr lang="es-ES"/>
          </a:p>
        </p:txBody>
      </p:sp>
      <p:sp>
        <p:nvSpPr>
          <p:cNvPr id="50200" name="Text Box 24"/>
          <p:cNvSpPr txBox="1">
            <a:spLocks noChangeArrowheads="1"/>
          </p:cNvSpPr>
          <p:nvPr/>
        </p:nvSpPr>
        <p:spPr bwMode="auto">
          <a:xfrm>
            <a:off x="1032016" y="3448736"/>
            <a:ext cx="649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/>
              <a:t>15</a:t>
            </a:r>
            <a:endParaRPr lang="es-ES"/>
          </a:p>
        </p:txBody>
      </p:sp>
      <p:sp>
        <p:nvSpPr>
          <p:cNvPr id="50201" name="Text Box 25"/>
          <p:cNvSpPr txBox="1">
            <a:spLocks noChangeArrowheads="1"/>
          </p:cNvSpPr>
          <p:nvPr/>
        </p:nvSpPr>
        <p:spPr bwMode="auto">
          <a:xfrm>
            <a:off x="2209941" y="2807386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/>
              <a:t>25</a:t>
            </a:r>
            <a:endParaRPr lang="es-ES"/>
          </a:p>
        </p:txBody>
      </p:sp>
      <p:sp>
        <p:nvSpPr>
          <p:cNvPr id="50202" name="Text Box 26"/>
          <p:cNvSpPr txBox="1">
            <a:spLocks noChangeArrowheads="1"/>
          </p:cNvSpPr>
          <p:nvPr/>
        </p:nvSpPr>
        <p:spPr bwMode="auto">
          <a:xfrm>
            <a:off x="3591066" y="3401111"/>
            <a:ext cx="722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/>
              <a:t>40</a:t>
            </a:r>
            <a:endParaRPr lang="es-ES"/>
          </a:p>
        </p:txBody>
      </p:sp>
      <p:sp>
        <p:nvSpPr>
          <p:cNvPr id="50203" name="Text Box 27"/>
          <p:cNvSpPr txBox="1">
            <a:spLocks noChangeArrowheads="1"/>
          </p:cNvSpPr>
          <p:nvPr/>
        </p:nvSpPr>
        <p:spPr bwMode="auto">
          <a:xfrm>
            <a:off x="3121166" y="2659749"/>
            <a:ext cx="5064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b="1">
                <a:solidFill>
                  <a:schemeClr val="accent2"/>
                </a:solidFill>
              </a:rPr>
              <a:t>22</a:t>
            </a:r>
            <a:endParaRPr lang="es-ES" b="1">
              <a:solidFill>
                <a:schemeClr val="accent2"/>
              </a:solidFill>
            </a:endParaRPr>
          </a:p>
        </p:txBody>
      </p:sp>
      <p:sp>
        <p:nvSpPr>
          <p:cNvPr id="50204" name="Text Box 28"/>
          <p:cNvSpPr txBox="1">
            <a:spLocks noChangeArrowheads="1"/>
          </p:cNvSpPr>
          <p:nvPr/>
        </p:nvSpPr>
        <p:spPr bwMode="auto">
          <a:xfrm>
            <a:off x="2562366" y="1799324"/>
            <a:ext cx="649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/>
              <a:t>33</a:t>
            </a:r>
            <a:endParaRPr lang="es-ES"/>
          </a:p>
        </p:txBody>
      </p:sp>
      <p:sp>
        <p:nvSpPr>
          <p:cNvPr id="50205" name="Oval 29"/>
          <p:cNvSpPr>
            <a:spLocks noChangeArrowheads="1"/>
          </p:cNvSpPr>
          <p:nvPr/>
        </p:nvSpPr>
        <p:spPr bwMode="auto">
          <a:xfrm>
            <a:off x="5850078" y="1146861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6" name="Oval 30"/>
          <p:cNvSpPr>
            <a:spLocks noChangeArrowheads="1"/>
          </p:cNvSpPr>
          <p:nvPr/>
        </p:nvSpPr>
        <p:spPr bwMode="auto">
          <a:xfrm>
            <a:off x="5273816" y="1939024"/>
            <a:ext cx="504825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/>
              <a:t>1</a:t>
            </a:r>
            <a:endParaRPr lang="es-ES"/>
          </a:p>
        </p:txBody>
      </p:sp>
      <p:sp>
        <p:nvSpPr>
          <p:cNvPr id="50207" name="Oval 31"/>
          <p:cNvSpPr>
            <a:spLocks noChangeArrowheads="1"/>
          </p:cNvSpPr>
          <p:nvPr/>
        </p:nvSpPr>
        <p:spPr bwMode="auto">
          <a:xfrm>
            <a:off x="6505716" y="1778686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8" name="Oval 32"/>
          <p:cNvSpPr>
            <a:spLocks noChangeArrowheads="1"/>
          </p:cNvSpPr>
          <p:nvPr/>
        </p:nvSpPr>
        <p:spPr bwMode="auto">
          <a:xfrm>
            <a:off x="6119953" y="2735949"/>
            <a:ext cx="504825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9" name="Oval 33"/>
          <p:cNvSpPr>
            <a:spLocks noChangeArrowheads="1"/>
          </p:cNvSpPr>
          <p:nvPr/>
        </p:nvSpPr>
        <p:spPr bwMode="auto">
          <a:xfrm>
            <a:off x="7081978" y="2639111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11" name="Line 35"/>
          <p:cNvSpPr>
            <a:spLocks noChangeShapeType="1"/>
          </p:cNvSpPr>
          <p:nvPr/>
        </p:nvSpPr>
        <p:spPr bwMode="auto">
          <a:xfrm flipH="1">
            <a:off x="5634178" y="1578661"/>
            <a:ext cx="287338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2" name="Line 36"/>
          <p:cNvSpPr>
            <a:spLocks noChangeShapeType="1"/>
          </p:cNvSpPr>
          <p:nvPr/>
        </p:nvSpPr>
        <p:spPr bwMode="auto">
          <a:xfrm>
            <a:off x="6340616" y="1481824"/>
            <a:ext cx="288925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3" name="Line 37"/>
          <p:cNvSpPr>
            <a:spLocks noChangeShapeType="1"/>
          </p:cNvSpPr>
          <p:nvPr/>
        </p:nvSpPr>
        <p:spPr bwMode="auto">
          <a:xfrm>
            <a:off x="6937516" y="2205724"/>
            <a:ext cx="288925" cy="433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4" name="Line 38"/>
          <p:cNvSpPr>
            <a:spLocks noChangeShapeType="1"/>
          </p:cNvSpPr>
          <p:nvPr/>
        </p:nvSpPr>
        <p:spPr bwMode="auto">
          <a:xfrm flipH="1">
            <a:off x="6408878" y="2231124"/>
            <a:ext cx="21590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6" name="Text Box 40"/>
          <p:cNvSpPr txBox="1">
            <a:spLocks noChangeArrowheads="1"/>
          </p:cNvSpPr>
          <p:nvPr/>
        </p:nvSpPr>
        <p:spPr bwMode="auto">
          <a:xfrm>
            <a:off x="5942153" y="1240524"/>
            <a:ext cx="5064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/>
              <a:t>5</a:t>
            </a:r>
            <a:endParaRPr lang="es-ES"/>
          </a:p>
        </p:txBody>
      </p:sp>
      <p:sp>
        <p:nvSpPr>
          <p:cNvPr id="50217" name="Text Box 41"/>
          <p:cNvSpPr txBox="1">
            <a:spLocks noChangeArrowheads="1"/>
          </p:cNvSpPr>
          <p:nvPr/>
        </p:nvSpPr>
        <p:spPr bwMode="auto">
          <a:xfrm>
            <a:off x="6200916" y="2794686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b="1">
                <a:solidFill>
                  <a:schemeClr val="accent2"/>
                </a:solidFill>
              </a:rPr>
              <a:t>2</a:t>
            </a:r>
            <a:endParaRPr lang="es-ES" b="1">
              <a:solidFill>
                <a:schemeClr val="accent2"/>
              </a:solidFill>
            </a:endParaRPr>
          </a:p>
        </p:txBody>
      </p:sp>
      <p:sp>
        <p:nvSpPr>
          <p:cNvPr id="50218" name="Text Box 42"/>
          <p:cNvSpPr txBox="1">
            <a:spLocks noChangeArrowheads="1"/>
          </p:cNvSpPr>
          <p:nvPr/>
        </p:nvSpPr>
        <p:spPr bwMode="auto">
          <a:xfrm>
            <a:off x="7155003" y="2710549"/>
            <a:ext cx="5064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b="1">
                <a:solidFill>
                  <a:schemeClr val="accent2"/>
                </a:solidFill>
              </a:rPr>
              <a:t>4</a:t>
            </a:r>
            <a:endParaRPr lang="es-ES" b="1">
              <a:solidFill>
                <a:schemeClr val="accent2"/>
              </a:solidFill>
            </a:endParaRPr>
          </a:p>
        </p:txBody>
      </p:sp>
      <p:sp>
        <p:nvSpPr>
          <p:cNvPr id="50219" name="Text Box 43"/>
          <p:cNvSpPr txBox="1">
            <a:spLocks noChangeArrowheads="1"/>
          </p:cNvSpPr>
          <p:nvPr/>
        </p:nvSpPr>
        <p:spPr bwMode="auto">
          <a:xfrm>
            <a:off x="6578741" y="1850124"/>
            <a:ext cx="649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/>
              <a:t>6</a:t>
            </a:r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0"/>
            <a:ext cx="7522082" cy="1600200"/>
          </a:xfrm>
        </p:spPr>
        <p:txBody>
          <a:bodyPr>
            <a:normAutofit fontScale="90000"/>
          </a:bodyPr>
          <a:lstStyle/>
          <a:p>
            <a:r>
              <a:rPr lang="es-MX" dirty="0"/>
              <a:t>Implementación de un </a:t>
            </a:r>
            <a:r>
              <a:rPr lang="es-MX" dirty="0" smtClean="0"/>
              <a:t>BST…</a:t>
            </a:r>
            <a:endParaRPr lang="es-ES" dirty="0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577070" y="622696"/>
            <a:ext cx="792003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s-ES" sz="2400" dirty="0" err="1" smtClean="0"/>
              <a:t>class</a:t>
            </a:r>
            <a:r>
              <a:rPr lang="es-ES" sz="2400" dirty="0" smtClean="0"/>
              <a:t> </a:t>
            </a:r>
            <a:r>
              <a:rPr lang="es-ES" sz="2400" dirty="0" err="1" smtClean="0"/>
              <a:t>NodeT</a:t>
            </a:r>
            <a:endParaRPr lang="es-ES" sz="2400" dirty="0"/>
          </a:p>
          <a:p>
            <a:pPr eaLnBrk="0" hangingPunct="0"/>
            <a:r>
              <a:rPr lang="es-ES" sz="2400" dirty="0" smtClean="0"/>
              <a:t>{	</a:t>
            </a:r>
            <a:r>
              <a:rPr lang="es-ES" sz="2400" dirty="0" err="1" smtClean="0"/>
              <a:t>private</a:t>
            </a:r>
            <a:r>
              <a:rPr lang="es-ES" sz="2400" dirty="0" smtClean="0"/>
              <a:t>:</a:t>
            </a:r>
            <a:endParaRPr lang="es-ES" sz="2400" dirty="0"/>
          </a:p>
          <a:p>
            <a:pPr eaLnBrk="0" hangingPunct="0"/>
            <a:r>
              <a:rPr lang="es-ES" sz="2400" dirty="0" smtClean="0"/>
              <a:t>		</a:t>
            </a:r>
            <a:r>
              <a:rPr lang="es-ES" sz="2400" dirty="0" err="1" smtClean="0"/>
              <a:t>int</a:t>
            </a:r>
            <a:r>
              <a:rPr lang="es-ES" sz="2400" dirty="0" smtClean="0"/>
              <a:t> data;</a:t>
            </a:r>
            <a:endParaRPr lang="es-ES" sz="2400" dirty="0"/>
          </a:p>
          <a:p>
            <a:pPr eaLnBrk="0" hangingPunct="0"/>
            <a:r>
              <a:rPr lang="es-ES" sz="2400" dirty="0" smtClean="0"/>
              <a:t>	</a:t>
            </a:r>
            <a:r>
              <a:rPr lang="es-ES" sz="2400" dirty="0"/>
              <a:t>	</a:t>
            </a:r>
            <a:r>
              <a:rPr lang="es-ES" sz="2400" dirty="0" err="1" smtClean="0"/>
              <a:t>NodeT</a:t>
            </a:r>
            <a:r>
              <a:rPr lang="es-ES" sz="2400" dirty="0" smtClean="0"/>
              <a:t> *</a:t>
            </a:r>
            <a:r>
              <a:rPr lang="es-ES" sz="2400" dirty="0" err="1" smtClean="0"/>
              <a:t>left</a:t>
            </a:r>
            <a:r>
              <a:rPr lang="es-ES" sz="2400" dirty="0" smtClean="0"/>
              <a:t>, *</a:t>
            </a:r>
            <a:r>
              <a:rPr lang="es-ES" sz="2400" dirty="0" err="1" smtClean="0"/>
              <a:t>righe</a:t>
            </a:r>
            <a:r>
              <a:rPr lang="es-ES" sz="2400" dirty="0" smtClean="0"/>
              <a:t>;</a:t>
            </a:r>
            <a:endParaRPr lang="es-ES" sz="2400" dirty="0"/>
          </a:p>
          <a:p>
            <a:pPr eaLnBrk="0" hangingPunct="0"/>
            <a:r>
              <a:rPr lang="es-ES" sz="2400" dirty="0"/>
              <a:t>     	</a:t>
            </a:r>
            <a:r>
              <a:rPr lang="es-ES" sz="2400" dirty="0" err="1" smtClean="0"/>
              <a:t>public</a:t>
            </a:r>
            <a:r>
              <a:rPr lang="es-ES" sz="2400" dirty="0" smtClean="0"/>
              <a:t>:</a:t>
            </a:r>
          </a:p>
          <a:p>
            <a:pPr eaLnBrk="0" hangingPunct="0"/>
            <a:r>
              <a:rPr lang="es-ES" sz="2400" dirty="0"/>
              <a:t>	</a:t>
            </a:r>
            <a:r>
              <a:rPr lang="es-ES" sz="2400" dirty="0" smtClean="0"/>
              <a:t>	</a:t>
            </a:r>
            <a:r>
              <a:rPr lang="es-ES" sz="2400" dirty="0" err="1" smtClean="0"/>
              <a:t>NodeT</a:t>
            </a:r>
            <a:r>
              <a:rPr lang="es-ES" sz="2400" dirty="0" smtClean="0"/>
              <a:t>( </a:t>
            </a:r>
            <a:r>
              <a:rPr lang="es-ES" sz="2400" dirty="0"/>
              <a:t>);</a:t>
            </a:r>
          </a:p>
          <a:p>
            <a:pPr eaLnBrk="0" hangingPunct="0"/>
            <a:r>
              <a:rPr lang="es-ES" sz="2400" dirty="0"/>
              <a:t>     	</a:t>
            </a:r>
            <a:r>
              <a:rPr lang="es-ES" sz="2400" dirty="0" smtClean="0"/>
              <a:t>	</a:t>
            </a:r>
            <a:r>
              <a:rPr lang="es-ES" sz="2400" dirty="0" err="1" smtClean="0"/>
              <a:t>NodeT</a:t>
            </a:r>
            <a:r>
              <a:rPr lang="es-ES" sz="2400" dirty="0" smtClean="0"/>
              <a:t>(</a:t>
            </a:r>
            <a:r>
              <a:rPr lang="es-ES" sz="2400" dirty="0" err="1" smtClean="0"/>
              <a:t>int</a:t>
            </a:r>
            <a:r>
              <a:rPr lang="es-ES" sz="2400" dirty="0" smtClean="0"/>
              <a:t> d)</a:t>
            </a:r>
            <a:r>
              <a:rPr lang="es-ES" sz="2400" dirty="0"/>
              <a:t>;</a:t>
            </a:r>
          </a:p>
          <a:p>
            <a:pPr eaLnBrk="0" hangingPunct="0"/>
            <a:r>
              <a:rPr lang="es-ES" sz="2400" dirty="0"/>
              <a:t>}</a:t>
            </a:r>
          </a:p>
          <a:p>
            <a:pPr eaLnBrk="0" hangingPunct="0"/>
            <a:r>
              <a:rPr lang="es-ES" sz="2400" dirty="0" err="1" smtClean="0"/>
              <a:t>NodeT</a:t>
            </a:r>
            <a:r>
              <a:rPr lang="es-ES" sz="2400" dirty="0" smtClean="0"/>
              <a:t>() </a:t>
            </a:r>
            <a:r>
              <a:rPr lang="es-ES" sz="2400" dirty="0"/>
              <a:t>{ </a:t>
            </a:r>
            <a:r>
              <a:rPr lang="es-ES" sz="2400" dirty="0" err="1" smtClean="0"/>
              <a:t>left</a:t>
            </a:r>
            <a:r>
              <a:rPr lang="es-ES" sz="2400" dirty="0" smtClean="0"/>
              <a:t> = </a:t>
            </a:r>
            <a:r>
              <a:rPr lang="es-ES" sz="2400" dirty="0" err="1" smtClean="0"/>
              <a:t>right</a:t>
            </a:r>
            <a:r>
              <a:rPr lang="es-ES" sz="2400" dirty="0" smtClean="0"/>
              <a:t>= </a:t>
            </a:r>
            <a:r>
              <a:rPr lang="es-ES" sz="2400" dirty="0"/>
              <a:t>NULL; }</a:t>
            </a:r>
          </a:p>
          <a:p>
            <a:pPr eaLnBrk="0" hangingPunct="0"/>
            <a:r>
              <a:rPr lang="es-ES" sz="2400" dirty="0" err="1" smtClean="0"/>
              <a:t>NodeT</a:t>
            </a:r>
            <a:r>
              <a:rPr lang="es-ES" sz="2400" dirty="0" smtClean="0"/>
              <a:t>(</a:t>
            </a:r>
            <a:r>
              <a:rPr lang="es-ES" sz="2400" dirty="0" err="1"/>
              <a:t>int</a:t>
            </a:r>
            <a:r>
              <a:rPr lang="es-ES" sz="2400" dirty="0"/>
              <a:t> </a:t>
            </a:r>
            <a:r>
              <a:rPr lang="es-ES" sz="2400" dirty="0" smtClean="0"/>
              <a:t>d) </a:t>
            </a:r>
            <a:r>
              <a:rPr lang="es-ES" sz="2400" dirty="0"/>
              <a:t>{ </a:t>
            </a:r>
            <a:r>
              <a:rPr lang="es-ES" sz="2400" dirty="0" smtClean="0"/>
              <a:t>data = d; </a:t>
            </a:r>
            <a:r>
              <a:rPr lang="es-ES" sz="2400" dirty="0" err="1" smtClean="0"/>
              <a:t>left</a:t>
            </a:r>
            <a:r>
              <a:rPr lang="es-ES" sz="2400" dirty="0" smtClean="0"/>
              <a:t> = </a:t>
            </a:r>
            <a:r>
              <a:rPr lang="es-ES" sz="2400" dirty="0" err="1" smtClean="0"/>
              <a:t>right</a:t>
            </a:r>
            <a:r>
              <a:rPr lang="es-ES" sz="2400" dirty="0" smtClean="0"/>
              <a:t>= </a:t>
            </a:r>
            <a:r>
              <a:rPr lang="es-ES" sz="2400" dirty="0"/>
              <a:t>NULL; 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Continuación…</a:t>
            </a:r>
            <a:endParaRPr lang="es-ES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1039042" y="776646"/>
            <a:ext cx="646588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s-ES" sz="3200" dirty="0" err="1" smtClean="0"/>
              <a:t>class</a:t>
            </a:r>
            <a:r>
              <a:rPr lang="es-ES" sz="3200" dirty="0" smtClean="0"/>
              <a:t> BST</a:t>
            </a:r>
            <a:endParaRPr lang="es-ES" sz="3200" dirty="0"/>
          </a:p>
          <a:p>
            <a:pPr eaLnBrk="0" hangingPunct="0"/>
            <a:r>
              <a:rPr lang="es-ES" sz="3200" dirty="0"/>
              <a:t>{</a:t>
            </a:r>
          </a:p>
          <a:p>
            <a:pPr eaLnBrk="0" hangingPunct="0"/>
            <a:r>
              <a:rPr lang="es-ES" sz="3200" dirty="0"/>
              <a:t>     </a:t>
            </a:r>
            <a:r>
              <a:rPr lang="es-ES" sz="3200" dirty="0" err="1" smtClean="0"/>
              <a:t>private</a:t>
            </a:r>
            <a:r>
              <a:rPr lang="es-ES" sz="3200" dirty="0" smtClean="0"/>
              <a:t>:</a:t>
            </a:r>
          </a:p>
          <a:p>
            <a:pPr eaLnBrk="0" hangingPunct="0"/>
            <a:r>
              <a:rPr lang="es-ES" sz="3200" dirty="0" smtClean="0"/>
              <a:t>	</a:t>
            </a:r>
            <a:r>
              <a:rPr lang="es-ES" sz="3200" dirty="0" err="1" smtClean="0"/>
              <a:t>NodeT</a:t>
            </a:r>
            <a:r>
              <a:rPr lang="es-ES" sz="3200" dirty="0" smtClean="0"/>
              <a:t> *</a:t>
            </a:r>
            <a:r>
              <a:rPr lang="es-ES" sz="3200" dirty="0" err="1" smtClean="0"/>
              <a:t>root</a:t>
            </a:r>
            <a:r>
              <a:rPr lang="es-ES" sz="3200" dirty="0" smtClean="0"/>
              <a:t>;</a:t>
            </a:r>
            <a:endParaRPr lang="es-ES" sz="3200" dirty="0"/>
          </a:p>
          <a:p>
            <a:pPr eaLnBrk="0" hangingPunct="0"/>
            <a:r>
              <a:rPr lang="es-ES" sz="3200" dirty="0"/>
              <a:t>     </a:t>
            </a:r>
            <a:r>
              <a:rPr lang="es-ES" sz="3200" dirty="0" err="1" smtClean="0"/>
              <a:t>public</a:t>
            </a:r>
            <a:r>
              <a:rPr lang="es-ES" sz="3200" dirty="0" smtClean="0"/>
              <a:t>:</a:t>
            </a:r>
          </a:p>
          <a:p>
            <a:pPr eaLnBrk="0" hangingPunct="0"/>
            <a:r>
              <a:rPr lang="es-ES" sz="3200" dirty="0"/>
              <a:t>	</a:t>
            </a:r>
            <a:r>
              <a:rPr lang="es-ES" sz="3200" dirty="0" smtClean="0"/>
              <a:t>BST( </a:t>
            </a:r>
            <a:r>
              <a:rPr lang="es-ES" sz="3200" dirty="0"/>
              <a:t>);      // constructor</a:t>
            </a:r>
          </a:p>
          <a:p>
            <a:pPr eaLnBrk="0" hangingPunct="0"/>
            <a:endParaRPr lang="es-ES" sz="3200" dirty="0"/>
          </a:p>
          <a:p>
            <a:pPr eaLnBrk="0" hangingPunct="0"/>
            <a:r>
              <a:rPr lang="es-MX" sz="3200" dirty="0"/>
              <a:t>           //otros métodos</a:t>
            </a:r>
            <a:endParaRPr lang="es-ES" sz="3200" dirty="0"/>
          </a:p>
          <a:p>
            <a:pPr eaLnBrk="0" hangingPunct="0"/>
            <a:r>
              <a:rPr lang="es-ES" sz="3200" dirty="0"/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/>
              <a:t>Proceso para buscar un nodo...</a:t>
            </a:r>
            <a:endParaRPr lang="en-US" sz="3800"/>
          </a:p>
        </p:txBody>
      </p:sp>
      <p:sp>
        <p:nvSpPr>
          <p:cNvPr id="51249" name="Text Box 49"/>
          <p:cNvSpPr txBox="1">
            <a:spLocks noChangeArrowheads="1"/>
          </p:cNvSpPr>
          <p:nvPr/>
        </p:nvSpPr>
        <p:spPr bwMode="auto">
          <a:xfrm>
            <a:off x="6295542" y="535613"/>
            <a:ext cx="2574925" cy="579438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" sz="3200" b="1" dirty="0">
                <a:solidFill>
                  <a:schemeClr val="bg1"/>
                </a:solidFill>
              </a:rPr>
              <a:t>Buscar el 25</a:t>
            </a:r>
            <a:endParaRPr lang="en-US" sz="3200" b="1" dirty="0">
              <a:solidFill>
                <a:schemeClr val="bg1"/>
              </a:solidFill>
            </a:endParaRPr>
          </a:p>
        </p:txBody>
      </p:sp>
      <p:grpSp>
        <p:nvGrpSpPr>
          <p:cNvPr id="51304" name="Group 104"/>
          <p:cNvGrpSpPr>
            <a:grpSpLocks/>
          </p:cNvGrpSpPr>
          <p:nvPr/>
        </p:nvGrpSpPr>
        <p:grpSpPr bwMode="auto">
          <a:xfrm>
            <a:off x="645727" y="629336"/>
            <a:ext cx="3656012" cy="2254250"/>
            <a:chOff x="431" y="1148"/>
            <a:chExt cx="2303" cy="1420"/>
          </a:xfrm>
        </p:grpSpPr>
        <p:grpSp>
          <p:nvGrpSpPr>
            <p:cNvPr id="51229" name="Group 29"/>
            <p:cNvGrpSpPr>
              <a:grpSpLocks/>
            </p:cNvGrpSpPr>
            <p:nvPr/>
          </p:nvGrpSpPr>
          <p:grpSpPr bwMode="auto">
            <a:xfrm>
              <a:off x="669" y="1386"/>
              <a:ext cx="1580" cy="1182"/>
              <a:chOff x="512" y="1258"/>
              <a:chExt cx="1864" cy="1374"/>
            </a:xfrm>
          </p:grpSpPr>
          <p:sp>
            <p:nvSpPr>
              <p:cNvPr id="51204" name="Oval 4"/>
              <p:cNvSpPr>
                <a:spLocks noChangeArrowheads="1"/>
              </p:cNvSpPr>
              <p:nvPr/>
            </p:nvSpPr>
            <p:spPr bwMode="auto">
              <a:xfrm>
                <a:off x="1238" y="1258"/>
                <a:ext cx="318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05" name="Oval 5"/>
              <p:cNvSpPr>
                <a:spLocks noChangeArrowheads="1"/>
              </p:cNvSpPr>
              <p:nvPr/>
            </p:nvSpPr>
            <p:spPr bwMode="auto">
              <a:xfrm>
                <a:off x="875" y="1757"/>
                <a:ext cx="318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s-MX" sz="1600"/>
                  <a:t>13</a:t>
                </a:r>
                <a:endParaRPr lang="es-ES" sz="1600"/>
              </a:p>
            </p:txBody>
          </p:sp>
          <p:sp>
            <p:nvSpPr>
              <p:cNvPr id="51206" name="Oval 6"/>
              <p:cNvSpPr>
                <a:spLocks noChangeArrowheads="1"/>
              </p:cNvSpPr>
              <p:nvPr/>
            </p:nvSpPr>
            <p:spPr bwMode="auto">
              <a:xfrm>
                <a:off x="1659" y="1680"/>
                <a:ext cx="318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07" name="Oval 7"/>
              <p:cNvSpPr>
                <a:spLocks noChangeArrowheads="1"/>
              </p:cNvSpPr>
              <p:nvPr/>
            </p:nvSpPr>
            <p:spPr bwMode="auto">
              <a:xfrm>
                <a:off x="512" y="2278"/>
                <a:ext cx="318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08" name="Oval 8"/>
              <p:cNvSpPr>
                <a:spLocks noChangeArrowheads="1"/>
              </p:cNvSpPr>
              <p:nvPr/>
            </p:nvSpPr>
            <p:spPr bwMode="auto">
              <a:xfrm>
                <a:off x="965" y="2302"/>
                <a:ext cx="318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1210" name="Oval 10"/>
              <p:cNvSpPr>
                <a:spLocks noChangeArrowheads="1"/>
              </p:cNvSpPr>
              <p:nvPr/>
            </p:nvSpPr>
            <p:spPr bwMode="auto">
              <a:xfrm>
                <a:off x="1432" y="2315"/>
                <a:ext cx="318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11" name="Oval 11"/>
              <p:cNvSpPr>
                <a:spLocks noChangeArrowheads="1"/>
              </p:cNvSpPr>
              <p:nvPr/>
            </p:nvSpPr>
            <p:spPr bwMode="auto">
              <a:xfrm>
                <a:off x="2022" y="2222"/>
                <a:ext cx="318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13" name="Line 13"/>
              <p:cNvSpPr>
                <a:spLocks noChangeShapeType="1"/>
              </p:cNvSpPr>
              <p:nvPr/>
            </p:nvSpPr>
            <p:spPr bwMode="auto">
              <a:xfrm flipH="1">
                <a:off x="1102" y="1530"/>
                <a:ext cx="181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14" name="Line 14"/>
              <p:cNvSpPr>
                <a:spLocks noChangeShapeType="1"/>
              </p:cNvSpPr>
              <p:nvPr/>
            </p:nvSpPr>
            <p:spPr bwMode="auto">
              <a:xfrm flipH="1">
                <a:off x="739" y="2051"/>
                <a:ext cx="181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15" name="Line 15"/>
              <p:cNvSpPr>
                <a:spLocks noChangeShapeType="1"/>
              </p:cNvSpPr>
              <p:nvPr/>
            </p:nvSpPr>
            <p:spPr bwMode="auto">
              <a:xfrm>
                <a:off x="1555" y="1485"/>
                <a:ext cx="182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16" name="Line 16"/>
              <p:cNvSpPr>
                <a:spLocks noChangeShapeType="1"/>
              </p:cNvSpPr>
              <p:nvPr/>
            </p:nvSpPr>
            <p:spPr bwMode="auto">
              <a:xfrm>
                <a:off x="1931" y="1949"/>
                <a:ext cx="182" cy="2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17" name="Line 17"/>
              <p:cNvSpPr>
                <a:spLocks noChangeShapeType="1"/>
              </p:cNvSpPr>
              <p:nvPr/>
            </p:nvSpPr>
            <p:spPr bwMode="auto">
              <a:xfrm>
                <a:off x="1056" y="2075"/>
                <a:ext cx="46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18" name="Line 18"/>
              <p:cNvSpPr>
                <a:spLocks noChangeShapeType="1"/>
              </p:cNvSpPr>
              <p:nvPr/>
            </p:nvSpPr>
            <p:spPr bwMode="auto">
              <a:xfrm flipH="1">
                <a:off x="1614" y="1997"/>
                <a:ext cx="136" cy="3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21" name="Text Box 21"/>
              <p:cNvSpPr txBox="1">
                <a:spLocks noChangeArrowheads="1"/>
              </p:cNvSpPr>
              <p:nvPr/>
            </p:nvSpPr>
            <p:spPr bwMode="auto">
              <a:xfrm>
                <a:off x="1280" y="1302"/>
                <a:ext cx="319" cy="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sz="1600"/>
                  <a:t>21</a:t>
                </a:r>
                <a:endParaRPr lang="es-ES" sz="1600"/>
              </a:p>
            </p:txBody>
          </p:sp>
          <p:sp>
            <p:nvSpPr>
              <p:cNvPr id="51222" name="Text Box 22"/>
              <p:cNvSpPr txBox="1">
                <a:spLocks noChangeArrowheads="1"/>
              </p:cNvSpPr>
              <p:nvPr/>
            </p:nvSpPr>
            <p:spPr bwMode="auto">
              <a:xfrm>
                <a:off x="529" y="2336"/>
                <a:ext cx="365" cy="2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sz="1600"/>
                  <a:t>10</a:t>
                </a:r>
                <a:endParaRPr lang="es-ES" sz="1600"/>
              </a:p>
            </p:txBody>
          </p:sp>
          <p:sp>
            <p:nvSpPr>
              <p:cNvPr id="51223" name="Text Box 23"/>
              <p:cNvSpPr txBox="1">
                <a:spLocks noChangeArrowheads="1"/>
              </p:cNvSpPr>
              <p:nvPr/>
            </p:nvSpPr>
            <p:spPr bwMode="auto">
              <a:xfrm>
                <a:off x="987" y="2360"/>
                <a:ext cx="365" cy="2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sz="1600"/>
                  <a:t>18</a:t>
                </a:r>
                <a:endParaRPr lang="es-ES" sz="1600"/>
              </a:p>
            </p:txBody>
          </p:sp>
          <p:sp>
            <p:nvSpPr>
              <p:cNvPr id="51225" name="Text Box 25"/>
              <p:cNvSpPr txBox="1">
                <a:spLocks noChangeArrowheads="1"/>
              </p:cNvSpPr>
              <p:nvPr/>
            </p:nvSpPr>
            <p:spPr bwMode="auto">
              <a:xfrm>
                <a:off x="1483" y="2360"/>
                <a:ext cx="364" cy="2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sz="1600"/>
                  <a:t>25</a:t>
                </a:r>
                <a:endParaRPr lang="es-ES" sz="1600"/>
              </a:p>
            </p:txBody>
          </p:sp>
          <p:sp>
            <p:nvSpPr>
              <p:cNvPr id="51227" name="Text Box 27"/>
              <p:cNvSpPr txBox="1">
                <a:spLocks noChangeArrowheads="1"/>
              </p:cNvSpPr>
              <p:nvPr/>
            </p:nvSpPr>
            <p:spPr bwMode="auto">
              <a:xfrm>
                <a:off x="2057" y="2266"/>
                <a:ext cx="319" cy="2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sz="1600"/>
                  <a:t>40</a:t>
                </a:r>
                <a:endParaRPr lang="es-ES" sz="1600"/>
              </a:p>
            </p:txBody>
          </p:sp>
          <p:sp>
            <p:nvSpPr>
              <p:cNvPr id="51228" name="Text Box 28"/>
              <p:cNvSpPr txBox="1">
                <a:spLocks noChangeArrowheads="1"/>
              </p:cNvSpPr>
              <p:nvPr/>
            </p:nvSpPr>
            <p:spPr bwMode="auto">
              <a:xfrm>
                <a:off x="1705" y="1726"/>
                <a:ext cx="409" cy="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sz="1600"/>
                  <a:t>33</a:t>
                </a:r>
                <a:endParaRPr lang="es-ES" sz="1600"/>
              </a:p>
            </p:txBody>
          </p:sp>
        </p:grpSp>
        <p:sp>
          <p:nvSpPr>
            <p:cNvPr id="51247" name="Text Box 47"/>
            <p:cNvSpPr txBox="1">
              <a:spLocks noChangeArrowheads="1"/>
            </p:cNvSpPr>
            <p:nvPr/>
          </p:nvSpPr>
          <p:spPr bwMode="auto">
            <a:xfrm>
              <a:off x="1759" y="1148"/>
              <a:ext cx="975" cy="28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s-ES" sz="1200"/>
                <a:t>¿El 25 es mayor o menor que el 21?</a:t>
              </a:r>
              <a:endParaRPr lang="en-US" sz="1200"/>
            </a:p>
          </p:txBody>
        </p:sp>
        <p:sp>
          <p:nvSpPr>
            <p:cNvPr id="51248" name="Line 48"/>
            <p:cNvSpPr>
              <a:spLocks noChangeShapeType="1"/>
            </p:cNvSpPr>
            <p:nvPr/>
          </p:nvSpPr>
          <p:spPr bwMode="auto">
            <a:xfrm flipH="1">
              <a:off x="1539" y="1320"/>
              <a:ext cx="217" cy="1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95" name="Oval 95"/>
            <p:cNvSpPr>
              <a:spLocks noChangeArrowheads="1"/>
            </p:cNvSpPr>
            <p:nvPr/>
          </p:nvSpPr>
          <p:spPr bwMode="auto">
            <a:xfrm>
              <a:off x="431" y="1315"/>
              <a:ext cx="634" cy="377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s-ES" b="1"/>
                <a:t>Paso</a:t>
              </a:r>
            </a:p>
            <a:p>
              <a:pPr algn="ctr" eaLnBrk="0" hangingPunct="0"/>
              <a:r>
                <a:rPr lang="es-ES" b="1"/>
                <a:t>1</a:t>
              </a:r>
              <a:endParaRPr lang="en-US" b="1"/>
            </a:p>
          </p:txBody>
        </p:sp>
      </p:grpSp>
      <p:grpSp>
        <p:nvGrpSpPr>
          <p:cNvPr id="51305" name="Group 105"/>
          <p:cNvGrpSpPr>
            <a:grpSpLocks/>
          </p:cNvGrpSpPr>
          <p:nvPr/>
        </p:nvGrpSpPr>
        <p:grpSpPr bwMode="auto">
          <a:xfrm>
            <a:off x="5043102" y="1277036"/>
            <a:ext cx="3582987" cy="2044700"/>
            <a:chOff x="3201" y="1556"/>
            <a:chExt cx="2257" cy="1288"/>
          </a:xfrm>
        </p:grpSpPr>
        <p:sp>
          <p:nvSpPr>
            <p:cNvPr id="51251" name="Oval 51"/>
            <p:cNvSpPr>
              <a:spLocks noChangeArrowheads="1"/>
            </p:cNvSpPr>
            <p:nvPr/>
          </p:nvSpPr>
          <p:spPr bwMode="auto">
            <a:xfrm>
              <a:off x="3889" y="1673"/>
              <a:ext cx="270" cy="273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2" name="Oval 52"/>
            <p:cNvSpPr>
              <a:spLocks noChangeArrowheads="1"/>
            </p:cNvSpPr>
            <p:nvPr/>
          </p:nvSpPr>
          <p:spPr bwMode="auto">
            <a:xfrm>
              <a:off x="3582" y="2102"/>
              <a:ext cx="269" cy="273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MX" sz="1600"/>
                <a:t>13</a:t>
              </a:r>
              <a:endParaRPr lang="es-ES" sz="1600"/>
            </a:p>
          </p:txBody>
        </p:sp>
        <p:sp>
          <p:nvSpPr>
            <p:cNvPr id="51253" name="Oval 53"/>
            <p:cNvSpPr>
              <a:spLocks noChangeArrowheads="1"/>
            </p:cNvSpPr>
            <p:nvPr/>
          </p:nvSpPr>
          <p:spPr bwMode="auto">
            <a:xfrm>
              <a:off x="4246" y="2036"/>
              <a:ext cx="270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4" name="Oval 54"/>
            <p:cNvSpPr>
              <a:spLocks noChangeArrowheads="1"/>
            </p:cNvSpPr>
            <p:nvPr/>
          </p:nvSpPr>
          <p:spPr bwMode="auto">
            <a:xfrm>
              <a:off x="3274" y="2550"/>
              <a:ext cx="270" cy="273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5" name="Oval 55"/>
            <p:cNvSpPr>
              <a:spLocks noChangeArrowheads="1"/>
            </p:cNvSpPr>
            <p:nvPr/>
          </p:nvSpPr>
          <p:spPr bwMode="auto">
            <a:xfrm>
              <a:off x="3650" y="2571"/>
              <a:ext cx="270" cy="273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51256" name="Oval 56"/>
            <p:cNvSpPr>
              <a:spLocks noChangeArrowheads="1"/>
            </p:cNvSpPr>
            <p:nvPr/>
          </p:nvSpPr>
          <p:spPr bwMode="auto">
            <a:xfrm>
              <a:off x="4054" y="2566"/>
              <a:ext cx="269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7" name="Oval 57"/>
            <p:cNvSpPr>
              <a:spLocks noChangeArrowheads="1"/>
            </p:cNvSpPr>
            <p:nvPr/>
          </p:nvSpPr>
          <p:spPr bwMode="auto">
            <a:xfrm>
              <a:off x="4554" y="2502"/>
              <a:ext cx="269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8" name="Line 58"/>
            <p:cNvSpPr>
              <a:spLocks noChangeShapeType="1"/>
            </p:cNvSpPr>
            <p:nvPr/>
          </p:nvSpPr>
          <p:spPr bwMode="auto">
            <a:xfrm flipH="1">
              <a:off x="3774" y="1907"/>
              <a:ext cx="154" cy="1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9" name="Line 59"/>
            <p:cNvSpPr>
              <a:spLocks noChangeShapeType="1"/>
            </p:cNvSpPr>
            <p:nvPr/>
          </p:nvSpPr>
          <p:spPr bwMode="auto">
            <a:xfrm flipH="1">
              <a:off x="3466" y="2355"/>
              <a:ext cx="154" cy="1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0" name="Line 60"/>
            <p:cNvSpPr>
              <a:spLocks noChangeShapeType="1"/>
            </p:cNvSpPr>
            <p:nvPr/>
          </p:nvSpPr>
          <p:spPr bwMode="auto">
            <a:xfrm>
              <a:off x="4158" y="1868"/>
              <a:ext cx="154" cy="1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1" name="Line 61"/>
            <p:cNvSpPr>
              <a:spLocks noChangeShapeType="1"/>
            </p:cNvSpPr>
            <p:nvPr/>
          </p:nvSpPr>
          <p:spPr bwMode="auto">
            <a:xfrm>
              <a:off x="4477" y="2267"/>
              <a:ext cx="154" cy="2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2" name="Line 62"/>
            <p:cNvSpPr>
              <a:spLocks noChangeShapeType="1"/>
            </p:cNvSpPr>
            <p:nvPr/>
          </p:nvSpPr>
          <p:spPr bwMode="auto">
            <a:xfrm>
              <a:off x="3735" y="2376"/>
              <a:ext cx="39" cy="1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3" name="Line 63"/>
            <p:cNvSpPr>
              <a:spLocks noChangeShapeType="1"/>
            </p:cNvSpPr>
            <p:nvPr/>
          </p:nvSpPr>
          <p:spPr bwMode="auto">
            <a:xfrm flipH="1">
              <a:off x="4216" y="2292"/>
              <a:ext cx="115" cy="2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4" name="Text Box 64"/>
            <p:cNvSpPr txBox="1">
              <a:spLocks noChangeArrowheads="1"/>
            </p:cNvSpPr>
            <p:nvPr/>
          </p:nvSpPr>
          <p:spPr bwMode="auto">
            <a:xfrm>
              <a:off x="3925" y="1711"/>
              <a:ext cx="27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600"/>
                <a:t>21</a:t>
              </a:r>
              <a:endParaRPr lang="es-ES" sz="1600"/>
            </a:p>
          </p:txBody>
        </p:sp>
        <p:sp>
          <p:nvSpPr>
            <p:cNvPr id="51265" name="Text Box 65"/>
            <p:cNvSpPr txBox="1">
              <a:spLocks noChangeArrowheads="1"/>
            </p:cNvSpPr>
            <p:nvPr/>
          </p:nvSpPr>
          <p:spPr bwMode="auto">
            <a:xfrm>
              <a:off x="3288" y="2600"/>
              <a:ext cx="3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600"/>
                <a:t>10</a:t>
              </a:r>
              <a:endParaRPr lang="es-ES" sz="1600"/>
            </a:p>
          </p:txBody>
        </p:sp>
        <p:sp>
          <p:nvSpPr>
            <p:cNvPr id="51266" name="Text Box 66"/>
            <p:cNvSpPr txBox="1">
              <a:spLocks noChangeArrowheads="1"/>
            </p:cNvSpPr>
            <p:nvPr/>
          </p:nvSpPr>
          <p:spPr bwMode="auto">
            <a:xfrm>
              <a:off x="3643" y="2588"/>
              <a:ext cx="30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600"/>
                <a:t>18</a:t>
              </a:r>
              <a:endParaRPr lang="es-ES" sz="1600"/>
            </a:p>
          </p:txBody>
        </p:sp>
        <p:sp>
          <p:nvSpPr>
            <p:cNvPr id="51267" name="Text Box 67"/>
            <p:cNvSpPr txBox="1">
              <a:spLocks noChangeArrowheads="1"/>
            </p:cNvSpPr>
            <p:nvPr/>
          </p:nvSpPr>
          <p:spPr bwMode="auto">
            <a:xfrm>
              <a:off x="4097" y="2605"/>
              <a:ext cx="30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600"/>
                <a:t>25</a:t>
              </a:r>
              <a:endParaRPr lang="es-ES" sz="1600"/>
            </a:p>
          </p:txBody>
        </p:sp>
        <p:sp>
          <p:nvSpPr>
            <p:cNvPr id="51268" name="Text Box 68"/>
            <p:cNvSpPr txBox="1">
              <a:spLocks noChangeArrowheads="1"/>
            </p:cNvSpPr>
            <p:nvPr/>
          </p:nvSpPr>
          <p:spPr bwMode="auto">
            <a:xfrm>
              <a:off x="4584" y="2540"/>
              <a:ext cx="27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600"/>
                <a:t>40</a:t>
              </a:r>
              <a:endParaRPr lang="es-ES" sz="1600"/>
            </a:p>
          </p:txBody>
        </p:sp>
        <p:sp>
          <p:nvSpPr>
            <p:cNvPr id="51269" name="Text Box 69"/>
            <p:cNvSpPr txBox="1">
              <a:spLocks noChangeArrowheads="1"/>
            </p:cNvSpPr>
            <p:nvPr/>
          </p:nvSpPr>
          <p:spPr bwMode="auto">
            <a:xfrm>
              <a:off x="4285" y="2076"/>
              <a:ext cx="34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600"/>
                <a:t>33</a:t>
              </a:r>
              <a:endParaRPr lang="es-ES" sz="1600"/>
            </a:p>
          </p:txBody>
        </p:sp>
        <p:sp>
          <p:nvSpPr>
            <p:cNvPr id="51270" name="Text Box 70"/>
            <p:cNvSpPr txBox="1">
              <a:spLocks noChangeArrowheads="1"/>
            </p:cNvSpPr>
            <p:nvPr/>
          </p:nvSpPr>
          <p:spPr bwMode="auto">
            <a:xfrm>
              <a:off x="4686" y="1747"/>
              <a:ext cx="772" cy="40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s-ES" sz="1200"/>
                <a:t>¿El 25 es mayor o menor que el 33?</a:t>
              </a:r>
              <a:endParaRPr lang="en-US" sz="1200"/>
            </a:p>
          </p:txBody>
        </p:sp>
        <p:sp>
          <p:nvSpPr>
            <p:cNvPr id="51271" name="Line 71"/>
            <p:cNvSpPr>
              <a:spLocks noChangeShapeType="1"/>
            </p:cNvSpPr>
            <p:nvPr/>
          </p:nvSpPr>
          <p:spPr bwMode="auto">
            <a:xfrm flipH="1">
              <a:off x="4473" y="1942"/>
              <a:ext cx="217" cy="1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99" name="Oval 99"/>
            <p:cNvSpPr>
              <a:spLocks noChangeArrowheads="1"/>
            </p:cNvSpPr>
            <p:nvPr/>
          </p:nvSpPr>
          <p:spPr bwMode="auto">
            <a:xfrm>
              <a:off x="3201" y="1556"/>
              <a:ext cx="634" cy="377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s-ES" b="1"/>
                <a:t>Paso</a:t>
              </a:r>
            </a:p>
            <a:p>
              <a:pPr algn="ctr" eaLnBrk="0" hangingPunct="0"/>
              <a:r>
                <a:rPr lang="es-ES" b="1"/>
                <a:t>2</a:t>
              </a:r>
              <a:endParaRPr lang="en-US" b="1"/>
            </a:p>
          </p:txBody>
        </p:sp>
      </p:grpSp>
      <p:grpSp>
        <p:nvGrpSpPr>
          <p:cNvPr id="51303" name="Group 103"/>
          <p:cNvGrpSpPr>
            <a:grpSpLocks/>
          </p:cNvGrpSpPr>
          <p:nvPr/>
        </p:nvGrpSpPr>
        <p:grpSpPr bwMode="auto">
          <a:xfrm>
            <a:off x="3109527" y="3220136"/>
            <a:ext cx="2959100" cy="2265363"/>
            <a:chOff x="1983" y="2726"/>
            <a:chExt cx="1864" cy="1427"/>
          </a:xfrm>
        </p:grpSpPr>
        <p:sp>
          <p:nvSpPr>
            <p:cNvPr id="51272" name="Oval 72"/>
            <p:cNvSpPr>
              <a:spLocks noChangeArrowheads="1"/>
            </p:cNvSpPr>
            <p:nvPr/>
          </p:nvSpPr>
          <p:spPr bwMode="auto">
            <a:xfrm>
              <a:off x="2654" y="2833"/>
              <a:ext cx="270" cy="273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73" name="Oval 73"/>
            <p:cNvSpPr>
              <a:spLocks noChangeArrowheads="1"/>
            </p:cNvSpPr>
            <p:nvPr/>
          </p:nvSpPr>
          <p:spPr bwMode="auto">
            <a:xfrm>
              <a:off x="2347" y="3262"/>
              <a:ext cx="269" cy="273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MX" sz="1600"/>
                <a:t>13</a:t>
              </a:r>
              <a:endParaRPr lang="es-ES" sz="1600"/>
            </a:p>
          </p:txBody>
        </p:sp>
        <p:sp>
          <p:nvSpPr>
            <p:cNvPr id="51274" name="Oval 74"/>
            <p:cNvSpPr>
              <a:spLocks noChangeArrowheads="1"/>
            </p:cNvSpPr>
            <p:nvPr/>
          </p:nvSpPr>
          <p:spPr bwMode="auto">
            <a:xfrm>
              <a:off x="3011" y="3196"/>
              <a:ext cx="270" cy="273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75" name="Oval 75"/>
            <p:cNvSpPr>
              <a:spLocks noChangeArrowheads="1"/>
            </p:cNvSpPr>
            <p:nvPr/>
          </p:nvSpPr>
          <p:spPr bwMode="auto">
            <a:xfrm>
              <a:off x="2039" y="3710"/>
              <a:ext cx="270" cy="273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76" name="Oval 76"/>
            <p:cNvSpPr>
              <a:spLocks noChangeArrowheads="1"/>
            </p:cNvSpPr>
            <p:nvPr/>
          </p:nvSpPr>
          <p:spPr bwMode="auto">
            <a:xfrm>
              <a:off x="2415" y="3731"/>
              <a:ext cx="270" cy="273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51277" name="Oval 77"/>
            <p:cNvSpPr>
              <a:spLocks noChangeArrowheads="1"/>
            </p:cNvSpPr>
            <p:nvPr/>
          </p:nvSpPr>
          <p:spPr bwMode="auto">
            <a:xfrm>
              <a:off x="2819" y="3726"/>
              <a:ext cx="269" cy="273"/>
            </a:xfrm>
            <a:prstGeom prst="ellipse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78" name="Oval 78"/>
            <p:cNvSpPr>
              <a:spLocks noChangeArrowheads="1"/>
            </p:cNvSpPr>
            <p:nvPr/>
          </p:nvSpPr>
          <p:spPr bwMode="auto">
            <a:xfrm>
              <a:off x="3319" y="3662"/>
              <a:ext cx="269" cy="273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79" name="Line 79"/>
            <p:cNvSpPr>
              <a:spLocks noChangeShapeType="1"/>
            </p:cNvSpPr>
            <p:nvPr/>
          </p:nvSpPr>
          <p:spPr bwMode="auto">
            <a:xfrm flipH="1">
              <a:off x="2539" y="3067"/>
              <a:ext cx="154" cy="1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0" name="Line 80"/>
            <p:cNvSpPr>
              <a:spLocks noChangeShapeType="1"/>
            </p:cNvSpPr>
            <p:nvPr/>
          </p:nvSpPr>
          <p:spPr bwMode="auto">
            <a:xfrm flipH="1">
              <a:off x="2231" y="3515"/>
              <a:ext cx="154" cy="1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1" name="Line 81"/>
            <p:cNvSpPr>
              <a:spLocks noChangeShapeType="1"/>
            </p:cNvSpPr>
            <p:nvPr/>
          </p:nvSpPr>
          <p:spPr bwMode="auto">
            <a:xfrm>
              <a:off x="2923" y="3028"/>
              <a:ext cx="154" cy="1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2" name="Line 82"/>
            <p:cNvSpPr>
              <a:spLocks noChangeShapeType="1"/>
            </p:cNvSpPr>
            <p:nvPr/>
          </p:nvSpPr>
          <p:spPr bwMode="auto">
            <a:xfrm>
              <a:off x="3242" y="3427"/>
              <a:ext cx="154" cy="2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3" name="Line 83"/>
            <p:cNvSpPr>
              <a:spLocks noChangeShapeType="1"/>
            </p:cNvSpPr>
            <p:nvPr/>
          </p:nvSpPr>
          <p:spPr bwMode="auto">
            <a:xfrm>
              <a:off x="2500" y="3536"/>
              <a:ext cx="39" cy="1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4" name="Line 84"/>
            <p:cNvSpPr>
              <a:spLocks noChangeShapeType="1"/>
            </p:cNvSpPr>
            <p:nvPr/>
          </p:nvSpPr>
          <p:spPr bwMode="auto">
            <a:xfrm flipH="1">
              <a:off x="2981" y="3452"/>
              <a:ext cx="115" cy="2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5" name="Text Box 85"/>
            <p:cNvSpPr txBox="1">
              <a:spLocks noChangeArrowheads="1"/>
            </p:cNvSpPr>
            <p:nvPr/>
          </p:nvSpPr>
          <p:spPr bwMode="auto">
            <a:xfrm>
              <a:off x="2690" y="2871"/>
              <a:ext cx="27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600"/>
                <a:t>21</a:t>
              </a:r>
              <a:endParaRPr lang="es-ES" sz="1600"/>
            </a:p>
          </p:txBody>
        </p:sp>
        <p:sp>
          <p:nvSpPr>
            <p:cNvPr id="51286" name="Text Box 86"/>
            <p:cNvSpPr txBox="1">
              <a:spLocks noChangeArrowheads="1"/>
            </p:cNvSpPr>
            <p:nvPr/>
          </p:nvSpPr>
          <p:spPr bwMode="auto">
            <a:xfrm>
              <a:off x="2053" y="3760"/>
              <a:ext cx="3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/>
                <a:t>10</a:t>
              </a:r>
            </a:p>
          </p:txBody>
        </p:sp>
        <p:sp>
          <p:nvSpPr>
            <p:cNvPr id="51287" name="Text Box 87"/>
            <p:cNvSpPr txBox="1">
              <a:spLocks noChangeArrowheads="1"/>
            </p:cNvSpPr>
            <p:nvPr/>
          </p:nvSpPr>
          <p:spPr bwMode="auto">
            <a:xfrm>
              <a:off x="2408" y="3748"/>
              <a:ext cx="30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600"/>
                <a:t>18</a:t>
              </a:r>
              <a:endParaRPr lang="es-ES" sz="1600"/>
            </a:p>
          </p:txBody>
        </p:sp>
        <p:sp>
          <p:nvSpPr>
            <p:cNvPr id="51288" name="Text Box 88"/>
            <p:cNvSpPr txBox="1">
              <a:spLocks noChangeArrowheads="1"/>
            </p:cNvSpPr>
            <p:nvPr/>
          </p:nvSpPr>
          <p:spPr bwMode="auto">
            <a:xfrm>
              <a:off x="2826" y="3765"/>
              <a:ext cx="30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600" dirty="0">
                  <a:solidFill>
                    <a:schemeClr val="bg1"/>
                  </a:solidFill>
                </a:rPr>
                <a:t>25</a:t>
              </a:r>
              <a:endParaRPr lang="es-ES" sz="1600" dirty="0">
                <a:solidFill>
                  <a:schemeClr val="bg1"/>
                </a:solidFill>
              </a:endParaRPr>
            </a:p>
          </p:txBody>
        </p:sp>
        <p:sp>
          <p:nvSpPr>
            <p:cNvPr id="51289" name="Text Box 89"/>
            <p:cNvSpPr txBox="1">
              <a:spLocks noChangeArrowheads="1"/>
            </p:cNvSpPr>
            <p:nvPr/>
          </p:nvSpPr>
          <p:spPr bwMode="auto">
            <a:xfrm>
              <a:off x="3349" y="3700"/>
              <a:ext cx="27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600"/>
                <a:t>40</a:t>
              </a:r>
              <a:endParaRPr lang="es-ES" sz="1600"/>
            </a:p>
          </p:txBody>
        </p:sp>
        <p:sp>
          <p:nvSpPr>
            <p:cNvPr id="51290" name="Text Box 90"/>
            <p:cNvSpPr txBox="1">
              <a:spLocks noChangeArrowheads="1"/>
            </p:cNvSpPr>
            <p:nvPr/>
          </p:nvSpPr>
          <p:spPr bwMode="auto">
            <a:xfrm>
              <a:off x="3050" y="3236"/>
              <a:ext cx="34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600"/>
                <a:t>33</a:t>
              </a:r>
              <a:endParaRPr lang="es-ES" sz="1600"/>
            </a:p>
          </p:txBody>
        </p:sp>
        <p:sp>
          <p:nvSpPr>
            <p:cNvPr id="51293" name="Text Box 93"/>
            <p:cNvSpPr txBox="1">
              <a:spLocks noChangeArrowheads="1"/>
            </p:cNvSpPr>
            <p:nvPr/>
          </p:nvSpPr>
          <p:spPr bwMode="auto">
            <a:xfrm>
              <a:off x="3242" y="3980"/>
              <a:ext cx="605" cy="17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s-ES" sz="1200"/>
                <a:t>Encontrado</a:t>
              </a:r>
              <a:endParaRPr lang="en-US" sz="1200"/>
            </a:p>
          </p:txBody>
        </p:sp>
        <p:sp>
          <p:nvSpPr>
            <p:cNvPr id="51294" name="Line 94"/>
            <p:cNvSpPr>
              <a:spLocks noChangeShapeType="1"/>
            </p:cNvSpPr>
            <p:nvPr/>
          </p:nvSpPr>
          <p:spPr bwMode="auto">
            <a:xfrm flipH="1" flipV="1">
              <a:off x="3055" y="3936"/>
              <a:ext cx="226" cy="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0" name="Oval 100"/>
            <p:cNvSpPr>
              <a:spLocks noChangeArrowheads="1"/>
            </p:cNvSpPr>
            <p:nvPr/>
          </p:nvSpPr>
          <p:spPr bwMode="auto">
            <a:xfrm>
              <a:off x="1983" y="2726"/>
              <a:ext cx="634" cy="377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s-ES" b="1"/>
                <a:t>Paso</a:t>
              </a:r>
            </a:p>
            <a:p>
              <a:pPr algn="ctr" eaLnBrk="0" hangingPunct="0"/>
              <a:r>
                <a:rPr lang="es-ES" b="1"/>
                <a:t>3</a:t>
              </a:r>
              <a:endParaRPr lang="en-US" b="1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/>
              <a:t>Implementación de la búsqueda</a:t>
            </a:r>
            <a:endParaRPr lang="en-US" sz="380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601277" y="1028634"/>
            <a:ext cx="7970837" cy="4114800"/>
          </a:xfrm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s-ES_tradnl" sz="2400" dirty="0" err="1"/>
              <a:t>public</a:t>
            </a:r>
            <a:r>
              <a:rPr lang="es-ES_tradnl" sz="2400" dirty="0"/>
              <a:t> </a:t>
            </a:r>
            <a:r>
              <a:rPr lang="es-ES_tradnl" sz="2400" dirty="0" err="1" smtClean="0"/>
              <a:t>bool</a:t>
            </a:r>
            <a:r>
              <a:rPr lang="es-ES_tradnl" sz="2400" dirty="0" smtClean="0"/>
              <a:t> BST::</a:t>
            </a:r>
            <a:r>
              <a:rPr lang="es-ES_tradnl" sz="2400" dirty="0" err="1" smtClean="0"/>
              <a:t>search</a:t>
            </a:r>
            <a:r>
              <a:rPr lang="es-ES_tradnl" sz="2400" dirty="0" smtClean="0"/>
              <a:t>(</a:t>
            </a:r>
            <a:r>
              <a:rPr lang="es-ES_tradnl" dirty="0" err="1" smtClean="0"/>
              <a:t>int</a:t>
            </a:r>
            <a:r>
              <a:rPr lang="es-ES_tradnl" dirty="0"/>
              <a:t> </a:t>
            </a:r>
            <a:r>
              <a:rPr lang="es-ES_tradnl" dirty="0" smtClean="0"/>
              <a:t>valor</a:t>
            </a:r>
            <a:r>
              <a:rPr lang="es-ES_tradnl" sz="2400" dirty="0" smtClean="0"/>
              <a:t>)</a:t>
            </a:r>
            <a:r>
              <a:rPr lang="es-ES_tradnl" sz="2400" dirty="0"/>
              <a:t>{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s-ES_tradnl" sz="2400" dirty="0"/>
              <a:t>	p</a:t>
            </a:r>
            <a:r>
              <a:rPr lang="es-ES_tradnl" sz="2400" dirty="0" smtClean="0"/>
              <a:t>=</a:t>
            </a:r>
            <a:r>
              <a:rPr lang="es-ES_tradnl" sz="2400" dirty="0" err="1" smtClean="0"/>
              <a:t>root</a:t>
            </a:r>
            <a:r>
              <a:rPr lang="es-ES_tradnl" sz="2400" dirty="0" smtClean="0"/>
              <a:t>;</a:t>
            </a:r>
            <a:endParaRPr lang="es-ES_tradnl" sz="2400" dirty="0"/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s-ES_tradnl" sz="2400" dirty="0"/>
              <a:t>	</a:t>
            </a:r>
            <a:r>
              <a:rPr lang="es-ES_tradnl" sz="2400" dirty="0" err="1"/>
              <a:t>while</a:t>
            </a:r>
            <a:r>
              <a:rPr lang="es-ES_tradnl" sz="2400" dirty="0"/>
              <a:t> (p != </a:t>
            </a:r>
            <a:r>
              <a:rPr lang="es-ES_tradnl" sz="2400" dirty="0" err="1"/>
              <a:t>null</a:t>
            </a:r>
            <a:r>
              <a:rPr lang="es-ES_tradnl" sz="2400" dirty="0"/>
              <a:t>)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s-ES_tradnl" sz="2400" dirty="0"/>
              <a:t>	{ </a:t>
            </a:r>
            <a:r>
              <a:rPr lang="es-ES_tradnl" sz="2400" dirty="0" err="1"/>
              <a:t>if</a:t>
            </a:r>
            <a:r>
              <a:rPr lang="es-ES_tradnl" sz="2400" dirty="0"/>
              <a:t> (</a:t>
            </a:r>
            <a:r>
              <a:rPr lang="es-ES_tradnl" sz="2400" dirty="0" err="1" smtClean="0"/>
              <a:t>p.getData</a:t>
            </a:r>
            <a:r>
              <a:rPr lang="es-ES_tradnl" sz="2400" dirty="0" smtClean="0"/>
              <a:t> == valor)</a:t>
            </a:r>
            <a:endParaRPr lang="es-ES_tradnl" sz="2400" dirty="0"/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s-ES_tradnl" sz="2400" dirty="0"/>
              <a:t>		</a:t>
            </a:r>
            <a:r>
              <a:rPr lang="es-ES_tradnl" sz="2400" dirty="0" err="1"/>
              <a:t>return</a:t>
            </a:r>
            <a:r>
              <a:rPr lang="es-ES_tradnl" sz="2400" dirty="0"/>
              <a:t>  </a:t>
            </a:r>
            <a:r>
              <a:rPr lang="es-ES_tradnl" dirty="0" smtClean="0"/>
              <a:t>true</a:t>
            </a:r>
            <a:r>
              <a:rPr lang="es-ES_tradnl" sz="2400" dirty="0" smtClean="0"/>
              <a:t>;</a:t>
            </a:r>
            <a:endParaRPr lang="es-ES_tradnl" sz="2400" dirty="0"/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s-ES_tradnl" sz="2400" dirty="0"/>
              <a:t>   	</a:t>
            </a:r>
            <a:r>
              <a:rPr lang="es-ES_tradnl" sz="2400" dirty="0" err="1"/>
              <a:t>else</a:t>
            </a:r>
            <a:endParaRPr lang="es-ES_tradnl" sz="2400" dirty="0"/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s-ES_tradnl" sz="2400" dirty="0"/>
              <a:t>		p=(</a:t>
            </a:r>
            <a:r>
              <a:rPr lang="es-ES_tradnl" sz="2400" dirty="0" err="1" smtClean="0"/>
              <a:t>p.getData</a:t>
            </a:r>
            <a:r>
              <a:rPr lang="es-ES_tradnl" sz="2400" dirty="0" smtClean="0"/>
              <a:t>(</a:t>
            </a:r>
            <a:r>
              <a:rPr lang="es-ES_tradnl" sz="2400" dirty="0"/>
              <a:t>) &gt; </a:t>
            </a:r>
            <a:r>
              <a:rPr lang="es-ES_tradnl" sz="2400" dirty="0" smtClean="0"/>
              <a:t>valor ? </a:t>
            </a:r>
            <a:r>
              <a:rPr lang="es-ES_tradnl" sz="2400" dirty="0" err="1" smtClean="0"/>
              <a:t>p.getLeft</a:t>
            </a:r>
            <a:r>
              <a:rPr lang="es-ES_tradnl" sz="2400" dirty="0" smtClean="0"/>
              <a:t>(</a:t>
            </a:r>
            <a:r>
              <a:rPr lang="es-ES_tradnl" sz="2400" dirty="0"/>
              <a:t>): </a:t>
            </a:r>
            <a:r>
              <a:rPr lang="es-ES_tradnl" sz="2400" dirty="0" err="1" smtClean="0"/>
              <a:t>p.getRight</a:t>
            </a:r>
            <a:r>
              <a:rPr lang="es-ES_tradnl" sz="2400" dirty="0" smtClean="0"/>
              <a:t>(</a:t>
            </a:r>
            <a:r>
              <a:rPr lang="es-ES_tradnl" sz="2400" dirty="0"/>
              <a:t>));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s-ES_tradnl" sz="2400" dirty="0"/>
              <a:t>	}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s-ES_tradnl" sz="2400" dirty="0"/>
              <a:t>	</a:t>
            </a:r>
            <a:r>
              <a:rPr lang="es-ES_tradnl" sz="2400" dirty="0" err="1"/>
              <a:t>return</a:t>
            </a:r>
            <a:r>
              <a:rPr lang="es-ES_tradnl" sz="2400" dirty="0"/>
              <a:t> </a:t>
            </a:r>
            <a:r>
              <a:rPr lang="es-ES_tradnl" sz="2400" dirty="0" err="1"/>
              <a:t>null</a:t>
            </a:r>
            <a:r>
              <a:rPr lang="es-ES_tradnl" sz="2400" dirty="0"/>
              <a:t>;  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dirty="0"/>
              <a:t>}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3941377" y="2725672"/>
            <a:ext cx="2603500" cy="4572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s-ES" sz="1200"/>
              <a:t>P contiene la dirección del nodo que tiene el valor buscado</a:t>
            </a:r>
          </a:p>
        </p:txBody>
      </p:sp>
      <p:sp>
        <p:nvSpPr>
          <p:cNvPr id="52229" name="Line 5"/>
          <p:cNvSpPr>
            <a:spLocks noChangeShapeType="1"/>
          </p:cNvSpPr>
          <p:nvPr/>
        </p:nvSpPr>
        <p:spPr bwMode="auto">
          <a:xfrm flipH="1" flipV="1">
            <a:off x="3141277" y="2793934"/>
            <a:ext cx="839787" cy="104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3623877" y="4186172"/>
            <a:ext cx="2603500" cy="4572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s-ES" sz="1200"/>
              <a:t>No se encontró el valor por lo que se regresa un null</a:t>
            </a:r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 flipH="1">
            <a:off x="3300027" y="4243322"/>
            <a:ext cx="360362" cy="1000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6665527" y="3940109"/>
            <a:ext cx="1873250" cy="101566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s-ES" sz="1200" dirty="0"/>
              <a:t>Equivalente a:</a:t>
            </a:r>
          </a:p>
          <a:p>
            <a:pPr eaLnBrk="0" hangingPunct="0"/>
            <a:endParaRPr lang="es-ES" sz="1200" dirty="0"/>
          </a:p>
          <a:p>
            <a:pPr eaLnBrk="0" hangingPunct="0"/>
            <a:r>
              <a:rPr lang="es-ES" sz="1200" dirty="0" err="1"/>
              <a:t>if</a:t>
            </a:r>
            <a:r>
              <a:rPr lang="es-ES" sz="1200" dirty="0"/>
              <a:t> ( </a:t>
            </a:r>
            <a:r>
              <a:rPr lang="es-ES" sz="1200" dirty="0" err="1" smtClean="0"/>
              <a:t>p.getData</a:t>
            </a:r>
            <a:r>
              <a:rPr lang="es-ES" sz="1200" dirty="0" smtClean="0"/>
              <a:t>(</a:t>
            </a:r>
            <a:r>
              <a:rPr lang="es-ES" sz="1200" dirty="0"/>
              <a:t>) &gt; valor )</a:t>
            </a:r>
          </a:p>
          <a:p>
            <a:pPr eaLnBrk="0" hangingPunct="0"/>
            <a:r>
              <a:rPr lang="es-ES" sz="1200" dirty="0"/>
              <a:t>     p = </a:t>
            </a:r>
            <a:r>
              <a:rPr lang="es-ES" sz="1200" dirty="0" err="1" smtClean="0"/>
              <a:t>p.getLeft</a:t>
            </a:r>
            <a:r>
              <a:rPr lang="es-ES" sz="1200" dirty="0" smtClean="0"/>
              <a:t>(</a:t>
            </a:r>
            <a:r>
              <a:rPr lang="es-ES" sz="1200" dirty="0"/>
              <a:t>);</a:t>
            </a:r>
          </a:p>
          <a:p>
            <a:pPr eaLnBrk="0" hangingPunct="0"/>
            <a:r>
              <a:rPr lang="es-ES" sz="1200" dirty="0" err="1"/>
              <a:t>else</a:t>
            </a:r>
            <a:r>
              <a:rPr lang="es-ES" sz="1200" dirty="0"/>
              <a:t> p = </a:t>
            </a:r>
            <a:r>
              <a:rPr lang="es-ES" sz="1200" dirty="0" err="1" smtClean="0"/>
              <a:t>p.getRight</a:t>
            </a:r>
            <a:r>
              <a:rPr lang="es-ES" sz="1200" dirty="0" smtClean="0"/>
              <a:t>(</a:t>
            </a:r>
            <a:r>
              <a:rPr lang="es-ES" sz="1200" dirty="0"/>
              <a:t>);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 flipH="1" flipV="1">
            <a:off x="6394064" y="3779772"/>
            <a:ext cx="280988" cy="165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1999" y="4572000"/>
            <a:ext cx="7772241" cy="1600200"/>
          </a:xfrm>
        </p:spPr>
        <p:txBody>
          <a:bodyPr>
            <a:normAutofit fontScale="90000"/>
          </a:bodyPr>
          <a:lstStyle/>
          <a:p>
            <a:r>
              <a:rPr lang="es-ES" dirty="0"/>
              <a:t>Proceso para agregar nodos...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Reglas:</a:t>
            </a:r>
          </a:p>
          <a:p>
            <a:pPr marL="982663" lvl="1" indent="-525463">
              <a:buFont typeface="Wingdings" charset="2"/>
              <a:buChar char="ü"/>
            </a:pPr>
            <a:r>
              <a:rPr lang="es-ES" dirty="0"/>
              <a:t>El valor a insertar no existe en el árbol.</a:t>
            </a:r>
          </a:p>
          <a:p>
            <a:pPr marL="982663" lvl="1" indent="-525463">
              <a:buFont typeface="Wingdings" charset="2"/>
              <a:buChar char="ü"/>
            </a:pPr>
            <a:r>
              <a:rPr lang="es-ES" dirty="0"/>
              <a:t>El nuevo nodo será un Nodo Hoja del árbol.</a:t>
            </a:r>
          </a:p>
          <a:p>
            <a:pPr marL="0" indent="0">
              <a:buNone/>
            </a:pPr>
            <a:r>
              <a:rPr lang="es-ES" dirty="0"/>
              <a:t>Procedimiento</a:t>
            </a:r>
          </a:p>
          <a:p>
            <a:pPr marL="982663" lvl="1" indent="-525463">
              <a:buFont typeface="Wingdings" charset="0"/>
              <a:buAutoNum type="arabicPeriod"/>
            </a:pPr>
            <a:r>
              <a:rPr lang="es-ES" dirty="0"/>
              <a:t>Buscar el Nodo Padre del nodo a agregar.</a:t>
            </a:r>
          </a:p>
          <a:p>
            <a:pPr marL="982663" lvl="1" indent="-525463">
              <a:buFont typeface="Wingdings" charset="0"/>
              <a:buAutoNum type="arabicPeriod"/>
            </a:pPr>
            <a:r>
              <a:rPr lang="es-ES" dirty="0"/>
              <a:t>Agregar el nodo.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</a:t>
            </a:r>
            <a:endParaRPr lang="en-US"/>
          </a:p>
        </p:txBody>
      </p:sp>
      <p:sp>
        <p:nvSpPr>
          <p:cNvPr id="54297" name="Text Box 25"/>
          <p:cNvSpPr txBox="1">
            <a:spLocks noChangeArrowheads="1"/>
          </p:cNvSpPr>
          <p:nvPr/>
        </p:nvSpPr>
        <p:spPr bwMode="auto">
          <a:xfrm>
            <a:off x="6361884" y="482182"/>
            <a:ext cx="2468562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" sz="2000" b="1">
                <a:solidFill>
                  <a:schemeClr val="bg1"/>
                </a:solidFill>
              </a:rPr>
              <a:t>Agregar el valor 26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54298" name="Oval 26"/>
          <p:cNvSpPr>
            <a:spLocks noChangeArrowheads="1"/>
          </p:cNvSpPr>
          <p:nvPr/>
        </p:nvSpPr>
        <p:spPr bwMode="auto">
          <a:xfrm>
            <a:off x="6280921" y="1026694"/>
            <a:ext cx="428625" cy="433388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9" name="Oval 27"/>
          <p:cNvSpPr>
            <a:spLocks noChangeArrowheads="1"/>
          </p:cNvSpPr>
          <p:nvPr/>
        </p:nvSpPr>
        <p:spPr bwMode="auto">
          <a:xfrm>
            <a:off x="5793559" y="1707732"/>
            <a:ext cx="427037" cy="43338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13</a:t>
            </a:r>
            <a:endParaRPr lang="es-ES" sz="1600"/>
          </a:p>
        </p:txBody>
      </p:sp>
      <p:sp>
        <p:nvSpPr>
          <p:cNvPr id="54300" name="Oval 28"/>
          <p:cNvSpPr>
            <a:spLocks noChangeArrowheads="1"/>
          </p:cNvSpPr>
          <p:nvPr/>
        </p:nvSpPr>
        <p:spPr bwMode="auto">
          <a:xfrm>
            <a:off x="6847659" y="1602957"/>
            <a:ext cx="428625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1" name="Oval 29"/>
          <p:cNvSpPr>
            <a:spLocks noChangeArrowheads="1"/>
          </p:cNvSpPr>
          <p:nvPr/>
        </p:nvSpPr>
        <p:spPr bwMode="auto">
          <a:xfrm>
            <a:off x="5304609" y="2418932"/>
            <a:ext cx="428625" cy="43338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2" name="Oval 30"/>
          <p:cNvSpPr>
            <a:spLocks noChangeArrowheads="1"/>
          </p:cNvSpPr>
          <p:nvPr/>
        </p:nvSpPr>
        <p:spPr bwMode="auto">
          <a:xfrm>
            <a:off x="5901509" y="2452269"/>
            <a:ext cx="428625" cy="433388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54303" name="Oval 31"/>
          <p:cNvSpPr>
            <a:spLocks noChangeArrowheads="1"/>
          </p:cNvSpPr>
          <p:nvPr/>
        </p:nvSpPr>
        <p:spPr bwMode="auto">
          <a:xfrm>
            <a:off x="6542859" y="2444332"/>
            <a:ext cx="427037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4" name="Oval 32"/>
          <p:cNvSpPr>
            <a:spLocks noChangeArrowheads="1"/>
          </p:cNvSpPr>
          <p:nvPr/>
        </p:nvSpPr>
        <p:spPr bwMode="auto">
          <a:xfrm>
            <a:off x="7336609" y="2342732"/>
            <a:ext cx="427037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05" name="Line 33"/>
          <p:cNvSpPr>
            <a:spLocks noChangeShapeType="1"/>
          </p:cNvSpPr>
          <p:nvPr/>
        </p:nvSpPr>
        <p:spPr bwMode="auto">
          <a:xfrm flipH="1">
            <a:off x="6098359" y="1398169"/>
            <a:ext cx="244475" cy="30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6" name="Line 34"/>
          <p:cNvSpPr>
            <a:spLocks noChangeShapeType="1"/>
          </p:cNvSpPr>
          <p:nvPr/>
        </p:nvSpPr>
        <p:spPr bwMode="auto">
          <a:xfrm flipH="1">
            <a:off x="5609409" y="2109369"/>
            <a:ext cx="244475" cy="30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7" name="Line 35"/>
          <p:cNvSpPr>
            <a:spLocks noChangeShapeType="1"/>
          </p:cNvSpPr>
          <p:nvPr/>
        </p:nvSpPr>
        <p:spPr bwMode="auto">
          <a:xfrm>
            <a:off x="6707959" y="1336257"/>
            <a:ext cx="244475" cy="311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8" name="Line 36"/>
          <p:cNvSpPr>
            <a:spLocks noChangeShapeType="1"/>
          </p:cNvSpPr>
          <p:nvPr/>
        </p:nvSpPr>
        <p:spPr bwMode="auto">
          <a:xfrm>
            <a:off x="7214371" y="1969669"/>
            <a:ext cx="244475" cy="373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09" name="Line 37"/>
          <p:cNvSpPr>
            <a:spLocks noChangeShapeType="1"/>
          </p:cNvSpPr>
          <p:nvPr/>
        </p:nvSpPr>
        <p:spPr bwMode="auto">
          <a:xfrm>
            <a:off x="6036446" y="2142707"/>
            <a:ext cx="61913" cy="309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0" name="Line 38"/>
          <p:cNvSpPr>
            <a:spLocks noChangeShapeType="1"/>
          </p:cNvSpPr>
          <p:nvPr/>
        </p:nvSpPr>
        <p:spPr bwMode="auto">
          <a:xfrm flipH="1">
            <a:off x="6800034" y="2009357"/>
            <a:ext cx="182562" cy="433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11" name="Text Box 39"/>
          <p:cNvSpPr txBox="1">
            <a:spLocks noChangeArrowheads="1"/>
          </p:cNvSpPr>
          <p:nvPr/>
        </p:nvSpPr>
        <p:spPr bwMode="auto">
          <a:xfrm>
            <a:off x="6338071" y="1087019"/>
            <a:ext cx="428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21</a:t>
            </a:r>
            <a:endParaRPr lang="es-ES" sz="1600"/>
          </a:p>
        </p:txBody>
      </p:sp>
      <p:sp>
        <p:nvSpPr>
          <p:cNvPr id="54312" name="Text Box 40"/>
          <p:cNvSpPr txBox="1">
            <a:spLocks noChangeArrowheads="1"/>
          </p:cNvSpPr>
          <p:nvPr/>
        </p:nvSpPr>
        <p:spPr bwMode="auto">
          <a:xfrm>
            <a:off x="5326834" y="2498307"/>
            <a:ext cx="492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10</a:t>
            </a:r>
            <a:endParaRPr lang="es-ES" sz="1600"/>
          </a:p>
        </p:txBody>
      </p:sp>
      <p:sp>
        <p:nvSpPr>
          <p:cNvPr id="54313" name="Text Box 41"/>
          <p:cNvSpPr txBox="1">
            <a:spLocks noChangeArrowheads="1"/>
          </p:cNvSpPr>
          <p:nvPr/>
        </p:nvSpPr>
        <p:spPr bwMode="auto">
          <a:xfrm>
            <a:off x="5890396" y="2479257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18</a:t>
            </a:r>
            <a:endParaRPr lang="es-ES" sz="1600"/>
          </a:p>
        </p:txBody>
      </p:sp>
      <p:sp>
        <p:nvSpPr>
          <p:cNvPr id="54314" name="Text Box 42"/>
          <p:cNvSpPr txBox="1">
            <a:spLocks noChangeArrowheads="1"/>
          </p:cNvSpPr>
          <p:nvPr/>
        </p:nvSpPr>
        <p:spPr bwMode="auto">
          <a:xfrm>
            <a:off x="6611121" y="2506244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25</a:t>
            </a:r>
            <a:endParaRPr lang="es-ES" sz="1600"/>
          </a:p>
        </p:txBody>
      </p:sp>
      <p:sp>
        <p:nvSpPr>
          <p:cNvPr id="54315" name="Text Box 43"/>
          <p:cNvSpPr txBox="1">
            <a:spLocks noChangeArrowheads="1"/>
          </p:cNvSpPr>
          <p:nvPr/>
        </p:nvSpPr>
        <p:spPr bwMode="auto">
          <a:xfrm>
            <a:off x="7384234" y="2403057"/>
            <a:ext cx="428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40</a:t>
            </a:r>
            <a:endParaRPr lang="es-ES" sz="1600"/>
          </a:p>
        </p:txBody>
      </p:sp>
      <p:sp>
        <p:nvSpPr>
          <p:cNvPr id="54316" name="Text Box 44"/>
          <p:cNvSpPr txBox="1">
            <a:spLocks noChangeArrowheads="1"/>
          </p:cNvSpPr>
          <p:nvPr/>
        </p:nvSpPr>
        <p:spPr bwMode="auto">
          <a:xfrm>
            <a:off x="6909571" y="1666457"/>
            <a:ext cx="550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33</a:t>
            </a:r>
            <a:endParaRPr lang="es-ES" sz="1600"/>
          </a:p>
        </p:txBody>
      </p:sp>
      <p:sp>
        <p:nvSpPr>
          <p:cNvPr id="54317" name="Text Box 45"/>
          <p:cNvSpPr txBox="1">
            <a:spLocks noChangeArrowheads="1"/>
          </p:cNvSpPr>
          <p:nvPr/>
        </p:nvSpPr>
        <p:spPr bwMode="auto">
          <a:xfrm>
            <a:off x="7531871" y="1448969"/>
            <a:ext cx="1225550" cy="63976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s-ES" sz="1200"/>
              <a:t>¿El 26 es mayor o menor que el 33?</a:t>
            </a:r>
            <a:endParaRPr lang="en-US" sz="1200"/>
          </a:p>
        </p:txBody>
      </p:sp>
      <p:sp>
        <p:nvSpPr>
          <p:cNvPr id="54318" name="Line 46"/>
          <p:cNvSpPr>
            <a:spLocks noChangeShapeType="1"/>
          </p:cNvSpPr>
          <p:nvPr/>
        </p:nvSpPr>
        <p:spPr bwMode="auto">
          <a:xfrm flipH="1">
            <a:off x="7208021" y="1453732"/>
            <a:ext cx="344488" cy="2143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4368" name="Group 96"/>
          <p:cNvGrpSpPr>
            <a:grpSpLocks/>
          </p:cNvGrpSpPr>
          <p:nvPr/>
        </p:nvGrpSpPr>
        <p:grpSpPr bwMode="auto">
          <a:xfrm>
            <a:off x="746896" y="796507"/>
            <a:ext cx="3656013" cy="2008187"/>
            <a:chOff x="134" y="1223"/>
            <a:chExt cx="2303" cy="1265"/>
          </a:xfrm>
        </p:grpSpPr>
        <p:grpSp>
          <p:nvGrpSpPr>
            <p:cNvPr id="54275" name="Group 3"/>
            <p:cNvGrpSpPr>
              <a:grpSpLocks/>
            </p:cNvGrpSpPr>
            <p:nvPr/>
          </p:nvGrpSpPr>
          <p:grpSpPr bwMode="auto">
            <a:xfrm>
              <a:off x="372" y="1306"/>
              <a:ext cx="1580" cy="1182"/>
              <a:chOff x="512" y="1258"/>
              <a:chExt cx="1864" cy="1374"/>
            </a:xfrm>
          </p:grpSpPr>
          <p:sp>
            <p:nvSpPr>
              <p:cNvPr id="54276" name="Oval 4"/>
              <p:cNvSpPr>
                <a:spLocks noChangeArrowheads="1"/>
              </p:cNvSpPr>
              <p:nvPr/>
            </p:nvSpPr>
            <p:spPr bwMode="auto">
              <a:xfrm>
                <a:off x="1238" y="1258"/>
                <a:ext cx="318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77" name="Oval 5"/>
              <p:cNvSpPr>
                <a:spLocks noChangeArrowheads="1"/>
              </p:cNvSpPr>
              <p:nvPr/>
            </p:nvSpPr>
            <p:spPr bwMode="auto">
              <a:xfrm>
                <a:off x="875" y="1757"/>
                <a:ext cx="318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s-MX" sz="1600"/>
                  <a:t>13</a:t>
                </a:r>
                <a:endParaRPr lang="es-ES" sz="1600"/>
              </a:p>
            </p:txBody>
          </p:sp>
          <p:sp>
            <p:nvSpPr>
              <p:cNvPr id="54278" name="Oval 6"/>
              <p:cNvSpPr>
                <a:spLocks noChangeArrowheads="1"/>
              </p:cNvSpPr>
              <p:nvPr/>
            </p:nvSpPr>
            <p:spPr bwMode="auto">
              <a:xfrm>
                <a:off x="1659" y="1680"/>
                <a:ext cx="318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79" name="Oval 7"/>
              <p:cNvSpPr>
                <a:spLocks noChangeArrowheads="1"/>
              </p:cNvSpPr>
              <p:nvPr/>
            </p:nvSpPr>
            <p:spPr bwMode="auto">
              <a:xfrm>
                <a:off x="512" y="2278"/>
                <a:ext cx="318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80" name="Oval 8"/>
              <p:cNvSpPr>
                <a:spLocks noChangeArrowheads="1"/>
              </p:cNvSpPr>
              <p:nvPr/>
            </p:nvSpPr>
            <p:spPr bwMode="auto">
              <a:xfrm>
                <a:off x="965" y="2302"/>
                <a:ext cx="318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4281" name="Oval 9"/>
              <p:cNvSpPr>
                <a:spLocks noChangeArrowheads="1"/>
              </p:cNvSpPr>
              <p:nvPr/>
            </p:nvSpPr>
            <p:spPr bwMode="auto">
              <a:xfrm>
                <a:off x="1432" y="2315"/>
                <a:ext cx="318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82" name="Oval 10"/>
              <p:cNvSpPr>
                <a:spLocks noChangeArrowheads="1"/>
              </p:cNvSpPr>
              <p:nvPr/>
            </p:nvSpPr>
            <p:spPr bwMode="auto">
              <a:xfrm>
                <a:off x="2022" y="2222"/>
                <a:ext cx="318" cy="31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83" name="Line 11"/>
              <p:cNvSpPr>
                <a:spLocks noChangeShapeType="1"/>
              </p:cNvSpPr>
              <p:nvPr/>
            </p:nvSpPr>
            <p:spPr bwMode="auto">
              <a:xfrm flipH="1">
                <a:off x="1102" y="1530"/>
                <a:ext cx="181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84" name="Line 12"/>
              <p:cNvSpPr>
                <a:spLocks noChangeShapeType="1"/>
              </p:cNvSpPr>
              <p:nvPr/>
            </p:nvSpPr>
            <p:spPr bwMode="auto">
              <a:xfrm flipH="1">
                <a:off x="739" y="2051"/>
                <a:ext cx="181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85" name="Line 13"/>
              <p:cNvSpPr>
                <a:spLocks noChangeShapeType="1"/>
              </p:cNvSpPr>
              <p:nvPr/>
            </p:nvSpPr>
            <p:spPr bwMode="auto">
              <a:xfrm>
                <a:off x="1555" y="1485"/>
                <a:ext cx="182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86" name="Line 14"/>
              <p:cNvSpPr>
                <a:spLocks noChangeShapeType="1"/>
              </p:cNvSpPr>
              <p:nvPr/>
            </p:nvSpPr>
            <p:spPr bwMode="auto">
              <a:xfrm>
                <a:off x="1931" y="1949"/>
                <a:ext cx="182" cy="2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87" name="Line 15"/>
              <p:cNvSpPr>
                <a:spLocks noChangeShapeType="1"/>
              </p:cNvSpPr>
              <p:nvPr/>
            </p:nvSpPr>
            <p:spPr bwMode="auto">
              <a:xfrm>
                <a:off x="1056" y="2075"/>
                <a:ext cx="46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88" name="Line 16"/>
              <p:cNvSpPr>
                <a:spLocks noChangeShapeType="1"/>
              </p:cNvSpPr>
              <p:nvPr/>
            </p:nvSpPr>
            <p:spPr bwMode="auto">
              <a:xfrm flipH="1">
                <a:off x="1614" y="1997"/>
                <a:ext cx="136" cy="3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89" name="Text Box 17"/>
              <p:cNvSpPr txBox="1">
                <a:spLocks noChangeArrowheads="1"/>
              </p:cNvSpPr>
              <p:nvPr/>
            </p:nvSpPr>
            <p:spPr bwMode="auto">
              <a:xfrm>
                <a:off x="1280" y="1302"/>
                <a:ext cx="319" cy="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sz="1600"/>
                  <a:t>21</a:t>
                </a:r>
                <a:endParaRPr lang="es-ES" sz="1600"/>
              </a:p>
            </p:txBody>
          </p:sp>
          <p:sp>
            <p:nvSpPr>
              <p:cNvPr id="54290" name="Text Box 18"/>
              <p:cNvSpPr txBox="1">
                <a:spLocks noChangeArrowheads="1"/>
              </p:cNvSpPr>
              <p:nvPr/>
            </p:nvSpPr>
            <p:spPr bwMode="auto">
              <a:xfrm>
                <a:off x="529" y="2336"/>
                <a:ext cx="365" cy="2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sz="1600"/>
                  <a:t>10</a:t>
                </a:r>
                <a:endParaRPr lang="es-ES" sz="1600"/>
              </a:p>
            </p:txBody>
          </p:sp>
          <p:sp>
            <p:nvSpPr>
              <p:cNvPr id="54291" name="Text Box 19"/>
              <p:cNvSpPr txBox="1">
                <a:spLocks noChangeArrowheads="1"/>
              </p:cNvSpPr>
              <p:nvPr/>
            </p:nvSpPr>
            <p:spPr bwMode="auto">
              <a:xfrm>
                <a:off x="987" y="2360"/>
                <a:ext cx="365" cy="2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sz="1600"/>
                  <a:t>18</a:t>
                </a:r>
                <a:endParaRPr lang="es-ES" sz="1600"/>
              </a:p>
            </p:txBody>
          </p:sp>
          <p:sp>
            <p:nvSpPr>
              <p:cNvPr id="54292" name="Text Box 20"/>
              <p:cNvSpPr txBox="1">
                <a:spLocks noChangeArrowheads="1"/>
              </p:cNvSpPr>
              <p:nvPr/>
            </p:nvSpPr>
            <p:spPr bwMode="auto">
              <a:xfrm>
                <a:off x="1483" y="2360"/>
                <a:ext cx="364" cy="2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sz="1600"/>
                  <a:t>25</a:t>
                </a:r>
                <a:endParaRPr lang="es-ES" sz="1600"/>
              </a:p>
            </p:txBody>
          </p:sp>
          <p:sp>
            <p:nvSpPr>
              <p:cNvPr id="54293" name="Text Box 21"/>
              <p:cNvSpPr txBox="1">
                <a:spLocks noChangeArrowheads="1"/>
              </p:cNvSpPr>
              <p:nvPr/>
            </p:nvSpPr>
            <p:spPr bwMode="auto">
              <a:xfrm>
                <a:off x="2057" y="2266"/>
                <a:ext cx="319" cy="2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sz="1600"/>
                  <a:t>40</a:t>
                </a:r>
                <a:endParaRPr lang="es-ES" sz="1600"/>
              </a:p>
            </p:txBody>
          </p:sp>
          <p:sp>
            <p:nvSpPr>
              <p:cNvPr id="54294" name="Text Box 22"/>
              <p:cNvSpPr txBox="1">
                <a:spLocks noChangeArrowheads="1"/>
              </p:cNvSpPr>
              <p:nvPr/>
            </p:nvSpPr>
            <p:spPr bwMode="auto">
              <a:xfrm>
                <a:off x="1705" y="1726"/>
                <a:ext cx="409" cy="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s-MX" sz="1600"/>
                  <a:t>33</a:t>
                </a:r>
                <a:endParaRPr lang="es-ES" sz="1600"/>
              </a:p>
            </p:txBody>
          </p:sp>
        </p:grpSp>
        <p:sp>
          <p:nvSpPr>
            <p:cNvPr id="54295" name="Text Box 23"/>
            <p:cNvSpPr txBox="1">
              <a:spLocks noChangeArrowheads="1"/>
            </p:cNvSpPr>
            <p:nvPr/>
          </p:nvSpPr>
          <p:spPr bwMode="auto">
            <a:xfrm>
              <a:off x="1462" y="1223"/>
              <a:ext cx="975" cy="28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s-ES" sz="1200"/>
                <a:t>¿El 26 es mayor o menor que el 21?</a:t>
              </a:r>
              <a:endParaRPr lang="en-US" sz="1200"/>
            </a:p>
          </p:txBody>
        </p:sp>
        <p:sp>
          <p:nvSpPr>
            <p:cNvPr id="54296" name="Line 24"/>
            <p:cNvSpPr>
              <a:spLocks noChangeShapeType="1"/>
            </p:cNvSpPr>
            <p:nvPr/>
          </p:nvSpPr>
          <p:spPr bwMode="auto">
            <a:xfrm flipH="1">
              <a:off x="1242" y="1240"/>
              <a:ext cx="217" cy="1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0" name="Oval 68"/>
            <p:cNvSpPr>
              <a:spLocks noChangeArrowheads="1"/>
            </p:cNvSpPr>
            <p:nvPr/>
          </p:nvSpPr>
          <p:spPr bwMode="auto">
            <a:xfrm>
              <a:off x="134" y="1235"/>
              <a:ext cx="634" cy="377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s-ES" b="1"/>
                <a:t>Paso</a:t>
              </a:r>
            </a:p>
            <a:p>
              <a:pPr algn="ctr" eaLnBrk="0" hangingPunct="0"/>
              <a:r>
                <a:rPr lang="es-ES" b="1"/>
                <a:t>1</a:t>
              </a:r>
              <a:endParaRPr lang="en-US" b="1"/>
            </a:p>
          </p:txBody>
        </p:sp>
      </p:grpSp>
      <p:sp>
        <p:nvSpPr>
          <p:cNvPr id="54341" name="Oval 69"/>
          <p:cNvSpPr>
            <a:spLocks noChangeArrowheads="1"/>
          </p:cNvSpPr>
          <p:nvPr/>
        </p:nvSpPr>
        <p:spPr bwMode="auto">
          <a:xfrm>
            <a:off x="5188721" y="840957"/>
            <a:ext cx="1006475" cy="598487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s-ES" b="1"/>
              <a:t>Paso</a:t>
            </a:r>
          </a:p>
          <a:p>
            <a:pPr algn="ctr" eaLnBrk="0" hangingPunct="0"/>
            <a:r>
              <a:rPr lang="es-ES" b="1"/>
              <a:t>2</a:t>
            </a:r>
            <a:endParaRPr lang="en-US" b="1"/>
          </a:p>
        </p:txBody>
      </p:sp>
      <p:grpSp>
        <p:nvGrpSpPr>
          <p:cNvPr id="54369" name="Group 97"/>
          <p:cNvGrpSpPr>
            <a:grpSpLocks/>
          </p:cNvGrpSpPr>
          <p:nvPr/>
        </p:nvGrpSpPr>
        <p:grpSpPr bwMode="auto">
          <a:xfrm>
            <a:off x="767534" y="3009482"/>
            <a:ext cx="3621087" cy="2447925"/>
            <a:chOff x="147" y="2617"/>
            <a:chExt cx="2281" cy="1542"/>
          </a:xfrm>
        </p:grpSpPr>
        <p:sp>
          <p:nvSpPr>
            <p:cNvPr id="54319" name="Oval 47"/>
            <p:cNvSpPr>
              <a:spLocks noChangeArrowheads="1"/>
            </p:cNvSpPr>
            <p:nvPr/>
          </p:nvSpPr>
          <p:spPr bwMode="auto">
            <a:xfrm>
              <a:off x="818" y="2724"/>
              <a:ext cx="270" cy="273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20" name="Oval 48"/>
            <p:cNvSpPr>
              <a:spLocks noChangeArrowheads="1"/>
            </p:cNvSpPr>
            <p:nvPr/>
          </p:nvSpPr>
          <p:spPr bwMode="auto">
            <a:xfrm>
              <a:off x="511" y="3153"/>
              <a:ext cx="269" cy="273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MX" sz="1600"/>
                <a:t>13</a:t>
              </a:r>
              <a:endParaRPr lang="es-ES" sz="1600"/>
            </a:p>
          </p:txBody>
        </p:sp>
        <p:sp>
          <p:nvSpPr>
            <p:cNvPr id="54321" name="Oval 49"/>
            <p:cNvSpPr>
              <a:spLocks noChangeArrowheads="1"/>
            </p:cNvSpPr>
            <p:nvPr/>
          </p:nvSpPr>
          <p:spPr bwMode="auto">
            <a:xfrm>
              <a:off x="1175" y="3087"/>
              <a:ext cx="270" cy="273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22" name="Oval 50"/>
            <p:cNvSpPr>
              <a:spLocks noChangeArrowheads="1"/>
            </p:cNvSpPr>
            <p:nvPr/>
          </p:nvSpPr>
          <p:spPr bwMode="auto">
            <a:xfrm>
              <a:off x="203" y="3601"/>
              <a:ext cx="270" cy="273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23" name="Oval 51"/>
            <p:cNvSpPr>
              <a:spLocks noChangeArrowheads="1"/>
            </p:cNvSpPr>
            <p:nvPr/>
          </p:nvSpPr>
          <p:spPr bwMode="auto">
            <a:xfrm>
              <a:off x="579" y="3622"/>
              <a:ext cx="270" cy="273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54324" name="Oval 52"/>
            <p:cNvSpPr>
              <a:spLocks noChangeArrowheads="1"/>
            </p:cNvSpPr>
            <p:nvPr/>
          </p:nvSpPr>
          <p:spPr bwMode="auto">
            <a:xfrm>
              <a:off x="983" y="3617"/>
              <a:ext cx="269" cy="27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25" name="Oval 53"/>
            <p:cNvSpPr>
              <a:spLocks noChangeArrowheads="1"/>
            </p:cNvSpPr>
            <p:nvPr/>
          </p:nvSpPr>
          <p:spPr bwMode="auto">
            <a:xfrm>
              <a:off x="1483" y="3553"/>
              <a:ext cx="269" cy="273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26" name="Line 54"/>
            <p:cNvSpPr>
              <a:spLocks noChangeShapeType="1"/>
            </p:cNvSpPr>
            <p:nvPr/>
          </p:nvSpPr>
          <p:spPr bwMode="auto">
            <a:xfrm flipH="1">
              <a:off x="703" y="2958"/>
              <a:ext cx="154" cy="1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27" name="Line 55"/>
            <p:cNvSpPr>
              <a:spLocks noChangeShapeType="1"/>
            </p:cNvSpPr>
            <p:nvPr/>
          </p:nvSpPr>
          <p:spPr bwMode="auto">
            <a:xfrm flipH="1">
              <a:off x="395" y="3406"/>
              <a:ext cx="154" cy="1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28" name="Line 56"/>
            <p:cNvSpPr>
              <a:spLocks noChangeShapeType="1"/>
            </p:cNvSpPr>
            <p:nvPr/>
          </p:nvSpPr>
          <p:spPr bwMode="auto">
            <a:xfrm>
              <a:off x="1087" y="2919"/>
              <a:ext cx="154" cy="1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29" name="Line 57"/>
            <p:cNvSpPr>
              <a:spLocks noChangeShapeType="1"/>
            </p:cNvSpPr>
            <p:nvPr/>
          </p:nvSpPr>
          <p:spPr bwMode="auto">
            <a:xfrm>
              <a:off x="1406" y="3318"/>
              <a:ext cx="154" cy="2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0" name="Line 58"/>
            <p:cNvSpPr>
              <a:spLocks noChangeShapeType="1"/>
            </p:cNvSpPr>
            <p:nvPr/>
          </p:nvSpPr>
          <p:spPr bwMode="auto">
            <a:xfrm>
              <a:off x="664" y="3427"/>
              <a:ext cx="39" cy="1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1" name="Line 59"/>
            <p:cNvSpPr>
              <a:spLocks noChangeShapeType="1"/>
            </p:cNvSpPr>
            <p:nvPr/>
          </p:nvSpPr>
          <p:spPr bwMode="auto">
            <a:xfrm flipH="1">
              <a:off x="1145" y="3343"/>
              <a:ext cx="115" cy="2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32" name="Text Box 60"/>
            <p:cNvSpPr txBox="1">
              <a:spLocks noChangeArrowheads="1"/>
            </p:cNvSpPr>
            <p:nvPr/>
          </p:nvSpPr>
          <p:spPr bwMode="auto">
            <a:xfrm>
              <a:off x="854" y="2762"/>
              <a:ext cx="27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600"/>
                <a:t>21</a:t>
              </a:r>
              <a:endParaRPr lang="es-ES" sz="1600"/>
            </a:p>
          </p:txBody>
        </p:sp>
        <p:sp>
          <p:nvSpPr>
            <p:cNvPr id="54333" name="Text Box 61"/>
            <p:cNvSpPr txBox="1">
              <a:spLocks noChangeArrowheads="1"/>
            </p:cNvSpPr>
            <p:nvPr/>
          </p:nvSpPr>
          <p:spPr bwMode="auto">
            <a:xfrm>
              <a:off x="217" y="3651"/>
              <a:ext cx="3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 sz="1600"/>
                <a:t>10</a:t>
              </a:r>
            </a:p>
          </p:txBody>
        </p:sp>
        <p:sp>
          <p:nvSpPr>
            <p:cNvPr id="54334" name="Text Box 62"/>
            <p:cNvSpPr txBox="1">
              <a:spLocks noChangeArrowheads="1"/>
            </p:cNvSpPr>
            <p:nvPr/>
          </p:nvSpPr>
          <p:spPr bwMode="auto">
            <a:xfrm>
              <a:off x="572" y="3639"/>
              <a:ext cx="30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600"/>
                <a:t>18</a:t>
              </a:r>
              <a:endParaRPr lang="es-ES" sz="1600"/>
            </a:p>
          </p:txBody>
        </p:sp>
        <p:sp>
          <p:nvSpPr>
            <p:cNvPr id="54335" name="Text Box 63"/>
            <p:cNvSpPr txBox="1">
              <a:spLocks noChangeArrowheads="1"/>
            </p:cNvSpPr>
            <p:nvPr/>
          </p:nvSpPr>
          <p:spPr bwMode="auto">
            <a:xfrm>
              <a:off x="1026" y="3656"/>
              <a:ext cx="30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600"/>
                <a:t>25</a:t>
              </a:r>
              <a:endParaRPr lang="es-ES" sz="1600"/>
            </a:p>
          </p:txBody>
        </p:sp>
        <p:sp>
          <p:nvSpPr>
            <p:cNvPr id="54336" name="Text Box 64"/>
            <p:cNvSpPr txBox="1">
              <a:spLocks noChangeArrowheads="1"/>
            </p:cNvSpPr>
            <p:nvPr/>
          </p:nvSpPr>
          <p:spPr bwMode="auto">
            <a:xfrm>
              <a:off x="1513" y="3591"/>
              <a:ext cx="27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600"/>
                <a:t>40</a:t>
              </a:r>
              <a:endParaRPr lang="es-ES" sz="1600"/>
            </a:p>
          </p:txBody>
        </p:sp>
        <p:sp>
          <p:nvSpPr>
            <p:cNvPr id="54337" name="Text Box 65"/>
            <p:cNvSpPr txBox="1">
              <a:spLocks noChangeArrowheads="1"/>
            </p:cNvSpPr>
            <p:nvPr/>
          </p:nvSpPr>
          <p:spPr bwMode="auto">
            <a:xfrm>
              <a:off x="1214" y="3127"/>
              <a:ext cx="34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600"/>
                <a:t>33</a:t>
              </a:r>
              <a:endParaRPr lang="es-ES" sz="1600"/>
            </a:p>
          </p:txBody>
        </p:sp>
        <p:sp>
          <p:nvSpPr>
            <p:cNvPr id="54338" name="Text Box 66"/>
            <p:cNvSpPr txBox="1">
              <a:spLocks noChangeArrowheads="1"/>
            </p:cNvSpPr>
            <p:nvPr/>
          </p:nvSpPr>
          <p:spPr bwMode="auto">
            <a:xfrm>
              <a:off x="1406" y="3871"/>
              <a:ext cx="1022" cy="28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s-ES" sz="1200"/>
                <a:t>Se encontró el Nodo Padre</a:t>
              </a:r>
              <a:endParaRPr lang="en-US" sz="1200"/>
            </a:p>
          </p:txBody>
        </p:sp>
        <p:sp>
          <p:nvSpPr>
            <p:cNvPr id="54339" name="Line 67"/>
            <p:cNvSpPr>
              <a:spLocks noChangeShapeType="1"/>
            </p:cNvSpPr>
            <p:nvPr/>
          </p:nvSpPr>
          <p:spPr bwMode="auto">
            <a:xfrm flipH="1" flipV="1">
              <a:off x="1219" y="3827"/>
              <a:ext cx="226" cy="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42" name="Oval 70"/>
            <p:cNvSpPr>
              <a:spLocks noChangeArrowheads="1"/>
            </p:cNvSpPr>
            <p:nvPr/>
          </p:nvSpPr>
          <p:spPr bwMode="auto">
            <a:xfrm>
              <a:off x="147" y="2617"/>
              <a:ext cx="634" cy="377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s-ES" b="1"/>
                <a:t>Paso</a:t>
              </a:r>
            </a:p>
            <a:p>
              <a:pPr algn="ctr" eaLnBrk="0" hangingPunct="0"/>
              <a:r>
                <a:rPr lang="es-ES" b="1"/>
                <a:t>3</a:t>
              </a:r>
              <a:endParaRPr lang="en-US" b="1"/>
            </a:p>
          </p:txBody>
        </p:sp>
      </p:grpSp>
      <p:sp>
        <p:nvSpPr>
          <p:cNvPr id="54343" name="Oval 71"/>
          <p:cNvSpPr>
            <a:spLocks noChangeArrowheads="1"/>
          </p:cNvSpPr>
          <p:nvPr/>
        </p:nvSpPr>
        <p:spPr bwMode="auto">
          <a:xfrm>
            <a:off x="6060259" y="3160294"/>
            <a:ext cx="428625" cy="433388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44" name="Oval 72"/>
          <p:cNvSpPr>
            <a:spLocks noChangeArrowheads="1"/>
          </p:cNvSpPr>
          <p:nvPr/>
        </p:nvSpPr>
        <p:spPr bwMode="auto">
          <a:xfrm>
            <a:off x="5572896" y="3841332"/>
            <a:ext cx="427038" cy="43338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13</a:t>
            </a:r>
            <a:endParaRPr lang="es-ES" sz="1600"/>
          </a:p>
        </p:txBody>
      </p:sp>
      <p:sp>
        <p:nvSpPr>
          <p:cNvPr id="54345" name="Oval 73"/>
          <p:cNvSpPr>
            <a:spLocks noChangeArrowheads="1"/>
          </p:cNvSpPr>
          <p:nvPr/>
        </p:nvSpPr>
        <p:spPr bwMode="auto">
          <a:xfrm>
            <a:off x="6626996" y="3736557"/>
            <a:ext cx="428625" cy="43338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46" name="Oval 74"/>
          <p:cNvSpPr>
            <a:spLocks noChangeArrowheads="1"/>
          </p:cNvSpPr>
          <p:nvPr/>
        </p:nvSpPr>
        <p:spPr bwMode="auto">
          <a:xfrm>
            <a:off x="5083946" y="4552532"/>
            <a:ext cx="428625" cy="43338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47" name="Oval 75"/>
          <p:cNvSpPr>
            <a:spLocks noChangeArrowheads="1"/>
          </p:cNvSpPr>
          <p:nvPr/>
        </p:nvSpPr>
        <p:spPr bwMode="auto">
          <a:xfrm>
            <a:off x="5680846" y="4585869"/>
            <a:ext cx="428625" cy="433388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54348" name="Oval 76"/>
          <p:cNvSpPr>
            <a:spLocks noChangeArrowheads="1"/>
          </p:cNvSpPr>
          <p:nvPr/>
        </p:nvSpPr>
        <p:spPr bwMode="auto">
          <a:xfrm>
            <a:off x="6322196" y="4577932"/>
            <a:ext cx="427038" cy="433387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49" name="Oval 77"/>
          <p:cNvSpPr>
            <a:spLocks noChangeArrowheads="1"/>
          </p:cNvSpPr>
          <p:nvPr/>
        </p:nvSpPr>
        <p:spPr bwMode="auto">
          <a:xfrm>
            <a:off x="7115946" y="4476332"/>
            <a:ext cx="427038" cy="43338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50" name="Line 78"/>
          <p:cNvSpPr>
            <a:spLocks noChangeShapeType="1"/>
          </p:cNvSpPr>
          <p:nvPr/>
        </p:nvSpPr>
        <p:spPr bwMode="auto">
          <a:xfrm flipH="1">
            <a:off x="5877696" y="3531769"/>
            <a:ext cx="244475" cy="30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51" name="Line 79"/>
          <p:cNvSpPr>
            <a:spLocks noChangeShapeType="1"/>
          </p:cNvSpPr>
          <p:nvPr/>
        </p:nvSpPr>
        <p:spPr bwMode="auto">
          <a:xfrm flipH="1">
            <a:off x="5388746" y="4242969"/>
            <a:ext cx="244475" cy="30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52" name="Line 80"/>
          <p:cNvSpPr>
            <a:spLocks noChangeShapeType="1"/>
          </p:cNvSpPr>
          <p:nvPr/>
        </p:nvSpPr>
        <p:spPr bwMode="auto">
          <a:xfrm>
            <a:off x="6487296" y="3469857"/>
            <a:ext cx="244475" cy="311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53" name="Line 81"/>
          <p:cNvSpPr>
            <a:spLocks noChangeShapeType="1"/>
          </p:cNvSpPr>
          <p:nvPr/>
        </p:nvSpPr>
        <p:spPr bwMode="auto">
          <a:xfrm>
            <a:off x="6993709" y="4103269"/>
            <a:ext cx="244475" cy="373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54" name="Line 82"/>
          <p:cNvSpPr>
            <a:spLocks noChangeShapeType="1"/>
          </p:cNvSpPr>
          <p:nvPr/>
        </p:nvSpPr>
        <p:spPr bwMode="auto">
          <a:xfrm>
            <a:off x="5815784" y="4276307"/>
            <a:ext cx="61912" cy="309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55" name="Line 83"/>
          <p:cNvSpPr>
            <a:spLocks noChangeShapeType="1"/>
          </p:cNvSpPr>
          <p:nvPr/>
        </p:nvSpPr>
        <p:spPr bwMode="auto">
          <a:xfrm flipH="1">
            <a:off x="6579371" y="4142957"/>
            <a:ext cx="182563" cy="433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56" name="Text Box 84"/>
          <p:cNvSpPr txBox="1">
            <a:spLocks noChangeArrowheads="1"/>
          </p:cNvSpPr>
          <p:nvPr/>
        </p:nvSpPr>
        <p:spPr bwMode="auto">
          <a:xfrm>
            <a:off x="6117409" y="3220619"/>
            <a:ext cx="428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21</a:t>
            </a:r>
            <a:endParaRPr lang="es-ES" sz="1600"/>
          </a:p>
        </p:txBody>
      </p:sp>
      <p:sp>
        <p:nvSpPr>
          <p:cNvPr id="54357" name="Text Box 85"/>
          <p:cNvSpPr txBox="1">
            <a:spLocks noChangeArrowheads="1"/>
          </p:cNvSpPr>
          <p:nvPr/>
        </p:nvSpPr>
        <p:spPr bwMode="auto">
          <a:xfrm>
            <a:off x="5106171" y="4631907"/>
            <a:ext cx="492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600"/>
              <a:t>10</a:t>
            </a:r>
          </a:p>
        </p:txBody>
      </p:sp>
      <p:sp>
        <p:nvSpPr>
          <p:cNvPr id="54358" name="Text Box 86"/>
          <p:cNvSpPr txBox="1">
            <a:spLocks noChangeArrowheads="1"/>
          </p:cNvSpPr>
          <p:nvPr/>
        </p:nvSpPr>
        <p:spPr bwMode="auto">
          <a:xfrm>
            <a:off x="5669734" y="4612857"/>
            <a:ext cx="4905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18</a:t>
            </a:r>
            <a:endParaRPr lang="es-ES" sz="1600"/>
          </a:p>
        </p:txBody>
      </p:sp>
      <p:sp>
        <p:nvSpPr>
          <p:cNvPr id="54359" name="Text Box 87"/>
          <p:cNvSpPr txBox="1">
            <a:spLocks noChangeArrowheads="1"/>
          </p:cNvSpPr>
          <p:nvPr/>
        </p:nvSpPr>
        <p:spPr bwMode="auto">
          <a:xfrm>
            <a:off x="6390459" y="4639844"/>
            <a:ext cx="4905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25</a:t>
            </a:r>
            <a:endParaRPr lang="es-ES" sz="1600"/>
          </a:p>
        </p:txBody>
      </p:sp>
      <p:sp>
        <p:nvSpPr>
          <p:cNvPr id="54360" name="Text Box 88"/>
          <p:cNvSpPr txBox="1">
            <a:spLocks noChangeArrowheads="1"/>
          </p:cNvSpPr>
          <p:nvPr/>
        </p:nvSpPr>
        <p:spPr bwMode="auto">
          <a:xfrm>
            <a:off x="7163571" y="4536657"/>
            <a:ext cx="428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40</a:t>
            </a:r>
            <a:endParaRPr lang="es-ES" sz="1600"/>
          </a:p>
        </p:txBody>
      </p:sp>
      <p:sp>
        <p:nvSpPr>
          <p:cNvPr id="54361" name="Text Box 89"/>
          <p:cNvSpPr txBox="1">
            <a:spLocks noChangeArrowheads="1"/>
          </p:cNvSpPr>
          <p:nvPr/>
        </p:nvSpPr>
        <p:spPr bwMode="auto">
          <a:xfrm>
            <a:off x="6688909" y="3800057"/>
            <a:ext cx="550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33</a:t>
            </a:r>
            <a:endParaRPr lang="es-ES" sz="1600"/>
          </a:p>
        </p:txBody>
      </p:sp>
      <p:sp>
        <p:nvSpPr>
          <p:cNvPr id="54362" name="Text Box 90"/>
          <p:cNvSpPr txBox="1">
            <a:spLocks noChangeArrowheads="1"/>
          </p:cNvSpPr>
          <p:nvPr/>
        </p:nvSpPr>
        <p:spPr bwMode="auto">
          <a:xfrm>
            <a:off x="7439796" y="5255794"/>
            <a:ext cx="1304925" cy="2746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s-ES" sz="1200"/>
              <a:t>Agregar el nodo</a:t>
            </a:r>
            <a:endParaRPr lang="en-US" sz="1200"/>
          </a:p>
        </p:txBody>
      </p:sp>
      <p:sp>
        <p:nvSpPr>
          <p:cNvPr id="54363" name="Line 91"/>
          <p:cNvSpPr>
            <a:spLocks noChangeShapeType="1"/>
          </p:cNvSpPr>
          <p:nvPr/>
        </p:nvSpPr>
        <p:spPr bwMode="auto">
          <a:xfrm flipH="1">
            <a:off x="7108009" y="5287544"/>
            <a:ext cx="385762" cy="42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64" name="Oval 92"/>
          <p:cNvSpPr>
            <a:spLocks noChangeArrowheads="1"/>
          </p:cNvSpPr>
          <p:nvPr/>
        </p:nvSpPr>
        <p:spPr bwMode="auto">
          <a:xfrm>
            <a:off x="4995046" y="2990432"/>
            <a:ext cx="1006475" cy="598487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s-ES" b="1"/>
              <a:t>Paso</a:t>
            </a:r>
          </a:p>
          <a:p>
            <a:pPr algn="ctr" eaLnBrk="0" hangingPunct="0"/>
            <a:r>
              <a:rPr lang="es-ES" b="1"/>
              <a:t>4</a:t>
            </a:r>
            <a:endParaRPr lang="en-US" b="1"/>
          </a:p>
        </p:txBody>
      </p:sp>
      <p:sp>
        <p:nvSpPr>
          <p:cNvPr id="54365" name="Oval 93"/>
          <p:cNvSpPr>
            <a:spLocks noChangeArrowheads="1"/>
          </p:cNvSpPr>
          <p:nvPr/>
        </p:nvSpPr>
        <p:spPr bwMode="auto">
          <a:xfrm>
            <a:off x="6709161" y="5279607"/>
            <a:ext cx="427038" cy="43338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66" name="Line 94"/>
          <p:cNvSpPr>
            <a:spLocks noChangeShapeType="1"/>
          </p:cNvSpPr>
          <p:nvPr/>
        </p:nvSpPr>
        <p:spPr bwMode="auto">
          <a:xfrm>
            <a:off x="6665096" y="4985919"/>
            <a:ext cx="204788" cy="293688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67" name="Text Box 95"/>
          <p:cNvSpPr txBox="1">
            <a:spLocks noChangeArrowheads="1"/>
          </p:cNvSpPr>
          <p:nvPr/>
        </p:nvSpPr>
        <p:spPr bwMode="auto">
          <a:xfrm>
            <a:off x="6756786" y="5339932"/>
            <a:ext cx="428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26</a:t>
            </a:r>
            <a:endParaRPr lang="es-ES" sz="16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Comentarios importantes....</a:t>
            </a:r>
            <a:endParaRPr 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801585"/>
            <a:ext cx="7772400" cy="2469858"/>
          </a:xfrm>
        </p:spPr>
        <p:txBody>
          <a:bodyPr/>
          <a:lstStyle/>
          <a:p>
            <a:pPr>
              <a:buFont typeface="Wingdings" charset="2"/>
              <a:buChar char="ü"/>
            </a:pPr>
            <a:r>
              <a:rPr lang="es-ES_tradnl" sz="2000" dirty="0"/>
              <a:t>El orden de inserción de los datos, determina la forma del ABB.</a:t>
            </a:r>
          </a:p>
          <a:p>
            <a:pPr>
              <a:buFont typeface="Wingdings" charset="2"/>
              <a:buChar char="ü"/>
            </a:pPr>
            <a:r>
              <a:rPr lang="es-ES_tradnl" sz="2000" dirty="0"/>
              <a:t>¿Qué pasará si se insertan los datos en forma ordenada?</a:t>
            </a:r>
          </a:p>
          <a:p>
            <a:pPr>
              <a:buFont typeface="Wingdings" charset="2"/>
              <a:buChar char="ü"/>
            </a:pPr>
            <a:r>
              <a:rPr lang="es-ES_tradnl" sz="2000" dirty="0"/>
              <a:t>La forma del ABB determina la eficiencia del proceso de búsqueda.</a:t>
            </a:r>
          </a:p>
          <a:p>
            <a:pPr>
              <a:buFont typeface="Wingdings" charset="2"/>
              <a:buChar char="ü"/>
            </a:pPr>
            <a:r>
              <a:rPr lang="es-ES_tradnl" sz="2000" dirty="0"/>
              <a:t>Entre menos altura tenga el ABB, más balanceado estará, y más eficiente será.</a:t>
            </a:r>
            <a:endParaRPr lang="en-US" sz="2000" dirty="0"/>
          </a:p>
        </p:txBody>
      </p:sp>
      <p:sp>
        <p:nvSpPr>
          <p:cNvPr id="55320" name="Oval 24"/>
          <p:cNvSpPr>
            <a:spLocks noChangeArrowheads="1"/>
          </p:cNvSpPr>
          <p:nvPr/>
        </p:nvSpPr>
        <p:spPr bwMode="auto">
          <a:xfrm>
            <a:off x="6465888" y="3330070"/>
            <a:ext cx="42703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1" name="Line 25"/>
          <p:cNvSpPr>
            <a:spLocks noChangeShapeType="1"/>
          </p:cNvSpPr>
          <p:nvPr/>
        </p:nvSpPr>
        <p:spPr bwMode="auto">
          <a:xfrm>
            <a:off x="6369050" y="3147508"/>
            <a:ext cx="163513" cy="239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2" name="Text Box 26"/>
          <p:cNvSpPr txBox="1">
            <a:spLocks noChangeArrowheads="1"/>
          </p:cNvSpPr>
          <p:nvPr/>
        </p:nvSpPr>
        <p:spPr bwMode="auto">
          <a:xfrm>
            <a:off x="6513513" y="3390395"/>
            <a:ext cx="428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13</a:t>
            </a:r>
            <a:endParaRPr lang="es-ES" sz="1600"/>
          </a:p>
        </p:txBody>
      </p:sp>
      <p:sp>
        <p:nvSpPr>
          <p:cNvPr id="55323" name="Oval 27"/>
          <p:cNvSpPr>
            <a:spLocks noChangeArrowheads="1"/>
          </p:cNvSpPr>
          <p:nvPr/>
        </p:nvSpPr>
        <p:spPr bwMode="auto">
          <a:xfrm>
            <a:off x="5954713" y="2904620"/>
            <a:ext cx="42703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4" name="Text Box 28"/>
          <p:cNvSpPr txBox="1">
            <a:spLocks noChangeArrowheads="1"/>
          </p:cNvSpPr>
          <p:nvPr/>
        </p:nvSpPr>
        <p:spPr bwMode="auto">
          <a:xfrm>
            <a:off x="6002338" y="2964945"/>
            <a:ext cx="428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10</a:t>
            </a:r>
            <a:endParaRPr lang="es-ES" sz="1600"/>
          </a:p>
        </p:txBody>
      </p:sp>
      <p:sp>
        <p:nvSpPr>
          <p:cNvPr id="55325" name="Oval 29"/>
          <p:cNvSpPr>
            <a:spLocks noChangeArrowheads="1"/>
          </p:cNvSpPr>
          <p:nvPr/>
        </p:nvSpPr>
        <p:spPr bwMode="auto">
          <a:xfrm>
            <a:off x="6910388" y="3863470"/>
            <a:ext cx="42703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6" name="Line 30"/>
          <p:cNvSpPr>
            <a:spLocks noChangeShapeType="1"/>
          </p:cNvSpPr>
          <p:nvPr/>
        </p:nvSpPr>
        <p:spPr bwMode="auto">
          <a:xfrm>
            <a:off x="6813550" y="3680908"/>
            <a:ext cx="163513" cy="239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7" name="Text Box 31"/>
          <p:cNvSpPr txBox="1">
            <a:spLocks noChangeArrowheads="1"/>
          </p:cNvSpPr>
          <p:nvPr/>
        </p:nvSpPr>
        <p:spPr bwMode="auto">
          <a:xfrm>
            <a:off x="6958013" y="3923795"/>
            <a:ext cx="428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18</a:t>
            </a:r>
            <a:endParaRPr lang="es-ES" sz="1600"/>
          </a:p>
        </p:txBody>
      </p:sp>
      <p:sp>
        <p:nvSpPr>
          <p:cNvPr id="55328" name="Oval 32"/>
          <p:cNvSpPr>
            <a:spLocks noChangeArrowheads="1"/>
          </p:cNvSpPr>
          <p:nvPr/>
        </p:nvSpPr>
        <p:spPr bwMode="auto">
          <a:xfrm>
            <a:off x="7354888" y="4434970"/>
            <a:ext cx="42703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9" name="Line 33"/>
          <p:cNvSpPr>
            <a:spLocks noChangeShapeType="1"/>
          </p:cNvSpPr>
          <p:nvPr/>
        </p:nvSpPr>
        <p:spPr bwMode="auto">
          <a:xfrm>
            <a:off x="7258050" y="4252408"/>
            <a:ext cx="163513" cy="239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0" name="Text Box 34"/>
          <p:cNvSpPr txBox="1">
            <a:spLocks noChangeArrowheads="1"/>
          </p:cNvSpPr>
          <p:nvPr/>
        </p:nvSpPr>
        <p:spPr bwMode="auto">
          <a:xfrm>
            <a:off x="7402513" y="4495295"/>
            <a:ext cx="428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21</a:t>
            </a:r>
            <a:endParaRPr lang="es-ES" sz="1600"/>
          </a:p>
        </p:txBody>
      </p:sp>
      <p:sp>
        <p:nvSpPr>
          <p:cNvPr id="55331" name="Oval 35"/>
          <p:cNvSpPr>
            <a:spLocks noChangeArrowheads="1"/>
          </p:cNvSpPr>
          <p:nvPr/>
        </p:nvSpPr>
        <p:spPr bwMode="auto">
          <a:xfrm>
            <a:off x="7799388" y="4968370"/>
            <a:ext cx="42703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2" name="Line 36"/>
          <p:cNvSpPr>
            <a:spLocks noChangeShapeType="1"/>
          </p:cNvSpPr>
          <p:nvPr/>
        </p:nvSpPr>
        <p:spPr bwMode="auto">
          <a:xfrm>
            <a:off x="7702550" y="4785808"/>
            <a:ext cx="163513" cy="239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3" name="Text Box 37"/>
          <p:cNvSpPr txBox="1">
            <a:spLocks noChangeArrowheads="1"/>
          </p:cNvSpPr>
          <p:nvPr/>
        </p:nvSpPr>
        <p:spPr bwMode="auto">
          <a:xfrm>
            <a:off x="7847013" y="5028695"/>
            <a:ext cx="428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25</a:t>
            </a:r>
            <a:endParaRPr lang="es-ES" sz="1600"/>
          </a:p>
        </p:txBody>
      </p:sp>
      <p:sp>
        <p:nvSpPr>
          <p:cNvPr id="55334" name="Line 38"/>
          <p:cNvSpPr>
            <a:spLocks noChangeShapeType="1"/>
          </p:cNvSpPr>
          <p:nvPr/>
        </p:nvSpPr>
        <p:spPr bwMode="auto">
          <a:xfrm>
            <a:off x="8174038" y="5357308"/>
            <a:ext cx="163512" cy="239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35" name="Text Box 39"/>
          <p:cNvSpPr txBox="1">
            <a:spLocks noChangeArrowheads="1"/>
          </p:cNvSpPr>
          <p:nvPr/>
        </p:nvSpPr>
        <p:spPr bwMode="auto">
          <a:xfrm>
            <a:off x="3292506" y="2997691"/>
            <a:ext cx="2611437" cy="138499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hangingPunct="0"/>
            <a:r>
              <a:rPr lang="es-ES" sz="1400" b="1" dirty="0">
                <a:solidFill>
                  <a:schemeClr val="accent1"/>
                </a:solidFill>
              </a:rPr>
              <a:t>Este árbol está desbalanceado</a:t>
            </a:r>
          </a:p>
          <a:p>
            <a:pPr eaLnBrk="0" hangingPunct="0"/>
            <a:r>
              <a:rPr lang="es-ES" sz="1400" b="1" dirty="0">
                <a:solidFill>
                  <a:schemeClr val="accent1"/>
                </a:solidFill>
              </a:rPr>
              <a:t>porque los valores se agregaron en el  siguiente orden:</a:t>
            </a:r>
          </a:p>
          <a:p>
            <a:pPr eaLnBrk="0" hangingPunct="0"/>
            <a:r>
              <a:rPr lang="es-ES" sz="1400" b="1" dirty="0">
                <a:solidFill>
                  <a:schemeClr val="accent1"/>
                </a:solidFill>
              </a:rPr>
              <a:t>10, 13, 18, 21, 25, </a:t>
            </a:r>
            <a:r>
              <a:rPr lang="es-ES" sz="1400" b="1" dirty="0" smtClean="0">
                <a:solidFill>
                  <a:schemeClr val="accent1"/>
                </a:solidFill>
              </a:rPr>
              <a:t>33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55336" name="Line 40"/>
          <p:cNvSpPr>
            <a:spLocks noChangeShapeType="1"/>
          </p:cNvSpPr>
          <p:nvPr/>
        </p:nvSpPr>
        <p:spPr bwMode="auto">
          <a:xfrm>
            <a:off x="5674190" y="3900199"/>
            <a:ext cx="1017750" cy="15312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Oval 35"/>
          <p:cNvSpPr>
            <a:spLocks noChangeArrowheads="1"/>
          </p:cNvSpPr>
          <p:nvPr/>
        </p:nvSpPr>
        <p:spPr bwMode="auto">
          <a:xfrm>
            <a:off x="8221987" y="5571139"/>
            <a:ext cx="427037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37"/>
          <p:cNvSpPr txBox="1">
            <a:spLocks noChangeArrowheads="1"/>
          </p:cNvSpPr>
          <p:nvPr/>
        </p:nvSpPr>
        <p:spPr bwMode="auto">
          <a:xfrm>
            <a:off x="8224580" y="5622456"/>
            <a:ext cx="428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 dirty="0" smtClean="0"/>
              <a:t>33</a:t>
            </a:r>
            <a:endParaRPr lang="es-ES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/>
              <a:t>Proceso para eliminar un nodo</a:t>
            </a:r>
            <a:endParaRPr lang="es-ES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s-MX" sz="1800" dirty="0"/>
              <a:t>Si el nodo a eliminar es un:</a:t>
            </a:r>
          </a:p>
          <a:p>
            <a:pPr lvl="1">
              <a:lnSpc>
                <a:spcPct val="80000"/>
              </a:lnSpc>
              <a:buFont typeface="Wingdings" charset="2"/>
              <a:buChar char="ü"/>
            </a:pPr>
            <a:r>
              <a:rPr lang="es-MX" sz="2000" dirty="0"/>
              <a:t>Nodo hoja</a:t>
            </a:r>
          </a:p>
          <a:p>
            <a:pPr lvl="2">
              <a:lnSpc>
                <a:spcPct val="80000"/>
              </a:lnSpc>
            </a:pPr>
            <a:r>
              <a:rPr lang="es-MX" sz="1800" dirty="0"/>
              <a:t>Buscar el Nodo Padre del nodo a borrar.</a:t>
            </a:r>
          </a:p>
          <a:p>
            <a:pPr lvl="2">
              <a:lnSpc>
                <a:spcPct val="80000"/>
              </a:lnSpc>
            </a:pPr>
            <a:r>
              <a:rPr lang="es-MX" sz="1800" dirty="0"/>
              <a:t>Desconectarlo.</a:t>
            </a:r>
          </a:p>
          <a:p>
            <a:pPr lvl="2">
              <a:lnSpc>
                <a:spcPct val="80000"/>
              </a:lnSpc>
            </a:pPr>
            <a:r>
              <a:rPr lang="es-MX" sz="1800" dirty="0"/>
              <a:t>Liberar el nodo.</a:t>
            </a:r>
          </a:p>
          <a:p>
            <a:pPr lvl="1">
              <a:lnSpc>
                <a:spcPct val="80000"/>
              </a:lnSpc>
              <a:buFont typeface="Wingdings" charset="2"/>
              <a:buChar char="ü"/>
            </a:pPr>
            <a:r>
              <a:rPr lang="es-MX" sz="2000" dirty="0"/>
              <a:t>Nodo con un hijo</a:t>
            </a:r>
          </a:p>
          <a:p>
            <a:pPr lvl="2">
              <a:lnSpc>
                <a:spcPct val="80000"/>
              </a:lnSpc>
            </a:pPr>
            <a:r>
              <a:rPr lang="es-MX" sz="1800" dirty="0"/>
              <a:t>Buscar el Nodo Padre del nodo a borrar.</a:t>
            </a:r>
          </a:p>
          <a:p>
            <a:pPr lvl="2">
              <a:lnSpc>
                <a:spcPct val="80000"/>
              </a:lnSpc>
            </a:pPr>
            <a:r>
              <a:rPr lang="es-MX" sz="1800" dirty="0"/>
              <a:t>Conectar el hijo con el padre del nodo a borrar.</a:t>
            </a:r>
          </a:p>
          <a:p>
            <a:pPr lvl="2">
              <a:lnSpc>
                <a:spcPct val="80000"/>
              </a:lnSpc>
            </a:pPr>
            <a:r>
              <a:rPr lang="es-MX" sz="1800" dirty="0"/>
              <a:t>Liberar el nodo.</a:t>
            </a:r>
          </a:p>
          <a:p>
            <a:pPr lvl="1">
              <a:lnSpc>
                <a:spcPct val="80000"/>
              </a:lnSpc>
              <a:buFont typeface="Wingdings" charset="2"/>
              <a:buChar char="ü"/>
            </a:pPr>
            <a:r>
              <a:rPr lang="es-MX" sz="2000" dirty="0"/>
              <a:t>Nodo con dos hijos</a:t>
            </a:r>
          </a:p>
          <a:p>
            <a:pPr lvl="2">
              <a:lnSpc>
                <a:spcPct val="80000"/>
              </a:lnSpc>
            </a:pPr>
            <a:r>
              <a:rPr lang="es-MX" sz="1800" dirty="0"/>
              <a:t>Localizar el nodo predecesor o sucesor del nodo a borrar.</a:t>
            </a:r>
          </a:p>
          <a:p>
            <a:pPr lvl="2">
              <a:lnSpc>
                <a:spcPct val="80000"/>
              </a:lnSpc>
            </a:pPr>
            <a:r>
              <a:rPr lang="es-MX" sz="1800" dirty="0"/>
              <a:t>Copiar la información.</a:t>
            </a:r>
          </a:p>
          <a:p>
            <a:pPr lvl="2">
              <a:lnSpc>
                <a:spcPct val="80000"/>
              </a:lnSpc>
            </a:pPr>
            <a:r>
              <a:rPr lang="es-MX" sz="1800" dirty="0"/>
              <a:t>Eliminar el predecesor o sucesor según sea el caso.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s-E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Caso: Eliminar Nodo hoja</a:t>
            </a:r>
            <a:endParaRPr lang="en-US"/>
          </a:p>
        </p:txBody>
      </p:sp>
      <p:sp>
        <p:nvSpPr>
          <p:cNvPr id="56345" name="Oval 25"/>
          <p:cNvSpPr>
            <a:spLocks noChangeArrowheads="1"/>
          </p:cNvSpPr>
          <p:nvPr/>
        </p:nvSpPr>
        <p:spPr bwMode="auto">
          <a:xfrm>
            <a:off x="1981816" y="1626529"/>
            <a:ext cx="428625" cy="433388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6" name="Oval 26"/>
          <p:cNvSpPr>
            <a:spLocks noChangeArrowheads="1"/>
          </p:cNvSpPr>
          <p:nvPr/>
        </p:nvSpPr>
        <p:spPr bwMode="auto">
          <a:xfrm>
            <a:off x="1494453" y="2307567"/>
            <a:ext cx="427038" cy="43338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13</a:t>
            </a:r>
            <a:endParaRPr lang="es-ES" sz="1600"/>
          </a:p>
        </p:txBody>
      </p:sp>
      <p:sp>
        <p:nvSpPr>
          <p:cNvPr id="56347" name="Oval 27"/>
          <p:cNvSpPr>
            <a:spLocks noChangeArrowheads="1"/>
          </p:cNvSpPr>
          <p:nvPr/>
        </p:nvSpPr>
        <p:spPr bwMode="auto">
          <a:xfrm>
            <a:off x="2548553" y="2202792"/>
            <a:ext cx="428625" cy="43338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8" name="Oval 28"/>
          <p:cNvSpPr>
            <a:spLocks noChangeArrowheads="1"/>
          </p:cNvSpPr>
          <p:nvPr/>
        </p:nvSpPr>
        <p:spPr bwMode="auto">
          <a:xfrm>
            <a:off x="1005503" y="3018767"/>
            <a:ext cx="428625" cy="43338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9" name="Oval 29"/>
          <p:cNvSpPr>
            <a:spLocks noChangeArrowheads="1"/>
          </p:cNvSpPr>
          <p:nvPr/>
        </p:nvSpPr>
        <p:spPr bwMode="auto">
          <a:xfrm>
            <a:off x="1602403" y="3052104"/>
            <a:ext cx="428625" cy="433388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56350" name="Oval 30"/>
          <p:cNvSpPr>
            <a:spLocks noChangeArrowheads="1"/>
          </p:cNvSpPr>
          <p:nvPr/>
        </p:nvSpPr>
        <p:spPr bwMode="auto">
          <a:xfrm>
            <a:off x="2243753" y="3044167"/>
            <a:ext cx="42703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1" name="Oval 31"/>
          <p:cNvSpPr>
            <a:spLocks noChangeArrowheads="1"/>
          </p:cNvSpPr>
          <p:nvPr/>
        </p:nvSpPr>
        <p:spPr bwMode="auto">
          <a:xfrm>
            <a:off x="3037503" y="2942567"/>
            <a:ext cx="427038" cy="43338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2" name="Line 32"/>
          <p:cNvSpPr>
            <a:spLocks noChangeShapeType="1"/>
          </p:cNvSpPr>
          <p:nvPr/>
        </p:nvSpPr>
        <p:spPr bwMode="auto">
          <a:xfrm flipH="1">
            <a:off x="1799253" y="1998004"/>
            <a:ext cx="244475" cy="30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3" name="Line 33"/>
          <p:cNvSpPr>
            <a:spLocks noChangeShapeType="1"/>
          </p:cNvSpPr>
          <p:nvPr/>
        </p:nvSpPr>
        <p:spPr bwMode="auto">
          <a:xfrm flipH="1">
            <a:off x="1310303" y="2709204"/>
            <a:ext cx="244475" cy="30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4" name="Line 34"/>
          <p:cNvSpPr>
            <a:spLocks noChangeShapeType="1"/>
          </p:cNvSpPr>
          <p:nvPr/>
        </p:nvSpPr>
        <p:spPr bwMode="auto">
          <a:xfrm>
            <a:off x="2408853" y="1936092"/>
            <a:ext cx="244475" cy="311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5" name="Line 35"/>
          <p:cNvSpPr>
            <a:spLocks noChangeShapeType="1"/>
          </p:cNvSpPr>
          <p:nvPr/>
        </p:nvSpPr>
        <p:spPr bwMode="auto">
          <a:xfrm>
            <a:off x="2915266" y="2569504"/>
            <a:ext cx="244475" cy="373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6" name="Line 36"/>
          <p:cNvSpPr>
            <a:spLocks noChangeShapeType="1"/>
          </p:cNvSpPr>
          <p:nvPr/>
        </p:nvSpPr>
        <p:spPr bwMode="auto">
          <a:xfrm>
            <a:off x="1737341" y="2742542"/>
            <a:ext cx="61912" cy="309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7" name="Line 37"/>
          <p:cNvSpPr>
            <a:spLocks noChangeShapeType="1"/>
          </p:cNvSpPr>
          <p:nvPr/>
        </p:nvSpPr>
        <p:spPr bwMode="auto">
          <a:xfrm flipH="1">
            <a:off x="2500928" y="2609192"/>
            <a:ext cx="182563" cy="433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8" name="Text Box 38"/>
          <p:cNvSpPr txBox="1">
            <a:spLocks noChangeArrowheads="1"/>
          </p:cNvSpPr>
          <p:nvPr/>
        </p:nvSpPr>
        <p:spPr bwMode="auto">
          <a:xfrm>
            <a:off x="2038966" y="1686854"/>
            <a:ext cx="428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21</a:t>
            </a:r>
            <a:endParaRPr lang="es-ES" sz="1600"/>
          </a:p>
        </p:txBody>
      </p:sp>
      <p:sp>
        <p:nvSpPr>
          <p:cNvPr id="56359" name="Text Box 39"/>
          <p:cNvSpPr txBox="1">
            <a:spLocks noChangeArrowheads="1"/>
          </p:cNvSpPr>
          <p:nvPr/>
        </p:nvSpPr>
        <p:spPr bwMode="auto">
          <a:xfrm>
            <a:off x="1027728" y="3098142"/>
            <a:ext cx="492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10</a:t>
            </a:r>
            <a:endParaRPr lang="es-ES" sz="1600"/>
          </a:p>
        </p:txBody>
      </p:sp>
      <p:sp>
        <p:nvSpPr>
          <p:cNvPr id="56360" name="Text Box 40"/>
          <p:cNvSpPr txBox="1">
            <a:spLocks noChangeArrowheads="1"/>
          </p:cNvSpPr>
          <p:nvPr/>
        </p:nvSpPr>
        <p:spPr bwMode="auto">
          <a:xfrm>
            <a:off x="1591291" y="3079092"/>
            <a:ext cx="4905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18</a:t>
            </a:r>
            <a:endParaRPr lang="es-ES" sz="1600"/>
          </a:p>
        </p:txBody>
      </p:sp>
      <p:sp>
        <p:nvSpPr>
          <p:cNvPr id="56361" name="Text Box 41"/>
          <p:cNvSpPr txBox="1">
            <a:spLocks noChangeArrowheads="1"/>
          </p:cNvSpPr>
          <p:nvPr/>
        </p:nvSpPr>
        <p:spPr bwMode="auto">
          <a:xfrm>
            <a:off x="2286616" y="3093379"/>
            <a:ext cx="4905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25</a:t>
            </a:r>
            <a:endParaRPr lang="es-ES" sz="1600"/>
          </a:p>
        </p:txBody>
      </p:sp>
      <p:sp>
        <p:nvSpPr>
          <p:cNvPr id="56362" name="Text Box 42"/>
          <p:cNvSpPr txBox="1">
            <a:spLocks noChangeArrowheads="1"/>
          </p:cNvSpPr>
          <p:nvPr/>
        </p:nvSpPr>
        <p:spPr bwMode="auto">
          <a:xfrm>
            <a:off x="3085128" y="3002892"/>
            <a:ext cx="428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 dirty="0"/>
              <a:t>40</a:t>
            </a:r>
            <a:endParaRPr lang="es-ES" sz="1600" dirty="0"/>
          </a:p>
        </p:txBody>
      </p:sp>
      <p:sp>
        <p:nvSpPr>
          <p:cNvPr id="56363" name="Text Box 43"/>
          <p:cNvSpPr txBox="1">
            <a:spLocks noChangeArrowheads="1"/>
          </p:cNvSpPr>
          <p:nvPr/>
        </p:nvSpPr>
        <p:spPr bwMode="auto">
          <a:xfrm>
            <a:off x="2585066" y="2240892"/>
            <a:ext cx="550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33</a:t>
            </a:r>
            <a:endParaRPr lang="es-ES" sz="1600"/>
          </a:p>
        </p:txBody>
      </p:sp>
      <p:sp>
        <p:nvSpPr>
          <p:cNvPr id="56364" name="Text Box 44"/>
          <p:cNvSpPr txBox="1">
            <a:spLocks noChangeArrowheads="1"/>
          </p:cNvSpPr>
          <p:nvPr/>
        </p:nvSpPr>
        <p:spPr bwMode="auto">
          <a:xfrm>
            <a:off x="3232766" y="2048804"/>
            <a:ext cx="12255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s-ES" sz="1200"/>
              <a:t>Nodo Padre localizado</a:t>
            </a:r>
            <a:endParaRPr lang="en-US" sz="1200"/>
          </a:p>
        </p:txBody>
      </p:sp>
      <p:sp>
        <p:nvSpPr>
          <p:cNvPr id="56365" name="Line 45"/>
          <p:cNvSpPr>
            <a:spLocks noChangeShapeType="1"/>
          </p:cNvSpPr>
          <p:nvPr/>
        </p:nvSpPr>
        <p:spPr bwMode="auto">
          <a:xfrm flipH="1">
            <a:off x="2908916" y="2053567"/>
            <a:ext cx="344487" cy="2143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6" name="Oval 46"/>
          <p:cNvSpPr>
            <a:spLocks noChangeArrowheads="1"/>
          </p:cNvSpPr>
          <p:nvPr/>
        </p:nvSpPr>
        <p:spPr bwMode="auto">
          <a:xfrm>
            <a:off x="6083430" y="2759657"/>
            <a:ext cx="428625" cy="433388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67" name="Oval 47"/>
          <p:cNvSpPr>
            <a:spLocks noChangeArrowheads="1"/>
          </p:cNvSpPr>
          <p:nvPr/>
        </p:nvSpPr>
        <p:spPr bwMode="auto">
          <a:xfrm>
            <a:off x="5596068" y="3440695"/>
            <a:ext cx="427037" cy="43338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13</a:t>
            </a:r>
            <a:endParaRPr lang="es-ES" sz="1600"/>
          </a:p>
        </p:txBody>
      </p:sp>
      <p:sp>
        <p:nvSpPr>
          <p:cNvPr id="56368" name="Oval 48"/>
          <p:cNvSpPr>
            <a:spLocks noChangeArrowheads="1"/>
          </p:cNvSpPr>
          <p:nvPr/>
        </p:nvSpPr>
        <p:spPr bwMode="auto">
          <a:xfrm>
            <a:off x="6650168" y="3335920"/>
            <a:ext cx="428625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69" name="Oval 49"/>
          <p:cNvSpPr>
            <a:spLocks noChangeArrowheads="1"/>
          </p:cNvSpPr>
          <p:nvPr/>
        </p:nvSpPr>
        <p:spPr bwMode="auto">
          <a:xfrm>
            <a:off x="5107118" y="4151895"/>
            <a:ext cx="428625" cy="43338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70" name="Oval 50"/>
          <p:cNvSpPr>
            <a:spLocks noChangeArrowheads="1"/>
          </p:cNvSpPr>
          <p:nvPr/>
        </p:nvSpPr>
        <p:spPr bwMode="auto">
          <a:xfrm>
            <a:off x="5704018" y="4185232"/>
            <a:ext cx="428625" cy="433388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56371" name="Oval 51"/>
          <p:cNvSpPr>
            <a:spLocks noChangeArrowheads="1"/>
          </p:cNvSpPr>
          <p:nvPr/>
        </p:nvSpPr>
        <p:spPr bwMode="auto">
          <a:xfrm>
            <a:off x="6345368" y="4177295"/>
            <a:ext cx="427037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72" name="Oval 52"/>
          <p:cNvSpPr>
            <a:spLocks noChangeArrowheads="1"/>
          </p:cNvSpPr>
          <p:nvPr/>
        </p:nvSpPr>
        <p:spPr bwMode="auto">
          <a:xfrm>
            <a:off x="7139118" y="4075695"/>
            <a:ext cx="427037" cy="43338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73" name="Line 53"/>
          <p:cNvSpPr>
            <a:spLocks noChangeShapeType="1"/>
          </p:cNvSpPr>
          <p:nvPr/>
        </p:nvSpPr>
        <p:spPr bwMode="auto">
          <a:xfrm flipH="1">
            <a:off x="5900868" y="3131132"/>
            <a:ext cx="244475" cy="30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4" name="Line 54"/>
          <p:cNvSpPr>
            <a:spLocks noChangeShapeType="1"/>
          </p:cNvSpPr>
          <p:nvPr/>
        </p:nvSpPr>
        <p:spPr bwMode="auto">
          <a:xfrm flipH="1">
            <a:off x="5411918" y="3842332"/>
            <a:ext cx="244475" cy="30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5" name="Line 55"/>
          <p:cNvSpPr>
            <a:spLocks noChangeShapeType="1"/>
          </p:cNvSpPr>
          <p:nvPr/>
        </p:nvSpPr>
        <p:spPr bwMode="auto">
          <a:xfrm>
            <a:off x="6510468" y="3069220"/>
            <a:ext cx="244475" cy="311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6" name="Line 56"/>
          <p:cNvSpPr>
            <a:spLocks noChangeShapeType="1"/>
          </p:cNvSpPr>
          <p:nvPr/>
        </p:nvSpPr>
        <p:spPr bwMode="auto">
          <a:xfrm>
            <a:off x="7016880" y="3702632"/>
            <a:ext cx="244475" cy="373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7" name="Line 57"/>
          <p:cNvSpPr>
            <a:spLocks noChangeShapeType="1"/>
          </p:cNvSpPr>
          <p:nvPr/>
        </p:nvSpPr>
        <p:spPr bwMode="auto">
          <a:xfrm>
            <a:off x="5838955" y="3875670"/>
            <a:ext cx="61913" cy="309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8" name="Line 58"/>
          <p:cNvSpPr>
            <a:spLocks noChangeShapeType="1"/>
          </p:cNvSpPr>
          <p:nvPr/>
        </p:nvSpPr>
        <p:spPr bwMode="auto">
          <a:xfrm flipH="1">
            <a:off x="6602543" y="3861382"/>
            <a:ext cx="103187" cy="31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9" name="Text Box 59"/>
          <p:cNvSpPr txBox="1">
            <a:spLocks noChangeArrowheads="1"/>
          </p:cNvSpPr>
          <p:nvPr/>
        </p:nvSpPr>
        <p:spPr bwMode="auto">
          <a:xfrm>
            <a:off x="6140580" y="2819982"/>
            <a:ext cx="428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21</a:t>
            </a:r>
            <a:endParaRPr lang="es-ES" sz="1600"/>
          </a:p>
        </p:txBody>
      </p:sp>
      <p:sp>
        <p:nvSpPr>
          <p:cNvPr id="56380" name="Text Box 60"/>
          <p:cNvSpPr txBox="1">
            <a:spLocks noChangeArrowheads="1"/>
          </p:cNvSpPr>
          <p:nvPr/>
        </p:nvSpPr>
        <p:spPr bwMode="auto">
          <a:xfrm>
            <a:off x="5129343" y="4231270"/>
            <a:ext cx="492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600"/>
              <a:t>10</a:t>
            </a:r>
          </a:p>
        </p:txBody>
      </p:sp>
      <p:sp>
        <p:nvSpPr>
          <p:cNvPr id="56381" name="Text Box 61"/>
          <p:cNvSpPr txBox="1">
            <a:spLocks noChangeArrowheads="1"/>
          </p:cNvSpPr>
          <p:nvPr/>
        </p:nvSpPr>
        <p:spPr bwMode="auto">
          <a:xfrm>
            <a:off x="5692905" y="4212220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18</a:t>
            </a:r>
            <a:endParaRPr lang="es-ES" sz="1600"/>
          </a:p>
        </p:txBody>
      </p:sp>
      <p:sp>
        <p:nvSpPr>
          <p:cNvPr id="56382" name="Text Box 62"/>
          <p:cNvSpPr txBox="1">
            <a:spLocks noChangeArrowheads="1"/>
          </p:cNvSpPr>
          <p:nvPr/>
        </p:nvSpPr>
        <p:spPr bwMode="auto">
          <a:xfrm>
            <a:off x="6413630" y="4239207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25</a:t>
            </a:r>
            <a:endParaRPr lang="es-ES" sz="1600"/>
          </a:p>
        </p:txBody>
      </p:sp>
      <p:sp>
        <p:nvSpPr>
          <p:cNvPr id="56383" name="Text Box 63"/>
          <p:cNvSpPr txBox="1">
            <a:spLocks noChangeArrowheads="1"/>
          </p:cNvSpPr>
          <p:nvPr/>
        </p:nvSpPr>
        <p:spPr bwMode="auto">
          <a:xfrm>
            <a:off x="7186743" y="4136020"/>
            <a:ext cx="428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40</a:t>
            </a:r>
            <a:endParaRPr lang="es-ES" sz="1600"/>
          </a:p>
        </p:txBody>
      </p:sp>
      <p:sp>
        <p:nvSpPr>
          <p:cNvPr id="56384" name="Text Box 64"/>
          <p:cNvSpPr txBox="1">
            <a:spLocks noChangeArrowheads="1"/>
          </p:cNvSpPr>
          <p:nvPr/>
        </p:nvSpPr>
        <p:spPr bwMode="auto">
          <a:xfrm>
            <a:off x="6712080" y="3399420"/>
            <a:ext cx="550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33</a:t>
            </a:r>
            <a:endParaRPr lang="es-ES" sz="1600"/>
          </a:p>
        </p:txBody>
      </p:sp>
      <p:sp>
        <p:nvSpPr>
          <p:cNvPr id="56385" name="Text Box 65"/>
          <p:cNvSpPr txBox="1">
            <a:spLocks noChangeArrowheads="1"/>
          </p:cNvSpPr>
          <p:nvPr/>
        </p:nvSpPr>
        <p:spPr bwMode="auto">
          <a:xfrm>
            <a:off x="7016880" y="4580520"/>
            <a:ext cx="1490663" cy="4572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s-ES" sz="1200"/>
              <a:t>Desconectarlo y liberar el nodo</a:t>
            </a:r>
            <a:endParaRPr lang="en-US" sz="1200"/>
          </a:p>
        </p:txBody>
      </p:sp>
      <p:sp>
        <p:nvSpPr>
          <p:cNvPr id="56386" name="Line 66"/>
          <p:cNvSpPr>
            <a:spLocks noChangeShapeType="1"/>
          </p:cNvSpPr>
          <p:nvPr/>
        </p:nvSpPr>
        <p:spPr bwMode="auto">
          <a:xfrm flipH="1" flipV="1">
            <a:off x="6720018" y="4510670"/>
            <a:ext cx="358775" cy="130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87" name="Oval 67"/>
          <p:cNvSpPr>
            <a:spLocks noChangeArrowheads="1"/>
          </p:cNvSpPr>
          <p:nvPr/>
        </p:nvSpPr>
        <p:spPr bwMode="auto">
          <a:xfrm>
            <a:off x="284778" y="1574142"/>
            <a:ext cx="1006475" cy="598487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s-ES" b="1"/>
              <a:t>Paso</a:t>
            </a:r>
          </a:p>
          <a:p>
            <a:pPr algn="ctr" eaLnBrk="0" hangingPunct="0"/>
            <a:r>
              <a:rPr lang="es-ES" b="1"/>
              <a:t>1</a:t>
            </a:r>
            <a:endParaRPr lang="en-US" b="1"/>
          </a:p>
        </p:txBody>
      </p:sp>
      <p:sp>
        <p:nvSpPr>
          <p:cNvPr id="56389" name="Oval 69"/>
          <p:cNvSpPr>
            <a:spLocks noChangeArrowheads="1"/>
          </p:cNvSpPr>
          <p:nvPr/>
        </p:nvSpPr>
        <p:spPr bwMode="auto">
          <a:xfrm>
            <a:off x="5018218" y="2589795"/>
            <a:ext cx="1006475" cy="598487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s-ES" b="1"/>
              <a:t>Paso</a:t>
            </a:r>
          </a:p>
          <a:p>
            <a:pPr algn="ctr" eaLnBrk="0" hangingPunct="0"/>
            <a:r>
              <a:rPr lang="es-ES" b="1"/>
              <a:t>2</a:t>
            </a:r>
            <a:endParaRPr lang="en-US" b="1"/>
          </a:p>
        </p:txBody>
      </p:sp>
      <p:sp>
        <p:nvSpPr>
          <p:cNvPr id="56390" name="Text Box 70"/>
          <p:cNvSpPr txBox="1">
            <a:spLocks noChangeArrowheads="1"/>
          </p:cNvSpPr>
          <p:nvPr/>
        </p:nvSpPr>
        <p:spPr bwMode="auto">
          <a:xfrm>
            <a:off x="6343650" y="1393825"/>
            <a:ext cx="2493963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" sz="2000" b="1">
                <a:solidFill>
                  <a:schemeClr val="bg1"/>
                </a:solidFill>
              </a:rPr>
              <a:t>Eliminar el valor 25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56391" name="Line 71"/>
          <p:cNvSpPr>
            <a:spLocks noChangeShapeType="1"/>
          </p:cNvSpPr>
          <p:nvPr/>
        </p:nvSpPr>
        <p:spPr bwMode="auto">
          <a:xfrm>
            <a:off x="6600955" y="3840745"/>
            <a:ext cx="182563" cy="106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92" name="Line 72"/>
          <p:cNvSpPr>
            <a:spLocks noChangeShapeType="1"/>
          </p:cNvSpPr>
          <p:nvPr/>
        </p:nvSpPr>
        <p:spPr bwMode="auto">
          <a:xfrm>
            <a:off x="6350130" y="4015370"/>
            <a:ext cx="476250" cy="823912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93" name="Line 73"/>
          <p:cNvSpPr>
            <a:spLocks noChangeShapeType="1"/>
          </p:cNvSpPr>
          <p:nvPr/>
        </p:nvSpPr>
        <p:spPr bwMode="auto">
          <a:xfrm rot="-5400000">
            <a:off x="6311237" y="3990763"/>
            <a:ext cx="476250" cy="823913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¿Qué es un Árbol?</a:t>
            </a:r>
            <a:endParaRPr lang="es-ES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7772400" cy="1677988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2"/>
              <a:buChar char="ü"/>
            </a:pPr>
            <a:r>
              <a:rPr lang="es-MX" sz="2400" dirty="0"/>
              <a:t>Es una estructura de datos jerárquica.</a:t>
            </a:r>
          </a:p>
          <a:p>
            <a:pPr>
              <a:lnSpc>
                <a:spcPct val="80000"/>
              </a:lnSpc>
              <a:buFont typeface="Wingdings" charset="2"/>
              <a:buChar char="ü"/>
            </a:pPr>
            <a:r>
              <a:rPr lang="es-MX" sz="2400" dirty="0"/>
              <a:t>La relación entre los elementos es de uno a muchos.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s-ES" sz="2400" dirty="0"/>
          </a:p>
        </p:txBody>
      </p:sp>
      <p:sp>
        <p:nvSpPr>
          <p:cNvPr id="6181" name="Line 37"/>
          <p:cNvSpPr>
            <a:spLocks noChangeShapeType="1"/>
          </p:cNvSpPr>
          <p:nvPr/>
        </p:nvSpPr>
        <p:spPr bwMode="auto">
          <a:xfrm flipH="1" flipV="1">
            <a:off x="2654300" y="437981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2" name="Line 38"/>
          <p:cNvSpPr>
            <a:spLocks noChangeShapeType="1"/>
          </p:cNvSpPr>
          <p:nvPr/>
        </p:nvSpPr>
        <p:spPr bwMode="auto">
          <a:xfrm flipH="1" flipV="1">
            <a:off x="2197100" y="384641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3" name="Line 39"/>
          <p:cNvSpPr>
            <a:spLocks noChangeShapeType="1"/>
          </p:cNvSpPr>
          <p:nvPr/>
        </p:nvSpPr>
        <p:spPr bwMode="auto">
          <a:xfrm flipV="1">
            <a:off x="2057400" y="393531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4" name="Line 40"/>
          <p:cNvSpPr>
            <a:spLocks noChangeShapeType="1"/>
          </p:cNvSpPr>
          <p:nvPr/>
        </p:nvSpPr>
        <p:spPr bwMode="auto">
          <a:xfrm flipH="1" flipV="1">
            <a:off x="1612900" y="432901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5" name="Line 41"/>
          <p:cNvSpPr>
            <a:spLocks noChangeShapeType="1"/>
          </p:cNvSpPr>
          <p:nvPr/>
        </p:nvSpPr>
        <p:spPr bwMode="auto">
          <a:xfrm flipV="1">
            <a:off x="1155700" y="436711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6" name="Line 42"/>
          <p:cNvSpPr>
            <a:spLocks noChangeShapeType="1"/>
          </p:cNvSpPr>
          <p:nvPr/>
        </p:nvSpPr>
        <p:spPr bwMode="auto">
          <a:xfrm flipV="1">
            <a:off x="1612900" y="383371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7" name="Oval 43"/>
          <p:cNvSpPr>
            <a:spLocks noChangeArrowheads="1"/>
          </p:cNvSpPr>
          <p:nvPr/>
        </p:nvSpPr>
        <p:spPr bwMode="auto">
          <a:xfrm>
            <a:off x="1911350" y="363686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8" name="Oval 44"/>
          <p:cNvSpPr>
            <a:spLocks noChangeArrowheads="1"/>
          </p:cNvSpPr>
          <p:nvPr/>
        </p:nvSpPr>
        <p:spPr bwMode="auto">
          <a:xfrm>
            <a:off x="1390650" y="406866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89" name="Oval 45"/>
          <p:cNvSpPr>
            <a:spLocks noChangeArrowheads="1"/>
          </p:cNvSpPr>
          <p:nvPr/>
        </p:nvSpPr>
        <p:spPr bwMode="auto">
          <a:xfrm>
            <a:off x="2432050" y="408136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0" name="Oval 46"/>
          <p:cNvSpPr>
            <a:spLocks noChangeArrowheads="1"/>
          </p:cNvSpPr>
          <p:nvPr/>
        </p:nvSpPr>
        <p:spPr bwMode="auto">
          <a:xfrm>
            <a:off x="1009650" y="460206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1" name="Oval 47"/>
          <p:cNvSpPr>
            <a:spLocks noChangeArrowheads="1"/>
          </p:cNvSpPr>
          <p:nvPr/>
        </p:nvSpPr>
        <p:spPr bwMode="auto">
          <a:xfrm>
            <a:off x="1771650" y="456396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2" name="Oval 48"/>
          <p:cNvSpPr>
            <a:spLocks noChangeArrowheads="1"/>
          </p:cNvSpPr>
          <p:nvPr/>
        </p:nvSpPr>
        <p:spPr bwMode="auto">
          <a:xfrm>
            <a:off x="2813050" y="461476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3" name="Oval 49"/>
          <p:cNvSpPr>
            <a:spLocks noChangeArrowheads="1"/>
          </p:cNvSpPr>
          <p:nvPr/>
        </p:nvSpPr>
        <p:spPr bwMode="auto">
          <a:xfrm>
            <a:off x="1911350" y="409406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4" name="Line 50"/>
          <p:cNvSpPr>
            <a:spLocks noChangeShapeType="1"/>
          </p:cNvSpPr>
          <p:nvPr/>
        </p:nvSpPr>
        <p:spPr bwMode="auto">
          <a:xfrm flipH="1" flipV="1">
            <a:off x="4572000" y="385911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5" name="Line 51"/>
          <p:cNvSpPr>
            <a:spLocks noChangeShapeType="1"/>
          </p:cNvSpPr>
          <p:nvPr/>
        </p:nvSpPr>
        <p:spPr bwMode="auto">
          <a:xfrm flipV="1">
            <a:off x="4267200" y="385911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6" name="Oval 52"/>
          <p:cNvSpPr>
            <a:spLocks noChangeArrowheads="1"/>
          </p:cNvSpPr>
          <p:nvPr/>
        </p:nvSpPr>
        <p:spPr bwMode="auto">
          <a:xfrm>
            <a:off x="4425950" y="363686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7" name="Oval 53"/>
          <p:cNvSpPr>
            <a:spLocks noChangeArrowheads="1"/>
          </p:cNvSpPr>
          <p:nvPr/>
        </p:nvSpPr>
        <p:spPr bwMode="auto">
          <a:xfrm>
            <a:off x="4044950" y="409406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8" name="Oval 54"/>
          <p:cNvSpPr>
            <a:spLocks noChangeArrowheads="1"/>
          </p:cNvSpPr>
          <p:nvPr/>
        </p:nvSpPr>
        <p:spPr bwMode="auto">
          <a:xfrm>
            <a:off x="4806950" y="409406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99" name="Line 55"/>
          <p:cNvSpPr>
            <a:spLocks noChangeShapeType="1"/>
          </p:cNvSpPr>
          <p:nvPr/>
        </p:nvSpPr>
        <p:spPr bwMode="auto">
          <a:xfrm flipH="1" flipV="1">
            <a:off x="6705600" y="385911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00" name="Line 56"/>
          <p:cNvSpPr>
            <a:spLocks noChangeShapeType="1"/>
          </p:cNvSpPr>
          <p:nvPr/>
        </p:nvSpPr>
        <p:spPr bwMode="auto">
          <a:xfrm flipV="1">
            <a:off x="6705600" y="431631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01" name="Oval 57"/>
          <p:cNvSpPr>
            <a:spLocks noChangeArrowheads="1"/>
          </p:cNvSpPr>
          <p:nvPr/>
        </p:nvSpPr>
        <p:spPr bwMode="auto">
          <a:xfrm>
            <a:off x="6559550" y="363686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02" name="Oval 58"/>
          <p:cNvSpPr>
            <a:spLocks noChangeArrowheads="1"/>
          </p:cNvSpPr>
          <p:nvPr/>
        </p:nvSpPr>
        <p:spPr bwMode="auto">
          <a:xfrm>
            <a:off x="6483350" y="455126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03" name="Oval 59"/>
          <p:cNvSpPr>
            <a:spLocks noChangeArrowheads="1"/>
          </p:cNvSpPr>
          <p:nvPr/>
        </p:nvSpPr>
        <p:spPr bwMode="auto">
          <a:xfrm>
            <a:off x="6940550" y="409406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04" name="Line 60"/>
          <p:cNvSpPr>
            <a:spLocks noChangeShapeType="1"/>
          </p:cNvSpPr>
          <p:nvPr/>
        </p:nvSpPr>
        <p:spPr bwMode="auto">
          <a:xfrm flipH="1" flipV="1">
            <a:off x="7239000" y="431631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05" name="Oval 61"/>
          <p:cNvSpPr>
            <a:spLocks noChangeArrowheads="1"/>
          </p:cNvSpPr>
          <p:nvPr/>
        </p:nvSpPr>
        <p:spPr bwMode="auto">
          <a:xfrm>
            <a:off x="7473950" y="455126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06" name="Line 62"/>
          <p:cNvSpPr>
            <a:spLocks noChangeShapeType="1"/>
          </p:cNvSpPr>
          <p:nvPr/>
        </p:nvSpPr>
        <p:spPr bwMode="auto">
          <a:xfrm flipV="1">
            <a:off x="7162800" y="477351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07" name="Oval 63"/>
          <p:cNvSpPr>
            <a:spLocks noChangeArrowheads="1"/>
          </p:cNvSpPr>
          <p:nvPr/>
        </p:nvSpPr>
        <p:spPr bwMode="auto">
          <a:xfrm>
            <a:off x="6940550" y="500846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08" name="Line 64"/>
          <p:cNvSpPr>
            <a:spLocks noChangeShapeType="1"/>
          </p:cNvSpPr>
          <p:nvPr/>
        </p:nvSpPr>
        <p:spPr bwMode="auto">
          <a:xfrm flipV="1">
            <a:off x="6324600" y="388451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09" name="Oval 65"/>
          <p:cNvSpPr>
            <a:spLocks noChangeArrowheads="1"/>
          </p:cNvSpPr>
          <p:nvPr/>
        </p:nvSpPr>
        <p:spPr bwMode="auto">
          <a:xfrm>
            <a:off x="6102350" y="4119460"/>
            <a:ext cx="292100" cy="2921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1999" y="4572000"/>
            <a:ext cx="7551137" cy="1600200"/>
          </a:xfrm>
        </p:spPr>
        <p:txBody>
          <a:bodyPr/>
          <a:lstStyle/>
          <a:p>
            <a:r>
              <a:rPr lang="es-ES" dirty="0"/>
              <a:t>Caso: </a:t>
            </a:r>
            <a:r>
              <a:rPr lang="es-ES" sz="3800" dirty="0"/>
              <a:t>Eliminar Nodo con un hijo</a:t>
            </a:r>
            <a:endParaRPr lang="en-US" sz="3800" dirty="0"/>
          </a:p>
        </p:txBody>
      </p:sp>
      <p:sp>
        <p:nvSpPr>
          <p:cNvPr id="57347" name="Oval 3"/>
          <p:cNvSpPr>
            <a:spLocks noChangeArrowheads="1"/>
          </p:cNvSpPr>
          <p:nvPr/>
        </p:nvSpPr>
        <p:spPr bwMode="auto">
          <a:xfrm>
            <a:off x="1882743" y="1104101"/>
            <a:ext cx="428625" cy="433388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1395380" y="1785139"/>
            <a:ext cx="427038" cy="43338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13</a:t>
            </a:r>
            <a:endParaRPr lang="es-ES" sz="1600"/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2449480" y="1680364"/>
            <a:ext cx="428625" cy="43338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906430" y="2496339"/>
            <a:ext cx="428625" cy="43338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1" name="Oval 7"/>
          <p:cNvSpPr>
            <a:spLocks noChangeArrowheads="1"/>
          </p:cNvSpPr>
          <p:nvPr/>
        </p:nvSpPr>
        <p:spPr bwMode="auto">
          <a:xfrm>
            <a:off x="1503330" y="2529676"/>
            <a:ext cx="428625" cy="433388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57352" name="Oval 8"/>
          <p:cNvSpPr>
            <a:spLocks noChangeArrowheads="1"/>
          </p:cNvSpPr>
          <p:nvPr/>
        </p:nvSpPr>
        <p:spPr bwMode="auto">
          <a:xfrm>
            <a:off x="2144680" y="2521739"/>
            <a:ext cx="42703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Oval 9"/>
          <p:cNvSpPr>
            <a:spLocks noChangeArrowheads="1"/>
          </p:cNvSpPr>
          <p:nvPr/>
        </p:nvSpPr>
        <p:spPr bwMode="auto">
          <a:xfrm>
            <a:off x="2938430" y="2420139"/>
            <a:ext cx="427038" cy="43338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 flipH="1">
            <a:off x="1700180" y="1475576"/>
            <a:ext cx="244475" cy="30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 flipH="1">
            <a:off x="1211230" y="2186776"/>
            <a:ext cx="244475" cy="30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2309780" y="1413664"/>
            <a:ext cx="244475" cy="311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7" name="Line 13"/>
          <p:cNvSpPr>
            <a:spLocks noChangeShapeType="1"/>
          </p:cNvSpPr>
          <p:nvPr/>
        </p:nvSpPr>
        <p:spPr bwMode="auto">
          <a:xfrm>
            <a:off x="2816193" y="2047076"/>
            <a:ext cx="244475" cy="373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1638268" y="2220114"/>
            <a:ext cx="61912" cy="309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9" name="Line 15"/>
          <p:cNvSpPr>
            <a:spLocks noChangeShapeType="1"/>
          </p:cNvSpPr>
          <p:nvPr/>
        </p:nvSpPr>
        <p:spPr bwMode="auto">
          <a:xfrm flipH="1">
            <a:off x="2401855" y="2086764"/>
            <a:ext cx="182563" cy="433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1939893" y="1164426"/>
            <a:ext cx="428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21</a:t>
            </a:r>
            <a:endParaRPr lang="es-ES" sz="1600"/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928655" y="2575714"/>
            <a:ext cx="492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10</a:t>
            </a:r>
            <a:endParaRPr lang="es-ES" sz="1600"/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1492218" y="2556664"/>
            <a:ext cx="4905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18</a:t>
            </a:r>
            <a:endParaRPr lang="es-ES" sz="1600"/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2187543" y="2570951"/>
            <a:ext cx="4905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25</a:t>
            </a:r>
            <a:endParaRPr lang="es-ES" sz="1600"/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2986055" y="2480464"/>
            <a:ext cx="428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40</a:t>
            </a:r>
            <a:endParaRPr lang="es-ES" sz="1600"/>
          </a:p>
        </p:txBody>
      </p:sp>
      <p:sp>
        <p:nvSpPr>
          <p:cNvPr id="57365" name="Text Box 21"/>
          <p:cNvSpPr txBox="1">
            <a:spLocks noChangeArrowheads="1"/>
          </p:cNvSpPr>
          <p:nvPr/>
        </p:nvSpPr>
        <p:spPr bwMode="auto">
          <a:xfrm>
            <a:off x="2485993" y="1718464"/>
            <a:ext cx="550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33</a:t>
            </a:r>
            <a:endParaRPr lang="es-ES" sz="1600"/>
          </a:p>
        </p:txBody>
      </p:sp>
      <p:sp>
        <p:nvSpPr>
          <p:cNvPr id="57366" name="Text Box 22"/>
          <p:cNvSpPr txBox="1">
            <a:spLocks noChangeArrowheads="1"/>
          </p:cNvSpPr>
          <p:nvPr/>
        </p:nvSpPr>
        <p:spPr bwMode="auto">
          <a:xfrm>
            <a:off x="3133693" y="1526376"/>
            <a:ext cx="1225550" cy="45720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s-ES" sz="1200"/>
              <a:t>Nodo Padre localizado</a:t>
            </a:r>
            <a:endParaRPr lang="en-US" sz="1200"/>
          </a:p>
        </p:txBody>
      </p:sp>
      <p:sp>
        <p:nvSpPr>
          <p:cNvPr id="57367" name="Line 23"/>
          <p:cNvSpPr>
            <a:spLocks noChangeShapeType="1"/>
          </p:cNvSpPr>
          <p:nvPr/>
        </p:nvSpPr>
        <p:spPr bwMode="auto">
          <a:xfrm flipH="1">
            <a:off x="2809843" y="1531139"/>
            <a:ext cx="344487" cy="2143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8" name="Oval 24"/>
          <p:cNvSpPr>
            <a:spLocks noChangeArrowheads="1"/>
          </p:cNvSpPr>
          <p:nvPr/>
        </p:nvSpPr>
        <p:spPr bwMode="auto">
          <a:xfrm>
            <a:off x="6209523" y="2003037"/>
            <a:ext cx="428625" cy="433388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69" name="Oval 25"/>
          <p:cNvSpPr>
            <a:spLocks noChangeArrowheads="1"/>
          </p:cNvSpPr>
          <p:nvPr/>
        </p:nvSpPr>
        <p:spPr bwMode="auto">
          <a:xfrm>
            <a:off x="5722161" y="2684075"/>
            <a:ext cx="427037" cy="43338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13</a:t>
            </a:r>
            <a:endParaRPr lang="es-ES" sz="1600"/>
          </a:p>
        </p:txBody>
      </p:sp>
      <p:sp>
        <p:nvSpPr>
          <p:cNvPr id="57370" name="Oval 26"/>
          <p:cNvSpPr>
            <a:spLocks noChangeArrowheads="1"/>
          </p:cNvSpPr>
          <p:nvPr/>
        </p:nvSpPr>
        <p:spPr bwMode="auto">
          <a:xfrm>
            <a:off x="6776261" y="2579300"/>
            <a:ext cx="428625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1" name="Oval 27"/>
          <p:cNvSpPr>
            <a:spLocks noChangeArrowheads="1"/>
          </p:cNvSpPr>
          <p:nvPr/>
        </p:nvSpPr>
        <p:spPr bwMode="auto">
          <a:xfrm>
            <a:off x="5233211" y="3395275"/>
            <a:ext cx="428625" cy="43338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2" name="Oval 28"/>
          <p:cNvSpPr>
            <a:spLocks noChangeArrowheads="1"/>
          </p:cNvSpPr>
          <p:nvPr/>
        </p:nvSpPr>
        <p:spPr bwMode="auto">
          <a:xfrm>
            <a:off x="5830111" y="3428612"/>
            <a:ext cx="428625" cy="433388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57373" name="Oval 29"/>
          <p:cNvSpPr>
            <a:spLocks noChangeArrowheads="1"/>
          </p:cNvSpPr>
          <p:nvPr/>
        </p:nvSpPr>
        <p:spPr bwMode="auto">
          <a:xfrm>
            <a:off x="6306361" y="2976175"/>
            <a:ext cx="427037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4" name="Oval 30"/>
          <p:cNvSpPr>
            <a:spLocks noChangeArrowheads="1"/>
          </p:cNvSpPr>
          <p:nvPr/>
        </p:nvSpPr>
        <p:spPr bwMode="auto">
          <a:xfrm>
            <a:off x="7265211" y="3319075"/>
            <a:ext cx="427037" cy="433387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5" name="Line 31"/>
          <p:cNvSpPr>
            <a:spLocks noChangeShapeType="1"/>
          </p:cNvSpPr>
          <p:nvPr/>
        </p:nvSpPr>
        <p:spPr bwMode="auto">
          <a:xfrm flipH="1">
            <a:off x="6026961" y="2374512"/>
            <a:ext cx="244475" cy="30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6" name="Line 32"/>
          <p:cNvSpPr>
            <a:spLocks noChangeShapeType="1"/>
          </p:cNvSpPr>
          <p:nvPr/>
        </p:nvSpPr>
        <p:spPr bwMode="auto">
          <a:xfrm flipH="1">
            <a:off x="5538011" y="3085712"/>
            <a:ext cx="244475" cy="30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7" name="Line 33"/>
          <p:cNvSpPr>
            <a:spLocks noChangeShapeType="1"/>
          </p:cNvSpPr>
          <p:nvPr/>
        </p:nvSpPr>
        <p:spPr bwMode="auto">
          <a:xfrm>
            <a:off x="6636561" y="2312600"/>
            <a:ext cx="244475" cy="311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8" name="Line 34"/>
          <p:cNvSpPr>
            <a:spLocks noChangeShapeType="1"/>
          </p:cNvSpPr>
          <p:nvPr/>
        </p:nvSpPr>
        <p:spPr bwMode="auto">
          <a:xfrm>
            <a:off x="7142973" y="2946012"/>
            <a:ext cx="244475" cy="373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9" name="Line 35"/>
          <p:cNvSpPr>
            <a:spLocks noChangeShapeType="1"/>
          </p:cNvSpPr>
          <p:nvPr/>
        </p:nvSpPr>
        <p:spPr bwMode="auto">
          <a:xfrm>
            <a:off x="5965048" y="3119050"/>
            <a:ext cx="61913" cy="309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0" name="Line 36"/>
          <p:cNvSpPr>
            <a:spLocks noChangeShapeType="1"/>
          </p:cNvSpPr>
          <p:nvPr/>
        </p:nvSpPr>
        <p:spPr bwMode="auto">
          <a:xfrm flipH="1">
            <a:off x="6563536" y="2820600"/>
            <a:ext cx="90487" cy="153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1" name="Text Box 37"/>
          <p:cNvSpPr txBox="1">
            <a:spLocks noChangeArrowheads="1"/>
          </p:cNvSpPr>
          <p:nvPr/>
        </p:nvSpPr>
        <p:spPr bwMode="auto">
          <a:xfrm>
            <a:off x="6266673" y="2063362"/>
            <a:ext cx="428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21</a:t>
            </a:r>
            <a:endParaRPr lang="es-ES" sz="1600"/>
          </a:p>
        </p:txBody>
      </p:sp>
      <p:sp>
        <p:nvSpPr>
          <p:cNvPr id="57382" name="Text Box 38"/>
          <p:cNvSpPr txBox="1">
            <a:spLocks noChangeArrowheads="1"/>
          </p:cNvSpPr>
          <p:nvPr/>
        </p:nvSpPr>
        <p:spPr bwMode="auto">
          <a:xfrm>
            <a:off x="5255436" y="3474650"/>
            <a:ext cx="492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600"/>
              <a:t>10</a:t>
            </a:r>
          </a:p>
        </p:txBody>
      </p:sp>
      <p:sp>
        <p:nvSpPr>
          <p:cNvPr id="57383" name="Text Box 39"/>
          <p:cNvSpPr txBox="1">
            <a:spLocks noChangeArrowheads="1"/>
          </p:cNvSpPr>
          <p:nvPr/>
        </p:nvSpPr>
        <p:spPr bwMode="auto">
          <a:xfrm>
            <a:off x="5818998" y="3455600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18</a:t>
            </a:r>
            <a:endParaRPr lang="es-ES" sz="1600"/>
          </a:p>
        </p:txBody>
      </p:sp>
      <p:sp>
        <p:nvSpPr>
          <p:cNvPr id="57384" name="Text Box 40"/>
          <p:cNvSpPr txBox="1">
            <a:spLocks noChangeArrowheads="1"/>
          </p:cNvSpPr>
          <p:nvPr/>
        </p:nvSpPr>
        <p:spPr bwMode="auto">
          <a:xfrm>
            <a:off x="6333348" y="3026975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25</a:t>
            </a:r>
            <a:endParaRPr lang="es-ES" sz="1600"/>
          </a:p>
        </p:txBody>
      </p:sp>
      <p:sp>
        <p:nvSpPr>
          <p:cNvPr id="57385" name="Text Box 41"/>
          <p:cNvSpPr txBox="1">
            <a:spLocks noChangeArrowheads="1"/>
          </p:cNvSpPr>
          <p:nvPr/>
        </p:nvSpPr>
        <p:spPr bwMode="auto">
          <a:xfrm>
            <a:off x="7312836" y="3379400"/>
            <a:ext cx="428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40</a:t>
            </a:r>
            <a:endParaRPr lang="es-ES" sz="1600"/>
          </a:p>
        </p:txBody>
      </p:sp>
      <p:sp>
        <p:nvSpPr>
          <p:cNvPr id="57386" name="Text Box 42"/>
          <p:cNvSpPr txBox="1">
            <a:spLocks noChangeArrowheads="1"/>
          </p:cNvSpPr>
          <p:nvPr/>
        </p:nvSpPr>
        <p:spPr bwMode="auto">
          <a:xfrm>
            <a:off x="6838173" y="2642800"/>
            <a:ext cx="550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33</a:t>
            </a:r>
            <a:endParaRPr lang="es-ES" sz="1600"/>
          </a:p>
        </p:txBody>
      </p:sp>
      <p:sp>
        <p:nvSpPr>
          <p:cNvPr id="57387" name="Text Box 43"/>
          <p:cNvSpPr txBox="1">
            <a:spLocks noChangeArrowheads="1"/>
          </p:cNvSpPr>
          <p:nvPr/>
        </p:nvSpPr>
        <p:spPr bwMode="auto">
          <a:xfrm>
            <a:off x="7327123" y="4128700"/>
            <a:ext cx="1490663" cy="82232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s-ES" sz="1200"/>
              <a:t>Conectar el Nodo Padre con el Nodo Hijo y liberar el nodo.</a:t>
            </a:r>
            <a:endParaRPr lang="en-US" sz="1200"/>
          </a:p>
        </p:txBody>
      </p:sp>
      <p:sp>
        <p:nvSpPr>
          <p:cNvPr id="57388" name="Line 44"/>
          <p:cNvSpPr>
            <a:spLocks noChangeShapeType="1"/>
          </p:cNvSpPr>
          <p:nvPr/>
        </p:nvSpPr>
        <p:spPr bwMode="auto">
          <a:xfrm flipH="1" flipV="1">
            <a:off x="7006448" y="3987412"/>
            <a:ext cx="358775" cy="130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9" name="Oval 45"/>
          <p:cNvSpPr>
            <a:spLocks noChangeArrowheads="1"/>
          </p:cNvSpPr>
          <p:nvPr/>
        </p:nvSpPr>
        <p:spPr bwMode="auto">
          <a:xfrm>
            <a:off x="185705" y="1051714"/>
            <a:ext cx="1006475" cy="598487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s-ES" b="1"/>
              <a:t>Paso</a:t>
            </a:r>
          </a:p>
          <a:p>
            <a:pPr algn="ctr" eaLnBrk="0" hangingPunct="0"/>
            <a:r>
              <a:rPr lang="es-ES" b="1"/>
              <a:t>1</a:t>
            </a:r>
            <a:endParaRPr lang="en-US" b="1"/>
          </a:p>
        </p:txBody>
      </p:sp>
      <p:sp>
        <p:nvSpPr>
          <p:cNvPr id="57390" name="Oval 46"/>
          <p:cNvSpPr>
            <a:spLocks noChangeArrowheads="1"/>
          </p:cNvSpPr>
          <p:nvPr/>
        </p:nvSpPr>
        <p:spPr bwMode="auto">
          <a:xfrm>
            <a:off x="5144311" y="1833175"/>
            <a:ext cx="1006475" cy="598487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s-ES" b="1"/>
              <a:t>Paso</a:t>
            </a:r>
          </a:p>
          <a:p>
            <a:pPr algn="ctr" eaLnBrk="0" hangingPunct="0"/>
            <a:r>
              <a:rPr lang="es-ES" b="1"/>
              <a:t>2</a:t>
            </a:r>
            <a:endParaRPr lang="en-US" b="1"/>
          </a:p>
        </p:txBody>
      </p:sp>
      <p:sp>
        <p:nvSpPr>
          <p:cNvPr id="57391" name="Text Box 47"/>
          <p:cNvSpPr txBox="1">
            <a:spLocks noChangeArrowheads="1"/>
          </p:cNvSpPr>
          <p:nvPr/>
        </p:nvSpPr>
        <p:spPr bwMode="auto">
          <a:xfrm>
            <a:off x="6370670" y="709264"/>
            <a:ext cx="2493963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" sz="2000" b="1">
                <a:solidFill>
                  <a:schemeClr val="bg1"/>
                </a:solidFill>
              </a:rPr>
              <a:t>Eliminar el valor 25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57392" name="Line 48"/>
          <p:cNvSpPr>
            <a:spLocks noChangeShapeType="1"/>
          </p:cNvSpPr>
          <p:nvPr/>
        </p:nvSpPr>
        <p:spPr bwMode="auto">
          <a:xfrm>
            <a:off x="6601636" y="2785675"/>
            <a:ext cx="182562" cy="106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3" name="Line 49"/>
          <p:cNvSpPr>
            <a:spLocks noChangeShapeType="1"/>
          </p:cNvSpPr>
          <p:nvPr/>
        </p:nvSpPr>
        <p:spPr bwMode="auto">
          <a:xfrm>
            <a:off x="6346048" y="2871400"/>
            <a:ext cx="303213" cy="519112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4" name="Line 50"/>
          <p:cNvSpPr>
            <a:spLocks noChangeShapeType="1"/>
          </p:cNvSpPr>
          <p:nvPr/>
        </p:nvSpPr>
        <p:spPr bwMode="auto">
          <a:xfrm rot="-5400000">
            <a:off x="6358748" y="2868225"/>
            <a:ext cx="330200" cy="57150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5" name="Oval 51"/>
          <p:cNvSpPr>
            <a:spLocks noChangeArrowheads="1"/>
          </p:cNvSpPr>
          <p:nvPr/>
        </p:nvSpPr>
        <p:spPr bwMode="auto">
          <a:xfrm>
            <a:off x="6304773" y="3669912"/>
            <a:ext cx="428625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57396" name="Line 52"/>
          <p:cNvSpPr>
            <a:spLocks noChangeShapeType="1"/>
          </p:cNvSpPr>
          <p:nvPr/>
        </p:nvSpPr>
        <p:spPr bwMode="auto">
          <a:xfrm flipH="1">
            <a:off x="6592111" y="3022212"/>
            <a:ext cx="388937" cy="692150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97" name="Text Box 53"/>
          <p:cNvSpPr txBox="1">
            <a:spLocks noChangeArrowheads="1"/>
          </p:cNvSpPr>
          <p:nvPr/>
        </p:nvSpPr>
        <p:spPr bwMode="auto">
          <a:xfrm>
            <a:off x="6293661" y="3696900"/>
            <a:ext cx="4905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29</a:t>
            </a:r>
            <a:endParaRPr lang="es-ES" sz="1600"/>
          </a:p>
        </p:txBody>
      </p:sp>
      <p:sp>
        <p:nvSpPr>
          <p:cNvPr id="57398" name="Oval 54"/>
          <p:cNvSpPr>
            <a:spLocks noChangeArrowheads="1"/>
          </p:cNvSpPr>
          <p:nvPr/>
        </p:nvSpPr>
        <p:spPr bwMode="auto">
          <a:xfrm>
            <a:off x="5815823" y="4301737"/>
            <a:ext cx="428625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9" name="Oval 55"/>
          <p:cNvSpPr>
            <a:spLocks noChangeArrowheads="1"/>
          </p:cNvSpPr>
          <p:nvPr/>
        </p:nvSpPr>
        <p:spPr bwMode="auto">
          <a:xfrm>
            <a:off x="6755623" y="4322375"/>
            <a:ext cx="428625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57400" name="Line 56"/>
          <p:cNvSpPr>
            <a:spLocks noChangeShapeType="1"/>
          </p:cNvSpPr>
          <p:nvPr/>
        </p:nvSpPr>
        <p:spPr bwMode="auto">
          <a:xfrm flipH="1">
            <a:off x="6120623" y="3992175"/>
            <a:ext cx="244475" cy="309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01" name="Line 57"/>
          <p:cNvSpPr>
            <a:spLocks noChangeShapeType="1"/>
          </p:cNvSpPr>
          <p:nvPr/>
        </p:nvSpPr>
        <p:spPr bwMode="auto">
          <a:xfrm>
            <a:off x="6700061" y="3987412"/>
            <a:ext cx="193675" cy="361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02" name="Text Box 58"/>
          <p:cNvSpPr txBox="1">
            <a:spLocks noChangeArrowheads="1"/>
          </p:cNvSpPr>
          <p:nvPr/>
        </p:nvSpPr>
        <p:spPr bwMode="auto">
          <a:xfrm>
            <a:off x="5825348" y="4355712"/>
            <a:ext cx="492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27</a:t>
            </a:r>
            <a:endParaRPr lang="es-ES" sz="1600"/>
          </a:p>
        </p:txBody>
      </p:sp>
      <p:sp>
        <p:nvSpPr>
          <p:cNvPr id="57403" name="Text Box 59"/>
          <p:cNvSpPr txBox="1">
            <a:spLocks noChangeArrowheads="1"/>
          </p:cNvSpPr>
          <p:nvPr/>
        </p:nvSpPr>
        <p:spPr bwMode="auto">
          <a:xfrm>
            <a:off x="6769911" y="4376350"/>
            <a:ext cx="4905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30</a:t>
            </a:r>
            <a:endParaRPr lang="es-ES" sz="1600"/>
          </a:p>
        </p:txBody>
      </p:sp>
      <p:sp>
        <p:nvSpPr>
          <p:cNvPr id="57405" name="Oval 61"/>
          <p:cNvSpPr>
            <a:spLocks noChangeArrowheads="1"/>
          </p:cNvSpPr>
          <p:nvPr/>
        </p:nvSpPr>
        <p:spPr bwMode="auto">
          <a:xfrm>
            <a:off x="2430430" y="3113876"/>
            <a:ext cx="428625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57406" name="Line 62"/>
          <p:cNvSpPr>
            <a:spLocks noChangeShapeType="1"/>
          </p:cNvSpPr>
          <p:nvPr/>
        </p:nvSpPr>
        <p:spPr bwMode="auto">
          <a:xfrm>
            <a:off x="2512980" y="2870989"/>
            <a:ext cx="168275" cy="255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07" name="Text Box 63"/>
          <p:cNvSpPr txBox="1">
            <a:spLocks noChangeArrowheads="1"/>
          </p:cNvSpPr>
          <p:nvPr/>
        </p:nvSpPr>
        <p:spPr bwMode="auto">
          <a:xfrm>
            <a:off x="2419318" y="3140864"/>
            <a:ext cx="4905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29</a:t>
            </a:r>
            <a:endParaRPr lang="es-ES" sz="1600"/>
          </a:p>
        </p:txBody>
      </p:sp>
      <p:sp>
        <p:nvSpPr>
          <p:cNvPr id="57408" name="Oval 64"/>
          <p:cNvSpPr>
            <a:spLocks noChangeArrowheads="1"/>
          </p:cNvSpPr>
          <p:nvPr/>
        </p:nvSpPr>
        <p:spPr bwMode="auto">
          <a:xfrm>
            <a:off x="1941480" y="3745701"/>
            <a:ext cx="428625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09" name="Oval 65"/>
          <p:cNvSpPr>
            <a:spLocks noChangeArrowheads="1"/>
          </p:cNvSpPr>
          <p:nvPr/>
        </p:nvSpPr>
        <p:spPr bwMode="auto">
          <a:xfrm>
            <a:off x="2881280" y="3766339"/>
            <a:ext cx="428625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57410" name="Line 66"/>
          <p:cNvSpPr>
            <a:spLocks noChangeShapeType="1"/>
          </p:cNvSpPr>
          <p:nvPr/>
        </p:nvSpPr>
        <p:spPr bwMode="auto">
          <a:xfrm flipH="1">
            <a:off x="2246280" y="3436139"/>
            <a:ext cx="244475" cy="309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11" name="Line 67"/>
          <p:cNvSpPr>
            <a:spLocks noChangeShapeType="1"/>
          </p:cNvSpPr>
          <p:nvPr/>
        </p:nvSpPr>
        <p:spPr bwMode="auto">
          <a:xfrm>
            <a:off x="2825718" y="3431376"/>
            <a:ext cx="193675" cy="361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12" name="Text Box 68"/>
          <p:cNvSpPr txBox="1">
            <a:spLocks noChangeArrowheads="1"/>
          </p:cNvSpPr>
          <p:nvPr/>
        </p:nvSpPr>
        <p:spPr bwMode="auto">
          <a:xfrm>
            <a:off x="1951005" y="3799676"/>
            <a:ext cx="492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27</a:t>
            </a:r>
            <a:endParaRPr lang="es-ES" sz="1600"/>
          </a:p>
        </p:txBody>
      </p:sp>
      <p:sp>
        <p:nvSpPr>
          <p:cNvPr id="57413" name="Text Box 69"/>
          <p:cNvSpPr txBox="1">
            <a:spLocks noChangeArrowheads="1"/>
          </p:cNvSpPr>
          <p:nvPr/>
        </p:nvSpPr>
        <p:spPr bwMode="auto">
          <a:xfrm>
            <a:off x="2895568" y="3820314"/>
            <a:ext cx="4905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30</a:t>
            </a:r>
            <a:endParaRPr lang="es-ES" sz="16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Caso: </a:t>
            </a:r>
            <a:r>
              <a:rPr lang="es-ES" sz="3400"/>
              <a:t>Eliminar nodo con dos hijos</a:t>
            </a: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742172" y="810239"/>
            <a:ext cx="7661275" cy="4379913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Wingdings" charset="0"/>
              <a:buAutoNum type="arabicPeriod"/>
            </a:pPr>
            <a:r>
              <a:rPr lang="es-MX" sz="2400" dirty="0"/>
              <a:t>Localizar el nodo predecesor o sucesor del nodo a borrar.</a:t>
            </a:r>
          </a:p>
          <a:p>
            <a:pPr marL="982663" lvl="1" indent="-525463">
              <a:lnSpc>
                <a:spcPct val="80000"/>
              </a:lnSpc>
            </a:pPr>
            <a:r>
              <a:rPr lang="es-MX" sz="2200" dirty="0"/>
              <a:t>El PREDECESOR es “el Mayor de los Menores”.</a:t>
            </a:r>
          </a:p>
          <a:p>
            <a:pPr marL="982663" lvl="1" indent="-525463">
              <a:lnSpc>
                <a:spcPct val="80000"/>
              </a:lnSpc>
            </a:pPr>
            <a:r>
              <a:rPr lang="es-MX" sz="2200" dirty="0"/>
              <a:t>El SUCESOR es “el Menor de los Mayores”.</a:t>
            </a:r>
          </a:p>
          <a:p>
            <a:pPr marL="982663" lvl="1" indent="-525463">
              <a:lnSpc>
                <a:spcPct val="80000"/>
              </a:lnSpc>
            </a:pPr>
            <a:r>
              <a:rPr lang="es-MX" sz="2200" dirty="0"/>
              <a:t>Para la implementación es igual de eficiente programar la búsqueda del predecesor que del sucesor.</a:t>
            </a:r>
          </a:p>
          <a:p>
            <a:pPr marL="609600" indent="-609600">
              <a:lnSpc>
                <a:spcPct val="80000"/>
              </a:lnSpc>
              <a:buFont typeface="Wingdings" charset="0"/>
              <a:buAutoNum type="arabicPeriod"/>
            </a:pPr>
            <a:r>
              <a:rPr lang="es-MX" sz="2400" dirty="0"/>
              <a:t>El valor del Predecedor (o sucesor) se copia al nodo a borrar.</a:t>
            </a:r>
          </a:p>
          <a:p>
            <a:pPr marL="609600" indent="-609600">
              <a:lnSpc>
                <a:spcPct val="80000"/>
              </a:lnSpc>
              <a:buFont typeface="Wingdings" charset="0"/>
              <a:buAutoNum type="arabicPeriod"/>
            </a:pPr>
            <a:r>
              <a:rPr lang="es-MX" sz="2400" dirty="0"/>
              <a:t>Eliminar el nodo del predecesor (o sucesor según sea el caso).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Predecesor</a:t>
            </a:r>
            <a:endParaRPr lang="en-US"/>
          </a:p>
        </p:txBody>
      </p:sp>
      <p:sp>
        <p:nvSpPr>
          <p:cNvPr id="60419" name="Oval 3"/>
          <p:cNvSpPr>
            <a:spLocks noChangeArrowheads="1"/>
          </p:cNvSpPr>
          <p:nvPr/>
        </p:nvSpPr>
        <p:spPr bwMode="auto">
          <a:xfrm>
            <a:off x="1918770" y="1438890"/>
            <a:ext cx="428625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0" name="Oval 4"/>
          <p:cNvSpPr>
            <a:spLocks noChangeArrowheads="1"/>
          </p:cNvSpPr>
          <p:nvPr/>
        </p:nvSpPr>
        <p:spPr bwMode="auto">
          <a:xfrm>
            <a:off x="1431407" y="2119928"/>
            <a:ext cx="42703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13</a:t>
            </a:r>
            <a:endParaRPr lang="es-ES" sz="1600"/>
          </a:p>
        </p:txBody>
      </p:sp>
      <p:sp>
        <p:nvSpPr>
          <p:cNvPr id="60421" name="Oval 5"/>
          <p:cNvSpPr>
            <a:spLocks noChangeArrowheads="1"/>
          </p:cNvSpPr>
          <p:nvPr/>
        </p:nvSpPr>
        <p:spPr bwMode="auto">
          <a:xfrm>
            <a:off x="2485507" y="2015153"/>
            <a:ext cx="428625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2" name="Oval 6"/>
          <p:cNvSpPr>
            <a:spLocks noChangeArrowheads="1"/>
          </p:cNvSpPr>
          <p:nvPr/>
        </p:nvSpPr>
        <p:spPr bwMode="auto">
          <a:xfrm>
            <a:off x="942457" y="2831128"/>
            <a:ext cx="428625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4" name="Oval 8"/>
          <p:cNvSpPr>
            <a:spLocks noChangeArrowheads="1"/>
          </p:cNvSpPr>
          <p:nvPr/>
        </p:nvSpPr>
        <p:spPr bwMode="auto">
          <a:xfrm>
            <a:off x="2180707" y="2856528"/>
            <a:ext cx="42703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5" name="Oval 9"/>
          <p:cNvSpPr>
            <a:spLocks noChangeArrowheads="1"/>
          </p:cNvSpPr>
          <p:nvPr/>
        </p:nvSpPr>
        <p:spPr bwMode="auto">
          <a:xfrm>
            <a:off x="2974457" y="2754928"/>
            <a:ext cx="42703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 flipH="1">
            <a:off x="1736207" y="1810365"/>
            <a:ext cx="244475" cy="30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 flipH="1">
            <a:off x="1247257" y="2521565"/>
            <a:ext cx="244475" cy="30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2345807" y="1748453"/>
            <a:ext cx="244475" cy="311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9" name="Line 13"/>
          <p:cNvSpPr>
            <a:spLocks noChangeShapeType="1"/>
          </p:cNvSpPr>
          <p:nvPr/>
        </p:nvSpPr>
        <p:spPr bwMode="auto">
          <a:xfrm>
            <a:off x="2852220" y="2381865"/>
            <a:ext cx="244475" cy="373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1" name="Line 15"/>
          <p:cNvSpPr>
            <a:spLocks noChangeShapeType="1"/>
          </p:cNvSpPr>
          <p:nvPr/>
        </p:nvSpPr>
        <p:spPr bwMode="auto">
          <a:xfrm flipH="1">
            <a:off x="2437882" y="2421553"/>
            <a:ext cx="182563" cy="433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1975920" y="1499215"/>
            <a:ext cx="428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21</a:t>
            </a:r>
            <a:endParaRPr lang="es-ES" sz="1600"/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964682" y="2910503"/>
            <a:ext cx="492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10</a:t>
            </a:r>
            <a:endParaRPr lang="es-ES" sz="1600"/>
          </a:p>
        </p:txBody>
      </p:sp>
      <p:sp>
        <p:nvSpPr>
          <p:cNvPr id="60435" name="Text Box 19"/>
          <p:cNvSpPr txBox="1">
            <a:spLocks noChangeArrowheads="1"/>
          </p:cNvSpPr>
          <p:nvPr/>
        </p:nvSpPr>
        <p:spPr bwMode="auto">
          <a:xfrm>
            <a:off x="2223570" y="2905740"/>
            <a:ext cx="4905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25</a:t>
            </a:r>
            <a:endParaRPr lang="es-ES" sz="1600"/>
          </a:p>
        </p:txBody>
      </p:sp>
      <p:sp>
        <p:nvSpPr>
          <p:cNvPr id="60436" name="Text Box 20"/>
          <p:cNvSpPr txBox="1">
            <a:spLocks noChangeArrowheads="1"/>
          </p:cNvSpPr>
          <p:nvPr/>
        </p:nvSpPr>
        <p:spPr bwMode="auto">
          <a:xfrm>
            <a:off x="3022082" y="2815253"/>
            <a:ext cx="428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40</a:t>
            </a:r>
            <a:endParaRPr lang="es-ES" sz="1600"/>
          </a:p>
        </p:txBody>
      </p:sp>
      <p:sp>
        <p:nvSpPr>
          <p:cNvPr id="60437" name="Text Box 21"/>
          <p:cNvSpPr txBox="1">
            <a:spLocks noChangeArrowheads="1"/>
          </p:cNvSpPr>
          <p:nvPr/>
        </p:nvSpPr>
        <p:spPr bwMode="auto">
          <a:xfrm>
            <a:off x="2522020" y="2053253"/>
            <a:ext cx="550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33</a:t>
            </a:r>
            <a:endParaRPr lang="es-ES" sz="1600"/>
          </a:p>
        </p:txBody>
      </p:sp>
      <p:sp>
        <p:nvSpPr>
          <p:cNvPr id="60439" name="Oval 23"/>
          <p:cNvSpPr>
            <a:spLocks noChangeArrowheads="1"/>
          </p:cNvSpPr>
          <p:nvPr/>
        </p:nvSpPr>
        <p:spPr bwMode="auto">
          <a:xfrm>
            <a:off x="2466457" y="3448665"/>
            <a:ext cx="428625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60440" name="Line 24"/>
          <p:cNvSpPr>
            <a:spLocks noChangeShapeType="1"/>
          </p:cNvSpPr>
          <p:nvPr/>
        </p:nvSpPr>
        <p:spPr bwMode="auto">
          <a:xfrm>
            <a:off x="2549007" y="3205778"/>
            <a:ext cx="168275" cy="255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1" name="Text Box 25"/>
          <p:cNvSpPr txBox="1">
            <a:spLocks noChangeArrowheads="1"/>
          </p:cNvSpPr>
          <p:nvPr/>
        </p:nvSpPr>
        <p:spPr bwMode="auto">
          <a:xfrm>
            <a:off x="2455345" y="3475653"/>
            <a:ext cx="4905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29</a:t>
            </a:r>
            <a:endParaRPr lang="es-ES" sz="1600"/>
          </a:p>
        </p:txBody>
      </p:sp>
      <p:sp>
        <p:nvSpPr>
          <p:cNvPr id="60442" name="Oval 26"/>
          <p:cNvSpPr>
            <a:spLocks noChangeArrowheads="1"/>
          </p:cNvSpPr>
          <p:nvPr/>
        </p:nvSpPr>
        <p:spPr bwMode="auto">
          <a:xfrm>
            <a:off x="1977507" y="4080490"/>
            <a:ext cx="428625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Oval 27"/>
          <p:cNvSpPr>
            <a:spLocks noChangeArrowheads="1"/>
          </p:cNvSpPr>
          <p:nvPr/>
        </p:nvSpPr>
        <p:spPr bwMode="auto">
          <a:xfrm>
            <a:off x="2917307" y="4101128"/>
            <a:ext cx="428625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60444" name="Line 28"/>
          <p:cNvSpPr>
            <a:spLocks noChangeShapeType="1"/>
          </p:cNvSpPr>
          <p:nvPr/>
        </p:nvSpPr>
        <p:spPr bwMode="auto">
          <a:xfrm flipH="1">
            <a:off x="2282307" y="3770928"/>
            <a:ext cx="244475" cy="309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5" name="Line 29"/>
          <p:cNvSpPr>
            <a:spLocks noChangeShapeType="1"/>
          </p:cNvSpPr>
          <p:nvPr/>
        </p:nvSpPr>
        <p:spPr bwMode="auto">
          <a:xfrm>
            <a:off x="2861745" y="3766165"/>
            <a:ext cx="193675" cy="361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1987032" y="4134465"/>
            <a:ext cx="492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27</a:t>
            </a:r>
            <a:endParaRPr lang="es-ES" sz="1600"/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2931595" y="4155103"/>
            <a:ext cx="4905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30</a:t>
            </a:r>
            <a:endParaRPr lang="es-ES" sz="1600"/>
          </a:p>
        </p:txBody>
      </p:sp>
      <p:graphicFrame>
        <p:nvGraphicFramePr>
          <p:cNvPr id="60576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135596"/>
              </p:ext>
            </p:extLst>
          </p:nvPr>
        </p:nvGraphicFramePr>
        <p:xfrm>
          <a:off x="4174607" y="1897678"/>
          <a:ext cx="4202113" cy="2112963"/>
        </p:xfrm>
        <a:graphic>
          <a:graphicData uri="http://schemas.openxmlformats.org/drawingml/2006/table">
            <a:tbl>
              <a:tblPr/>
              <a:tblGrid>
                <a:gridCol w="2427288"/>
                <a:gridCol w="17748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s-E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El predecesor de:</a:t>
                      </a:r>
                      <a:endParaRPr kumimoji="0" 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s-E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es:</a:t>
                      </a:r>
                      <a:endParaRPr kumimoji="0" 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60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</a:tr>
              <a:tr h="596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29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27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</a:tr>
            </a:tbl>
          </a:graphicData>
        </a:graphic>
      </p:graphicFrame>
      <p:sp>
        <p:nvSpPr>
          <p:cNvPr id="60460" name="Text Box 44"/>
          <p:cNvSpPr txBox="1">
            <a:spLocks noChangeArrowheads="1"/>
          </p:cNvSpPr>
          <p:nvPr/>
        </p:nvSpPr>
        <p:spPr bwMode="auto">
          <a:xfrm>
            <a:off x="2077520" y="794365"/>
            <a:ext cx="4781550" cy="366713"/>
          </a:xfrm>
          <a:prstGeom prst="rect">
            <a:avLst/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" b="1"/>
              <a:t>Uno a la IZQUIERDA y todo a la DERECHA</a:t>
            </a:r>
            <a:endParaRPr lang="en-US" b="1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Sucesor</a:t>
            </a:r>
            <a:endParaRPr lang="en-US"/>
          </a:p>
        </p:txBody>
      </p:sp>
      <p:sp>
        <p:nvSpPr>
          <p:cNvPr id="61443" name="Oval 3"/>
          <p:cNvSpPr>
            <a:spLocks noChangeArrowheads="1"/>
          </p:cNvSpPr>
          <p:nvPr/>
        </p:nvSpPr>
        <p:spPr bwMode="auto">
          <a:xfrm>
            <a:off x="1873737" y="1524822"/>
            <a:ext cx="428625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4" name="Oval 4"/>
          <p:cNvSpPr>
            <a:spLocks noChangeArrowheads="1"/>
          </p:cNvSpPr>
          <p:nvPr/>
        </p:nvSpPr>
        <p:spPr bwMode="auto">
          <a:xfrm>
            <a:off x="1386374" y="2205860"/>
            <a:ext cx="42703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13</a:t>
            </a:r>
            <a:endParaRPr lang="es-ES" sz="1600"/>
          </a:p>
        </p:txBody>
      </p:sp>
      <p:sp>
        <p:nvSpPr>
          <p:cNvPr id="61445" name="Oval 5"/>
          <p:cNvSpPr>
            <a:spLocks noChangeArrowheads="1"/>
          </p:cNvSpPr>
          <p:nvPr/>
        </p:nvSpPr>
        <p:spPr bwMode="auto">
          <a:xfrm>
            <a:off x="2440474" y="2101085"/>
            <a:ext cx="428625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Oval 6"/>
          <p:cNvSpPr>
            <a:spLocks noChangeArrowheads="1"/>
          </p:cNvSpPr>
          <p:nvPr/>
        </p:nvSpPr>
        <p:spPr bwMode="auto">
          <a:xfrm>
            <a:off x="897424" y="2917060"/>
            <a:ext cx="428625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7" name="Oval 7"/>
          <p:cNvSpPr>
            <a:spLocks noChangeArrowheads="1"/>
          </p:cNvSpPr>
          <p:nvPr/>
        </p:nvSpPr>
        <p:spPr bwMode="auto">
          <a:xfrm>
            <a:off x="1494324" y="2950397"/>
            <a:ext cx="428625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61448" name="Oval 8"/>
          <p:cNvSpPr>
            <a:spLocks noChangeArrowheads="1"/>
          </p:cNvSpPr>
          <p:nvPr/>
        </p:nvSpPr>
        <p:spPr bwMode="auto">
          <a:xfrm>
            <a:off x="2135674" y="2942460"/>
            <a:ext cx="42703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9" name="Oval 9"/>
          <p:cNvSpPr>
            <a:spLocks noChangeArrowheads="1"/>
          </p:cNvSpPr>
          <p:nvPr/>
        </p:nvSpPr>
        <p:spPr bwMode="auto">
          <a:xfrm>
            <a:off x="2929424" y="2840860"/>
            <a:ext cx="42703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 flipH="1">
            <a:off x="1691174" y="1896297"/>
            <a:ext cx="244475" cy="30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 flipH="1">
            <a:off x="1202224" y="2607497"/>
            <a:ext cx="244475" cy="30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2300774" y="1834385"/>
            <a:ext cx="244475" cy="311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2807187" y="2467797"/>
            <a:ext cx="244475" cy="373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4" name="Line 14"/>
          <p:cNvSpPr>
            <a:spLocks noChangeShapeType="1"/>
          </p:cNvSpPr>
          <p:nvPr/>
        </p:nvSpPr>
        <p:spPr bwMode="auto">
          <a:xfrm>
            <a:off x="1629262" y="2640835"/>
            <a:ext cx="61912" cy="309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 flipH="1">
            <a:off x="2392849" y="2507485"/>
            <a:ext cx="182563" cy="433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6" name="Text Box 16"/>
          <p:cNvSpPr txBox="1">
            <a:spLocks noChangeArrowheads="1"/>
          </p:cNvSpPr>
          <p:nvPr/>
        </p:nvSpPr>
        <p:spPr bwMode="auto">
          <a:xfrm>
            <a:off x="1930887" y="1585147"/>
            <a:ext cx="428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21</a:t>
            </a:r>
            <a:endParaRPr lang="es-ES" sz="1600"/>
          </a:p>
        </p:txBody>
      </p:sp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919649" y="2996435"/>
            <a:ext cx="492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10</a:t>
            </a:r>
            <a:endParaRPr lang="es-ES" sz="1600"/>
          </a:p>
        </p:txBody>
      </p:sp>
      <p:sp>
        <p:nvSpPr>
          <p:cNvPr id="61458" name="Text Box 18"/>
          <p:cNvSpPr txBox="1">
            <a:spLocks noChangeArrowheads="1"/>
          </p:cNvSpPr>
          <p:nvPr/>
        </p:nvSpPr>
        <p:spPr bwMode="auto">
          <a:xfrm>
            <a:off x="1483212" y="2977385"/>
            <a:ext cx="4905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18</a:t>
            </a:r>
            <a:endParaRPr lang="es-ES" sz="1600"/>
          </a:p>
        </p:txBody>
      </p:sp>
      <p:sp>
        <p:nvSpPr>
          <p:cNvPr id="61459" name="Text Box 19"/>
          <p:cNvSpPr txBox="1">
            <a:spLocks noChangeArrowheads="1"/>
          </p:cNvSpPr>
          <p:nvPr/>
        </p:nvSpPr>
        <p:spPr bwMode="auto">
          <a:xfrm>
            <a:off x="2178537" y="2991672"/>
            <a:ext cx="4905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25</a:t>
            </a:r>
            <a:endParaRPr lang="es-ES" sz="1600"/>
          </a:p>
        </p:txBody>
      </p:sp>
      <p:sp>
        <p:nvSpPr>
          <p:cNvPr id="61460" name="Text Box 20"/>
          <p:cNvSpPr txBox="1">
            <a:spLocks noChangeArrowheads="1"/>
          </p:cNvSpPr>
          <p:nvPr/>
        </p:nvSpPr>
        <p:spPr bwMode="auto">
          <a:xfrm>
            <a:off x="2977049" y="2901185"/>
            <a:ext cx="428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40</a:t>
            </a:r>
            <a:endParaRPr lang="es-ES" sz="1600"/>
          </a:p>
        </p:txBody>
      </p:sp>
      <p:sp>
        <p:nvSpPr>
          <p:cNvPr id="61461" name="Text Box 21"/>
          <p:cNvSpPr txBox="1">
            <a:spLocks noChangeArrowheads="1"/>
          </p:cNvSpPr>
          <p:nvPr/>
        </p:nvSpPr>
        <p:spPr bwMode="auto">
          <a:xfrm>
            <a:off x="2476987" y="2139185"/>
            <a:ext cx="550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33</a:t>
            </a:r>
            <a:endParaRPr lang="es-ES" sz="1600"/>
          </a:p>
        </p:txBody>
      </p:sp>
      <p:sp>
        <p:nvSpPr>
          <p:cNvPr id="61462" name="Oval 22"/>
          <p:cNvSpPr>
            <a:spLocks noChangeArrowheads="1"/>
          </p:cNvSpPr>
          <p:nvPr/>
        </p:nvSpPr>
        <p:spPr bwMode="auto">
          <a:xfrm>
            <a:off x="2421424" y="3534597"/>
            <a:ext cx="428625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61463" name="Line 23"/>
          <p:cNvSpPr>
            <a:spLocks noChangeShapeType="1"/>
          </p:cNvSpPr>
          <p:nvPr/>
        </p:nvSpPr>
        <p:spPr bwMode="auto">
          <a:xfrm>
            <a:off x="2503974" y="3291710"/>
            <a:ext cx="168275" cy="255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4" name="Text Box 24"/>
          <p:cNvSpPr txBox="1">
            <a:spLocks noChangeArrowheads="1"/>
          </p:cNvSpPr>
          <p:nvPr/>
        </p:nvSpPr>
        <p:spPr bwMode="auto">
          <a:xfrm>
            <a:off x="2410312" y="3561585"/>
            <a:ext cx="4905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29</a:t>
            </a:r>
            <a:endParaRPr lang="es-ES" sz="1600"/>
          </a:p>
        </p:txBody>
      </p:sp>
      <p:sp>
        <p:nvSpPr>
          <p:cNvPr id="61465" name="Oval 25"/>
          <p:cNvSpPr>
            <a:spLocks noChangeArrowheads="1"/>
          </p:cNvSpPr>
          <p:nvPr/>
        </p:nvSpPr>
        <p:spPr bwMode="auto">
          <a:xfrm>
            <a:off x="1932474" y="4166422"/>
            <a:ext cx="428625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6" name="Oval 26"/>
          <p:cNvSpPr>
            <a:spLocks noChangeArrowheads="1"/>
          </p:cNvSpPr>
          <p:nvPr/>
        </p:nvSpPr>
        <p:spPr bwMode="auto">
          <a:xfrm>
            <a:off x="2872274" y="4187060"/>
            <a:ext cx="428625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61467" name="Line 27"/>
          <p:cNvSpPr>
            <a:spLocks noChangeShapeType="1"/>
          </p:cNvSpPr>
          <p:nvPr/>
        </p:nvSpPr>
        <p:spPr bwMode="auto">
          <a:xfrm flipH="1">
            <a:off x="2237274" y="3856860"/>
            <a:ext cx="244475" cy="309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8" name="Line 28"/>
          <p:cNvSpPr>
            <a:spLocks noChangeShapeType="1"/>
          </p:cNvSpPr>
          <p:nvPr/>
        </p:nvSpPr>
        <p:spPr bwMode="auto">
          <a:xfrm>
            <a:off x="2816712" y="3852097"/>
            <a:ext cx="193675" cy="361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9" name="Text Box 29"/>
          <p:cNvSpPr txBox="1">
            <a:spLocks noChangeArrowheads="1"/>
          </p:cNvSpPr>
          <p:nvPr/>
        </p:nvSpPr>
        <p:spPr bwMode="auto">
          <a:xfrm>
            <a:off x="1941999" y="4220397"/>
            <a:ext cx="492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27</a:t>
            </a:r>
            <a:endParaRPr lang="es-ES" sz="1600"/>
          </a:p>
        </p:txBody>
      </p:sp>
      <p:sp>
        <p:nvSpPr>
          <p:cNvPr id="61470" name="Text Box 30"/>
          <p:cNvSpPr txBox="1">
            <a:spLocks noChangeArrowheads="1"/>
          </p:cNvSpPr>
          <p:nvPr/>
        </p:nvSpPr>
        <p:spPr bwMode="auto">
          <a:xfrm>
            <a:off x="2886562" y="4241035"/>
            <a:ext cx="4905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30</a:t>
            </a:r>
            <a:endParaRPr lang="es-ES" sz="1600"/>
          </a:p>
        </p:txBody>
      </p:sp>
      <p:graphicFrame>
        <p:nvGraphicFramePr>
          <p:cNvPr id="61515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375161"/>
              </p:ext>
            </p:extLst>
          </p:nvPr>
        </p:nvGraphicFramePr>
        <p:xfrm>
          <a:off x="4156562" y="1759772"/>
          <a:ext cx="4202112" cy="2076451"/>
        </p:xfrm>
        <a:graphic>
          <a:graphicData uri="http://schemas.openxmlformats.org/drawingml/2006/table">
            <a:tbl>
              <a:tblPr/>
              <a:tblGrid>
                <a:gridCol w="2427287"/>
                <a:gridCol w="17748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s-E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El sucesor de:</a:t>
                      </a:r>
                      <a:endParaRPr kumimoji="0" 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s-E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es:</a:t>
                      </a:r>
                      <a:endParaRPr kumimoji="0" 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60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</a:tr>
              <a:tr h="560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29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</a:tr>
            </a:tbl>
          </a:graphicData>
        </a:graphic>
      </p:graphicFrame>
      <p:sp>
        <p:nvSpPr>
          <p:cNvPr id="61513" name="Text Box 73"/>
          <p:cNvSpPr txBox="1">
            <a:spLocks noChangeArrowheads="1"/>
          </p:cNvSpPr>
          <p:nvPr/>
        </p:nvSpPr>
        <p:spPr bwMode="auto">
          <a:xfrm>
            <a:off x="2048362" y="859660"/>
            <a:ext cx="4781550" cy="366712"/>
          </a:xfrm>
          <a:prstGeom prst="rect">
            <a:avLst/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" b="1"/>
              <a:t>Uno a la DERECHA y todo a la IZQUIERDA</a:t>
            </a:r>
            <a:endParaRPr lang="en-US" b="1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856666" y="4441189"/>
            <a:ext cx="7158037" cy="1850827"/>
          </a:xfrm>
        </p:spPr>
        <p:txBody>
          <a:bodyPr/>
          <a:lstStyle/>
          <a:p>
            <a:r>
              <a:rPr lang="es-ES" dirty="0"/>
              <a:t>Caso: </a:t>
            </a:r>
            <a:r>
              <a:rPr lang="es-ES" sz="3400" dirty="0"/>
              <a:t>Eliminar Nodo con dos hijos</a:t>
            </a:r>
            <a:endParaRPr lang="en-US" sz="3400" dirty="0"/>
          </a:p>
        </p:txBody>
      </p:sp>
      <p:grpSp>
        <p:nvGrpSpPr>
          <p:cNvPr id="58493" name="Group 125"/>
          <p:cNvGrpSpPr>
            <a:grpSpLocks/>
          </p:cNvGrpSpPr>
          <p:nvPr/>
        </p:nvGrpSpPr>
        <p:grpSpPr bwMode="auto">
          <a:xfrm>
            <a:off x="766762" y="844723"/>
            <a:ext cx="3627438" cy="2222500"/>
            <a:chOff x="134" y="1077"/>
            <a:chExt cx="2285" cy="1400"/>
          </a:xfrm>
        </p:grpSpPr>
        <p:sp>
          <p:nvSpPr>
            <p:cNvPr id="58372" name="Oval 4"/>
            <p:cNvSpPr>
              <a:spLocks noChangeArrowheads="1"/>
            </p:cNvSpPr>
            <p:nvPr/>
          </p:nvSpPr>
          <p:spPr bwMode="auto">
            <a:xfrm>
              <a:off x="987" y="1306"/>
              <a:ext cx="270" cy="273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3" name="Oval 5"/>
            <p:cNvSpPr>
              <a:spLocks noChangeArrowheads="1"/>
            </p:cNvSpPr>
            <p:nvPr/>
          </p:nvSpPr>
          <p:spPr bwMode="auto">
            <a:xfrm>
              <a:off x="680" y="1735"/>
              <a:ext cx="269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MX" sz="1600"/>
                <a:t>13</a:t>
              </a:r>
              <a:endParaRPr lang="es-ES" sz="1600"/>
            </a:p>
          </p:txBody>
        </p:sp>
        <p:sp>
          <p:nvSpPr>
            <p:cNvPr id="58374" name="Oval 6"/>
            <p:cNvSpPr>
              <a:spLocks noChangeArrowheads="1"/>
            </p:cNvSpPr>
            <p:nvPr/>
          </p:nvSpPr>
          <p:spPr bwMode="auto">
            <a:xfrm>
              <a:off x="1344" y="1669"/>
              <a:ext cx="270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5" name="Oval 7"/>
            <p:cNvSpPr>
              <a:spLocks noChangeArrowheads="1"/>
            </p:cNvSpPr>
            <p:nvPr/>
          </p:nvSpPr>
          <p:spPr bwMode="auto">
            <a:xfrm>
              <a:off x="372" y="2183"/>
              <a:ext cx="270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6" name="Oval 8"/>
            <p:cNvSpPr>
              <a:spLocks noChangeArrowheads="1"/>
            </p:cNvSpPr>
            <p:nvPr/>
          </p:nvSpPr>
          <p:spPr bwMode="auto">
            <a:xfrm>
              <a:off x="756" y="2204"/>
              <a:ext cx="270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58377" name="Oval 9"/>
            <p:cNvSpPr>
              <a:spLocks noChangeArrowheads="1"/>
            </p:cNvSpPr>
            <p:nvPr/>
          </p:nvSpPr>
          <p:spPr bwMode="auto">
            <a:xfrm>
              <a:off x="1136" y="2175"/>
              <a:ext cx="269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8" name="Oval 10"/>
            <p:cNvSpPr>
              <a:spLocks noChangeArrowheads="1"/>
            </p:cNvSpPr>
            <p:nvPr/>
          </p:nvSpPr>
          <p:spPr bwMode="auto">
            <a:xfrm>
              <a:off x="1652" y="2135"/>
              <a:ext cx="269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9" name="Line 11"/>
            <p:cNvSpPr>
              <a:spLocks noChangeShapeType="1"/>
            </p:cNvSpPr>
            <p:nvPr/>
          </p:nvSpPr>
          <p:spPr bwMode="auto">
            <a:xfrm flipH="1">
              <a:off x="872" y="1540"/>
              <a:ext cx="154" cy="1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0" name="Line 12"/>
            <p:cNvSpPr>
              <a:spLocks noChangeShapeType="1"/>
            </p:cNvSpPr>
            <p:nvPr/>
          </p:nvSpPr>
          <p:spPr bwMode="auto">
            <a:xfrm flipH="1">
              <a:off x="564" y="1988"/>
              <a:ext cx="154" cy="1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1" name="Line 13"/>
            <p:cNvSpPr>
              <a:spLocks noChangeShapeType="1"/>
            </p:cNvSpPr>
            <p:nvPr/>
          </p:nvSpPr>
          <p:spPr bwMode="auto">
            <a:xfrm>
              <a:off x="1256" y="1501"/>
              <a:ext cx="154" cy="1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2" name="Line 14"/>
            <p:cNvSpPr>
              <a:spLocks noChangeShapeType="1"/>
            </p:cNvSpPr>
            <p:nvPr/>
          </p:nvSpPr>
          <p:spPr bwMode="auto">
            <a:xfrm>
              <a:off x="1575" y="1900"/>
              <a:ext cx="154" cy="2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3" name="Line 15"/>
            <p:cNvSpPr>
              <a:spLocks noChangeShapeType="1"/>
            </p:cNvSpPr>
            <p:nvPr/>
          </p:nvSpPr>
          <p:spPr bwMode="auto">
            <a:xfrm>
              <a:off x="833" y="2009"/>
              <a:ext cx="39" cy="1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4" name="Line 16"/>
            <p:cNvSpPr>
              <a:spLocks noChangeShapeType="1"/>
            </p:cNvSpPr>
            <p:nvPr/>
          </p:nvSpPr>
          <p:spPr bwMode="auto">
            <a:xfrm flipH="1">
              <a:off x="1290" y="1902"/>
              <a:ext cx="115" cy="2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5" name="Text Box 17"/>
            <p:cNvSpPr txBox="1">
              <a:spLocks noChangeArrowheads="1"/>
            </p:cNvSpPr>
            <p:nvPr/>
          </p:nvSpPr>
          <p:spPr bwMode="auto">
            <a:xfrm>
              <a:off x="1023" y="1344"/>
              <a:ext cx="27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600"/>
                <a:t>21</a:t>
              </a:r>
              <a:endParaRPr lang="es-ES" sz="1600"/>
            </a:p>
          </p:txBody>
        </p:sp>
        <p:sp>
          <p:nvSpPr>
            <p:cNvPr id="58386" name="Text Box 18"/>
            <p:cNvSpPr txBox="1">
              <a:spLocks noChangeArrowheads="1"/>
            </p:cNvSpPr>
            <p:nvPr/>
          </p:nvSpPr>
          <p:spPr bwMode="auto">
            <a:xfrm>
              <a:off x="386" y="2233"/>
              <a:ext cx="3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600"/>
                <a:t>10</a:t>
              </a:r>
              <a:endParaRPr lang="es-ES" sz="1600"/>
            </a:p>
          </p:txBody>
        </p:sp>
        <p:sp>
          <p:nvSpPr>
            <p:cNvPr id="58387" name="Text Box 19"/>
            <p:cNvSpPr txBox="1">
              <a:spLocks noChangeArrowheads="1"/>
            </p:cNvSpPr>
            <p:nvPr/>
          </p:nvSpPr>
          <p:spPr bwMode="auto">
            <a:xfrm>
              <a:off x="775" y="2254"/>
              <a:ext cx="30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600"/>
                <a:t>18</a:t>
              </a:r>
              <a:endParaRPr lang="es-ES" sz="1600"/>
            </a:p>
          </p:txBody>
        </p:sp>
        <p:sp>
          <p:nvSpPr>
            <p:cNvPr id="58388" name="Text Box 20"/>
            <p:cNvSpPr txBox="1">
              <a:spLocks noChangeArrowheads="1"/>
            </p:cNvSpPr>
            <p:nvPr/>
          </p:nvSpPr>
          <p:spPr bwMode="auto">
            <a:xfrm>
              <a:off x="1195" y="2254"/>
              <a:ext cx="30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600"/>
                <a:t>25</a:t>
              </a:r>
              <a:endParaRPr lang="es-ES" sz="1600"/>
            </a:p>
          </p:txBody>
        </p:sp>
        <p:sp>
          <p:nvSpPr>
            <p:cNvPr id="58389" name="Text Box 21"/>
            <p:cNvSpPr txBox="1">
              <a:spLocks noChangeArrowheads="1"/>
            </p:cNvSpPr>
            <p:nvPr/>
          </p:nvSpPr>
          <p:spPr bwMode="auto">
            <a:xfrm>
              <a:off x="1682" y="2173"/>
              <a:ext cx="27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600"/>
                <a:t>40</a:t>
              </a:r>
              <a:endParaRPr lang="es-ES" sz="1600"/>
            </a:p>
          </p:txBody>
        </p:sp>
        <p:sp>
          <p:nvSpPr>
            <p:cNvPr id="58390" name="Text Box 22"/>
            <p:cNvSpPr txBox="1">
              <a:spLocks noChangeArrowheads="1"/>
            </p:cNvSpPr>
            <p:nvPr/>
          </p:nvSpPr>
          <p:spPr bwMode="auto">
            <a:xfrm>
              <a:off x="1383" y="1709"/>
              <a:ext cx="34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600"/>
                <a:t>33</a:t>
              </a:r>
              <a:endParaRPr lang="es-ES" sz="1600"/>
            </a:p>
          </p:txBody>
        </p:sp>
        <p:sp>
          <p:nvSpPr>
            <p:cNvPr id="58391" name="Text Box 23"/>
            <p:cNvSpPr txBox="1">
              <a:spLocks noChangeArrowheads="1"/>
            </p:cNvSpPr>
            <p:nvPr/>
          </p:nvSpPr>
          <p:spPr bwMode="auto">
            <a:xfrm>
              <a:off x="1444" y="1077"/>
              <a:ext cx="975" cy="28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s-ES" sz="1200"/>
                <a:t>Localizar el valor a borrar</a:t>
              </a:r>
              <a:endParaRPr lang="en-US" sz="1200"/>
            </a:p>
          </p:txBody>
        </p:sp>
        <p:sp>
          <p:nvSpPr>
            <p:cNvPr id="58392" name="Line 24"/>
            <p:cNvSpPr>
              <a:spLocks noChangeShapeType="1"/>
            </p:cNvSpPr>
            <p:nvPr/>
          </p:nvSpPr>
          <p:spPr bwMode="auto">
            <a:xfrm flipH="1">
              <a:off x="1242" y="1240"/>
              <a:ext cx="217" cy="1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3" name="Oval 25"/>
            <p:cNvSpPr>
              <a:spLocks noChangeArrowheads="1"/>
            </p:cNvSpPr>
            <p:nvPr/>
          </p:nvSpPr>
          <p:spPr bwMode="auto">
            <a:xfrm>
              <a:off x="134" y="1235"/>
              <a:ext cx="634" cy="37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s-ES" b="1" dirty="0"/>
                <a:t>Paso</a:t>
              </a:r>
            </a:p>
            <a:p>
              <a:pPr algn="ctr" eaLnBrk="0" hangingPunct="0"/>
              <a:r>
                <a:rPr lang="es-ES" b="1" dirty="0"/>
                <a:t>1</a:t>
              </a:r>
              <a:endParaRPr lang="en-US" b="1" dirty="0"/>
            </a:p>
          </p:txBody>
        </p:sp>
      </p:grp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6130925" y="398568"/>
            <a:ext cx="3013075" cy="641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s-ES" b="1">
                <a:solidFill>
                  <a:schemeClr val="bg1"/>
                </a:solidFill>
              </a:rPr>
              <a:t>Eliminar el valor 21 utilizando el </a:t>
            </a:r>
            <a:r>
              <a:rPr lang="es-ES" b="1">
                <a:solidFill>
                  <a:srgbClr val="66FF33"/>
                </a:solidFill>
              </a:rPr>
              <a:t>predecesor</a:t>
            </a:r>
            <a:endParaRPr lang="en-US" b="1">
              <a:solidFill>
                <a:srgbClr val="66FF33"/>
              </a:solidFill>
            </a:endParaRPr>
          </a:p>
        </p:txBody>
      </p:sp>
      <p:grpSp>
        <p:nvGrpSpPr>
          <p:cNvPr id="58494" name="Group 126"/>
          <p:cNvGrpSpPr>
            <a:grpSpLocks/>
          </p:cNvGrpSpPr>
          <p:nvPr/>
        </p:nvGrpSpPr>
        <p:grpSpPr bwMode="auto">
          <a:xfrm>
            <a:off x="5208587" y="986010"/>
            <a:ext cx="3497263" cy="2254250"/>
            <a:chOff x="2932" y="1166"/>
            <a:chExt cx="2203" cy="1420"/>
          </a:xfrm>
        </p:grpSpPr>
        <p:sp>
          <p:nvSpPr>
            <p:cNvPr id="58424" name="Oval 56"/>
            <p:cNvSpPr>
              <a:spLocks noChangeArrowheads="1"/>
            </p:cNvSpPr>
            <p:nvPr/>
          </p:nvSpPr>
          <p:spPr bwMode="auto">
            <a:xfrm>
              <a:off x="3781" y="1198"/>
              <a:ext cx="270" cy="273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5" name="Oval 57"/>
            <p:cNvSpPr>
              <a:spLocks noChangeArrowheads="1"/>
            </p:cNvSpPr>
            <p:nvPr/>
          </p:nvSpPr>
          <p:spPr bwMode="auto">
            <a:xfrm>
              <a:off x="3474" y="1627"/>
              <a:ext cx="269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MX" sz="1600"/>
                <a:t>13</a:t>
              </a:r>
              <a:endParaRPr lang="es-ES" sz="1600"/>
            </a:p>
          </p:txBody>
        </p:sp>
        <p:sp>
          <p:nvSpPr>
            <p:cNvPr id="58426" name="Oval 58"/>
            <p:cNvSpPr>
              <a:spLocks noChangeArrowheads="1"/>
            </p:cNvSpPr>
            <p:nvPr/>
          </p:nvSpPr>
          <p:spPr bwMode="auto">
            <a:xfrm>
              <a:off x="4138" y="1561"/>
              <a:ext cx="270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7" name="Oval 59"/>
            <p:cNvSpPr>
              <a:spLocks noChangeArrowheads="1"/>
            </p:cNvSpPr>
            <p:nvPr/>
          </p:nvSpPr>
          <p:spPr bwMode="auto">
            <a:xfrm>
              <a:off x="3166" y="2051"/>
              <a:ext cx="270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8" name="Oval 60"/>
            <p:cNvSpPr>
              <a:spLocks noChangeArrowheads="1"/>
            </p:cNvSpPr>
            <p:nvPr/>
          </p:nvSpPr>
          <p:spPr bwMode="auto">
            <a:xfrm>
              <a:off x="3550" y="2096"/>
              <a:ext cx="270" cy="273"/>
            </a:xfrm>
            <a:prstGeom prst="ellipse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58429" name="Oval 61"/>
            <p:cNvSpPr>
              <a:spLocks noChangeArrowheads="1"/>
            </p:cNvSpPr>
            <p:nvPr/>
          </p:nvSpPr>
          <p:spPr bwMode="auto">
            <a:xfrm>
              <a:off x="3946" y="2107"/>
              <a:ext cx="269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30" name="Oval 62"/>
            <p:cNvSpPr>
              <a:spLocks noChangeArrowheads="1"/>
            </p:cNvSpPr>
            <p:nvPr/>
          </p:nvSpPr>
          <p:spPr bwMode="auto">
            <a:xfrm>
              <a:off x="4446" y="2027"/>
              <a:ext cx="269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31" name="Line 63"/>
            <p:cNvSpPr>
              <a:spLocks noChangeShapeType="1"/>
            </p:cNvSpPr>
            <p:nvPr/>
          </p:nvSpPr>
          <p:spPr bwMode="auto">
            <a:xfrm flipH="1">
              <a:off x="3666" y="1432"/>
              <a:ext cx="154" cy="1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32" name="Line 64"/>
            <p:cNvSpPr>
              <a:spLocks noChangeShapeType="1"/>
            </p:cNvSpPr>
            <p:nvPr/>
          </p:nvSpPr>
          <p:spPr bwMode="auto">
            <a:xfrm flipH="1">
              <a:off x="3358" y="1856"/>
              <a:ext cx="154" cy="1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33" name="Line 65"/>
            <p:cNvSpPr>
              <a:spLocks noChangeShapeType="1"/>
            </p:cNvSpPr>
            <p:nvPr/>
          </p:nvSpPr>
          <p:spPr bwMode="auto">
            <a:xfrm>
              <a:off x="4050" y="1393"/>
              <a:ext cx="154" cy="1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34" name="Line 66"/>
            <p:cNvSpPr>
              <a:spLocks noChangeShapeType="1"/>
            </p:cNvSpPr>
            <p:nvPr/>
          </p:nvSpPr>
          <p:spPr bwMode="auto">
            <a:xfrm>
              <a:off x="4369" y="1792"/>
              <a:ext cx="154" cy="2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35" name="Line 67"/>
            <p:cNvSpPr>
              <a:spLocks noChangeShapeType="1"/>
            </p:cNvSpPr>
            <p:nvPr/>
          </p:nvSpPr>
          <p:spPr bwMode="auto">
            <a:xfrm>
              <a:off x="3627" y="1901"/>
              <a:ext cx="39" cy="1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36" name="Line 68"/>
            <p:cNvSpPr>
              <a:spLocks noChangeShapeType="1"/>
            </p:cNvSpPr>
            <p:nvPr/>
          </p:nvSpPr>
          <p:spPr bwMode="auto">
            <a:xfrm flipH="1">
              <a:off x="4100" y="1834"/>
              <a:ext cx="115" cy="2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37" name="Text Box 69"/>
            <p:cNvSpPr txBox="1">
              <a:spLocks noChangeArrowheads="1"/>
            </p:cNvSpPr>
            <p:nvPr/>
          </p:nvSpPr>
          <p:spPr bwMode="auto">
            <a:xfrm>
              <a:off x="3817" y="1236"/>
              <a:ext cx="27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600"/>
                <a:t>21</a:t>
              </a:r>
              <a:endParaRPr lang="es-ES" sz="1600"/>
            </a:p>
          </p:txBody>
        </p:sp>
        <p:sp>
          <p:nvSpPr>
            <p:cNvPr id="58438" name="Text Box 70"/>
            <p:cNvSpPr txBox="1">
              <a:spLocks noChangeArrowheads="1"/>
            </p:cNvSpPr>
            <p:nvPr/>
          </p:nvSpPr>
          <p:spPr bwMode="auto">
            <a:xfrm>
              <a:off x="3180" y="2101"/>
              <a:ext cx="3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600"/>
                <a:t>10</a:t>
              </a:r>
              <a:endParaRPr lang="es-ES" sz="1600"/>
            </a:p>
          </p:txBody>
        </p:sp>
        <p:sp>
          <p:nvSpPr>
            <p:cNvPr id="58439" name="Text Box 71"/>
            <p:cNvSpPr txBox="1">
              <a:spLocks noChangeArrowheads="1"/>
            </p:cNvSpPr>
            <p:nvPr/>
          </p:nvSpPr>
          <p:spPr bwMode="auto">
            <a:xfrm>
              <a:off x="3560" y="2147"/>
              <a:ext cx="30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600"/>
                <a:t>18</a:t>
              </a:r>
              <a:endParaRPr lang="es-ES" sz="1600"/>
            </a:p>
          </p:txBody>
        </p:sp>
        <p:sp>
          <p:nvSpPr>
            <p:cNvPr id="58440" name="Text Box 72"/>
            <p:cNvSpPr txBox="1">
              <a:spLocks noChangeArrowheads="1"/>
            </p:cNvSpPr>
            <p:nvPr/>
          </p:nvSpPr>
          <p:spPr bwMode="auto">
            <a:xfrm>
              <a:off x="3989" y="2146"/>
              <a:ext cx="30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600"/>
                <a:t>25</a:t>
              </a:r>
              <a:endParaRPr lang="es-ES" sz="1600"/>
            </a:p>
          </p:txBody>
        </p:sp>
        <p:sp>
          <p:nvSpPr>
            <p:cNvPr id="58441" name="Text Box 73"/>
            <p:cNvSpPr txBox="1">
              <a:spLocks noChangeArrowheads="1"/>
            </p:cNvSpPr>
            <p:nvPr/>
          </p:nvSpPr>
          <p:spPr bwMode="auto">
            <a:xfrm>
              <a:off x="4476" y="2065"/>
              <a:ext cx="27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600"/>
                <a:t>40</a:t>
              </a:r>
              <a:endParaRPr lang="es-ES" sz="1600"/>
            </a:p>
          </p:txBody>
        </p:sp>
        <p:sp>
          <p:nvSpPr>
            <p:cNvPr id="58442" name="Text Box 74"/>
            <p:cNvSpPr txBox="1">
              <a:spLocks noChangeArrowheads="1"/>
            </p:cNvSpPr>
            <p:nvPr/>
          </p:nvSpPr>
          <p:spPr bwMode="auto">
            <a:xfrm>
              <a:off x="4177" y="1601"/>
              <a:ext cx="34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600"/>
                <a:t>33</a:t>
              </a:r>
              <a:endParaRPr lang="es-ES" sz="1600"/>
            </a:p>
          </p:txBody>
        </p:sp>
        <p:sp>
          <p:nvSpPr>
            <p:cNvPr id="58443" name="Text Box 75"/>
            <p:cNvSpPr txBox="1">
              <a:spLocks noChangeArrowheads="1"/>
            </p:cNvSpPr>
            <p:nvPr/>
          </p:nvSpPr>
          <p:spPr bwMode="auto">
            <a:xfrm>
              <a:off x="3894" y="2413"/>
              <a:ext cx="1241" cy="17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s-ES" sz="1200"/>
                <a:t>Localizar el Predecesor</a:t>
              </a:r>
              <a:endParaRPr lang="en-US" sz="1200"/>
            </a:p>
          </p:txBody>
        </p:sp>
        <p:sp>
          <p:nvSpPr>
            <p:cNvPr id="58444" name="Line 76"/>
            <p:cNvSpPr>
              <a:spLocks noChangeShapeType="1"/>
            </p:cNvSpPr>
            <p:nvPr/>
          </p:nvSpPr>
          <p:spPr bwMode="auto">
            <a:xfrm flipH="1" flipV="1">
              <a:off x="3769" y="2324"/>
              <a:ext cx="165" cy="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45" name="Oval 77"/>
            <p:cNvSpPr>
              <a:spLocks noChangeArrowheads="1"/>
            </p:cNvSpPr>
            <p:nvPr/>
          </p:nvSpPr>
          <p:spPr bwMode="auto">
            <a:xfrm>
              <a:off x="2932" y="1166"/>
              <a:ext cx="634" cy="37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s-ES" b="1"/>
                <a:t>Paso</a:t>
              </a:r>
            </a:p>
            <a:p>
              <a:pPr algn="ctr" eaLnBrk="0" hangingPunct="0"/>
              <a:r>
                <a:rPr lang="es-ES" b="1"/>
                <a:t>2</a:t>
              </a:r>
              <a:endParaRPr lang="en-US" b="1"/>
            </a:p>
          </p:txBody>
        </p:sp>
      </p:grpSp>
      <p:grpSp>
        <p:nvGrpSpPr>
          <p:cNvPr id="58495" name="Group 127"/>
          <p:cNvGrpSpPr>
            <a:grpSpLocks/>
          </p:cNvGrpSpPr>
          <p:nvPr/>
        </p:nvGrpSpPr>
        <p:grpSpPr bwMode="auto">
          <a:xfrm>
            <a:off x="658812" y="3150575"/>
            <a:ext cx="3959226" cy="2247900"/>
            <a:chOff x="111" y="2715"/>
            <a:chExt cx="2494" cy="1416"/>
          </a:xfrm>
        </p:grpSpPr>
        <p:sp>
          <p:nvSpPr>
            <p:cNvPr id="58446" name="Oval 78"/>
            <p:cNvSpPr>
              <a:spLocks noChangeArrowheads="1"/>
            </p:cNvSpPr>
            <p:nvPr/>
          </p:nvSpPr>
          <p:spPr bwMode="auto">
            <a:xfrm>
              <a:off x="932" y="2949"/>
              <a:ext cx="270" cy="273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47" name="Oval 79"/>
            <p:cNvSpPr>
              <a:spLocks noChangeArrowheads="1"/>
            </p:cNvSpPr>
            <p:nvPr/>
          </p:nvSpPr>
          <p:spPr bwMode="auto">
            <a:xfrm>
              <a:off x="625" y="3378"/>
              <a:ext cx="269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MX" sz="1600"/>
                <a:t>13</a:t>
              </a:r>
              <a:endParaRPr lang="es-ES" sz="1600"/>
            </a:p>
          </p:txBody>
        </p:sp>
        <p:sp>
          <p:nvSpPr>
            <p:cNvPr id="58448" name="Oval 80"/>
            <p:cNvSpPr>
              <a:spLocks noChangeArrowheads="1"/>
            </p:cNvSpPr>
            <p:nvPr/>
          </p:nvSpPr>
          <p:spPr bwMode="auto">
            <a:xfrm>
              <a:off x="1289" y="3312"/>
              <a:ext cx="270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49" name="Oval 81"/>
            <p:cNvSpPr>
              <a:spLocks noChangeArrowheads="1"/>
            </p:cNvSpPr>
            <p:nvPr/>
          </p:nvSpPr>
          <p:spPr bwMode="auto">
            <a:xfrm>
              <a:off x="317" y="3794"/>
              <a:ext cx="270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50" name="Oval 82"/>
            <p:cNvSpPr>
              <a:spLocks noChangeArrowheads="1"/>
            </p:cNvSpPr>
            <p:nvPr/>
          </p:nvSpPr>
          <p:spPr bwMode="auto">
            <a:xfrm>
              <a:off x="701" y="3847"/>
              <a:ext cx="270" cy="273"/>
            </a:xfrm>
            <a:prstGeom prst="ellipse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58451" name="Oval 83"/>
            <p:cNvSpPr>
              <a:spLocks noChangeArrowheads="1"/>
            </p:cNvSpPr>
            <p:nvPr/>
          </p:nvSpPr>
          <p:spPr bwMode="auto">
            <a:xfrm>
              <a:off x="1097" y="3858"/>
              <a:ext cx="269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52" name="Oval 84"/>
            <p:cNvSpPr>
              <a:spLocks noChangeArrowheads="1"/>
            </p:cNvSpPr>
            <p:nvPr/>
          </p:nvSpPr>
          <p:spPr bwMode="auto">
            <a:xfrm>
              <a:off x="1597" y="3778"/>
              <a:ext cx="269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53" name="Line 85"/>
            <p:cNvSpPr>
              <a:spLocks noChangeShapeType="1"/>
            </p:cNvSpPr>
            <p:nvPr/>
          </p:nvSpPr>
          <p:spPr bwMode="auto">
            <a:xfrm flipH="1">
              <a:off x="817" y="3183"/>
              <a:ext cx="154" cy="1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54" name="Line 86"/>
            <p:cNvSpPr>
              <a:spLocks noChangeShapeType="1"/>
            </p:cNvSpPr>
            <p:nvPr/>
          </p:nvSpPr>
          <p:spPr bwMode="auto">
            <a:xfrm flipH="1">
              <a:off x="509" y="3599"/>
              <a:ext cx="154" cy="1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55" name="Line 87"/>
            <p:cNvSpPr>
              <a:spLocks noChangeShapeType="1"/>
            </p:cNvSpPr>
            <p:nvPr/>
          </p:nvSpPr>
          <p:spPr bwMode="auto">
            <a:xfrm>
              <a:off x="1201" y="3144"/>
              <a:ext cx="154" cy="1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56" name="Line 88"/>
            <p:cNvSpPr>
              <a:spLocks noChangeShapeType="1"/>
            </p:cNvSpPr>
            <p:nvPr/>
          </p:nvSpPr>
          <p:spPr bwMode="auto">
            <a:xfrm>
              <a:off x="1520" y="3543"/>
              <a:ext cx="154" cy="2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57" name="Line 89"/>
            <p:cNvSpPr>
              <a:spLocks noChangeShapeType="1"/>
            </p:cNvSpPr>
            <p:nvPr/>
          </p:nvSpPr>
          <p:spPr bwMode="auto">
            <a:xfrm>
              <a:off x="778" y="3652"/>
              <a:ext cx="39" cy="1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58" name="Line 90"/>
            <p:cNvSpPr>
              <a:spLocks noChangeShapeType="1"/>
            </p:cNvSpPr>
            <p:nvPr/>
          </p:nvSpPr>
          <p:spPr bwMode="auto">
            <a:xfrm flipH="1">
              <a:off x="1251" y="3585"/>
              <a:ext cx="115" cy="2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59" name="Text Box 91"/>
            <p:cNvSpPr txBox="1">
              <a:spLocks noChangeArrowheads="1"/>
            </p:cNvSpPr>
            <p:nvPr/>
          </p:nvSpPr>
          <p:spPr bwMode="auto">
            <a:xfrm>
              <a:off x="950" y="2978"/>
              <a:ext cx="27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600"/>
                <a:t>18</a:t>
              </a:r>
              <a:endParaRPr lang="es-ES" sz="1600"/>
            </a:p>
          </p:txBody>
        </p:sp>
        <p:sp>
          <p:nvSpPr>
            <p:cNvPr id="58460" name="Text Box 92"/>
            <p:cNvSpPr txBox="1">
              <a:spLocks noChangeArrowheads="1"/>
            </p:cNvSpPr>
            <p:nvPr/>
          </p:nvSpPr>
          <p:spPr bwMode="auto">
            <a:xfrm>
              <a:off x="331" y="3844"/>
              <a:ext cx="3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600"/>
                <a:t>10</a:t>
              </a:r>
              <a:endParaRPr lang="es-ES" sz="1600"/>
            </a:p>
          </p:txBody>
        </p:sp>
        <p:sp>
          <p:nvSpPr>
            <p:cNvPr id="58461" name="Text Box 93"/>
            <p:cNvSpPr txBox="1">
              <a:spLocks noChangeArrowheads="1"/>
            </p:cNvSpPr>
            <p:nvPr/>
          </p:nvSpPr>
          <p:spPr bwMode="auto">
            <a:xfrm>
              <a:off x="710" y="3878"/>
              <a:ext cx="30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600"/>
                <a:t>18</a:t>
              </a:r>
              <a:endParaRPr lang="es-ES" sz="1600"/>
            </a:p>
          </p:txBody>
        </p:sp>
        <p:sp>
          <p:nvSpPr>
            <p:cNvPr id="58462" name="Text Box 94"/>
            <p:cNvSpPr txBox="1">
              <a:spLocks noChangeArrowheads="1"/>
            </p:cNvSpPr>
            <p:nvPr/>
          </p:nvSpPr>
          <p:spPr bwMode="auto">
            <a:xfrm>
              <a:off x="1140" y="3897"/>
              <a:ext cx="30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600"/>
                <a:t>25</a:t>
              </a:r>
              <a:endParaRPr lang="es-ES" sz="1600"/>
            </a:p>
          </p:txBody>
        </p:sp>
        <p:sp>
          <p:nvSpPr>
            <p:cNvPr id="58463" name="Text Box 95"/>
            <p:cNvSpPr txBox="1">
              <a:spLocks noChangeArrowheads="1"/>
            </p:cNvSpPr>
            <p:nvPr/>
          </p:nvSpPr>
          <p:spPr bwMode="auto">
            <a:xfrm>
              <a:off x="1627" y="3816"/>
              <a:ext cx="27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600"/>
                <a:t>40</a:t>
              </a:r>
              <a:endParaRPr lang="es-ES" sz="1600"/>
            </a:p>
          </p:txBody>
        </p:sp>
        <p:sp>
          <p:nvSpPr>
            <p:cNvPr id="58464" name="Text Box 96"/>
            <p:cNvSpPr txBox="1">
              <a:spLocks noChangeArrowheads="1"/>
            </p:cNvSpPr>
            <p:nvPr/>
          </p:nvSpPr>
          <p:spPr bwMode="auto">
            <a:xfrm>
              <a:off x="1328" y="3352"/>
              <a:ext cx="34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600"/>
                <a:t>33</a:t>
              </a:r>
              <a:endParaRPr lang="es-ES" sz="1600"/>
            </a:p>
          </p:txBody>
        </p:sp>
        <p:sp>
          <p:nvSpPr>
            <p:cNvPr id="58465" name="Text Box 97"/>
            <p:cNvSpPr txBox="1">
              <a:spLocks noChangeArrowheads="1"/>
            </p:cNvSpPr>
            <p:nvPr/>
          </p:nvSpPr>
          <p:spPr bwMode="auto">
            <a:xfrm>
              <a:off x="1364" y="2715"/>
              <a:ext cx="1241" cy="4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s-ES" sz="1200" dirty="0"/>
                <a:t>Copiar el valor del Predecesor al nodo que contenía el valor a borrar</a:t>
              </a:r>
              <a:endParaRPr lang="en-US" sz="1200" dirty="0"/>
            </a:p>
          </p:txBody>
        </p:sp>
        <p:sp>
          <p:nvSpPr>
            <p:cNvPr id="58466" name="Line 98"/>
            <p:cNvSpPr>
              <a:spLocks noChangeShapeType="1"/>
            </p:cNvSpPr>
            <p:nvPr/>
          </p:nvSpPr>
          <p:spPr bwMode="auto">
            <a:xfrm flipH="1">
              <a:off x="1204" y="2933"/>
              <a:ext cx="156" cy="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67" name="Oval 99"/>
            <p:cNvSpPr>
              <a:spLocks noChangeArrowheads="1"/>
            </p:cNvSpPr>
            <p:nvPr/>
          </p:nvSpPr>
          <p:spPr bwMode="auto">
            <a:xfrm>
              <a:off x="111" y="2792"/>
              <a:ext cx="634" cy="37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s-ES" b="1" dirty="0"/>
                <a:t>Paso</a:t>
              </a:r>
            </a:p>
            <a:p>
              <a:pPr algn="ctr" eaLnBrk="0" hangingPunct="0"/>
              <a:r>
                <a:rPr lang="es-ES" b="1" dirty="0"/>
                <a:t>3</a:t>
              </a:r>
              <a:endParaRPr lang="en-US" b="1" dirty="0"/>
            </a:p>
          </p:txBody>
        </p:sp>
      </p:grpSp>
      <p:grpSp>
        <p:nvGrpSpPr>
          <p:cNvPr id="58496" name="Group 128"/>
          <p:cNvGrpSpPr>
            <a:grpSpLocks/>
          </p:cNvGrpSpPr>
          <p:nvPr/>
        </p:nvGrpSpPr>
        <p:grpSpPr bwMode="auto">
          <a:xfrm>
            <a:off x="3902074" y="3383135"/>
            <a:ext cx="4189411" cy="2274888"/>
            <a:chOff x="2118" y="2676"/>
            <a:chExt cx="2639" cy="1433"/>
          </a:xfrm>
        </p:grpSpPr>
        <p:sp>
          <p:nvSpPr>
            <p:cNvPr id="58487" name="Text Box 119"/>
            <p:cNvSpPr txBox="1">
              <a:spLocks noChangeArrowheads="1"/>
            </p:cNvSpPr>
            <p:nvPr/>
          </p:nvSpPr>
          <p:spPr bwMode="auto">
            <a:xfrm>
              <a:off x="2118" y="3821"/>
              <a:ext cx="1126" cy="2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s-ES" sz="1200" dirty="0"/>
                <a:t>Desconectar y liberar el nodo del Predecesor</a:t>
              </a:r>
              <a:endParaRPr lang="en-US" sz="1200" dirty="0"/>
            </a:p>
          </p:txBody>
        </p:sp>
        <p:sp>
          <p:nvSpPr>
            <p:cNvPr id="58488" name="Line 120"/>
            <p:cNvSpPr>
              <a:spLocks noChangeShapeType="1"/>
            </p:cNvSpPr>
            <p:nvPr/>
          </p:nvSpPr>
          <p:spPr bwMode="auto">
            <a:xfrm flipV="1">
              <a:off x="3268" y="3915"/>
              <a:ext cx="329" cy="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68" name="Oval 100"/>
            <p:cNvSpPr>
              <a:spLocks noChangeArrowheads="1"/>
            </p:cNvSpPr>
            <p:nvPr/>
          </p:nvSpPr>
          <p:spPr bwMode="auto">
            <a:xfrm>
              <a:off x="3792" y="2748"/>
              <a:ext cx="270" cy="273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69" name="Oval 101"/>
            <p:cNvSpPr>
              <a:spLocks noChangeArrowheads="1"/>
            </p:cNvSpPr>
            <p:nvPr/>
          </p:nvSpPr>
          <p:spPr bwMode="auto">
            <a:xfrm>
              <a:off x="3485" y="3177"/>
              <a:ext cx="269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MX" sz="1600"/>
                <a:t>13</a:t>
              </a:r>
              <a:endParaRPr lang="es-ES" sz="1600"/>
            </a:p>
          </p:txBody>
        </p:sp>
        <p:sp>
          <p:nvSpPr>
            <p:cNvPr id="58470" name="Oval 102"/>
            <p:cNvSpPr>
              <a:spLocks noChangeArrowheads="1"/>
            </p:cNvSpPr>
            <p:nvPr/>
          </p:nvSpPr>
          <p:spPr bwMode="auto">
            <a:xfrm>
              <a:off x="4149" y="3111"/>
              <a:ext cx="270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71" name="Oval 103"/>
            <p:cNvSpPr>
              <a:spLocks noChangeArrowheads="1"/>
            </p:cNvSpPr>
            <p:nvPr/>
          </p:nvSpPr>
          <p:spPr bwMode="auto">
            <a:xfrm>
              <a:off x="3185" y="3593"/>
              <a:ext cx="270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72" name="Oval 104"/>
            <p:cNvSpPr>
              <a:spLocks noChangeArrowheads="1"/>
            </p:cNvSpPr>
            <p:nvPr/>
          </p:nvSpPr>
          <p:spPr bwMode="auto">
            <a:xfrm>
              <a:off x="3561" y="3646"/>
              <a:ext cx="270" cy="273"/>
            </a:xfrm>
            <a:prstGeom prst="ellipse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58473" name="Oval 105"/>
            <p:cNvSpPr>
              <a:spLocks noChangeArrowheads="1"/>
            </p:cNvSpPr>
            <p:nvPr/>
          </p:nvSpPr>
          <p:spPr bwMode="auto">
            <a:xfrm>
              <a:off x="3941" y="3633"/>
              <a:ext cx="269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74" name="Oval 106"/>
            <p:cNvSpPr>
              <a:spLocks noChangeArrowheads="1"/>
            </p:cNvSpPr>
            <p:nvPr/>
          </p:nvSpPr>
          <p:spPr bwMode="auto">
            <a:xfrm>
              <a:off x="4457" y="3577"/>
              <a:ext cx="269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75" name="Line 107"/>
            <p:cNvSpPr>
              <a:spLocks noChangeShapeType="1"/>
            </p:cNvSpPr>
            <p:nvPr/>
          </p:nvSpPr>
          <p:spPr bwMode="auto">
            <a:xfrm flipH="1">
              <a:off x="3677" y="2982"/>
              <a:ext cx="154" cy="1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76" name="Line 108"/>
            <p:cNvSpPr>
              <a:spLocks noChangeShapeType="1"/>
            </p:cNvSpPr>
            <p:nvPr/>
          </p:nvSpPr>
          <p:spPr bwMode="auto">
            <a:xfrm flipH="1">
              <a:off x="3369" y="3406"/>
              <a:ext cx="154" cy="1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77" name="Line 109"/>
            <p:cNvSpPr>
              <a:spLocks noChangeShapeType="1"/>
            </p:cNvSpPr>
            <p:nvPr/>
          </p:nvSpPr>
          <p:spPr bwMode="auto">
            <a:xfrm>
              <a:off x="4061" y="2943"/>
              <a:ext cx="154" cy="1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78" name="Line 110"/>
            <p:cNvSpPr>
              <a:spLocks noChangeShapeType="1"/>
            </p:cNvSpPr>
            <p:nvPr/>
          </p:nvSpPr>
          <p:spPr bwMode="auto">
            <a:xfrm>
              <a:off x="4380" y="3342"/>
              <a:ext cx="154" cy="2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79" name="Line 111"/>
            <p:cNvSpPr>
              <a:spLocks noChangeShapeType="1"/>
            </p:cNvSpPr>
            <p:nvPr/>
          </p:nvSpPr>
          <p:spPr bwMode="auto">
            <a:xfrm>
              <a:off x="3647" y="3528"/>
              <a:ext cx="30" cy="1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80" name="Line 112"/>
            <p:cNvSpPr>
              <a:spLocks noChangeShapeType="1"/>
            </p:cNvSpPr>
            <p:nvPr/>
          </p:nvSpPr>
          <p:spPr bwMode="auto">
            <a:xfrm flipH="1">
              <a:off x="4095" y="3360"/>
              <a:ext cx="115" cy="2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81" name="Text Box 113"/>
            <p:cNvSpPr txBox="1">
              <a:spLocks noChangeArrowheads="1"/>
            </p:cNvSpPr>
            <p:nvPr/>
          </p:nvSpPr>
          <p:spPr bwMode="auto">
            <a:xfrm>
              <a:off x="3828" y="2786"/>
              <a:ext cx="27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600"/>
                <a:t>18</a:t>
              </a:r>
              <a:endParaRPr lang="es-ES" sz="1600"/>
            </a:p>
          </p:txBody>
        </p:sp>
        <p:sp>
          <p:nvSpPr>
            <p:cNvPr id="58482" name="Text Box 114"/>
            <p:cNvSpPr txBox="1">
              <a:spLocks noChangeArrowheads="1"/>
            </p:cNvSpPr>
            <p:nvPr/>
          </p:nvSpPr>
          <p:spPr bwMode="auto">
            <a:xfrm>
              <a:off x="3199" y="3643"/>
              <a:ext cx="3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600"/>
                <a:t>10</a:t>
              </a:r>
              <a:endParaRPr lang="es-ES" sz="1600"/>
            </a:p>
          </p:txBody>
        </p:sp>
        <p:sp>
          <p:nvSpPr>
            <p:cNvPr id="58483" name="Text Box 115"/>
            <p:cNvSpPr txBox="1">
              <a:spLocks noChangeArrowheads="1"/>
            </p:cNvSpPr>
            <p:nvPr/>
          </p:nvSpPr>
          <p:spPr bwMode="auto">
            <a:xfrm>
              <a:off x="3571" y="3697"/>
              <a:ext cx="30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600"/>
                <a:t>18</a:t>
              </a:r>
              <a:endParaRPr lang="es-ES" sz="1600"/>
            </a:p>
          </p:txBody>
        </p:sp>
        <p:sp>
          <p:nvSpPr>
            <p:cNvPr id="58484" name="Text Box 116"/>
            <p:cNvSpPr txBox="1">
              <a:spLocks noChangeArrowheads="1"/>
            </p:cNvSpPr>
            <p:nvPr/>
          </p:nvSpPr>
          <p:spPr bwMode="auto">
            <a:xfrm>
              <a:off x="3984" y="3672"/>
              <a:ext cx="30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600"/>
                <a:t>25</a:t>
              </a:r>
              <a:endParaRPr lang="es-ES" sz="1600"/>
            </a:p>
          </p:txBody>
        </p:sp>
        <p:sp>
          <p:nvSpPr>
            <p:cNvPr id="58485" name="Text Box 117"/>
            <p:cNvSpPr txBox="1">
              <a:spLocks noChangeArrowheads="1"/>
            </p:cNvSpPr>
            <p:nvPr/>
          </p:nvSpPr>
          <p:spPr bwMode="auto">
            <a:xfrm>
              <a:off x="4487" y="3615"/>
              <a:ext cx="27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600"/>
                <a:t>40</a:t>
              </a:r>
              <a:endParaRPr lang="es-ES" sz="1600"/>
            </a:p>
          </p:txBody>
        </p:sp>
        <p:sp>
          <p:nvSpPr>
            <p:cNvPr id="58486" name="Text Box 118"/>
            <p:cNvSpPr txBox="1">
              <a:spLocks noChangeArrowheads="1"/>
            </p:cNvSpPr>
            <p:nvPr/>
          </p:nvSpPr>
          <p:spPr bwMode="auto">
            <a:xfrm>
              <a:off x="4188" y="3151"/>
              <a:ext cx="34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600"/>
                <a:t>33</a:t>
              </a:r>
              <a:endParaRPr lang="es-ES" sz="1600"/>
            </a:p>
          </p:txBody>
        </p:sp>
        <p:sp>
          <p:nvSpPr>
            <p:cNvPr id="58489" name="Oval 121"/>
            <p:cNvSpPr>
              <a:spLocks noChangeArrowheads="1"/>
            </p:cNvSpPr>
            <p:nvPr/>
          </p:nvSpPr>
          <p:spPr bwMode="auto">
            <a:xfrm>
              <a:off x="2942" y="2676"/>
              <a:ext cx="634" cy="37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s-ES" b="1" dirty="0"/>
                <a:t>Paso</a:t>
              </a:r>
            </a:p>
            <a:p>
              <a:pPr algn="ctr" eaLnBrk="0" hangingPunct="0"/>
              <a:r>
                <a:rPr lang="es-ES" b="1" dirty="0"/>
                <a:t>4</a:t>
              </a:r>
              <a:endParaRPr lang="en-US" b="1" dirty="0"/>
            </a:p>
          </p:txBody>
        </p:sp>
        <p:sp>
          <p:nvSpPr>
            <p:cNvPr id="58490" name="Line 122"/>
            <p:cNvSpPr>
              <a:spLocks noChangeShapeType="1"/>
            </p:cNvSpPr>
            <p:nvPr/>
          </p:nvSpPr>
          <p:spPr bwMode="auto">
            <a:xfrm flipV="1">
              <a:off x="3577" y="3493"/>
              <a:ext cx="104" cy="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91" name="Line 123"/>
            <p:cNvSpPr>
              <a:spLocks noChangeShapeType="1"/>
            </p:cNvSpPr>
            <p:nvPr/>
          </p:nvSpPr>
          <p:spPr bwMode="auto">
            <a:xfrm>
              <a:off x="3603" y="3595"/>
              <a:ext cx="191" cy="3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92" name="Line 124"/>
            <p:cNvSpPr>
              <a:spLocks noChangeShapeType="1"/>
            </p:cNvSpPr>
            <p:nvPr/>
          </p:nvSpPr>
          <p:spPr bwMode="auto">
            <a:xfrm rot="-5400000">
              <a:off x="3611" y="3593"/>
              <a:ext cx="208" cy="3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58" name="Text Box 94"/>
          <p:cNvSpPr txBox="1">
            <a:spLocks noChangeArrowheads="1"/>
          </p:cNvSpPr>
          <p:nvPr/>
        </p:nvSpPr>
        <p:spPr bwMode="auto">
          <a:xfrm>
            <a:off x="6119813" y="398911"/>
            <a:ext cx="3013075" cy="641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s-ES" b="1">
                <a:solidFill>
                  <a:schemeClr val="bg1"/>
                </a:solidFill>
              </a:rPr>
              <a:t>Eliminar el valor 21 utilizando el </a:t>
            </a:r>
            <a:r>
              <a:rPr lang="es-ES" b="1">
                <a:solidFill>
                  <a:srgbClr val="66FF33"/>
                </a:solidFill>
              </a:rPr>
              <a:t>Sucesor</a:t>
            </a:r>
            <a:endParaRPr lang="en-US" b="1">
              <a:solidFill>
                <a:srgbClr val="66FF33"/>
              </a:solidFill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43664" y="4914897"/>
            <a:ext cx="7158037" cy="1412876"/>
          </a:xfrm>
        </p:spPr>
        <p:txBody>
          <a:bodyPr/>
          <a:lstStyle/>
          <a:p>
            <a:r>
              <a:rPr lang="es-ES" dirty="0"/>
              <a:t>Caso: </a:t>
            </a:r>
            <a:r>
              <a:rPr lang="es-ES" sz="3400" dirty="0"/>
              <a:t>Eliminar Nodo con dos hijos</a:t>
            </a:r>
            <a:endParaRPr lang="en-US" sz="3400" dirty="0"/>
          </a:p>
        </p:txBody>
      </p:sp>
      <p:grpSp>
        <p:nvGrpSpPr>
          <p:cNvPr id="62560" name="Group 96"/>
          <p:cNvGrpSpPr>
            <a:grpSpLocks/>
          </p:cNvGrpSpPr>
          <p:nvPr/>
        </p:nvGrpSpPr>
        <p:grpSpPr bwMode="auto">
          <a:xfrm>
            <a:off x="712788" y="900077"/>
            <a:ext cx="3630612" cy="2149475"/>
            <a:chOff x="134" y="1123"/>
            <a:chExt cx="2287" cy="1354"/>
          </a:xfrm>
        </p:grpSpPr>
        <p:sp>
          <p:nvSpPr>
            <p:cNvPr id="62467" name="Oval 3"/>
            <p:cNvSpPr>
              <a:spLocks noChangeArrowheads="1"/>
            </p:cNvSpPr>
            <p:nvPr/>
          </p:nvSpPr>
          <p:spPr bwMode="auto">
            <a:xfrm>
              <a:off x="987" y="1306"/>
              <a:ext cx="270" cy="273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68" name="Oval 4"/>
            <p:cNvSpPr>
              <a:spLocks noChangeArrowheads="1"/>
            </p:cNvSpPr>
            <p:nvPr/>
          </p:nvSpPr>
          <p:spPr bwMode="auto">
            <a:xfrm>
              <a:off x="680" y="1735"/>
              <a:ext cx="269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MX" sz="1600"/>
                <a:t>13</a:t>
              </a:r>
              <a:endParaRPr lang="es-ES" sz="1600"/>
            </a:p>
          </p:txBody>
        </p:sp>
        <p:sp>
          <p:nvSpPr>
            <p:cNvPr id="62469" name="Oval 5"/>
            <p:cNvSpPr>
              <a:spLocks noChangeArrowheads="1"/>
            </p:cNvSpPr>
            <p:nvPr/>
          </p:nvSpPr>
          <p:spPr bwMode="auto">
            <a:xfrm>
              <a:off x="1344" y="1669"/>
              <a:ext cx="270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0" name="Oval 6"/>
            <p:cNvSpPr>
              <a:spLocks noChangeArrowheads="1"/>
            </p:cNvSpPr>
            <p:nvPr/>
          </p:nvSpPr>
          <p:spPr bwMode="auto">
            <a:xfrm>
              <a:off x="372" y="2183"/>
              <a:ext cx="270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1" name="Oval 7"/>
            <p:cNvSpPr>
              <a:spLocks noChangeArrowheads="1"/>
            </p:cNvSpPr>
            <p:nvPr/>
          </p:nvSpPr>
          <p:spPr bwMode="auto">
            <a:xfrm>
              <a:off x="756" y="2204"/>
              <a:ext cx="270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62472" name="Oval 8"/>
            <p:cNvSpPr>
              <a:spLocks noChangeArrowheads="1"/>
            </p:cNvSpPr>
            <p:nvPr/>
          </p:nvSpPr>
          <p:spPr bwMode="auto">
            <a:xfrm>
              <a:off x="1136" y="2175"/>
              <a:ext cx="269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3" name="Oval 9"/>
            <p:cNvSpPr>
              <a:spLocks noChangeArrowheads="1"/>
            </p:cNvSpPr>
            <p:nvPr/>
          </p:nvSpPr>
          <p:spPr bwMode="auto">
            <a:xfrm>
              <a:off x="1652" y="2135"/>
              <a:ext cx="269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4" name="Line 10"/>
            <p:cNvSpPr>
              <a:spLocks noChangeShapeType="1"/>
            </p:cNvSpPr>
            <p:nvPr/>
          </p:nvSpPr>
          <p:spPr bwMode="auto">
            <a:xfrm flipH="1">
              <a:off x="872" y="1540"/>
              <a:ext cx="154" cy="1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5" name="Line 11"/>
            <p:cNvSpPr>
              <a:spLocks noChangeShapeType="1"/>
            </p:cNvSpPr>
            <p:nvPr/>
          </p:nvSpPr>
          <p:spPr bwMode="auto">
            <a:xfrm flipH="1">
              <a:off x="564" y="1988"/>
              <a:ext cx="154" cy="1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6" name="Line 12"/>
            <p:cNvSpPr>
              <a:spLocks noChangeShapeType="1"/>
            </p:cNvSpPr>
            <p:nvPr/>
          </p:nvSpPr>
          <p:spPr bwMode="auto">
            <a:xfrm>
              <a:off x="1256" y="1501"/>
              <a:ext cx="154" cy="1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7" name="Line 13"/>
            <p:cNvSpPr>
              <a:spLocks noChangeShapeType="1"/>
            </p:cNvSpPr>
            <p:nvPr/>
          </p:nvSpPr>
          <p:spPr bwMode="auto">
            <a:xfrm>
              <a:off x="1575" y="1900"/>
              <a:ext cx="154" cy="2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8" name="Line 14"/>
            <p:cNvSpPr>
              <a:spLocks noChangeShapeType="1"/>
            </p:cNvSpPr>
            <p:nvPr/>
          </p:nvSpPr>
          <p:spPr bwMode="auto">
            <a:xfrm>
              <a:off x="833" y="2009"/>
              <a:ext cx="39" cy="1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79" name="Line 15"/>
            <p:cNvSpPr>
              <a:spLocks noChangeShapeType="1"/>
            </p:cNvSpPr>
            <p:nvPr/>
          </p:nvSpPr>
          <p:spPr bwMode="auto">
            <a:xfrm flipH="1">
              <a:off x="1290" y="1902"/>
              <a:ext cx="115" cy="2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0" name="Text Box 16"/>
            <p:cNvSpPr txBox="1">
              <a:spLocks noChangeArrowheads="1"/>
            </p:cNvSpPr>
            <p:nvPr/>
          </p:nvSpPr>
          <p:spPr bwMode="auto">
            <a:xfrm>
              <a:off x="1023" y="1344"/>
              <a:ext cx="27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600"/>
                <a:t>21</a:t>
              </a:r>
              <a:endParaRPr lang="es-ES" sz="1600"/>
            </a:p>
          </p:txBody>
        </p:sp>
        <p:sp>
          <p:nvSpPr>
            <p:cNvPr id="62481" name="Text Box 17"/>
            <p:cNvSpPr txBox="1">
              <a:spLocks noChangeArrowheads="1"/>
            </p:cNvSpPr>
            <p:nvPr/>
          </p:nvSpPr>
          <p:spPr bwMode="auto">
            <a:xfrm>
              <a:off x="386" y="2233"/>
              <a:ext cx="3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600"/>
                <a:t>10</a:t>
              </a:r>
              <a:endParaRPr lang="es-ES" sz="1600"/>
            </a:p>
          </p:txBody>
        </p:sp>
        <p:sp>
          <p:nvSpPr>
            <p:cNvPr id="62482" name="Text Box 18"/>
            <p:cNvSpPr txBox="1">
              <a:spLocks noChangeArrowheads="1"/>
            </p:cNvSpPr>
            <p:nvPr/>
          </p:nvSpPr>
          <p:spPr bwMode="auto">
            <a:xfrm>
              <a:off x="775" y="2254"/>
              <a:ext cx="30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600"/>
                <a:t>18</a:t>
              </a:r>
              <a:endParaRPr lang="es-ES" sz="1600"/>
            </a:p>
          </p:txBody>
        </p:sp>
        <p:sp>
          <p:nvSpPr>
            <p:cNvPr id="62483" name="Text Box 19"/>
            <p:cNvSpPr txBox="1">
              <a:spLocks noChangeArrowheads="1"/>
            </p:cNvSpPr>
            <p:nvPr/>
          </p:nvSpPr>
          <p:spPr bwMode="auto">
            <a:xfrm>
              <a:off x="1195" y="2254"/>
              <a:ext cx="30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600"/>
                <a:t>25</a:t>
              </a:r>
              <a:endParaRPr lang="es-ES" sz="1600"/>
            </a:p>
          </p:txBody>
        </p:sp>
        <p:sp>
          <p:nvSpPr>
            <p:cNvPr id="62484" name="Text Box 20"/>
            <p:cNvSpPr txBox="1">
              <a:spLocks noChangeArrowheads="1"/>
            </p:cNvSpPr>
            <p:nvPr/>
          </p:nvSpPr>
          <p:spPr bwMode="auto">
            <a:xfrm>
              <a:off x="1682" y="2173"/>
              <a:ext cx="27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600"/>
                <a:t>40</a:t>
              </a:r>
              <a:endParaRPr lang="es-ES" sz="1600"/>
            </a:p>
          </p:txBody>
        </p:sp>
        <p:sp>
          <p:nvSpPr>
            <p:cNvPr id="62485" name="Text Box 21"/>
            <p:cNvSpPr txBox="1">
              <a:spLocks noChangeArrowheads="1"/>
            </p:cNvSpPr>
            <p:nvPr/>
          </p:nvSpPr>
          <p:spPr bwMode="auto">
            <a:xfrm>
              <a:off x="1383" y="1709"/>
              <a:ext cx="34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600"/>
                <a:t>33</a:t>
              </a:r>
              <a:endParaRPr lang="es-ES" sz="1600"/>
            </a:p>
          </p:txBody>
        </p:sp>
        <p:sp>
          <p:nvSpPr>
            <p:cNvPr id="62486" name="Text Box 22"/>
            <p:cNvSpPr txBox="1">
              <a:spLocks noChangeArrowheads="1"/>
            </p:cNvSpPr>
            <p:nvPr/>
          </p:nvSpPr>
          <p:spPr bwMode="auto">
            <a:xfrm>
              <a:off x="1446" y="1123"/>
              <a:ext cx="975" cy="28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s-ES" sz="1200"/>
                <a:t>Localizar el valor a borrar</a:t>
              </a:r>
              <a:endParaRPr lang="en-US" sz="1200"/>
            </a:p>
          </p:txBody>
        </p:sp>
        <p:sp>
          <p:nvSpPr>
            <p:cNvPr id="62487" name="Line 23"/>
            <p:cNvSpPr>
              <a:spLocks noChangeShapeType="1"/>
            </p:cNvSpPr>
            <p:nvPr/>
          </p:nvSpPr>
          <p:spPr bwMode="auto">
            <a:xfrm flipH="1">
              <a:off x="1242" y="1240"/>
              <a:ext cx="217" cy="1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88" name="Oval 24"/>
            <p:cNvSpPr>
              <a:spLocks noChangeArrowheads="1"/>
            </p:cNvSpPr>
            <p:nvPr/>
          </p:nvSpPr>
          <p:spPr bwMode="auto">
            <a:xfrm>
              <a:off x="134" y="1235"/>
              <a:ext cx="634" cy="377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s-ES" b="1"/>
                <a:t>Paso</a:t>
              </a:r>
            </a:p>
            <a:p>
              <a:pPr algn="ctr" eaLnBrk="0" hangingPunct="0"/>
              <a:r>
                <a:rPr lang="es-ES" b="1"/>
                <a:t>1</a:t>
              </a:r>
              <a:endParaRPr lang="en-US" b="1"/>
            </a:p>
          </p:txBody>
        </p:sp>
      </p:grpSp>
      <p:sp>
        <p:nvSpPr>
          <p:cNvPr id="62489" name="Oval 25"/>
          <p:cNvSpPr>
            <a:spLocks noChangeArrowheads="1"/>
          </p:cNvSpPr>
          <p:nvPr/>
        </p:nvSpPr>
        <p:spPr bwMode="auto">
          <a:xfrm>
            <a:off x="6002338" y="1019139"/>
            <a:ext cx="428625" cy="433388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0" name="Oval 26"/>
          <p:cNvSpPr>
            <a:spLocks noChangeArrowheads="1"/>
          </p:cNvSpPr>
          <p:nvPr/>
        </p:nvSpPr>
        <p:spPr bwMode="auto">
          <a:xfrm>
            <a:off x="5514975" y="1700177"/>
            <a:ext cx="42703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13</a:t>
            </a:r>
            <a:endParaRPr lang="es-ES" sz="1600"/>
          </a:p>
        </p:txBody>
      </p:sp>
      <p:sp>
        <p:nvSpPr>
          <p:cNvPr id="62491" name="Oval 27"/>
          <p:cNvSpPr>
            <a:spLocks noChangeArrowheads="1"/>
          </p:cNvSpPr>
          <p:nvPr/>
        </p:nvSpPr>
        <p:spPr bwMode="auto">
          <a:xfrm>
            <a:off x="6569075" y="1595402"/>
            <a:ext cx="428625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2" name="Oval 28"/>
          <p:cNvSpPr>
            <a:spLocks noChangeArrowheads="1"/>
          </p:cNvSpPr>
          <p:nvPr/>
        </p:nvSpPr>
        <p:spPr bwMode="auto">
          <a:xfrm>
            <a:off x="5026025" y="2373277"/>
            <a:ext cx="428625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3" name="Oval 29"/>
          <p:cNvSpPr>
            <a:spLocks noChangeArrowheads="1"/>
          </p:cNvSpPr>
          <p:nvPr/>
        </p:nvSpPr>
        <p:spPr bwMode="auto">
          <a:xfrm>
            <a:off x="5635625" y="2444714"/>
            <a:ext cx="428625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62494" name="Oval 30"/>
          <p:cNvSpPr>
            <a:spLocks noChangeArrowheads="1"/>
          </p:cNvSpPr>
          <p:nvPr/>
        </p:nvSpPr>
        <p:spPr bwMode="auto">
          <a:xfrm>
            <a:off x="6264275" y="2462177"/>
            <a:ext cx="427038" cy="43338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5" name="Oval 31"/>
          <p:cNvSpPr>
            <a:spLocks noChangeArrowheads="1"/>
          </p:cNvSpPr>
          <p:nvPr/>
        </p:nvSpPr>
        <p:spPr bwMode="auto">
          <a:xfrm>
            <a:off x="7058025" y="2335177"/>
            <a:ext cx="427038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6" name="Line 32"/>
          <p:cNvSpPr>
            <a:spLocks noChangeShapeType="1"/>
          </p:cNvSpPr>
          <p:nvPr/>
        </p:nvSpPr>
        <p:spPr bwMode="auto">
          <a:xfrm flipH="1">
            <a:off x="5819775" y="1390614"/>
            <a:ext cx="244475" cy="30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7" name="Line 33"/>
          <p:cNvSpPr>
            <a:spLocks noChangeShapeType="1"/>
          </p:cNvSpPr>
          <p:nvPr/>
        </p:nvSpPr>
        <p:spPr bwMode="auto">
          <a:xfrm flipH="1">
            <a:off x="5330825" y="2063714"/>
            <a:ext cx="244475" cy="30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8" name="Line 34"/>
          <p:cNvSpPr>
            <a:spLocks noChangeShapeType="1"/>
          </p:cNvSpPr>
          <p:nvPr/>
        </p:nvSpPr>
        <p:spPr bwMode="auto">
          <a:xfrm>
            <a:off x="6429375" y="1328702"/>
            <a:ext cx="244475" cy="311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9" name="Line 35"/>
          <p:cNvSpPr>
            <a:spLocks noChangeShapeType="1"/>
          </p:cNvSpPr>
          <p:nvPr/>
        </p:nvSpPr>
        <p:spPr bwMode="auto">
          <a:xfrm>
            <a:off x="6935788" y="1962114"/>
            <a:ext cx="244475" cy="373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00" name="Line 36"/>
          <p:cNvSpPr>
            <a:spLocks noChangeShapeType="1"/>
          </p:cNvSpPr>
          <p:nvPr/>
        </p:nvSpPr>
        <p:spPr bwMode="auto">
          <a:xfrm>
            <a:off x="5757863" y="2135152"/>
            <a:ext cx="61912" cy="309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01" name="Line 37"/>
          <p:cNvSpPr>
            <a:spLocks noChangeShapeType="1"/>
          </p:cNvSpPr>
          <p:nvPr/>
        </p:nvSpPr>
        <p:spPr bwMode="auto">
          <a:xfrm flipH="1">
            <a:off x="6508750" y="2028789"/>
            <a:ext cx="182563" cy="433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02" name="Text Box 38"/>
          <p:cNvSpPr txBox="1">
            <a:spLocks noChangeArrowheads="1"/>
          </p:cNvSpPr>
          <p:nvPr/>
        </p:nvSpPr>
        <p:spPr bwMode="auto">
          <a:xfrm>
            <a:off x="6059488" y="1079464"/>
            <a:ext cx="428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21</a:t>
            </a:r>
            <a:endParaRPr lang="es-ES" sz="1600"/>
          </a:p>
        </p:txBody>
      </p:sp>
      <p:sp>
        <p:nvSpPr>
          <p:cNvPr id="62503" name="Text Box 39"/>
          <p:cNvSpPr txBox="1">
            <a:spLocks noChangeArrowheads="1"/>
          </p:cNvSpPr>
          <p:nvPr/>
        </p:nvSpPr>
        <p:spPr bwMode="auto">
          <a:xfrm>
            <a:off x="5048250" y="2452652"/>
            <a:ext cx="492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10</a:t>
            </a:r>
            <a:endParaRPr lang="es-ES" sz="1600"/>
          </a:p>
        </p:txBody>
      </p:sp>
      <p:sp>
        <p:nvSpPr>
          <p:cNvPr id="62504" name="Text Box 40"/>
          <p:cNvSpPr txBox="1">
            <a:spLocks noChangeArrowheads="1"/>
          </p:cNvSpPr>
          <p:nvPr/>
        </p:nvSpPr>
        <p:spPr bwMode="auto">
          <a:xfrm>
            <a:off x="5651500" y="2525677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18</a:t>
            </a:r>
            <a:endParaRPr lang="es-ES" sz="1600"/>
          </a:p>
        </p:txBody>
      </p:sp>
      <p:sp>
        <p:nvSpPr>
          <p:cNvPr id="62505" name="Text Box 41"/>
          <p:cNvSpPr txBox="1">
            <a:spLocks noChangeArrowheads="1"/>
          </p:cNvSpPr>
          <p:nvPr/>
        </p:nvSpPr>
        <p:spPr bwMode="auto">
          <a:xfrm>
            <a:off x="6294438" y="2524089"/>
            <a:ext cx="4905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25</a:t>
            </a:r>
            <a:endParaRPr lang="es-ES" sz="1600"/>
          </a:p>
        </p:txBody>
      </p:sp>
      <p:sp>
        <p:nvSpPr>
          <p:cNvPr id="62506" name="Text Box 42"/>
          <p:cNvSpPr txBox="1">
            <a:spLocks noChangeArrowheads="1"/>
          </p:cNvSpPr>
          <p:nvPr/>
        </p:nvSpPr>
        <p:spPr bwMode="auto">
          <a:xfrm>
            <a:off x="7105650" y="2395502"/>
            <a:ext cx="428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40</a:t>
            </a:r>
            <a:endParaRPr lang="es-ES" sz="1600"/>
          </a:p>
        </p:txBody>
      </p:sp>
      <p:sp>
        <p:nvSpPr>
          <p:cNvPr id="62507" name="Text Box 43"/>
          <p:cNvSpPr txBox="1">
            <a:spLocks noChangeArrowheads="1"/>
          </p:cNvSpPr>
          <p:nvPr/>
        </p:nvSpPr>
        <p:spPr bwMode="auto">
          <a:xfrm>
            <a:off x="6630988" y="1658902"/>
            <a:ext cx="550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33</a:t>
            </a:r>
            <a:endParaRPr lang="es-ES" sz="1600"/>
          </a:p>
        </p:txBody>
      </p:sp>
      <p:sp>
        <p:nvSpPr>
          <p:cNvPr id="62508" name="Text Box 44"/>
          <p:cNvSpPr txBox="1">
            <a:spLocks noChangeArrowheads="1"/>
          </p:cNvSpPr>
          <p:nvPr/>
        </p:nvSpPr>
        <p:spPr bwMode="auto">
          <a:xfrm>
            <a:off x="6867525" y="2947952"/>
            <a:ext cx="1970088" cy="2746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hangingPunct="0"/>
            <a:r>
              <a:rPr lang="es-ES" sz="1200"/>
              <a:t>Localizar el Sucesor</a:t>
            </a:r>
            <a:endParaRPr lang="en-US" sz="1200"/>
          </a:p>
        </p:txBody>
      </p:sp>
      <p:sp>
        <p:nvSpPr>
          <p:cNvPr id="62509" name="Line 45"/>
          <p:cNvSpPr>
            <a:spLocks noChangeShapeType="1"/>
          </p:cNvSpPr>
          <p:nvPr/>
        </p:nvSpPr>
        <p:spPr bwMode="auto">
          <a:xfrm flipH="1" flipV="1">
            <a:off x="6669088" y="2806664"/>
            <a:ext cx="261937" cy="153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10" name="Oval 46"/>
          <p:cNvSpPr>
            <a:spLocks noChangeArrowheads="1"/>
          </p:cNvSpPr>
          <p:nvPr/>
        </p:nvSpPr>
        <p:spPr bwMode="auto">
          <a:xfrm>
            <a:off x="4654550" y="968339"/>
            <a:ext cx="1006475" cy="598488"/>
          </a:xfrm>
          <a:prstGeom prst="ellipse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s-ES" b="1"/>
              <a:t>Paso</a:t>
            </a:r>
          </a:p>
          <a:p>
            <a:pPr algn="ctr" eaLnBrk="0" hangingPunct="0"/>
            <a:r>
              <a:rPr lang="es-ES" b="1"/>
              <a:t>2</a:t>
            </a:r>
            <a:endParaRPr lang="en-US" b="1"/>
          </a:p>
        </p:txBody>
      </p:sp>
      <p:grpSp>
        <p:nvGrpSpPr>
          <p:cNvPr id="62561" name="Group 97"/>
          <p:cNvGrpSpPr>
            <a:grpSpLocks/>
          </p:cNvGrpSpPr>
          <p:nvPr/>
        </p:nvGrpSpPr>
        <p:grpSpPr bwMode="auto">
          <a:xfrm>
            <a:off x="647700" y="3314664"/>
            <a:ext cx="3938588" cy="2360613"/>
            <a:chOff x="111" y="2644"/>
            <a:chExt cx="2481" cy="1487"/>
          </a:xfrm>
        </p:grpSpPr>
        <p:sp>
          <p:nvSpPr>
            <p:cNvPr id="62511" name="Oval 47"/>
            <p:cNvSpPr>
              <a:spLocks noChangeArrowheads="1"/>
            </p:cNvSpPr>
            <p:nvPr/>
          </p:nvSpPr>
          <p:spPr bwMode="auto">
            <a:xfrm>
              <a:off x="932" y="2949"/>
              <a:ext cx="270" cy="273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2" name="Oval 48"/>
            <p:cNvSpPr>
              <a:spLocks noChangeArrowheads="1"/>
            </p:cNvSpPr>
            <p:nvPr/>
          </p:nvSpPr>
          <p:spPr bwMode="auto">
            <a:xfrm>
              <a:off x="625" y="3378"/>
              <a:ext cx="269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MX" sz="1600"/>
                <a:t>13</a:t>
              </a:r>
              <a:endParaRPr lang="es-ES" sz="1600"/>
            </a:p>
          </p:txBody>
        </p:sp>
        <p:sp>
          <p:nvSpPr>
            <p:cNvPr id="62513" name="Oval 49"/>
            <p:cNvSpPr>
              <a:spLocks noChangeArrowheads="1"/>
            </p:cNvSpPr>
            <p:nvPr/>
          </p:nvSpPr>
          <p:spPr bwMode="auto">
            <a:xfrm>
              <a:off x="1289" y="3312"/>
              <a:ext cx="270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4" name="Oval 50"/>
            <p:cNvSpPr>
              <a:spLocks noChangeArrowheads="1"/>
            </p:cNvSpPr>
            <p:nvPr/>
          </p:nvSpPr>
          <p:spPr bwMode="auto">
            <a:xfrm>
              <a:off x="317" y="3794"/>
              <a:ext cx="270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5" name="Oval 51"/>
            <p:cNvSpPr>
              <a:spLocks noChangeArrowheads="1"/>
            </p:cNvSpPr>
            <p:nvPr/>
          </p:nvSpPr>
          <p:spPr bwMode="auto">
            <a:xfrm>
              <a:off x="701" y="3847"/>
              <a:ext cx="270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62516" name="Oval 52"/>
            <p:cNvSpPr>
              <a:spLocks noChangeArrowheads="1"/>
            </p:cNvSpPr>
            <p:nvPr/>
          </p:nvSpPr>
          <p:spPr bwMode="auto">
            <a:xfrm>
              <a:off x="1097" y="3858"/>
              <a:ext cx="269" cy="273"/>
            </a:xfrm>
            <a:prstGeom prst="ellipse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7" name="Oval 53"/>
            <p:cNvSpPr>
              <a:spLocks noChangeArrowheads="1"/>
            </p:cNvSpPr>
            <p:nvPr/>
          </p:nvSpPr>
          <p:spPr bwMode="auto">
            <a:xfrm>
              <a:off x="1597" y="3778"/>
              <a:ext cx="269" cy="2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18" name="Line 54"/>
            <p:cNvSpPr>
              <a:spLocks noChangeShapeType="1"/>
            </p:cNvSpPr>
            <p:nvPr/>
          </p:nvSpPr>
          <p:spPr bwMode="auto">
            <a:xfrm flipH="1">
              <a:off x="817" y="3183"/>
              <a:ext cx="154" cy="1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19" name="Line 55"/>
            <p:cNvSpPr>
              <a:spLocks noChangeShapeType="1"/>
            </p:cNvSpPr>
            <p:nvPr/>
          </p:nvSpPr>
          <p:spPr bwMode="auto">
            <a:xfrm flipH="1">
              <a:off x="509" y="3599"/>
              <a:ext cx="154" cy="1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20" name="Line 56"/>
            <p:cNvSpPr>
              <a:spLocks noChangeShapeType="1"/>
            </p:cNvSpPr>
            <p:nvPr/>
          </p:nvSpPr>
          <p:spPr bwMode="auto">
            <a:xfrm>
              <a:off x="1201" y="3144"/>
              <a:ext cx="154" cy="1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21" name="Line 57"/>
            <p:cNvSpPr>
              <a:spLocks noChangeShapeType="1"/>
            </p:cNvSpPr>
            <p:nvPr/>
          </p:nvSpPr>
          <p:spPr bwMode="auto">
            <a:xfrm>
              <a:off x="1520" y="3543"/>
              <a:ext cx="154" cy="2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22" name="Line 58"/>
            <p:cNvSpPr>
              <a:spLocks noChangeShapeType="1"/>
            </p:cNvSpPr>
            <p:nvPr/>
          </p:nvSpPr>
          <p:spPr bwMode="auto">
            <a:xfrm>
              <a:off x="778" y="3652"/>
              <a:ext cx="39" cy="1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23" name="Line 59"/>
            <p:cNvSpPr>
              <a:spLocks noChangeShapeType="1"/>
            </p:cNvSpPr>
            <p:nvPr/>
          </p:nvSpPr>
          <p:spPr bwMode="auto">
            <a:xfrm flipH="1">
              <a:off x="1251" y="3585"/>
              <a:ext cx="115" cy="2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24" name="Text Box 60"/>
            <p:cNvSpPr txBox="1">
              <a:spLocks noChangeArrowheads="1"/>
            </p:cNvSpPr>
            <p:nvPr/>
          </p:nvSpPr>
          <p:spPr bwMode="auto">
            <a:xfrm>
              <a:off x="950" y="2978"/>
              <a:ext cx="27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600"/>
                <a:t>25</a:t>
              </a:r>
              <a:endParaRPr lang="es-ES" sz="1600"/>
            </a:p>
          </p:txBody>
        </p:sp>
        <p:sp>
          <p:nvSpPr>
            <p:cNvPr id="62525" name="Text Box 61"/>
            <p:cNvSpPr txBox="1">
              <a:spLocks noChangeArrowheads="1"/>
            </p:cNvSpPr>
            <p:nvPr/>
          </p:nvSpPr>
          <p:spPr bwMode="auto">
            <a:xfrm>
              <a:off x="331" y="3844"/>
              <a:ext cx="3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600"/>
                <a:t>10</a:t>
              </a:r>
              <a:endParaRPr lang="es-ES" sz="1600"/>
            </a:p>
          </p:txBody>
        </p:sp>
        <p:sp>
          <p:nvSpPr>
            <p:cNvPr id="62526" name="Text Box 62"/>
            <p:cNvSpPr txBox="1">
              <a:spLocks noChangeArrowheads="1"/>
            </p:cNvSpPr>
            <p:nvPr/>
          </p:nvSpPr>
          <p:spPr bwMode="auto">
            <a:xfrm>
              <a:off x="710" y="3878"/>
              <a:ext cx="30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600"/>
                <a:t>18</a:t>
              </a:r>
              <a:endParaRPr lang="es-ES" sz="1600"/>
            </a:p>
          </p:txBody>
        </p:sp>
        <p:sp>
          <p:nvSpPr>
            <p:cNvPr id="62527" name="Text Box 63"/>
            <p:cNvSpPr txBox="1">
              <a:spLocks noChangeArrowheads="1"/>
            </p:cNvSpPr>
            <p:nvPr/>
          </p:nvSpPr>
          <p:spPr bwMode="auto">
            <a:xfrm>
              <a:off x="1140" y="3897"/>
              <a:ext cx="30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600"/>
                <a:t>25</a:t>
              </a:r>
              <a:endParaRPr lang="es-ES" sz="1600"/>
            </a:p>
          </p:txBody>
        </p:sp>
        <p:sp>
          <p:nvSpPr>
            <p:cNvPr id="62528" name="Text Box 64"/>
            <p:cNvSpPr txBox="1">
              <a:spLocks noChangeArrowheads="1"/>
            </p:cNvSpPr>
            <p:nvPr/>
          </p:nvSpPr>
          <p:spPr bwMode="auto">
            <a:xfrm>
              <a:off x="1627" y="3816"/>
              <a:ext cx="27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600"/>
                <a:t>40</a:t>
              </a:r>
              <a:endParaRPr lang="es-ES" sz="1600"/>
            </a:p>
          </p:txBody>
        </p:sp>
        <p:sp>
          <p:nvSpPr>
            <p:cNvPr id="62529" name="Text Box 65"/>
            <p:cNvSpPr txBox="1">
              <a:spLocks noChangeArrowheads="1"/>
            </p:cNvSpPr>
            <p:nvPr/>
          </p:nvSpPr>
          <p:spPr bwMode="auto">
            <a:xfrm>
              <a:off x="1328" y="3352"/>
              <a:ext cx="34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1600"/>
                <a:t>33</a:t>
              </a:r>
              <a:endParaRPr lang="es-ES" sz="1600"/>
            </a:p>
          </p:txBody>
        </p:sp>
        <p:sp>
          <p:nvSpPr>
            <p:cNvPr id="62530" name="Text Box 66"/>
            <p:cNvSpPr txBox="1">
              <a:spLocks noChangeArrowheads="1"/>
            </p:cNvSpPr>
            <p:nvPr/>
          </p:nvSpPr>
          <p:spPr bwMode="auto">
            <a:xfrm>
              <a:off x="1351" y="2644"/>
              <a:ext cx="1241" cy="4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s-ES" sz="1200" dirty="0"/>
                <a:t>Copiar el valor del Sucesor al nodo que contenía el valor a borrar</a:t>
              </a:r>
              <a:endParaRPr lang="en-US" sz="1200" dirty="0"/>
            </a:p>
          </p:txBody>
        </p:sp>
        <p:sp>
          <p:nvSpPr>
            <p:cNvPr id="62531" name="Line 67"/>
            <p:cNvSpPr>
              <a:spLocks noChangeShapeType="1"/>
            </p:cNvSpPr>
            <p:nvPr/>
          </p:nvSpPr>
          <p:spPr bwMode="auto">
            <a:xfrm flipH="1">
              <a:off x="1204" y="2848"/>
              <a:ext cx="148" cy="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32" name="Oval 68"/>
            <p:cNvSpPr>
              <a:spLocks noChangeArrowheads="1"/>
            </p:cNvSpPr>
            <p:nvPr/>
          </p:nvSpPr>
          <p:spPr bwMode="auto">
            <a:xfrm>
              <a:off x="111" y="2792"/>
              <a:ext cx="634" cy="37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s-ES" b="1"/>
                <a:t>Paso</a:t>
              </a:r>
            </a:p>
            <a:p>
              <a:pPr algn="ctr" eaLnBrk="0" hangingPunct="0"/>
              <a:r>
                <a:rPr lang="es-ES" b="1"/>
                <a:t>3</a:t>
              </a:r>
              <a:endParaRPr lang="en-US" b="1"/>
            </a:p>
          </p:txBody>
        </p:sp>
      </p:grpSp>
      <p:sp>
        <p:nvSpPr>
          <p:cNvPr id="62533" name="Oval 69"/>
          <p:cNvSpPr>
            <a:spLocks noChangeArrowheads="1"/>
          </p:cNvSpPr>
          <p:nvPr/>
        </p:nvSpPr>
        <p:spPr bwMode="auto">
          <a:xfrm>
            <a:off x="6019800" y="3479764"/>
            <a:ext cx="428625" cy="433388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34" name="Oval 70"/>
          <p:cNvSpPr>
            <a:spLocks noChangeArrowheads="1"/>
          </p:cNvSpPr>
          <p:nvPr/>
        </p:nvSpPr>
        <p:spPr bwMode="auto">
          <a:xfrm>
            <a:off x="5532438" y="4160802"/>
            <a:ext cx="427037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1600"/>
              <a:t>13</a:t>
            </a:r>
            <a:endParaRPr lang="es-ES" sz="1600"/>
          </a:p>
        </p:txBody>
      </p:sp>
      <p:sp>
        <p:nvSpPr>
          <p:cNvPr id="62535" name="Oval 71"/>
          <p:cNvSpPr>
            <a:spLocks noChangeArrowheads="1"/>
          </p:cNvSpPr>
          <p:nvPr/>
        </p:nvSpPr>
        <p:spPr bwMode="auto">
          <a:xfrm>
            <a:off x="6586538" y="4056027"/>
            <a:ext cx="428625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36" name="Oval 72"/>
          <p:cNvSpPr>
            <a:spLocks noChangeArrowheads="1"/>
          </p:cNvSpPr>
          <p:nvPr/>
        </p:nvSpPr>
        <p:spPr bwMode="auto">
          <a:xfrm>
            <a:off x="5056188" y="4821202"/>
            <a:ext cx="428625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37" name="Oval 73"/>
          <p:cNvSpPr>
            <a:spLocks noChangeArrowheads="1"/>
          </p:cNvSpPr>
          <p:nvPr/>
        </p:nvSpPr>
        <p:spPr bwMode="auto">
          <a:xfrm>
            <a:off x="5729288" y="4879939"/>
            <a:ext cx="428625" cy="433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62538" name="Oval 74"/>
          <p:cNvSpPr>
            <a:spLocks noChangeArrowheads="1"/>
          </p:cNvSpPr>
          <p:nvPr/>
        </p:nvSpPr>
        <p:spPr bwMode="auto">
          <a:xfrm>
            <a:off x="6256338" y="4884702"/>
            <a:ext cx="427037" cy="433387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39" name="Oval 75"/>
          <p:cNvSpPr>
            <a:spLocks noChangeArrowheads="1"/>
          </p:cNvSpPr>
          <p:nvPr/>
        </p:nvSpPr>
        <p:spPr bwMode="auto">
          <a:xfrm>
            <a:off x="7075488" y="4795802"/>
            <a:ext cx="427037" cy="433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40" name="Line 76"/>
          <p:cNvSpPr>
            <a:spLocks noChangeShapeType="1"/>
          </p:cNvSpPr>
          <p:nvPr/>
        </p:nvSpPr>
        <p:spPr bwMode="auto">
          <a:xfrm flipH="1">
            <a:off x="5837238" y="3851239"/>
            <a:ext cx="244475" cy="30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41" name="Line 77"/>
          <p:cNvSpPr>
            <a:spLocks noChangeShapeType="1"/>
          </p:cNvSpPr>
          <p:nvPr/>
        </p:nvSpPr>
        <p:spPr bwMode="auto">
          <a:xfrm flipH="1">
            <a:off x="5348288" y="4524339"/>
            <a:ext cx="244475" cy="30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42" name="Line 78"/>
          <p:cNvSpPr>
            <a:spLocks noChangeShapeType="1"/>
          </p:cNvSpPr>
          <p:nvPr/>
        </p:nvSpPr>
        <p:spPr bwMode="auto">
          <a:xfrm>
            <a:off x="6446838" y="3789327"/>
            <a:ext cx="244475" cy="311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43" name="Line 79"/>
          <p:cNvSpPr>
            <a:spLocks noChangeShapeType="1"/>
          </p:cNvSpPr>
          <p:nvPr/>
        </p:nvSpPr>
        <p:spPr bwMode="auto">
          <a:xfrm>
            <a:off x="6953250" y="4422739"/>
            <a:ext cx="244475" cy="373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44" name="Line 80"/>
          <p:cNvSpPr>
            <a:spLocks noChangeShapeType="1"/>
          </p:cNvSpPr>
          <p:nvPr/>
        </p:nvSpPr>
        <p:spPr bwMode="auto">
          <a:xfrm>
            <a:off x="5789613" y="4573552"/>
            <a:ext cx="139700" cy="317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45" name="Line 81"/>
          <p:cNvSpPr>
            <a:spLocks noChangeShapeType="1"/>
          </p:cNvSpPr>
          <p:nvPr/>
        </p:nvSpPr>
        <p:spPr bwMode="auto">
          <a:xfrm flipH="1">
            <a:off x="6500813" y="4597364"/>
            <a:ext cx="128587" cy="287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46" name="Text Box 82"/>
          <p:cNvSpPr txBox="1">
            <a:spLocks noChangeArrowheads="1"/>
          </p:cNvSpPr>
          <p:nvPr/>
        </p:nvSpPr>
        <p:spPr bwMode="auto">
          <a:xfrm>
            <a:off x="6076950" y="3540089"/>
            <a:ext cx="428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25</a:t>
            </a:r>
            <a:endParaRPr lang="es-ES" sz="1600"/>
          </a:p>
        </p:txBody>
      </p:sp>
      <p:sp>
        <p:nvSpPr>
          <p:cNvPr id="62547" name="Text Box 83"/>
          <p:cNvSpPr txBox="1">
            <a:spLocks noChangeArrowheads="1"/>
          </p:cNvSpPr>
          <p:nvPr/>
        </p:nvSpPr>
        <p:spPr bwMode="auto">
          <a:xfrm>
            <a:off x="5078413" y="4900577"/>
            <a:ext cx="492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10</a:t>
            </a:r>
            <a:endParaRPr lang="es-ES" sz="1600"/>
          </a:p>
        </p:txBody>
      </p:sp>
      <p:sp>
        <p:nvSpPr>
          <p:cNvPr id="62548" name="Text Box 84"/>
          <p:cNvSpPr txBox="1">
            <a:spLocks noChangeArrowheads="1"/>
          </p:cNvSpPr>
          <p:nvPr/>
        </p:nvSpPr>
        <p:spPr bwMode="auto">
          <a:xfrm>
            <a:off x="5745163" y="4922802"/>
            <a:ext cx="4905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18</a:t>
            </a:r>
            <a:endParaRPr lang="es-ES" sz="1600"/>
          </a:p>
        </p:txBody>
      </p:sp>
      <p:sp>
        <p:nvSpPr>
          <p:cNvPr id="62549" name="Text Box 85"/>
          <p:cNvSpPr txBox="1">
            <a:spLocks noChangeArrowheads="1"/>
          </p:cNvSpPr>
          <p:nvPr/>
        </p:nvSpPr>
        <p:spPr bwMode="auto">
          <a:xfrm>
            <a:off x="6324600" y="4946614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25</a:t>
            </a:r>
            <a:endParaRPr lang="es-ES" sz="1600"/>
          </a:p>
        </p:txBody>
      </p:sp>
      <p:sp>
        <p:nvSpPr>
          <p:cNvPr id="62550" name="Text Box 86"/>
          <p:cNvSpPr txBox="1">
            <a:spLocks noChangeArrowheads="1"/>
          </p:cNvSpPr>
          <p:nvPr/>
        </p:nvSpPr>
        <p:spPr bwMode="auto">
          <a:xfrm>
            <a:off x="7123113" y="4856127"/>
            <a:ext cx="428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40</a:t>
            </a:r>
            <a:endParaRPr lang="es-ES" sz="1600"/>
          </a:p>
        </p:txBody>
      </p:sp>
      <p:sp>
        <p:nvSpPr>
          <p:cNvPr id="62551" name="Text Box 87"/>
          <p:cNvSpPr txBox="1">
            <a:spLocks noChangeArrowheads="1"/>
          </p:cNvSpPr>
          <p:nvPr/>
        </p:nvSpPr>
        <p:spPr bwMode="auto">
          <a:xfrm>
            <a:off x="6648450" y="4119527"/>
            <a:ext cx="550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1600"/>
              <a:t>33</a:t>
            </a:r>
            <a:endParaRPr lang="es-ES" sz="1600"/>
          </a:p>
        </p:txBody>
      </p:sp>
      <p:sp>
        <p:nvSpPr>
          <p:cNvPr id="62552" name="Text Box 88"/>
          <p:cNvSpPr txBox="1">
            <a:spLocks noChangeArrowheads="1"/>
          </p:cNvSpPr>
          <p:nvPr/>
        </p:nvSpPr>
        <p:spPr bwMode="auto">
          <a:xfrm>
            <a:off x="6911975" y="5310152"/>
            <a:ext cx="2036763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hangingPunct="0"/>
            <a:r>
              <a:rPr lang="es-ES" sz="1200"/>
              <a:t>Desconectar y liberar el nodo del Sucesor</a:t>
            </a:r>
            <a:endParaRPr lang="en-US" sz="1200"/>
          </a:p>
        </p:txBody>
      </p:sp>
      <p:sp>
        <p:nvSpPr>
          <p:cNvPr id="62553" name="Line 89"/>
          <p:cNvSpPr>
            <a:spLocks noChangeShapeType="1"/>
          </p:cNvSpPr>
          <p:nvPr/>
        </p:nvSpPr>
        <p:spPr bwMode="auto">
          <a:xfrm flipH="1" flipV="1">
            <a:off x="6662738" y="5210139"/>
            <a:ext cx="261937" cy="153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54" name="Oval 90"/>
          <p:cNvSpPr>
            <a:spLocks noChangeArrowheads="1"/>
          </p:cNvSpPr>
          <p:nvPr/>
        </p:nvSpPr>
        <p:spPr bwMode="auto">
          <a:xfrm>
            <a:off x="4670425" y="3365464"/>
            <a:ext cx="1006475" cy="5984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 eaLnBrk="0" hangingPunct="0"/>
            <a:r>
              <a:rPr lang="es-ES" b="1"/>
              <a:t>Paso</a:t>
            </a:r>
          </a:p>
          <a:p>
            <a:pPr algn="ctr" eaLnBrk="0" hangingPunct="0"/>
            <a:r>
              <a:rPr lang="es-ES" b="1"/>
              <a:t>4</a:t>
            </a:r>
            <a:endParaRPr lang="en-US" b="1"/>
          </a:p>
        </p:txBody>
      </p:sp>
      <p:sp>
        <p:nvSpPr>
          <p:cNvPr id="62555" name="Line 91"/>
          <p:cNvSpPr>
            <a:spLocks noChangeShapeType="1"/>
          </p:cNvSpPr>
          <p:nvPr/>
        </p:nvSpPr>
        <p:spPr bwMode="auto">
          <a:xfrm>
            <a:off x="6540500" y="4573552"/>
            <a:ext cx="190500" cy="103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56" name="Line 92"/>
          <p:cNvSpPr>
            <a:spLocks noChangeShapeType="1"/>
          </p:cNvSpPr>
          <p:nvPr/>
        </p:nvSpPr>
        <p:spPr bwMode="auto">
          <a:xfrm>
            <a:off x="6329363" y="4759289"/>
            <a:ext cx="303212" cy="519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57" name="Line 93"/>
          <p:cNvSpPr>
            <a:spLocks noChangeShapeType="1"/>
          </p:cNvSpPr>
          <p:nvPr/>
        </p:nvSpPr>
        <p:spPr bwMode="auto">
          <a:xfrm rot="-5400000">
            <a:off x="6342063" y="4768814"/>
            <a:ext cx="330200" cy="571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Terminología</a:t>
            </a:r>
            <a:endParaRPr lang="es-ES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584663" y="955536"/>
            <a:ext cx="7661275" cy="1244600"/>
          </a:xfrm>
        </p:spPr>
        <p:txBody>
          <a:bodyPr/>
          <a:lstStyle/>
          <a:p>
            <a:pPr>
              <a:buFont typeface="Wingdings" charset="2"/>
              <a:buChar char="ü"/>
            </a:pPr>
            <a:r>
              <a:rPr lang="es-MX" sz="2000" u="sng" dirty="0"/>
              <a:t>Nodo</a:t>
            </a:r>
            <a:r>
              <a:rPr lang="es-MX" sz="2000" dirty="0"/>
              <a:t>: Cada elemento en un árbol.</a:t>
            </a:r>
          </a:p>
          <a:p>
            <a:pPr>
              <a:buFont typeface="Wingdings" charset="2"/>
              <a:buChar char="ü"/>
            </a:pPr>
            <a:r>
              <a:rPr lang="es-MX" sz="2000" u="sng" dirty="0"/>
              <a:t>Nodo Raíz</a:t>
            </a:r>
            <a:r>
              <a:rPr lang="es-MX" sz="2000" dirty="0"/>
              <a:t>: Primer elemento agregado al árbol.</a:t>
            </a:r>
          </a:p>
        </p:txBody>
      </p:sp>
      <p:grpSp>
        <p:nvGrpSpPr>
          <p:cNvPr id="15395" name="Group 35"/>
          <p:cNvGrpSpPr>
            <a:grpSpLocks/>
          </p:cNvGrpSpPr>
          <p:nvPr/>
        </p:nvGrpSpPr>
        <p:grpSpPr bwMode="auto">
          <a:xfrm>
            <a:off x="2808385" y="2419715"/>
            <a:ext cx="2970212" cy="2949575"/>
            <a:chOff x="1763" y="1700"/>
            <a:chExt cx="1871" cy="1858"/>
          </a:xfrm>
        </p:grpSpPr>
        <p:sp>
          <p:nvSpPr>
            <p:cNvPr id="15365" name="Oval 5"/>
            <p:cNvSpPr>
              <a:spLocks noChangeArrowheads="1"/>
            </p:cNvSpPr>
            <p:nvPr/>
          </p:nvSpPr>
          <p:spPr bwMode="auto">
            <a:xfrm>
              <a:off x="2388" y="2051"/>
              <a:ext cx="274" cy="2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6" name="Oval 6"/>
            <p:cNvSpPr>
              <a:spLocks noChangeArrowheads="1"/>
            </p:cNvSpPr>
            <p:nvPr/>
          </p:nvSpPr>
          <p:spPr bwMode="auto">
            <a:xfrm>
              <a:off x="2076" y="2444"/>
              <a:ext cx="274" cy="2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MX"/>
                <a:t>B</a:t>
              </a:r>
              <a:endParaRPr lang="es-ES"/>
            </a:p>
          </p:txBody>
        </p:sp>
        <p:sp>
          <p:nvSpPr>
            <p:cNvPr id="15367" name="Oval 7"/>
            <p:cNvSpPr>
              <a:spLocks noChangeArrowheads="1"/>
            </p:cNvSpPr>
            <p:nvPr/>
          </p:nvSpPr>
          <p:spPr bwMode="auto">
            <a:xfrm>
              <a:off x="2755" y="2377"/>
              <a:ext cx="273" cy="2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8" name="Oval 8"/>
            <p:cNvSpPr>
              <a:spLocks noChangeArrowheads="1"/>
            </p:cNvSpPr>
            <p:nvPr/>
          </p:nvSpPr>
          <p:spPr bwMode="auto">
            <a:xfrm>
              <a:off x="1763" y="2842"/>
              <a:ext cx="274" cy="2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9" name="Oval 9"/>
            <p:cNvSpPr>
              <a:spLocks noChangeArrowheads="1"/>
            </p:cNvSpPr>
            <p:nvPr/>
          </p:nvSpPr>
          <p:spPr bwMode="auto">
            <a:xfrm>
              <a:off x="2153" y="2874"/>
              <a:ext cx="274" cy="2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0" name="Oval 10"/>
            <p:cNvSpPr>
              <a:spLocks noChangeArrowheads="1"/>
            </p:cNvSpPr>
            <p:nvPr/>
          </p:nvSpPr>
          <p:spPr bwMode="auto">
            <a:xfrm>
              <a:off x="1921" y="3291"/>
              <a:ext cx="274" cy="2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1" name="Oval 11"/>
            <p:cNvSpPr>
              <a:spLocks noChangeArrowheads="1"/>
            </p:cNvSpPr>
            <p:nvPr/>
          </p:nvSpPr>
          <p:spPr bwMode="auto">
            <a:xfrm>
              <a:off x="2559" y="2869"/>
              <a:ext cx="274" cy="2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2" name="Oval 12"/>
            <p:cNvSpPr>
              <a:spLocks noChangeArrowheads="1"/>
            </p:cNvSpPr>
            <p:nvPr/>
          </p:nvSpPr>
          <p:spPr bwMode="auto">
            <a:xfrm>
              <a:off x="3067" y="2818"/>
              <a:ext cx="274" cy="2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3" name="Oval 13"/>
            <p:cNvSpPr>
              <a:spLocks noChangeArrowheads="1"/>
            </p:cNvSpPr>
            <p:nvPr/>
          </p:nvSpPr>
          <p:spPr bwMode="auto">
            <a:xfrm>
              <a:off x="3325" y="3187"/>
              <a:ext cx="274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 flipH="1">
              <a:off x="2271" y="2265"/>
              <a:ext cx="156" cy="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 flipH="1">
              <a:off x="1959" y="2663"/>
              <a:ext cx="155" cy="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6" name="Line 16"/>
            <p:cNvSpPr>
              <a:spLocks noChangeShapeType="1"/>
            </p:cNvSpPr>
            <p:nvPr/>
          </p:nvSpPr>
          <p:spPr bwMode="auto">
            <a:xfrm>
              <a:off x="2653" y="2222"/>
              <a:ext cx="157" cy="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>
              <a:off x="2989" y="2603"/>
              <a:ext cx="157" cy="2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Line 18"/>
            <p:cNvSpPr>
              <a:spLocks noChangeShapeType="1"/>
            </p:cNvSpPr>
            <p:nvPr/>
          </p:nvSpPr>
          <p:spPr bwMode="auto">
            <a:xfrm>
              <a:off x="2232" y="2695"/>
              <a:ext cx="39" cy="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9" name="Line 19"/>
            <p:cNvSpPr>
              <a:spLocks noChangeShapeType="1"/>
            </p:cNvSpPr>
            <p:nvPr/>
          </p:nvSpPr>
          <p:spPr bwMode="auto">
            <a:xfrm flipH="1">
              <a:off x="2716" y="2619"/>
              <a:ext cx="117" cy="2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0" name="Line 20"/>
            <p:cNvSpPr>
              <a:spLocks noChangeShapeType="1"/>
            </p:cNvSpPr>
            <p:nvPr/>
          </p:nvSpPr>
          <p:spPr bwMode="auto">
            <a:xfrm flipH="1">
              <a:off x="2114" y="3116"/>
              <a:ext cx="118" cy="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1" name="Line 21"/>
            <p:cNvSpPr>
              <a:spLocks noChangeShapeType="1"/>
            </p:cNvSpPr>
            <p:nvPr/>
          </p:nvSpPr>
          <p:spPr bwMode="auto">
            <a:xfrm>
              <a:off x="3263" y="3068"/>
              <a:ext cx="117" cy="1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Text Box 22"/>
            <p:cNvSpPr txBox="1">
              <a:spLocks noChangeArrowheads="1"/>
            </p:cNvSpPr>
            <p:nvPr/>
          </p:nvSpPr>
          <p:spPr bwMode="auto">
            <a:xfrm>
              <a:off x="2422" y="2051"/>
              <a:ext cx="1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/>
                <a:t>A</a:t>
              </a:r>
              <a:endParaRPr lang="es-ES"/>
            </a:p>
          </p:txBody>
        </p:sp>
        <p:sp>
          <p:nvSpPr>
            <p:cNvPr id="15383" name="Text Box 23"/>
            <p:cNvSpPr txBox="1">
              <a:spLocks noChangeArrowheads="1"/>
            </p:cNvSpPr>
            <p:nvPr/>
          </p:nvSpPr>
          <p:spPr bwMode="auto">
            <a:xfrm>
              <a:off x="1799" y="2844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/>
                <a:t>D</a:t>
              </a:r>
              <a:endParaRPr lang="es-ES"/>
            </a:p>
          </p:txBody>
        </p:sp>
        <p:sp>
          <p:nvSpPr>
            <p:cNvPr id="15384" name="Text Box 24"/>
            <p:cNvSpPr txBox="1">
              <a:spLocks noChangeArrowheads="1"/>
            </p:cNvSpPr>
            <p:nvPr/>
          </p:nvSpPr>
          <p:spPr bwMode="auto">
            <a:xfrm>
              <a:off x="2195" y="287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/>
                <a:t>E</a:t>
              </a:r>
              <a:endParaRPr lang="es-ES"/>
            </a:p>
          </p:txBody>
        </p:sp>
        <p:sp>
          <p:nvSpPr>
            <p:cNvPr id="15385" name="Text Box 25"/>
            <p:cNvSpPr txBox="1">
              <a:spLocks noChangeArrowheads="1"/>
            </p:cNvSpPr>
            <p:nvPr/>
          </p:nvSpPr>
          <p:spPr bwMode="auto">
            <a:xfrm>
              <a:off x="1961" y="3327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/>
                <a:t>H</a:t>
              </a:r>
              <a:endParaRPr lang="es-ES"/>
            </a:p>
          </p:txBody>
        </p:sp>
        <p:sp>
          <p:nvSpPr>
            <p:cNvPr id="15386" name="Text Box 26"/>
            <p:cNvSpPr txBox="1">
              <a:spLocks noChangeArrowheads="1"/>
            </p:cNvSpPr>
            <p:nvPr/>
          </p:nvSpPr>
          <p:spPr bwMode="auto">
            <a:xfrm>
              <a:off x="2591" y="2884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/>
                <a:t>F</a:t>
              </a:r>
              <a:endParaRPr lang="es-ES"/>
            </a:p>
          </p:txBody>
        </p:sp>
        <p:sp>
          <p:nvSpPr>
            <p:cNvPr id="15387" name="Text Box 27"/>
            <p:cNvSpPr txBox="1">
              <a:spLocks noChangeArrowheads="1"/>
            </p:cNvSpPr>
            <p:nvPr/>
          </p:nvSpPr>
          <p:spPr bwMode="auto">
            <a:xfrm>
              <a:off x="3364" y="3223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/>
                <a:t>K</a:t>
              </a:r>
              <a:endParaRPr lang="es-ES"/>
            </a:p>
          </p:txBody>
        </p:sp>
        <p:sp>
          <p:nvSpPr>
            <p:cNvPr id="15388" name="Text Box 28"/>
            <p:cNvSpPr txBox="1">
              <a:spLocks noChangeArrowheads="1"/>
            </p:cNvSpPr>
            <p:nvPr/>
          </p:nvSpPr>
          <p:spPr bwMode="auto">
            <a:xfrm>
              <a:off x="3104" y="2844"/>
              <a:ext cx="1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/>
                <a:t>G</a:t>
              </a:r>
              <a:endParaRPr lang="es-ES"/>
            </a:p>
          </p:txBody>
        </p:sp>
        <p:sp>
          <p:nvSpPr>
            <p:cNvPr id="15389" name="Text Box 29"/>
            <p:cNvSpPr txBox="1">
              <a:spLocks noChangeArrowheads="1"/>
            </p:cNvSpPr>
            <p:nvPr/>
          </p:nvSpPr>
          <p:spPr bwMode="auto">
            <a:xfrm>
              <a:off x="2794" y="2412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C</a:t>
              </a:r>
            </a:p>
          </p:txBody>
        </p:sp>
        <p:sp>
          <p:nvSpPr>
            <p:cNvPr id="15390" name="Text Box 30"/>
            <p:cNvSpPr txBox="1">
              <a:spLocks noChangeArrowheads="1"/>
            </p:cNvSpPr>
            <p:nvPr/>
          </p:nvSpPr>
          <p:spPr bwMode="auto">
            <a:xfrm>
              <a:off x="2814" y="1700"/>
              <a:ext cx="820" cy="23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" b="1"/>
                <a:t>Nodo Raíz</a:t>
              </a:r>
              <a:endParaRPr lang="en-US" b="1"/>
            </a:p>
          </p:txBody>
        </p:sp>
        <p:sp>
          <p:nvSpPr>
            <p:cNvPr id="15391" name="Line 31"/>
            <p:cNvSpPr>
              <a:spLocks noChangeShapeType="1"/>
            </p:cNvSpPr>
            <p:nvPr/>
          </p:nvSpPr>
          <p:spPr bwMode="auto">
            <a:xfrm flipH="1">
              <a:off x="2621" y="1936"/>
              <a:ext cx="217" cy="1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Más terminología</a:t>
            </a: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706834" y="613715"/>
            <a:ext cx="7661275" cy="1927225"/>
          </a:xfrm>
        </p:spPr>
        <p:txBody>
          <a:bodyPr/>
          <a:lstStyle/>
          <a:p>
            <a:pPr>
              <a:buFont typeface="Wingdings" charset="2"/>
              <a:buChar char="ü"/>
            </a:pPr>
            <a:r>
              <a:rPr lang="es-MX" sz="1800" u="sng" dirty="0"/>
              <a:t>Nodo Padre</a:t>
            </a:r>
            <a:r>
              <a:rPr lang="es-MX" sz="1800" dirty="0"/>
              <a:t>: Se le llama así al nodo predecesor de un elemento.</a:t>
            </a:r>
          </a:p>
          <a:p>
            <a:pPr>
              <a:buFont typeface="Wingdings" charset="2"/>
              <a:buChar char="ü"/>
            </a:pPr>
            <a:r>
              <a:rPr lang="es-MX" sz="1800" u="sng" dirty="0"/>
              <a:t>Nodo Hijo</a:t>
            </a:r>
            <a:r>
              <a:rPr lang="es-MX" sz="1800" dirty="0"/>
              <a:t>: Es el nodo sucesor de un elemento.</a:t>
            </a:r>
          </a:p>
          <a:p>
            <a:pPr>
              <a:buFont typeface="Wingdings" charset="2"/>
              <a:buChar char="ü"/>
            </a:pPr>
            <a:r>
              <a:rPr lang="es-MX" sz="1800" u="sng" dirty="0"/>
              <a:t>Hermanos</a:t>
            </a:r>
            <a:r>
              <a:rPr lang="es-MX" sz="1800" dirty="0"/>
              <a:t>: Nodos que tienen el mismo nodo padre.</a:t>
            </a:r>
          </a:p>
        </p:txBody>
      </p:sp>
      <p:grpSp>
        <p:nvGrpSpPr>
          <p:cNvPr id="48161" name="Group 33"/>
          <p:cNvGrpSpPr>
            <a:grpSpLocks/>
          </p:cNvGrpSpPr>
          <p:nvPr/>
        </p:nvGrpSpPr>
        <p:grpSpPr bwMode="auto">
          <a:xfrm>
            <a:off x="1302670" y="2629129"/>
            <a:ext cx="6064250" cy="2365375"/>
            <a:chOff x="1763" y="2467"/>
            <a:chExt cx="3820" cy="1490"/>
          </a:xfrm>
        </p:grpSpPr>
        <p:sp>
          <p:nvSpPr>
            <p:cNvPr id="48132" name="Oval 4"/>
            <p:cNvSpPr>
              <a:spLocks noChangeArrowheads="1"/>
            </p:cNvSpPr>
            <p:nvPr/>
          </p:nvSpPr>
          <p:spPr bwMode="auto">
            <a:xfrm>
              <a:off x="2388" y="2467"/>
              <a:ext cx="274" cy="2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3" name="Oval 5"/>
            <p:cNvSpPr>
              <a:spLocks noChangeArrowheads="1"/>
            </p:cNvSpPr>
            <p:nvPr/>
          </p:nvSpPr>
          <p:spPr bwMode="auto">
            <a:xfrm>
              <a:off x="2100" y="2868"/>
              <a:ext cx="274" cy="2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MX"/>
                <a:t>B</a:t>
              </a:r>
              <a:endParaRPr lang="es-ES"/>
            </a:p>
          </p:txBody>
        </p:sp>
        <p:sp>
          <p:nvSpPr>
            <p:cNvPr id="48134" name="Oval 6"/>
            <p:cNvSpPr>
              <a:spLocks noChangeArrowheads="1"/>
            </p:cNvSpPr>
            <p:nvPr/>
          </p:nvSpPr>
          <p:spPr bwMode="auto">
            <a:xfrm>
              <a:off x="2763" y="2801"/>
              <a:ext cx="273" cy="2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5" name="Oval 7"/>
            <p:cNvSpPr>
              <a:spLocks noChangeArrowheads="1"/>
            </p:cNvSpPr>
            <p:nvPr/>
          </p:nvSpPr>
          <p:spPr bwMode="auto">
            <a:xfrm>
              <a:off x="1763" y="3258"/>
              <a:ext cx="274" cy="2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6" name="Oval 8"/>
            <p:cNvSpPr>
              <a:spLocks noChangeArrowheads="1"/>
            </p:cNvSpPr>
            <p:nvPr/>
          </p:nvSpPr>
          <p:spPr bwMode="auto">
            <a:xfrm>
              <a:off x="2153" y="3290"/>
              <a:ext cx="274" cy="2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7" name="Oval 9"/>
            <p:cNvSpPr>
              <a:spLocks noChangeArrowheads="1"/>
            </p:cNvSpPr>
            <p:nvPr/>
          </p:nvSpPr>
          <p:spPr bwMode="auto">
            <a:xfrm>
              <a:off x="1921" y="3707"/>
              <a:ext cx="274" cy="2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8" name="Oval 10"/>
            <p:cNvSpPr>
              <a:spLocks noChangeArrowheads="1"/>
            </p:cNvSpPr>
            <p:nvPr/>
          </p:nvSpPr>
          <p:spPr bwMode="auto">
            <a:xfrm>
              <a:off x="2567" y="3293"/>
              <a:ext cx="274" cy="250"/>
            </a:xfrm>
            <a:prstGeom prst="ellipse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9" name="Oval 11"/>
            <p:cNvSpPr>
              <a:spLocks noChangeArrowheads="1"/>
            </p:cNvSpPr>
            <p:nvPr/>
          </p:nvSpPr>
          <p:spPr bwMode="auto">
            <a:xfrm>
              <a:off x="3075" y="3242"/>
              <a:ext cx="274" cy="250"/>
            </a:xfrm>
            <a:prstGeom prst="ellipse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0" name="Oval 12"/>
            <p:cNvSpPr>
              <a:spLocks noChangeArrowheads="1"/>
            </p:cNvSpPr>
            <p:nvPr/>
          </p:nvSpPr>
          <p:spPr bwMode="auto">
            <a:xfrm>
              <a:off x="3333" y="3611"/>
              <a:ext cx="274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1" name="Line 13"/>
            <p:cNvSpPr>
              <a:spLocks noChangeShapeType="1"/>
            </p:cNvSpPr>
            <p:nvPr/>
          </p:nvSpPr>
          <p:spPr bwMode="auto">
            <a:xfrm flipH="1">
              <a:off x="2271" y="2681"/>
              <a:ext cx="156" cy="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2" name="Line 14"/>
            <p:cNvSpPr>
              <a:spLocks noChangeShapeType="1"/>
            </p:cNvSpPr>
            <p:nvPr/>
          </p:nvSpPr>
          <p:spPr bwMode="auto">
            <a:xfrm flipH="1">
              <a:off x="1959" y="3079"/>
              <a:ext cx="155" cy="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3" name="Line 15"/>
            <p:cNvSpPr>
              <a:spLocks noChangeShapeType="1"/>
            </p:cNvSpPr>
            <p:nvPr/>
          </p:nvSpPr>
          <p:spPr bwMode="auto">
            <a:xfrm>
              <a:off x="2661" y="2646"/>
              <a:ext cx="157" cy="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4" name="Line 16"/>
            <p:cNvSpPr>
              <a:spLocks noChangeShapeType="1"/>
            </p:cNvSpPr>
            <p:nvPr/>
          </p:nvSpPr>
          <p:spPr bwMode="auto">
            <a:xfrm>
              <a:off x="2997" y="3027"/>
              <a:ext cx="157" cy="2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5" name="Line 17"/>
            <p:cNvSpPr>
              <a:spLocks noChangeShapeType="1"/>
            </p:cNvSpPr>
            <p:nvPr/>
          </p:nvSpPr>
          <p:spPr bwMode="auto">
            <a:xfrm>
              <a:off x="2232" y="3111"/>
              <a:ext cx="39" cy="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6" name="Line 18"/>
            <p:cNvSpPr>
              <a:spLocks noChangeShapeType="1"/>
            </p:cNvSpPr>
            <p:nvPr/>
          </p:nvSpPr>
          <p:spPr bwMode="auto">
            <a:xfrm flipH="1">
              <a:off x="2724" y="3043"/>
              <a:ext cx="117" cy="2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7" name="Line 19"/>
            <p:cNvSpPr>
              <a:spLocks noChangeShapeType="1"/>
            </p:cNvSpPr>
            <p:nvPr/>
          </p:nvSpPr>
          <p:spPr bwMode="auto">
            <a:xfrm flipH="1">
              <a:off x="2114" y="3532"/>
              <a:ext cx="118" cy="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8" name="Line 20"/>
            <p:cNvSpPr>
              <a:spLocks noChangeShapeType="1"/>
            </p:cNvSpPr>
            <p:nvPr/>
          </p:nvSpPr>
          <p:spPr bwMode="auto">
            <a:xfrm>
              <a:off x="3271" y="3492"/>
              <a:ext cx="117" cy="1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9" name="Text Box 21"/>
            <p:cNvSpPr txBox="1">
              <a:spLocks noChangeArrowheads="1"/>
            </p:cNvSpPr>
            <p:nvPr/>
          </p:nvSpPr>
          <p:spPr bwMode="auto">
            <a:xfrm>
              <a:off x="2422" y="2467"/>
              <a:ext cx="1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/>
                <a:t>A</a:t>
              </a:r>
              <a:endParaRPr lang="es-ES"/>
            </a:p>
          </p:txBody>
        </p:sp>
        <p:sp>
          <p:nvSpPr>
            <p:cNvPr id="48150" name="Text Box 22"/>
            <p:cNvSpPr txBox="1">
              <a:spLocks noChangeArrowheads="1"/>
            </p:cNvSpPr>
            <p:nvPr/>
          </p:nvSpPr>
          <p:spPr bwMode="auto">
            <a:xfrm>
              <a:off x="1799" y="3260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/>
                <a:t>D</a:t>
              </a:r>
              <a:endParaRPr lang="es-ES"/>
            </a:p>
          </p:txBody>
        </p:sp>
        <p:sp>
          <p:nvSpPr>
            <p:cNvPr id="48151" name="Text Box 23"/>
            <p:cNvSpPr txBox="1">
              <a:spLocks noChangeArrowheads="1"/>
            </p:cNvSpPr>
            <p:nvPr/>
          </p:nvSpPr>
          <p:spPr bwMode="auto">
            <a:xfrm>
              <a:off x="2195" y="3292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/>
                <a:t>E</a:t>
              </a:r>
              <a:endParaRPr lang="es-ES"/>
            </a:p>
          </p:txBody>
        </p:sp>
        <p:sp>
          <p:nvSpPr>
            <p:cNvPr id="48152" name="Text Box 24"/>
            <p:cNvSpPr txBox="1">
              <a:spLocks noChangeArrowheads="1"/>
            </p:cNvSpPr>
            <p:nvPr/>
          </p:nvSpPr>
          <p:spPr bwMode="auto">
            <a:xfrm>
              <a:off x="1961" y="3719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/>
                <a:t>H</a:t>
              </a:r>
              <a:endParaRPr lang="es-ES"/>
            </a:p>
          </p:txBody>
        </p:sp>
        <p:sp>
          <p:nvSpPr>
            <p:cNvPr id="48153" name="Text Box 25"/>
            <p:cNvSpPr txBox="1">
              <a:spLocks noChangeArrowheads="1"/>
            </p:cNvSpPr>
            <p:nvPr/>
          </p:nvSpPr>
          <p:spPr bwMode="auto">
            <a:xfrm>
              <a:off x="2623" y="3308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/>
                <a:t>F</a:t>
              </a:r>
              <a:endParaRPr lang="es-ES"/>
            </a:p>
          </p:txBody>
        </p:sp>
        <p:sp>
          <p:nvSpPr>
            <p:cNvPr id="48154" name="Text Box 26"/>
            <p:cNvSpPr txBox="1">
              <a:spLocks noChangeArrowheads="1"/>
            </p:cNvSpPr>
            <p:nvPr/>
          </p:nvSpPr>
          <p:spPr bwMode="auto">
            <a:xfrm>
              <a:off x="3380" y="3631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/>
                <a:t>K</a:t>
              </a:r>
              <a:endParaRPr lang="es-ES"/>
            </a:p>
          </p:txBody>
        </p:sp>
        <p:sp>
          <p:nvSpPr>
            <p:cNvPr id="48155" name="Text Box 27"/>
            <p:cNvSpPr txBox="1">
              <a:spLocks noChangeArrowheads="1"/>
            </p:cNvSpPr>
            <p:nvPr/>
          </p:nvSpPr>
          <p:spPr bwMode="auto">
            <a:xfrm>
              <a:off x="3112" y="3260"/>
              <a:ext cx="1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/>
                <a:t>G</a:t>
              </a:r>
              <a:endParaRPr lang="es-ES"/>
            </a:p>
          </p:txBody>
        </p:sp>
        <p:sp>
          <p:nvSpPr>
            <p:cNvPr id="48156" name="Text Box 28"/>
            <p:cNvSpPr txBox="1">
              <a:spLocks noChangeArrowheads="1"/>
            </p:cNvSpPr>
            <p:nvPr/>
          </p:nvSpPr>
          <p:spPr bwMode="auto">
            <a:xfrm>
              <a:off x="2802" y="2812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C</a:t>
              </a:r>
            </a:p>
          </p:txBody>
        </p:sp>
        <p:sp>
          <p:nvSpPr>
            <p:cNvPr id="48157" name="Text Box 29"/>
            <p:cNvSpPr txBox="1">
              <a:spLocks noChangeArrowheads="1"/>
            </p:cNvSpPr>
            <p:nvPr/>
          </p:nvSpPr>
          <p:spPr bwMode="auto">
            <a:xfrm>
              <a:off x="3205" y="2530"/>
              <a:ext cx="924" cy="23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" b="1"/>
                <a:t>Nodo Padre</a:t>
              </a:r>
              <a:endParaRPr lang="en-US" b="1"/>
            </a:p>
          </p:txBody>
        </p:sp>
        <p:sp>
          <p:nvSpPr>
            <p:cNvPr id="48158" name="Line 30"/>
            <p:cNvSpPr>
              <a:spLocks noChangeShapeType="1"/>
            </p:cNvSpPr>
            <p:nvPr/>
          </p:nvSpPr>
          <p:spPr bwMode="auto">
            <a:xfrm flipH="1">
              <a:off x="3021" y="2711"/>
              <a:ext cx="217" cy="1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9" name="Text Box 31"/>
            <p:cNvSpPr txBox="1">
              <a:spLocks noChangeArrowheads="1"/>
            </p:cNvSpPr>
            <p:nvPr/>
          </p:nvSpPr>
          <p:spPr bwMode="auto">
            <a:xfrm>
              <a:off x="3579" y="3017"/>
              <a:ext cx="2004" cy="40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" b="1"/>
                <a:t>F y G son Nodos Hijos de C</a:t>
              </a:r>
            </a:p>
            <a:p>
              <a:pPr eaLnBrk="0" hangingPunct="0"/>
              <a:r>
                <a:rPr lang="es-ES" b="1"/>
                <a:t>F y G son hermanos</a:t>
              </a:r>
              <a:endParaRPr lang="en-US" b="1"/>
            </a:p>
          </p:txBody>
        </p:sp>
        <p:sp>
          <p:nvSpPr>
            <p:cNvPr id="48160" name="Line 32"/>
            <p:cNvSpPr>
              <a:spLocks noChangeShapeType="1"/>
            </p:cNvSpPr>
            <p:nvPr/>
          </p:nvSpPr>
          <p:spPr bwMode="auto">
            <a:xfrm flipH="1">
              <a:off x="3350" y="3199"/>
              <a:ext cx="217" cy="1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Más terminología</a:t>
            </a: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884863" y="901232"/>
            <a:ext cx="7772400" cy="1231900"/>
          </a:xfrm>
        </p:spPr>
        <p:txBody>
          <a:bodyPr/>
          <a:lstStyle/>
          <a:p>
            <a:pPr>
              <a:buFont typeface="Wingdings" charset="2"/>
              <a:buChar char="ü"/>
            </a:pPr>
            <a:r>
              <a:rPr lang="es-MX" sz="1800" u="sng" dirty="0"/>
              <a:t>Nodo Hoja</a:t>
            </a:r>
            <a:r>
              <a:rPr lang="es-MX" sz="1800" dirty="0"/>
              <a:t>: Aquel nodo que no tiene hijos.</a:t>
            </a:r>
            <a:endParaRPr lang="en-US" dirty="0"/>
          </a:p>
        </p:txBody>
      </p:sp>
      <p:grpSp>
        <p:nvGrpSpPr>
          <p:cNvPr id="49185" name="Group 33"/>
          <p:cNvGrpSpPr>
            <a:grpSpLocks/>
          </p:cNvGrpSpPr>
          <p:nvPr/>
        </p:nvGrpSpPr>
        <p:grpSpPr bwMode="auto">
          <a:xfrm>
            <a:off x="2386944" y="2209280"/>
            <a:ext cx="6370637" cy="2366962"/>
            <a:chOff x="1547" y="1987"/>
            <a:chExt cx="4013" cy="1491"/>
          </a:xfrm>
        </p:grpSpPr>
        <p:sp>
          <p:nvSpPr>
            <p:cNvPr id="49156" name="Oval 4"/>
            <p:cNvSpPr>
              <a:spLocks noChangeArrowheads="1"/>
            </p:cNvSpPr>
            <p:nvPr/>
          </p:nvSpPr>
          <p:spPr bwMode="auto">
            <a:xfrm>
              <a:off x="2172" y="1987"/>
              <a:ext cx="274" cy="2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57" name="Oval 5"/>
            <p:cNvSpPr>
              <a:spLocks noChangeArrowheads="1"/>
            </p:cNvSpPr>
            <p:nvPr/>
          </p:nvSpPr>
          <p:spPr bwMode="auto">
            <a:xfrm>
              <a:off x="1860" y="2380"/>
              <a:ext cx="274" cy="2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MX"/>
                <a:t>B</a:t>
              </a:r>
              <a:endParaRPr lang="es-ES"/>
            </a:p>
          </p:txBody>
        </p:sp>
        <p:sp>
          <p:nvSpPr>
            <p:cNvPr id="49158" name="Oval 6"/>
            <p:cNvSpPr>
              <a:spLocks noChangeArrowheads="1"/>
            </p:cNvSpPr>
            <p:nvPr/>
          </p:nvSpPr>
          <p:spPr bwMode="auto">
            <a:xfrm>
              <a:off x="2547" y="2321"/>
              <a:ext cx="273" cy="2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59" name="Oval 7"/>
            <p:cNvSpPr>
              <a:spLocks noChangeArrowheads="1"/>
            </p:cNvSpPr>
            <p:nvPr/>
          </p:nvSpPr>
          <p:spPr bwMode="auto">
            <a:xfrm>
              <a:off x="1547" y="2778"/>
              <a:ext cx="274" cy="250"/>
            </a:xfrm>
            <a:prstGeom prst="ellipse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0" name="Oval 8"/>
            <p:cNvSpPr>
              <a:spLocks noChangeArrowheads="1"/>
            </p:cNvSpPr>
            <p:nvPr/>
          </p:nvSpPr>
          <p:spPr bwMode="auto">
            <a:xfrm>
              <a:off x="1937" y="2810"/>
              <a:ext cx="274" cy="2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1" name="Oval 9"/>
            <p:cNvSpPr>
              <a:spLocks noChangeArrowheads="1"/>
            </p:cNvSpPr>
            <p:nvPr/>
          </p:nvSpPr>
          <p:spPr bwMode="auto">
            <a:xfrm>
              <a:off x="1705" y="3227"/>
              <a:ext cx="274" cy="250"/>
            </a:xfrm>
            <a:prstGeom prst="ellipse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2" name="Oval 10"/>
            <p:cNvSpPr>
              <a:spLocks noChangeArrowheads="1"/>
            </p:cNvSpPr>
            <p:nvPr/>
          </p:nvSpPr>
          <p:spPr bwMode="auto">
            <a:xfrm>
              <a:off x="2351" y="2813"/>
              <a:ext cx="274" cy="250"/>
            </a:xfrm>
            <a:prstGeom prst="ellipse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3" name="Oval 11"/>
            <p:cNvSpPr>
              <a:spLocks noChangeArrowheads="1"/>
            </p:cNvSpPr>
            <p:nvPr/>
          </p:nvSpPr>
          <p:spPr bwMode="auto">
            <a:xfrm>
              <a:off x="2859" y="2762"/>
              <a:ext cx="274" cy="2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4" name="Oval 12"/>
            <p:cNvSpPr>
              <a:spLocks noChangeArrowheads="1"/>
            </p:cNvSpPr>
            <p:nvPr/>
          </p:nvSpPr>
          <p:spPr bwMode="auto">
            <a:xfrm>
              <a:off x="3117" y="3131"/>
              <a:ext cx="274" cy="249"/>
            </a:xfrm>
            <a:prstGeom prst="ellipse">
              <a:avLst/>
            </a:prstGeom>
            <a:solidFill>
              <a:srgbClr val="66FF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5" name="Line 13"/>
            <p:cNvSpPr>
              <a:spLocks noChangeShapeType="1"/>
            </p:cNvSpPr>
            <p:nvPr/>
          </p:nvSpPr>
          <p:spPr bwMode="auto">
            <a:xfrm flipH="1">
              <a:off x="2055" y="2201"/>
              <a:ext cx="156" cy="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6" name="Line 14"/>
            <p:cNvSpPr>
              <a:spLocks noChangeShapeType="1"/>
            </p:cNvSpPr>
            <p:nvPr/>
          </p:nvSpPr>
          <p:spPr bwMode="auto">
            <a:xfrm flipH="1">
              <a:off x="1743" y="2599"/>
              <a:ext cx="155" cy="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7" name="Line 15"/>
            <p:cNvSpPr>
              <a:spLocks noChangeShapeType="1"/>
            </p:cNvSpPr>
            <p:nvPr/>
          </p:nvSpPr>
          <p:spPr bwMode="auto">
            <a:xfrm>
              <a:off x="2445" y="2166"/>
              <a:ext cx="157" cy="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8" name="Line 16"/>
            <p:cNvSpPr>
              <a:spLocks noChangeShapeType="1"/>
            </p:cNvSpPr>
            <p:nvPr/>
          </p:nvSpPr>
          <p:spPr bwMode="auto">
            <a:xfrm>
              <a:off x="2781" y="2547"/>
              <a:ext cx="157" cy="2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9" name="Line 17"/>
            <p:cNvSpPr>
              <a:spLocks noChangeShapeType="1"/>
            </p:cNvSpPr>
            <p:nvPr/>
          </p:nvSpPr>
          <p:spPr bwMode="auto">
            <a:xfrm>
              <a:off x="2016" y="2631"/>
              <a:ext cx="39" cy="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0" name="Line 18"/>
            <p:cNvSpPr>
              <a:spLocks noChangeShapeType="1"/>
            </p:cNvSpPr>
            <p:nvPr/>
          </p:nvSpPr>
          <p:spPr bwMode="auto">
            <a:xfrm flipH="1">
              <a:off x="2508" y="2563"/>
              <a:ext cx="117" cy="2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1" name="Line 19"/>
            <p:cNvSpPr>
              <a:spLocks noChangeShapeType="1"/>
            </p:cNvSpPr>
            <p:nvPr/>
          </p:nvSpPr>
          <p:spPr bwMode="auto">
            <a:xfrm flipH="1">
              <a:off x="1898" y="3052"/>
              <a:ext cx="118" cy="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2" name="Line 20"/>
            <p:cNvSpPr>
              <a:spLocks noChangeShapeType="1"/>
            </p:cNvSpPr>
            <p:nvPr/>
          </p:nvSpPr>
          <p:spPr bwMode="auto">
            <a:xfrm>
              <a:off x="3055" y="3012"/>
              <a:ext cx="117" cy="1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3" name="Text Box 21"/>
            <p:cNvSpPr txBox="1">
              <a:spLocks noChangeArrowheads="1"/>
            </p:cNvSpPr>
            <p:nvPr/>
          </p:nvSpPr>
          <p:spPr bwMode="auto">
            <a:xfrm>
              <a:off x="2206" y="1987"/>
              <a:ext cx="1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/>
                <a:t>A</a:t>
              </a:r>
              <a:endParaRPr lang="es-ES"/>
            </a:p>
          </p:txBody>
        </p:sp>
        <p:sp>
          <p:nvSpPr>
            <p:cNvPr id="49174" name="Text Box 22"/>
            <p:cNvSpPr txBox="1">
              <a:spLocks noChangeArrowheads="1"/>
            </p:cNvSpPr>
            <p:nvPr/>
          </p:nvSpPr>
          <p:spPr bwMode="auto">
            <a:xfrm>
              <a:off x="1583" y="2780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/>
                <a:t>D</a:t>
              </a:r>
              <a:endParaRPr lang="es-ES"/>
            </a:p>
          </p:txBody>
        </p:sp>
        <p:sp>
          <p:nvSpPr>
            <p:cNvPr id="49175" name="Text Box 23"/>
            <p:cNvSpPr txBox="1">
              <a:spLocks noChangeArrowheads="1"/>
            </p:cNvSpPr>
            <p:nvPr/>
          </p:nvSpPr>
          <p:spPr bwMode="auto">
            <a:xfrm>
              <a:off x="1979" y="2812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/>
                <a:t>E</a:t>
              </a:r>
              <a:endParaRPr lang="es-ES"/>
            </a:p>
          </p:txBody>
        </p:sp>
        <p:sp>
          <p:nvSpPr>
            <p:cNvPr id="49176" name="Text Box 24"/>
            <p:cNvSpPr txBox="1">
              <a:spLocks noChangeArrowheads="1"/>
            </p:cNvSpPr>
            <p:nvPr/>
          </p:nvSpPr>
          <p:spPr bwMode="auto">
            <a:xfrm>
              <a:off x="1745" y="3247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/>
                <a:t>H</a:t>
              </a:r>
              <a:endParaRPr lang="es-ES"/>
            </a:p>
          </p:txBody>
        </p:sp>
        <p:sp>
          <p:nvSpPr>
            <p:cNvPr id="49177" name="Text Box 25"/>
            <p:cNvSpPr txBox="1">
              <a:spLocks noChangeArrowheads="1"/>
            </p:cNvSpPr>
            <p:nvPr/>
          </p:nvSpPr>
          <p:spPr bwMode="auto">
            <a:xfrm>
              <a:off x="2383" y="2828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/>
                <a:t>F</a:t>
              </a:r>
              <a:endParaRPr lang="es-ES"/>
            </a:p>
          </p:txBody>
        </p:sp>
        <p:sp>
          <p:nvSpPr>
            <p:cNvPr id="49178" name="Text Box 26"/>
            <p:cNvSpPr txBox="1">
              <a:spLocks noChangeArrowheads="1"/>
            </p:cNvSpPr>
            <p:nvPr/>
          </p:nvSpPr>
          <p:spPr bwMode="auto">
            <a:xfrm>
              <a:off x="3164" y="3143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/>
                <a:t>K</a:t>
              </a:r>
              <a:endParaRPr lang="es-ES"/>
            </a:p>
          </p:txBody>
        </p:sp>
        <p:sp>
          <p:nvSpPr>
            <p:cNvPr id="49179" name="Text Box 27"/>
            <p:cNvSpPr txBox="1">
              <a:spLocks noChangeArrowheads="1"/>
            </p:cNvSpPr>
            <p:nvPr/>
          </p:nvSpPr>
          <p:spPr bwMode="auto">
            <a:xfrm>
              <a:off x="2896" y="2780"/>
              <a:ext cx="1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/>
                <a:t>G</a:t>
              </a:r>
              <a:endParaRPr lang="es-ES"/>
            </a:p>
          </p:txBody>
        </p:sp>
        <p:sp>
          <p:nvSpPr>
            <p:cNvPr id="49180" name="Text Box 28"/>
            <p:cNvSpPr txBox="1">
              <a:spLocks noChangeArrowheads="1"/>
            </p:cNvSpPr>
            <p:nvPr/>
          </p:nvSpPr>
          <p:spPr bwMode="auto">
            <a:xfrm>
              <a:off x="2586" y="2356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C</a:t>
              </a:r>
            </a:p>
          </p:txBody>
        </p:sp>
        <p:sp>
          <p:nvSpPr>
            <p:cNvPr id="49183" name="Text Box 31"/>
            <p:cNvSpPr txBox="1">
              <a:spLocks noChangeArrowheads="1"/>
            </p:cNvSpPr>
            <p:nvPr/>
          </p:nvSpPr>
          <p:spPr bwMode="auto">
            <a:xfrm>
              <a:off x="3508" y="2903"/>
              <a:ext cx="2052" cy="23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" b="1"/>
                <a:t>D, H, F y K son Nodos Hojas</a:t>
              </a:r>
              <a:endParaRPr lang="en-US" b="1"/>
            </a:p>
          </p:txBody>
        </p:sp>
        <p:sp>
          <p:nvSpPr>
            <p:cNvPr id="49184" name="Line 32"/>
            <p:cNvSpPr>
              <a:spLocks noChangeShapeType="1"/>
            </p:cNvSpPr>
            <p:nvPr/>
          </p:nvSpPr>
          <p:spPr bwMode="auto">
            <a:xfrm flipH="1">
              <a:off x="3316" y="3048"/>
              <a:ext cx="217" cy="1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Más terminología</a:t>
            </a:r>
            <a:endParaRPr lang="es-ES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827807" y="724609"/>
            <a:ext cx="7772400" cy="11303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2"/>
              <a:buChar char="ü"/>
            </a:pPr>
            <a:r>
              <a:rPr lang="es-MX" sz="2000" u="sng" dirty="0"/>
              <a:t>Subárbol:</a:t>
            </a:r>
            <a:r>
              <a:rPr lang="es-MX" sz="2000" dirty="0"/>
              <a:t> Todos los nodos descendientes por la izquierda o derecha de un nodo.</a:t>
            </a:r>
            <a:endParaRPr lang="es-ES" sz="2000" dirty="0"/>
          </a:p>
        </p:txBody>
      </p:sp>
      <p:grpSp>
        <p:nvGrpSpPr>
          <p:cNvPr id="7203" name="Group 35"/>
          <p:cNvGrpSpPr>
            <a:grpSpLocks/>
          </p:cNvGrpSpPr>
          <p:nvPr/>
        </p:nvGrpSpPr>
        <p:grpSpPr bwMode="auto">
          <a:xfrm>
            <a:off x="2032519" y="1701458"/>
            <a:ext cx="6119812" cy="2976562"/>
            <a:chOff x="1547" y="1987"/>
            <a:chExt cx="3855" cy="1875"/>
          </a:xfrm>
        </p:grpSpPr>
        <p:sp>
          <p:nvSpPr>
            <p:cNvPr id="7172" name="Oval 4"/>
            <p:cNvSpPr>
              <a:spLocks noChangeArrowheads="1"/>
            </p:cNvSpPr>
            <p:nvPr/>
          </p:nvSpPr>
          <p:spPr bwMode="auto">
            <a:xfrm>
              <a:off x="2172" y="1987"/>
              <a:ext cx="274" cy="2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3" name="Oval 5"/>
            <p:cNvSpPr>
              <a:spLocks noChangeArrowheads="1"/>
            </p:cNvSpPr>
            <p:nvPr/>
          </p:nvSpPr>
          <p:spPr bwMode="auto">
            <a:xfrm>
              <a:off x="1860" y="2380"/>
              <a:ext cx="274" cy="2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MX"/>
                <a:t>B</a:t>
              </a:r>
              <a:endParaRPr lang="es-ES"/>
            </a:p>
          </p:txBody>
        </p:sp>
        <p:sp>
          <p:nvSpPr>
            <p:cNvPr id="7174" name="Oval 6"/>
            <p:cNvSpPr>
              <a:spLocks noChangeArrowheads="1"/>
            </p:cNvSpPr>
            <p:nvPr/>
          </p:nvSpPr>
          <p:spPr bwMode="auto">
            <a:xfrm>
              <a:off x="2547" y="2321"/>
              <a:ext cx="273" cy="2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5" name="Oval 7"/>
            <p:cNvSpPr>
              <a:spLocks noChangeArrowheads="1"/>
            </p:cNvSpPr>
            <p:nvPr/>
          </p:nvSpPr>
          <p:spPr bwMode="auto">
            <a:xfrm>
              <a:off x="1547" y="2778"/>
              <a:ext cx="274" cy="2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Oval 8"/>
            <p:cNvSpPr>
              <a:spLocks noChangeArrowheads="1"/>
            </p:cNvSpPr>
            <p:nvPr/>
          </p:nvSpPr>
          <p:spPr bwMode="auto">
            <a:xfrm>
              <a:off x="1937" y="2810"/>
              <a:ext cx="274" cy="2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" name="Oval 9"/>
            <p:cNvSpPr>
              <a:spLocks noChangeArrowheads="1"/>
            </p:cNvSpPr>
            <p:nvPr/>
          </p:nvSpPr>
          <p:spPr bwMode="auto">
            <a:xfrm>
              <a:off x="1705" y="3227"/>
              <a:ext cx="274" cy="2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Oval 10"/>
            <p:cNvSpPr>
              <a:spLocks noChangeArrowheads="1"/>
            </p:cNvSpPr>
            <p:nvPr/>
          </p:nvSpPr>
          <p:spPr bwMode="auto">
            <a:xfrm>
              <a:off x="2351" y="2813"/>
              <a:ext cx="274" cy="2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Oval 11"/>
            <p:cNvSpPr>
              <a:spLocks noChangeArrowheads="1"/>
            </p:cNvSpPr>
            <p:nvPr/>
          </p:nvSpPr>
          <p:spPr bwMode="auto">
            <a:xfrm>
              <a:off x="2859" y="2762"/>
              <a:ext cx="274" cy="2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Oval 12"/>
            <p:cNvSpPr>
              <a:spLocks noChangeArrowheads="1"/>
            </p:cNvSpPr>
            <p:nvPr/>
          </p:nvSpPr>
          <p:spPr bwMode="auto">
            <a:xfrm>
              <a:off x="3117" y="3131"/>
              <a:ext cx="274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 flipH="1">
              <a:off x="2055" y="2201"/>
              <a:ext cx="156" cy="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 flipH="1">
              <a:off x="1743" y="2599"/>
              <a:ext cx="155" cy="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3" name="Line 15"/>
            <p:cNvSpPr>
              <a:spLocks noChangeShapeType="1"/>
            </p:cNvSpPr>
            <p:nvPr/>
          </p:nvSpPr>
          <p:spPr bwMode="auto">
            <a:xfrm>
              <a:off x="2445" y="2166"/>
              <a:ext cx="157" cy="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4" name="Line 16"/>
            <p:cNvSpPr>
              <a:spLocks noChangeShapeType="1"/>
            </p:cNvSpPr>
            <p:nvPr/>
          </p:nvSpPr>
          <p:spPr bwMode="auto">
            <a:xfrm>
              <a:off x="2781" y="2547"/>
              <a:ext cx="157" cy="2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5" name="Line 17"/>
            <p:cNvSpPr>
              <a:spLocks noChangeShapeType="1"/>
            </p:cNvSpPr>
            <p:nvPr/>
          </p:nvSpPr>
          <p:spPr bwMode="auto">
            <a:xfrm>
              <a:off x="2016" y="2631"/>
              <a:ext cx="39" cy="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 flipH="1">
              <a:off x="2508" y="2563"/>
              <a:ext cx="117" cy="2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Line 19"/>
            <p:cNvSpPr>
              <a:spLocks noChangeShapeType="1"/>
            </p:cNvSpPr>
            <p:nvPr/>
          </p:nvSpPr>
          <p:spPr bwMode="auto">
            <a:xfrm flipH="1">
              <a:off x="1898" y="3052"/>
              <a:ext cx="118" cy="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>
              <a:off x="3055" y="3012"/>
              <a:ext cx="117" cy="1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9" name="Text Box 21"/>
            <p:cNvSpPr txBox="1">
              <a:spLocks noChangeArrowheads="1"/>
            </p:cNvSpPr>
            <p:nvPr/>
          </p:nvSpPr>
          <p:spPr bwMode="auto">
            <a:xfrm>
              <a:off x="2206" y="1987"/>
              <a:ext cx="1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/>
                <a:t>A</a:t>
              </a:r>
              <a:endParaRPr lang="es-ES"/>
            </a:p>
          </p:txBody>
        </p:sp>
        <p:sp>
          <p:nvSpPr>
            <p:cNvPr id="7190" name="Text Box 22"/>
            <p:cNvSpPr txBox="1">
              <a:spLocks noChangeArrowheads="1"/>
            </p:cNvSpPr>
            <p:nvPr/>
          </p:nvSpPr>
          <p:spPr bwMode="auto">
            <a:xfrm>
              <a:off x="1583" y="2780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/>
                <a:t>D</a:t>
              </a:r>
              <a:endParaRPr lang="es-ES"/>
            </a:p>
          </p:txBody>
        </p:sp>
        <p:sp>
          <p:nvSpPr>
            <p:cNvPr id="7191" name="Text Box 23"/>
            <p:cNvSpPr txBox="1">
              <a:spLocks noChangeArrowheads="1"/>
            </p:cNvSpPr>
            <p:nvPr/>
          </p:nvSpPr>
          <p:spPr bwMode="auto">
            <a:xfrm>
              <a:off x="1979" y="2812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/>
                <a:t>E</a:t>
              </a:r>
              <a:endParaRPr lang="es-ES"/>
            </a:p>
          </p:txBody>
        </p:sp>
        <p:sp>
          <p:nvSpPr>
            <p:cNvPr id="7192" name="Text Box 24"/>
            <p:cNvSpPr txBox="1">
              <a:spLocks noChangeArrowheads="1"/>
            </p:cNvSpPr>
            <p:nvPr/>
          </p:nvSpPr>
          <p:spPr bwMode="auto">
            <a:xfrm>
              <a:off x="1745" y="3263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/>
                <a:t>H</a:t>
              </a:r>
              <a:endParaRPr lang="es-ES"/>
            </a:p>
          </p:txBody>
        </p:sp>
        <p:sp>
          <p:nvSpPr>
            <p:cNvPr id="7193" name="Text Box 25"/>
            <p:cNvSpPr txBox="1">
              <a:spLocks noChangeArrowheads="1"/>
            </p:cNvSpPr>
            <p:nvPr/>
          </p:nvSpPr>
          <p:spPr bwMode="auto">
            <a:xfrm>
              <a:off x="2383" y="2828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/>
                <a:t>F</a:t>
              </a:r>
              <a:endParaRPr lang="es-ES"/>
            </a:p>
          </p:txBody>
        </p:sp>
        <p:sp>
          <p:nvSpPr>
            <p:cNvPr id="7194" name="Text Box 26"/>
            <p:cNvSpPr txBox="1">
              <a:spLocks noChangeArrowheads="1"/>
            </p:cNvSpPr>
            <p:nvPr/>
          </p:nvSpPr>
          <p:spPr bwMode="auto">
            <a:xfrm>
              <a:off x="3156" y="3167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/>
                <a:t>K</a:t>
              </a:r>
              <a:endParaRPr lang="es-ES"/>
            </a:p>
          </p:txBody>
        </p:sp>
        <p:sp>
          <p:nvSpPr>
            <p:cNvPr id="7195" name="Text Box 27"/>
            <p:cNvSpPr txBox="1">
              <a:spLocks noChangeArrowheads="1"/>
            </p:cNvSpPr>
            <p:nvPr/>
          </p:nvSpPr>
          <p:spPr bwMode="auto">
            <a:xfrm>
              <a:off x="2896" y="2780"/>
              <a:ext cx="1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/>
                <a:t>G</a:t>
              </a:r>
              <a:endParaRPr lang="es-ES"/>
            </a:p>
          </p:txBody>
        </p:sp>
        <p:sp>
          <p:nvSpPr>
            <p:cNvPr id="7196" name="Text Box 28"/>
            <p:cNvSpPr txBox="1">
              <a:spLocks noChangeArrowheads="1"/>
            </p:cNvSpPr>
            <p:nvPr/>
          </p:nvSpPr>
          <p:spPr bwMode="auto">
            <a:xfrm>
              <a:off x="2586" y="2356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C</a:t>
              </a:r>
            </a:p>
          </p:txBody>
        </p:sp>
        <p:sp>
          <p:nvSpPr>
            <p:cNvPr id="7197" name="Text Box 29"/>
            <p:cNvSpPr txBox="1">
              <a:spLocks noChangeArrowheads="1"/>
            </p:cNvSpPr>
            <p:nvPr/>
          </p:nvSpPr>
          <p:spPr bwMode="auto">
            <a:xfrm>
              <a:off x="3710" y="2930"/>
              <a:ext cx="1692" cy="23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" b="1"/>
                <a:t>Subárbol derecho de C</a:t>
              </a:r>
              <a:endParaRPr lang="en-US" b="1"/>
            </a:p>
          </p:txBody>
        </p:sp>
        <p:sp>
          <p:nvSpPr>
            <p:cNvPr id="7198" name="Line 30"/>
            <p:cNvSpPr>
              <a:spLocks noChangeShapeType="1"/>
            </p:cNvSpPr>
            <p:nvPr/>
          </p:nvSpPr>
          <p:spPr bwMode="auto">
            <a:xfrm flipH="1">
              <a:off x="3508" y="3057"/>
              <a:ext cx="217" cy="1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9" name="Rectangle 31"/>
            <p:cNvSpPr>
              <a:spLocks noChangeArrowheads="1"/>
            </p:cNvSpPr>
            <p:nvPr/>
          </p:nvSpPr>
          <p:spPr bwMode="auto">
            <a:xfrm>
              <a:off x="2813" y="2713"/>
              <a:ext cx="710" cy="826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0" name="Rectangle 32"/>
            <p:cNvSpPr>
              <a:spLocks noChangeArrowheads="1"/>
            </p:cNvSpPr>
            <p:nvPr/>
          </p:nvSpPr>
          <p:spPr bwMode="auto">
            <a:xfrm>
              <a:off x="2242" y="2659"/>
              <a:ext cx="510" cy="517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1" name="Text Box 33"/>
            <p:cNvSpPr txBox="1">
              <a:spLocks noChangeArrowheads="1"/>
            </p:cNvSpPr>
            <p:nvPr/>
          </p:nvSpPr>
          <p:spPr bwMode="auto">
            <a:xfrm>
              <a:off x="1707" y="3631"/>
              <a:ext cx="1772" cy="23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s-ES" b="1"/>
                <a:t>Subárbol izquierdo de C</a:t>
              </a:r>
              <a:endParaRPr lang="en-US" b="1"/>
            </a:p>
          </p:txBody>
        </p:sp>
        <p:sp>
          <p:nvSpPr>
            <p:cNvPr id="7202" name="Line 34"/>
            <p:cNvSpPr>
              <a:spLocks noChangeShapeType="1"/>
            </p:cNvSpPr>
            <p:nvPr/>
          </p:nvSpPr>
          <p:spPr bwMode="auto">
            <a:xfrm flipH="1" flipV="1">
              <a:off x="2419" y="3172"/>
              <a:ext cx="0" cy="4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Altura y Niveles</a:t>
            </a:r>
            <a:endParaRPr lang="es-ES"/>
          </a:p>
        </p:txBody>
      </p:sp>
      <p:sp>
        <p:nvSpPr>
          <p:cNvPr id="18478" name="Text Box 46"/>
          <p:cNvSpPr txBox="1">
            <a:spLocks noChangeArrowheads="1"/>
          </p:cNvSpPr>
          <p:nvPr/>
        </p:nvSpPr>
        <p:spPr bwMode="auto">
          <a:xfrm>
            <a:off x="564088" y="1198377"/>
            <a:ext cx="18319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 sz="2400" b="1"/>
              <a:t>Altura del árbol = 4</a:t>
            </a:r>
            <a:endParaRPr lang="es-ES" sz="2400" b="1"/>
          </a:p>
        </p:txBody>
      </p:sp>
      <p:grpSp>
        <p:nvGrpSpPr>
          <p:cNvPr id="18513" name="Group 81"/>
          <p:cNvGrpSpPr>
            <a:grpSpLocks/>
          </p:cNvGrpSpPr>
          <p:nvPr/>
        </p:nvGrpSpPr>
        <p:grpSpPr bwMode="auto">
          <a:xfrm>
            <a:off x="2559576" y="1069789"/>
            <a:ext cx="5926137" cy="2798763"/>
            <a:chOff x="1292" y="1480"/>
            <a:chExt cx="3733" cy="1763"/>
          </a:xfrm>
        </p:grpSpPr>
        <p:sp>
          <p:nvSpPr>
            <p:cNvPr id="18467" name="Line 35"/>
            <p:cNvSpPr>
              <a:spLocks noChangeShapeType="1"/>
            </p:cNvSpPr>
            <p:nvPr/>
          </p:nvSpPr>
          <p:spPr bwMode="auto">
            <a:xfrm>
              <a:off x="1388" y="3144"/>
              <a:ext cx="294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36"/>
            <p:cNvSpPr>
              <a:spLocks noChangeShapeType="1"/>
            </p:cNvSpPr>
            <p:nvPr/>
          </p:nvSpPr>
          <p:spPr bwMode="auto">
            <a:xfrm>
              <a:off x="1396" y="2308"/>
              <a:ext cx="294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37"/>
            <p:cNvSpPr>
              <a:spLocks noChangeShapeType="1"/>
            </p:cNvSpPr>
            <p:nvPr/>
          </p:nvSpPr>
          <p:spPr bwMode="auto">
            <a:xfrm>
              <a:off x="1382" y="1875"/>
              <a:ext cx="294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Line 38"/>
            <p:cNvSpPr>
              <a:spLocks noChangeShapeType="1"/>
            </p:cNvSpPr>
            <p:nvPr/>
          </p:nvSpPr>
          <p:spPr bwMode="auto">
            <a:xfrm>
              <a:off x="1396" y="2716"/>
              <a:ext cx="294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1" name="Text Box 39"/>
            <p:cNvSpPr txBox="1">
              <a:spLocks noChangeArrowheads="1"/>
            </p:cNvSpPr>
            <p:nvPr/>
          </p:nvSpPr>
          <p:spPr bwMode="auto">
            <a:xfrm>
              <a:off x="4244" y="1665"/>
              <a:ext cx="7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000" b="1"/>
                <a:t>Nivel 0</a:t>
              </a:r>
              <a:endParaRPr lang="es-ES" sz="2000" b="1"/>
            </a:p>
          </p:txBody>
        </p:sp>
        <p:sp>
          <p:nvSpPr>
            <p:cNvPr id="18473" name="Text Box 41"/>
            <p:cNvSpPr txBox="1">
              <a:spLocks noChangeArrowheads="1"/>
            </p:cNvSpPr>
            <p:nvPr/>
          </p:nvSpPr>
          <p:spPr bwMode="auto">
            <a:xfrm>
              <a:off x="4246" y="2088"/>
              <a:ext cx="6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000" b="1"/>
                <a:t>Nivel 1</a:t>
              </a:r>
              <a:endParaRPr lang="es-ES" sz="2000" b="1"/>
            </a:p>
          </p:txBody>
        </p:sp>
        <p:sp>
          <p:nvSpPr>
            <p:cNvPr id="18474" name="Text Box 42"/>
            <p:cNvSpPr txBox="1">
              <a:spLocks noChangeArrowheads="1"/>
            </p:cNvSpPr>
            <p:nvPr/>
          </p:nvSpPr>
          <p:spPr bwMode="auto">
            <a:xfrm>
              <a:off x="4254" y="2499"/>
              <a:ext cx="7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000" b="1"/>
                <a:t>Nivel 2</a:t>
              </a:r>
              <a:endParaRPr lang="es-ES" sz="2000" b="1"/>
            </a:p>
          </p:txBody>
        </p:sp>
        <p:sp>
          <p:nvSpPr>
            <p:cNvPr id="18475" name="Text Box 43"/>
            <p:cNvSpPr txBox="1">
              <a:spLocks noChangeArrowheads="1"/>
            </p:cNvSpPr>
            <p:nvPr/>
          </p:nvSpPr>
          <p:spPr bwMode="auto">
            <a:xfrm>
              <a:off x="4246" y="2934"/>
              <a:ext cx="6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 sz="2000" b="1"/>
                <a:t>Nivel 3</a:t>
              </a:r>
              <a:endParaRPr lang="es-ES" sz="2000" b="1"/>
            </a:p>
          </p:txBody>
        </p:sp>
        <p:sp>
          <p:nvSpPr>
            <p:cNvPr id="18480" name="Line 48"/>
            <p:cNvSpPr>
              <a:spLocks noChangeShapeType="1"/>
            </p:cNvSpPr>
            <p:nvPr/>
          </p:nvSpPr>
          <p:spPr bwMode="auto">
            <a:xfrm>
              <a:off x="1292" y="1480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81" name="Line 49"/>
            <p:cNvSpPr>
              <a:spLocks noChangeShapeType="1"/>
            </p:cNvSpPr>
            <p:nvPr/>
          </p:nvSpPr>
          <p:spPr bwMode="auto">
            <a:xfrm>
              <a:off x="1292" y="323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82" name="Line 50"/>
            <p:cNvSpPr>
              <a:spLocks noChangeShapeType="1"/>
            </p:cNvSpPr>
            <p:nvPr/>
          </p:nvSpPr>
          <p:spPr bwMode="auto">
            <a:xfrm>
              <a:off x="1383" y="1480"/>
              <a:ext cx="0" cy="1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84" name="Oval 52"/>
            <p:cNvSpPr>
              <a:spLocks noChangeArrowheads="1"/>
            </p:cNvSpPr>
            <p:nvPr/>
          </p:nvSpPr>
          <p:spPr bwMode="auto">
            <a:xfrm>
              <a:off x="2388" y="1587"/>
              <a:ext cx="274" cy="2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5" name="Oval 53"/>
            <p:cNvSpPr>
              <a:spLocks noChangeArrowheads="1"/>
            </p:cNvSpPr>
            <p:nvPr/>
          </p:nvSpPr>
          <p:spPr bwMode="auto">
            <a:xfrm>
              <a:off x="2076" y="1980"/>
              <a:ext cx="274" cy="2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MX"/>
                <a:t>B</a:t>
              </a:r>
              <a:endParaRPr lang="es-ES"/>
            </a:p>
          </p:txBody>
        </p:sp>
        <p:sp>
          <p:nvSpPr>
            <p:cNvPr id="18486" name="Oval 54"/>
            <p:cNvSpPr>
              <a:spLocks noChangeArrowheads="1"/>
            </p:cNvSpPr>
            <p:nvPr/>
          </p:nvSpPr>
          <p:spPr bwMode="auto">
            <a:xfrm>
              <a:off x="2763" y="1921"/>
              <a:ext cx="273" cy="2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7" name="Oval 55"/>
            <p:cNvSpPr>
              <a:spLocks noChangeArrowheads="1"/>
            </p:cNvSpPr>
            <p:nvPr/>
          </p:nvSpPr>
          <p:spPr bwMode="auto">
            <a:xfrm>
              <a:off x="1763" y="2378"/>
              <a:ext cx="274" cy="2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8" name="Oval 56"/>
            <p:cNvSpPr>
              <a:spLocks noChangeArrowheads="1"/>
            </p:cNvSpPr>
            <p:nvPr/>
          </p:nvSpPr>
          <p:spPr bwMode="auto">
            <a:xfrm>
              <a:off x="2153" y="2410"/>
              <a:ext cx="274" cy="2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9" name="Oval 57"/>
            <p:cNvSpPr>
              <a:spLocks noChangeArrowheads="1"/>
            </p:cNvSpPr>
            <p:nvPr/>
          </p:nvSpPr>
          <p:spPr bwMode="auto">
            <a:xfrm>
              <a:off x="1921" y="2827"/>
              <a:ext cx="274" cy="2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0" name="Oval 58"/>
            <p:cNvSpPr>
              <a:spLocks noChangeArrowheads="1"/>
            </p:cNvSpPr>
            <p:nvPr/>
          </p:nvSpPr>
          <p:spPr bwMode="auto">
            <a:xfrm>
              <a:off x="2567" y="2413"/>
              <a:ext cx="274" cy="2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1" name="Oval 59"/>
            <p:cNvSpPr>
              <a:spLocks noChangeArrowheads="1"/>
            </p:cNvSpPr>
            <p:nvPr/>
          </p:nvSpPr>
          <p:spPr bwMode="auto">
            <a:xfrm>
              <a:off x="3075" y="2362"/>
              <a:ext cx="274" cy="25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2" name="Oval 60"/>
            <p:cNvSpPr>
              <a:spLocks noChangeArrowheads="1"/>
            </p:cNvSpPr>
            <p:nvPr/>
          </p:nvSpPr>
          <p:spPr bwMode="auto">
            <a:xfrm>
              <a:off x="3333" y="2731"/>
              <a:ext cx="274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3" name="Line 61"/>
            <p:cNvSpPr>
              <a:spLocks noChangeShapeType="1"/>
            </p:cNvSpPr>
            <p:nvPr/>
          </p:nvSpPr>
          <p:spPr bwMode="auto">
            <a:xfrm flipH="1">
              <a:off x="2271" y="1801"/>
              <a:ext cx="156" cy="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4" name="Line 62"/>
            <p:cNvSpPr>
              <a:spLocks noChangeShapeType="1"/>
            </p:cNvSpPr>
            <p:nvPr/>
          </p:nvSpPr>
          <p:spPr bwMode="auto">
            <a:xfrm flipH="1">
              <a:off x="1959" y="2199"/>
              <a:ext cx="155" cy="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5" name="Line 63"/>
            <p:cNvSpPr>
              <a:spLocks noChangeShapeType="1"/>
            </p:cNvSpPr>
            <p:nvPr/>
          </p:nvSpPr>
          <p:spPr bwMode="auto">
            <a:xfrm>
              <a:off x="2661" y="1766"/>
              <a:ext cx="157" cy="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6" name="Line 64"/>
            <p:cNvSpPr>
              <a:spLocks noChangeShapeType="1"/>
            </p:cNvSpPr>
            <p:nvPr/>
          </p:nvSpPr>
          <p:spPr bwMode="auto">
            <a:xfrm>
              <a:off x="2997" y="2147"/>
              <a:ext cx="157" cy="2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7" name="Line 65"/>
            <p:cNvSpPr>
              <a:spLocks noChangeShapeType="1"/>
            </p:cNvSpPr>
            <p:nvPr/>
          </p:nvSpPr>
          <p:spPr bwMode="auto">
            <a:xfrm>
              <a:off x="2232" y="2231"/>
              <a:ext cx="39" cy="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8" name="Line 66"/>
            <p:cNvSpPr>
              <a:spLocks noChangeShapeType="1"/>
            </p:cNvSpPr>
            <p:nvPr/>
          </p:nvSpPr>
          <p:spPr bwMode="auto">
            <a:xfrm flipH="1">
              <a:off x="2724" y="2163"/>
              <a:ext cx="117" cy="2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99" name="Line 67"/>
            <p:cNvSpPr>
              <a:spLocks noChangeShapeType="1"/>
            </p:cNvSpPr>
            <p:nvPr/>
          </p:nvSpPr>
          <p:spPr bwMode="auto">
            <a:xfrm flipH="1">
              <a:off x="2114" y="2652"/>
              <a:ext cx="118" cy="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0" name="Line 68"/>
            <p:cNvSpPr>
              <a:spLocks noChangeShapeType="1"/>
            </p:cNvSpPr>
            <p:nvPr/>
          </p:nvSpPr>
          <p:spPr bwMode="auto">
            <a:xfrm>
              <a:off x="3271" y="2612"/>
              <a:ext cx="117" cy="1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01" name="Text Box 69"/>
            <p:cNvSpPr txBox="1">
              <a:spLocks noChangeArrowheads="1"/>
            </p:cNvSpPr>
            <p:nvPr/>
          </p:nvSpPr>
          <p:spPr bwMode="auto">
            <a:xfrm>
              <a:off x="2422" y="1587"/>
              <a:ext cx="1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/>
                <a:t>A</a:t>
              </a:r>
              <a:endParaRPr lang="es-ES"/>
            </a:p>
          </p:txBody>
        </p:sp>
        <p:sp>
          <p:nvSpPr>
            <p:cNvPr id="18502" name="Text Box 70"/>
            <p:cNvSpPr txBox="1">
              <a:spLocks noChangeArrowheads="1"/>
            </p:cNvSpPr>
            <p:nvPr/>
          </p:nvSpPr>
          <p:spPr bwMode="auto">
            <a:xfrm>
              <a:off x="1799" y="2380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/>
                <a:t>D</a:t>
              </a:r>
              <a:endParaRPr lang="es-ES"/>
            </a:p>
          </p:txBody>
        </p:sp>
        <p:sp>
          <p:nvSpPr>
            <p:cNvPr id="18503" name="Text Box 71"/>
            <p:cNvSpPr txBox="1">
              <a:spLocks noChangeArrowheads="1"/>
            </p:cNvSpPr>
            <p:nvPr/>
          </p:nvSpPr>
          <p:spPr bwMode="auto">
            <a:xfrm>
              <a:off x="2195" y="2412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/>
                <a:t>E</a:t>
              </a:r>
              <a:endParaRPr lang="es-ES"/>
            </a:p>
          </p:txBody>
        </p:sp>
        <p:sp>
          <p:nvSpPr>
            <p:cNvPr id="18504" name="Text Box 72"/>
            <p:cNvSpPr txBox="1">
              <a:spLocks noChangeArrowheads="1"/>
            </p:cNvSpPr>
            <p:nvPr/>
          </p:nvSpPr>
          <p:spPr bwMode="auto">
            <a:xfrm>
              <a:off x="1961" y="2863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/>
                <a:t>H</a:t>
              </a:r>
              <a:endParaRPr lang="es-ES"/>
            </a:p>
          </p:txBody>
        </p:sp>
        <p:sp>
          <p:nvSpPr>
            <p:cNvPr id="18505" name="Text Box 73"/>
            <p:cNvSpPr txBox="1">
              <a:spLocks noChangeArrowheads="1"/>
            </p:cNvSpPr>
            <p:nvPr/>
          </p:nvSpPr>
          <p:spPr bwMode="auto">
            <a:xfrm>
              <a:off x="2599" y="2428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/>
                <a:t>F</a:t>
              </a:r>
              <a:endParaRPr lang="es-ES"/>
            </a:p>
          </p:txBody>
        </p:sp>
        <p:sp>
          <p:nvSpPr>
            <p:cNvPr id="18506" name="Text Box 74"/>
            <p:cNvSpPr txBox="1">
              <a:spLocks noChangeArrowheads="1"/>
            </p:cNvSpPr>
            <p:nvPr/>
          </p:nvSpPr>
          <p:spPr bwMode="auto">
            <a:xfrm>
              <a:off x="3372" y="2767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/>
                <a:t>K</a:t>
              </a:r>
              <a:endParaRPr lang="es-ES"/>
            </a:p>
          </p:txBody>
        </p:sp>
        <p:sp>
          <p:nvSpPr>
            <p:cNvPr id="18507" name="Text Box 75"/>
            <p:cNvSpPr txBox="1">
              <a:spLocks noChangeArrowheads="1"/>
            </p:cNvSpPr>
            <p:nvPr/>
          </p:nvSpPr>
          <p:spPr bwMode="auto">
            <a:xfrm>
              <a:off x="3112" y="2372"/>
              <a:ext cx="15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MX"/>
                <a:t>G</a:t>
              </a:r>
              <a:endParaRPr lang="es-ES"/>
            </a:p>
          </p:txBody>
        </p:sp>
        <p:sp>
          <p:nvSpPr>
            <p:cNvPr id="18508" name="Text Box 76"/>
            <p:cNvSpPr txBox="1">
              <a:spLocks noChangeArrowheads="1"/>
            </p:cNvSpPr>
            <p:nvPr/>
          </p:nvSpPr>
          <p:spPr bwMode="auto">
            <a:xfrm>
              <a:off x="2802" y="1956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ES"/>
                <a:t>C</a:t>
              </a:r>
            </a:p>
          </p:txBody>
        </p:sp>
      </p:grpSp>
      <p:sp>
        <p:nvSpPr>
          <p:cNvPr id="18511" name="Text Box 79"/>
          <p:cNvSpPr txBox="1">
            <a:spLocks noChangeArrowheads="1"/>
          </p:cNvSpPr>
          <p:nvPr/>
        </p:nvSpPr>
        <p:spPr bwMode="auto">
          <a:xfrm>
            <a:off x="2618313" y="4168589"/>
            <a:ext cx="3727450" cy="3667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">
                <a:solidFill>
                  <a:schemeClr val="bg1"/>
                </a:solidFill>
              </a:rPr>
              <a:t>La Altura es la cantidad de niveles.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/>
              <a:t>Árbol Binario de Búsqueda </a:t>
            </a:r>
            <a:r>
              <a:rPr lang="es-MX" sz="2100"/>
              <a:t>(ABB)</a:t>
            </a:r>
            <a:endParaRPr lang="es-ES" sz="210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899103" y="740884"/>
            <a:ext cx="7772400" cy="3323771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s-MX" dirty="0"/>
              <a:t>Este tipo de árbol permite almacenar información ordenada.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MX" dirty="0"/>
              <a:t>Reglas a cumplir:</a:t>
            </a:r>
          </a:p>
          <a:p>
            <a:pPr lvl="1">
              <a:lnSpc>
                <a:spcPct val="90000"/>
              </a:lnSpc>
              <a:buFont typeface="Wingdings" charset="2"/>
              <a:buChar char="ü"/>
            </a:pPr>
            <a:r>
              <a:rPr lang="es-MX" dirty="0"/>
              <a:t>Cada nodo del árbol puede tener 0, 1 ó 2 hijos.</a:t>
            </a:r>
          </a:p>
          <a:p>
            <a:pPr lvl="1">
              <a:lnSpc>
                <a:spcPct val="90000"/>
              </a:lnSpc>
              <a:buFont typeface="Wingdings" charset="2"/>
              <a:buChar char="ü"/>
            </a:pPr>
            <a:r>
              <a:rPr lang="es-MX" dirty="0"/>
              <a:t>Los descendientes </a:t>
            </a:r>
            <a:r>
              <a:rPr lang="es-MX" dirty="0">
                <a:solidFill>
                  <a:schemeClr val="accent1"/>
                </a:solidFill>
              </a:rPr>
              <a:t>izquierdos</a:t>
            </a:r>
            <a:r>
              <a:rPr lang="es-MX" dirty="0"/>
              <a:t> deben tener un valor </a:t>
            </a:r>
            <a:r>
              <a:rPr lang="es-MX" dirty="0">
                <a:solidFill>
                  <a:schemeClr val="accent1"/>
                </a:solidFill>
              </a:rPr>
              <a:t>menor al padre</a:t>
            </a:r>
            <a:r>
              <a:rPr lang="es-MX" dirty="0"/>
              <a:t>.</a:t>
            </a:r>
          </a:p>
          <a:p>
            <a:pPr lvl="1">
              <a:lnSpc>
                <a:spcPct val="90000"/>
              </a:lnSpc>
              <a:buFont typeface="Wingdings" charset="2"/>
              <a:buChar char="ü"/>
            </a:pPr>
            <a:r>
              <a:rPr lang="es-MX" dirty="0"/>
              <a:t>Los descendientes </a:t>
            </a:r>
            <a:r>
              <a:rPr lang="es-MX" dirty="0">
                <a:solidFill>
                  <a:schemeClr val="accent1"/>
                </a:solidFill>
              </a:rPr>
              <a:t>derechos</a:t>
            </a:r>
            <a:r>
              <a:rPr lang="es-MX" dirty="0"/>
              <a:t> deben tener un valor </a:t>
            </a:r>
            <a:r>
              <a:rPr lang="es-MX" dirty="0">
                <a:solidFill>
                  <a:schemeClr val="accent1"/>
                </a:solidFill>
              </a:rPr>
              <a:t>mayor al padre</a:t>
            </a:r>
            <a:r>
              <a:rPr lang="es-MX" dirty="0"/>
              <a:t>.</a:t>
            </a:r>
            <a:endParaRPr lang="es-E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Ejemplos de ABB…</a:t>
            </a:r>
            <a:endParaRPr lang="es-ES"/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1840246" y="1019474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1263984" y="1811637"/>
            <a:ext cx="504825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/>
              <a:t>13</a:t>
            </a:r>
            <a:endParaRPr lang="es-ES"/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>
            <a:off x="2508584" y="1689399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687721" y="2587924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Oval 11"/>
          <p:cNvSpPr>
            <a:spLocks noChangeArrowheads="1"/>
          </p:cNvSpPr>
          <p:nvPr/>
        </p:nvSpPr>
        <p:spPr bwMode="auto">
          <a:xfrm>
            <a:off x="1406859" y="2676824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1000459" y="3489624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Oval 13"/>
          <p:cNvSpPr>
            <a:spLocks noChangeArrowheads="1"/>
          </p:cNvSpPr>
          <p:nvPr/>
        </p:nvSpPr>
        <p:spPr bwMode="auto">
          <a:xfrm>
            <a:off x="2097421" y="2621262"/>
            <a:ext cx="504825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3084846" y="2549824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Oval 15"/>
          <p:cNvSpPr>
            <a:spLocks noChangeArrowheads="1"/>
          </p:cNvSpPr>
          <p:nvPr/>
        </p:nvSpPr>
        <p:spPr bwMode="auto">
          <a:xfrm>
            <a:off x="3602371" y="3175299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 flipH="1">
            <a:off x="1624346" y="1451274"/>
            <a:ext cx="287338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 flipH="1">
            <a:off x="1048084" y="2227562"/>
            <a:ext cx="287337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2343484" y="1379837"/>
            <a:ext cx="288925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2940384" y="2116437"/>
            <a:ext cx="288925" cy="433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1551321" y="2316462"/>
            <a:ext cx="73025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 flipH="1">
            <a:off x="2386346" y="2116437"/>
            <a:ext cx="21590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 flipH="1">
            <a:off x="1335421" y="3141962"/>
            <a:ext cx="21590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3521409" y="2938762"/>
            <a:ext cx="215900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1906921" y="1087737"/>
            <a:ext cx="5064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/>
              <a:t>21</a:t>
            </a:r>
            <a:endParaRPr lang="es-ES"/>
          </a:p>
        </p:txBody>
      </p: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781384" y="2679999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/>
              <a:t>5</a:t>
            </a:r>
            <a:endParaRPr lang="es-ES"/>
          </a:p>
        </p:txBody>
      </p:sp>
      <p:sp>
        <p:nvSpPr>
          <p:cNvPr id="22554" name="Text Box 26"/>
          <p:cNvSpPr txBox="1">
            <a:spLocks noChangeArrowheads="1"/>
          </p:cNvSpPr>
          <p:nvPr/>
        </p:nvSpPr>
        <p:spPr bwMode="auto">
          <a:xfrm>
            <a:off x="1441784" y="2768899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/>
              <a:t>18</a:t>
            </a:r>
            <a:endParaRPr lang="es-ES"/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1048084" y="3561062"/>
            <a:ext cx="649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/>
              <a:t>15</a:t>
            </a:r>
            <a:endParaRPr lang="es-ES"/>
          </a:p>
        </p:txBody>
      </p:sp>
      <p:sp>
        <p:nvSpPr>
          <p:cNvPr id="22556" name="Text Box 28"/>
          <p:cNvSpPr txBox="1">
            <a:spLocks noChangeArrowheads="1"/>
          </p:cNvSpPr>
          <p:nvPr/>
        </p:nvSpPr>
        <p:spPr bwMode="auto">
          <a:xfrm>
            <a:off x="2178384" y="2692699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/>
              <a:t>25</a:t>
            </a:r>
            <a:endParaRPr lang="es-ES"/>
          </a:p>
        </p:txBody>
      </p:sp>
      <p:sp>
        <p:nvSpPr>
          <p:cNvPr id="22557" name="Text Box 29"/>
          <p:cNvSpPr txBox="1">
            <a:spLocks noChangeArrowheads="1"/>
          </p:cNvSpPr>
          <p:nvPr/>
        </p:nvSpPr>
        <p:spPr bwMode="auto">
          <a:xfrm>
            <a:off x="3686509" y="3248324"/>
            <a:ext cx="722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/>
              <a:t>40</a:t>
            </a:r>
            <a:endParaRPr lang="es-ES"/>
          </a:p>
        </p:txBody>
      </p:sp>
      <p:sp>
        <p:nvSpPr>
          <p:cNvPr id="22558" name="Text Box 30"/>
          <p:cNvSpPr txBox="1">
            <a:spLocks noChangeArrowheads="1"/>
          </p:cNvSpPr>
          <p:nvPr/>
        </p:nvSpPr>
        <p:spPr bwMode="auto">
          <a:xfrm>
            <a:off x="3178509" y="2633962"/>
            <a:ext cx="5064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/>
              <a:t>36</a:t>
            </a:r>
            <a:endParaRPr lang="es-ES"/>
          </a:p>
        </p:txBody>
      </p: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2581609" y="1760837"/>
            <a:ext cx="649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/>
              <a:t>33</a:t>
            </a:r>
            <a:endParaRPr lang="es-ES"/>
          </a:p>
        </p:txBody>
      </p:sp>
      <p:sp>
        <p:nvSpPr>
          <p:cNvPr id="22563" name="Oval 35"/>
          <p:cNvSpPr>
            <a:spLocks noChangeArrowheads="1"/>
          </p:cNvSpPr>
          <p:nvPr/>
        </p:nvSpPr>
        <p:spPr bwMode="auto">
          <a:xfrm>
            <a:off x="5869321" y="1108374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4" name="Oval 36"/>
          <p:cNvSpPr>
            <a:spLocks noChangeArrowheads="1"/>
          </p:cNvSpPr>
          <p:nvPr/>
        </p:nvSpPr>
        <p:spPr bwMode="auto">
          <a:xfrm>
            <a:off x="5293059" y="1900537"/>
            <a:ext cx="504825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/>
              <a:t>21</a:t>
            </a:r>
            <a:endParaRPr lang="es-ES"/>
          </a:p>
        </p:txBody>
      </p:sp>
      <p:sp>
        <p:nvSpPr>
          <p:cNvPr id="22565" name="Oval 37"/>
          <p:cNvSpPr>
            <a:spLocks noChangeArrowheads="1"/>
          </p:cNvSpPr>
          <p:nvPr/>
        </p:nvSpPr>
        <p:spPr bwMode="auto">
          <a:xfrm>
            <a:off x="6524959" y="1740199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8" name="Oval 40"/>
          <p:cNvSpPr>
            <a:spLocks noChangeArrowheads="1"/>
          </p:cNvSpPr>
          <p:nvPr/>
        </p:nvSpPr>
        <p:spPr bwMode="auto">
          <a:xfrm>
            <a:off x="6139196" y="2697462"/>
            <a:ext cx="504825" cy="503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9" name="Oval 41"/>
          <p:cNvSpPr>
            <a:spLocks noChangeArrowheads="1"/>
          </p:cNvSpPr>
          <p:nvPr/>
        </p:nvSpPr>
        <p:spPr bwMode="auto">
          <a:xfrm>
            <a:off x="7101221" y="2600624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0" name="Oval 42"/>
          <p:cNvSpPr>
            <a:spLocks noChangeArrowheads="1"/>
          </p:cNvSpPr>
          <p:nvPr/>
        </p:nvSpPr>
        <p:spPr bwMode="auto">
          <a:xfrm>
            <a:off x="7656846" y="3251499"/>
            <a:ext cx="504825" cy="503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71" name="Line 43"/>
          <p:cNvSpPr>
            <a:spLocks noChangeShapeType="1"/>
          </p:cNvSpPr>
          <p:nvPr/>
        </p:nvSpPr>
        <p:spPr bwMode="auto">
          <a:xfrm flipH="1">
            <a:off x="5653421" y="1540174"/>
            <a:ext cx="287338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3" name="Line 45"/>
          <p:cNvSpPr>
            <a:spLocks noChangeShapeType="1"/>
          </p:cNvSpPr>
          <p:nvPr/>
        </p:nvSpPr>
        <p:spPr bwMode="auto">
          <a:xfrm>
            <a:off x="6359859" y="1443337"/>
            <a:ext cx="288925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4" name="Line 46"/>
          <p:cNvSpPr>
            <a:spLocks noChangeShapeType="1"/>
          </p:cNvSpPr>
          <p:nvPr/>
        </p:nvSpPr>
        <p:spPr bwMode="auto">
          <a:xfrm>
            <a:off x="6956759" y="2167237"/>
            <a:ext cx="288925" cy="433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6" name="Line 48"/>
          <p:cNvSpPr>
            <a:spLocks noChangeShapeType="1"/>
          </p:cNvSpPr>
          <p:nvPr/>
        </p:nvSpPr>
        <p:spPr bwMode="auto">
          <a:xfrm flipH="1">
            <a:off x="6428121" y="2192637"/>
            <a:ext cx="21590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8" name="Line 50"/>
          <p:cNvSpPr>
            <a:spLocks noChangeShapeType="1"/>
          </p:cNvSpPr>
          <p:nvPr/>
        </p:nvSpPr>
        <p:spPr bwMode="auto">
          <a:xfrm>
            <a:off x="7563184" y="3014962"/>
            <a:ext cx="215900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79" name="Text Box 51"/>
          <p:cNvSpPr txBox="1">
            <a:spLocks noChangeArrowheads="1"/>
          </p:cNvSpPr>
          <p:nvPr/>
        </p:nvSpPr>
        <p:spPr bwMode="auto">
          <a:xfrm>
            <a:off x="5961396" y="1202037"/>
            <a:ext cx="5064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/>
              <a:t>30</a:t>
            </a:r>
            <a:endParaRPr lang="es-ES"/>
          </a:p>
        </p:txBody>
      </p:sp>
      <p:sp>
        <p:nvSpPr>
          <p:cNvPr id="22583" name="Text Box 55"/>
          <p:cNvSpPr txBox="1">
            <a:spLocks noChangeArrowheads="1"/>
          </p:cNvSpPr>
          <p:nvPr/>
        </p:nvSpPr>
        <p:spPr bwMode="auto">
          <a:xfrm>
            <a:off x="6220159" y="2756199"/>
            <a:ext cx="57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/>
              <a:t>32</a:t>
            </a:r>
            <a:endParaRPr lang="es-ES"/>
          </a:p>
        </p:txBody>
      </p:sp>
      <p:sp>
        <p:nvSpPr>
          <p:cNvPr id="22584" name="Text Box 56"/>
          <p:cNvSpPr txBox="1">
            <a:spLocks noChangeArrowheads="1"/>
          </p:cNvSpPr>
          <p:nvPr/>
        </p:nvSpPr>
        <p:spPr bwMode="auto">
          <a:xfrm>
            <a:off x="7713996" y="3345162"/>
            <a:ext cx="7223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/>
              <a:t>43</a:t>
            </a:r>
            <a:endParaRPr lang="es-ES"/>
          </a:p>
        </p:txBody>
      </p:sp>
      <p:sp>
        <p:nvSpPr>
          <p:cNvPr id="22585" name="Text Box 57"/>
          <p:cNvSpPr txBox="1">
            <a:spLocks noChangeArrowheads="1"/>
          </p:cNvSpPr>
          <p:nvPr/>
        </p:nvSpPr>
        <p:spPr bwMode="auto">
          <a:xfrm>
            <a:off x="7174246" y="2672062"/>
            <a:ext cx="5064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/>
              <a:t>41</a:t>
            </a:r>
            <a:endParaRPr lang="es-ES"/>
          </a:p>
        </p:txBody>
      </p:sp>
      <p:sp>
        <p:nvSpPr>
          <p:cNvPr id="22586" name="Text Box 58"/>
          <p:cNvSpPr txBox="1">
            <a:spLocks noChangeArrowheads="1"/>
          </p:cNvSpPr>
          <p:nvPr/>
        </p:nvSpPr>
        <p:spPr bwMode="auto">
          <a:xfrm>
            <a:off x="6597984" y="1811637"/>
            <a:ext cx="649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MX"/>
              <a:t>33</a:t>
            </a:r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831</TotalTime>
  <Words>1142</Words>
  <Application>Microsoft Macintosh PowerPoint</Application>
  <PresentationFormat>On-screen Show (4:3)</PresentationFormat>
  <Paragraphs>441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NewsPrint</vt:lpstr>
      <vt:lpstr>Árboles Binarios de Búsqueda (BST)</vt:lpstr>
      <vt:lpstr>¿Qué es un Árbol?</vt:lpstr>
      <vt:lpstr>Terminología</vt:lpstr>
      <vt:lpstr>Más terminología</vt:lpstr>
      <vt:lpstr>Más terminología</vt:lpstr>
      <vt:lpstr>Más terminología</vt:lpstr>
      <vt:lpstr>Altura y Niveles</vt:lpstr>
      <vt:lpstr>Árbol Binario de Búsqueda (ABB)</vt:lpstr>
      <vt:lpstr>Ejemplos de ABB…</vt:lpstr>
      <vt:lpstr>¿Por qué no son ABB?</vt:lpstr>
      <vt:lpstr>Implementación de un BST…</vt:lpstr>
      <vt:lpstr>Continuación…</vt:lpstr>
      <vt:lpstr>Proceso para buscar un nodo...</vt:lpstr>
      <vt:lpstr>Implementación de la búsqueda</vt:lpstr>
      <vt:lpstr>Proceso para agregar nodos...</vt:lpstr>
      <vt:lpstr>Ejemplo</vt:lpstr>
      <vt:lpstr>Comentarios importantes....</vt:lpstr>
      <vt:lpstr>Proceso para eliminar un nodo</vt:lpstr>
      <vt:lpstr>Caso: Eliminar Nodo hoja</vt:lpstr>
      <vt:lpstr>Caso: Eliminar Nodo con un hijo</vt:lpstr>
      <vt:lpstr>Caso: Eliminar nodo con dos hijos</vt:lpstr>
      <vt:lpstr>Predecesor</vt:lpstr>
      <vt:lpstr>Sucesor</vt:lpstr>
      <vt:lpstr>Caso: Eliminar Nodo con dos hijos</vt:lpstr>
      <vt:lpstr>Caso: Eliminar Nodo con dos hijos</vt:lpstr>
    </vt:vector>
  </TitlesOfParts>
  <Manager/>
  <Company>ITESM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08 - Árboles Binarios de Búsqueda (BST)</dc:title>
  <dc:subject/>
  <dc:creator>Ing. Luis Humberto González Guerra</dc:creator>
  <cp:keywords/>
  <dc:description/>
  <cp:lastModifiedBy>Luis Humberto González Guerra</cp:lastModifiedBy>
  <cp:revision>85</cp:revision>
  <dcterms:created xsi:type="dcterms:W3CDTF">2003-01-25T04:46:48Z</dcterms:created>
  <dcterms:modified xsi:type="dcterms:W3CDTF">2018-08-04T19:38:19Z</dcterms:modified>
  <cp:category/>
</cp:coreProperties>
</file>