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86" r:id="rId2"/>
    <p:sldId id="262" r:id="rId3"/>
    <p:sldId id="263" r:id="rId4"/>
    <p:sldId id="282" r:id="rId5"/>
    <p:sldId id="264" r:id="rId6"/>
    <p:sldId id="287" r:id="rId7"/>
    <p:sldId id="265" r:id="rId8"/>
    <p:sldId id="288" r:id="rId9"/>
    <p:sldId id="276" r:id="rId10"/>
    <p:sldId id="277" r:id="rId11"/>
    <p:sldId id="278" r:id="rId12"/>
    <p:sldId id="280" r:id="rId13"/>
    <p:sldId id="281" r:id="rId14"/>
    <p:sldId id="285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6600"/>
    <a:srgbClr val="FFCC66"/>
    <a:srgbClr val="66FF33"/>
    <a:srgbClr val="669900"/>
    <a:srgbClr val="99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4" autoAdjust="0"/>
  </p:normalViewPr>
  <p:slideViewPr>
    <p:cSldViewPr snapToGrid="0">
      <p:cViewPr varScale="1">
        <p:scale>
          <a:sx n="73" d="100"/>
          <a:sy n="73" d="100"/>
        </p:scale>
        <p:origin x="-2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D87C-F22A-814B-BA1D-E15423EFE12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715B-695A-EC4E-BB2B-5F147E6D952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6957-F084-644F-9323-7230783AE138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8F43450-3BA7-6F48-A97B-E443285A780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90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5919-46E1-BB44-9262-1C3F9B548C23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1C70-C0B5-8148-8A76-FE8E95B4297E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19C2-DA65-814E-AC68-A8D76A1FC09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BF71-0E51-D14B-A375-25CBA20EC78E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F63E-E24A-5046-9BF7-AACAE29337D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BBB2-73BB-F841-976C-63999A39F57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7B08-2CAD-1240-9CA6-4CA25BD395B8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40B-445C-8347-8F9E-DE8BEB00080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4F3D87C-F22A-814B-BA1D-E15423EFE12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206" y="3930989"/>
            <a:ext cx="7884027" cy="1524000"/>
          </a:xfrm>
        </p:spPr>
        <p:txBody>
          <a:bodyPr/>
          <a:lstStyle/>
          <a:p>
            <a:pPr eaLnBrk="1" hangingPunct="1"/>
            <a:r>
              <a:rPr lang="es-ES_tradnl" sz="4400" dirty="0" smtClean="0">
                <a:latin typeface="Tahoma" charset="0"/>
              </a:rPr>
              <a:t>Recorridos de </a:t>
            </a:r>
            <a:r>
              <a:rPr lang="es-ES_tradnl" sz="4400" dirty="0" smtClean="0">
                <a:latin typeface="Tahoma" charset="0"/>
              </a:rPr>
              <a:t>Árboles Binarios</a:t>
            </a:r>
            <a:endParaRPr lang="es-ES_tradnl" sz="4400" dirty="0">
              <a:latin typeface="Tahoma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622925" y="6096000"/>
            <a:ext cx="3340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solidFill>
                  <a:schemeClr val="tx2"/>
                </a:solidFill>
                <a:cs typeface="+mn-cs"/>
              </a:rPr>
              <a:t>Ing. Luis Humberto González</a:t>
            </a:r>
            <a:endParaRPr lang="es-ES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533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Ejemplo....</a:t>
            </a:r>
            <a:endParaRPr lang="en-US"/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 flipH="1">
            <a:off x="2752461" y="2180712"/>
            <a:ext cx="276225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107936" y="142506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1307836" y="195846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82636" y="180606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764911" y="25506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2430199" y="2449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479536" y="2390262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1193536" y="315702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2011099" y="31221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2533386" y="1672712"/>
            <a:ext cx="384175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H="1">
            <a:off x="1693599" y="1736212"/>
            <a:ext cx="4460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 flipH="1">
            <a:off x="1063361" y="2282312"/>
            <a:ext cx="261938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257286" y="2180712"/>
            <a:ext cx="301625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1063361" y="2963350"/>
            <a:ext cx="225425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2161911" y="142823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/>
              <a:t>#</a:t>
            </a:r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1323711" y="1961637"/>
            <a:ext cx="41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@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2936611" y="178383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2484174" y="242677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3520811" y="2431537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%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856986" y="25791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1285611" y="321100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/>
              <a:t>$</a:t>
            </a:r>
            <a:endParaRPr lang="en-US"/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2115874" y="316337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/>
              <a:t>5</a:t>
            </a:r>
            <a:endParaRPr lang="en-U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001949" y="4277800"/>
            <a:ext cx="3887787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$, 2, @, 5, A, %, 8, #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4976549" y="3884100"/>
            <a:ext cx="2787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en Postorden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941624" y="3277675"/>
            <a:ext cx="3887787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2, $, @, #, 5, A, 8, %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916224" y="2883975"/>
            <a:ext cx="24955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en Inorden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878124" y="1863212"/>
            <a:ext cx="266065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en Preorden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4908286" y="2277550"/>
            <a:ext cx="3887788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#, @, 2, $, 8, A, 5, %</a:t>
            </a:r>
            <a:endParaRPr lang="es-E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 flipH="1">
            <a:off x="2263511" y="2831587"/>
            <a:ext cx="261938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Line 13"/>
          <p:cNvSpPr>
            <a:spLocks noChangeShapeType="1"/>
          </p:cNvSpPr>
          <p:nvPr/>
        </p:nvSpPr>
        <p:spPr bwMode="auto">
          <a:xfrm flipH="1">
            <a:off x="6853644" y="5205678"/>
            <a:ext cx="220663" cy="258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5687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32022"/>
              </p:ext>
            </p:extLst>
          </p:nvPr>
        </p:nvGraphicFramePr>
        <p:xfrm>
          <a:off x="4160640" y="608413"/>
          <a:ext cx="4797425" cy="5267326"/>
        </p:xfrm>
        <a:graphic>
          <a:graphicData uri="http://schemas.openxmlformats.org/drawingml/2006/table">
            <a:tbl>
              <a:tblPr/>
              <a:tblGrid>
                <a:gridCol w="2398713"/>
                <a:gridCol w="2398712"/>
              </a:tblGrid>
              <a:tr h="139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277615" y="955401"/>
            <a:ext cx="3716338" cy="2289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b="1"/>
              <a:t>Dado los siguientes recorridos:</a:t>
            </a:r>
          </a:p>
          <a:p>
            <a:pPr eaLnBrk="0" hangingPunct="0"/>
            <a:endParaRPr lang="es-ES" b="1"/>
          </a:p>
          <a:p>
            <a:pPr eaLnBrk="0" hangingPunct="0"/>
            <a:endParaRPr lang="es-ES"/>
          </a:p>
          <a:p>
            <a:pPr eaLnBrk="0" hangingPunct="0"/>
            <a:endParaRPr lang="es-ES"/>
          </a:p>
          <a:p>
            <a:pPr eaLnBrk="0" hangingPunct="0"/>
            <a:endParaRPr lang="es-ES"/>
          </a:p>
          <a:p>
            <a:pPr eaLnBrk="0" hangingPunct="0"/>
            <a:endParaRPr lang="es-ES"/>
          </a:p>
          <a:p>
            <a:pPr eaLnBrk="0" hangingPunct="0"/>
            <a:endParaRPr lang="es-ES"/>
          </a:p>
          <a:p>
            <a:pPr eaLnBrk="0" hangingPunct="0"/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226" y="4641580"/>
            <a:ext cx="6781800" cy="1600200"/>
          </a:xfrm>
        </p:spPr>
        <p:txBody>
          <a:bodyPr/>
          <a:lstStyle/>
          <a:p>
            <a:r>
              <a:rPr lang="es-ES" sz="3400" dirty="0"/>
              <a:t>Dado 2 recorridos construir el árbol</a:t>
            </a:r>
            <a:endParaRPr lang="en-US" sz="3400" dirty="0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6718182" y="5323558"/>
            <a:ext cx="3857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7469595" y="4408619"/>
            <a:ext cx="385763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7014115" y="4915166"/>
            <a:ext cx="3857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%</a:t>
            </a:r>
            <a:endParaRPr lang="es-E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7963440" y="4854841"/>
            <a:ext cx="3857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7363366" y="5332882"/>
            <a:ext cx="3857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7269702" y="4683391"/>
            <a:ext cx="219075" cy="26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7818977" y="4632591"/>
            <a:ext cx="220663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7387044" y="5212028"/>
            <a:ext cx="147638" cy="165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569408" y="4386461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$</a:t>
            </a:r>
            <a:endParaRPr lang="es-ES" dirty="0"/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6737293" y="5298292"/>
            <a:ext cx="49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A</a:t>
            </a:r>
            <a:endParaRPr lang="es-ES" dirty="0"/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376187" y="5301266"/>
            <a:ext cx="44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 smtClean="0"/>
              <a:t>&amp;</a:t>
            </a:r>
            <a:endParaRPr lang="es-MX" dirty="0">
              <a:latin typeface="Arial"/>
            </a:endParaRP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8020590" y="4869128"/>
            <a:ext cx="49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#</a:t>
            </a:r>
            <a:endParaRPr lang="es-ES"/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458590" y="2623863"/>
            <a:ext cx="2601913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A, %, &amp;, $, #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433190" y="2230163"/>
            <a:ext cx="2627313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en Inorden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395090" y="1336401"/>
            <a:ext cx="2660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en Preorden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425253" y="1750738"/>
            <a:ext cx="26289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$, %, A, &amp;, #</a:t>
            </a:r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414140" y="3155676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307778" y="3379513"/>
            <a:ext cx="3803650" cy="366713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/>
              <a:t>El </a:t>
            </a:r>
            <a:r>
              <a:rPr lang="es-ES" b="1"/>
              <a:t>Preorden</a:t>
            </a:r>
            <a:r>
              <a:rPr lang="es-ES"/>
              <a:t> indica que la raíz es: </a:t>
            </a:r>
            <a:r>
              <a:rPr lang="es-ES" b="1"/>
              <a:t>$</a:t>
            </a:r>
            <a:endParaRPr lang="en-US" b="1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288728" y="3836713"/>
            <a:ext cx="3816350" cy="64135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/>
              <a:t>El </a:t>
            </a:r>
            <a:r>
              <a:rPr lang="es-ES" b="1"/>
              <a:t>Inorden</a:t>
            </a:r>
            <a:r>
              <a:rPr lang="es-ES"/>
              <a:t> indica quién está a la izquierda y quién a la derecha</a:t>
            </a:r>
            <a:endParaRPr lang="en-US" b="1"/>
          </a:p>
        </p:txBody>
      </p:sp>
      <p:sp>
        <p:nvSpPr>
          <p:cNvPr id="65579" name="Oval 43"/>
          <p:cNvSpPr>
            <a:spLocks noChangeArrowheads="1"/>
          </p:cNvSpPr>
          <p:nvPr/>
        </p:nvSpPr>
        <p:spPr bwMode="auto">
          <a:xfrm>
            <a:off x="5411590" y="1159276"/>
            <a:ext cx="385763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7" name="Text Box 51"/>
          <p:cNvSpPr txBox="1">
            <a:spLocks noChangeArrowheads="1"/>
          </p:cNvSpPr>
          <p:nvPr/>
        </p:nvSpPr>
        <p:spPr bwMode="auto">
          <a:xfrm>
            <a:off x="5459215" y="1154513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$</a:t>
            </a:r>
            <a:endParaRPr lang="es-ES"/>
          </a:p>
        </p:txBody>
      </p:sp>
      <p:sp>
        <p:nvSpPr>
          <p:cNvPr id="65591" name="Oval 55"/>
          <p:cNvSpPr>
            <a:spLocks noChangeArrowheads="1"/>
          </p:cNvSpPr>
          <p:nvPr/>
        </p:nvSpPr>
        <p:spPr bwMode="auto">
          <a:xfrm>
            <a:off x="4244778" y="667151"/>
            <a:ext cx="820737" cy="3603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Paso</a:t>
            </a:r>
          </a:p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1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65592" name="Text Box 56"/>
          <p:cNvSpPr txBox="1">
            <a:spLocks noChangeArrowheads="1"/>
          </p:cNvSpPr>
          <p:nvPr/>
        </p:nvSpPr>
        <p:spPr bwMode="auto">
          <a:xfrm>
            <a:off x="4663878" y="1205313"/>
            <a:ext cx="693737" cy="2746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1200"/>
              <a:t>A, %, &amp;</a:t>
            </a:r>
            <a:endParaRPr lang="en-US" sz="1200"/>
          </a:p>
        </p:txBody>
      </p:sp>
      <p:sp>
        <p:nvSpPr>
          <p:cNvPr id="65593" name="Text Box 57"/>
          <p:cNvSpPr txBox="1">
            <a:spLocks noChangeArrowheads="1"/>
          </p:cNvSpPr>
          <p:nvPr/>
        </p:nvSpPr>
        <p:spPr bwMode="auto">
          <a:xfrm>
            <a:off x="5903715" y="1211663"/>
            <a:ext cx="268288" cy="2746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1200"/>
              <a:t>#</a:t>
            </a:r>
            <a:endParaRPr lang="en-US" sz="1200"/>
          </a:p>
        </p:txBody>
      </p:sp>
      <p:sp>
        <p:nvSpPr>
          <p:cNvPr id="65594" name="Text Box 58"/>
          <p:cNvSpPr txBox="1">
            <a:spLocks noChangeArrowheads="1"/>
          </p:cNvSpPr>
          <p:nvPr/>
        </p:nvSpPr>
        <p:spPr bwMode="auto">
          <a:xfrm>
            <a:off x="274440" y="4566963"/>
            <a:ext cx="3819525" cy="64135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/>
              <a:t>El </a:t>
            </a:r>
            <a:r>
              <a:rPr lang="es-ES" b="1"/>
              <a:t>Preorden</a:t>
            </a:r>
            <a:r>
              <a:rPr lang="es-ES"/>
              <a:t> también indica cuál es el siguiente valor a procesar</a:t>
            </a:r>
            <a:endParaRPr lang="en-US" b="1"/>
          </a:p>
        </p:txBody>
      </p:sp>
      <p:sp>
        <p:nvSpPr>
          <p:cNvPr id="65595" name="Oval 59"/>
          <p:cNvSpPr>
            <a:spLocks noChangeArrowheads="1"/>
          </p:cNvSpPr>
          <p:nvPr/>
        </p:nvSpPr>
        <p:spPr bwMode="auto">
          <a:xfrm>
            <a:off x="6637140" y="675088"/>
            <a:ext cx="820738" cy="360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Paso</a:t>
            </a:r>
          </a:p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2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65597" name="Oval 61"/>
          <p:cNvSpPr>
            <a:spLocks noChangeArrowheads="1"/>
          </p:cNvSpPr>
          <p:nvPr/>
        </p:nvSpPr>
        <p:spPr bwMode="auto">
          <a:xfrm>
            <a:off x="8011915" y="1000526"/>
            <a:ext cx="385763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8" name="Oval 62"/>
          <p:cNvSpPr>
            <a:spLocks noChangeArrowheads="1"/>
          </p:cNvSpPr>
          <p:nvPr/>
        </p:nvSpPr>
        <p:spPr bwMode="auto">
          <a:xfrm>
            <a:off x="7591228" y="1541863"/>
            <a:ext cx="3857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%</a:t>
            </a:r>
            <a:endParaRPr lang="es-ES"/>
          </a:p>
        </p:txBody>
      </p:sp>
      <p:sp>
        <p:nvSpPr>
          <p:cNvPr id="65601" name="Line 65"/>
          <p:cNvSpPr>
            <a:spLocks noChangeShapeType="1"/>
          </p:cNvSpPr>
          <p:nvPr/>
        </p:nvSpPr>
        <p:spPr bwMode="auto">
          <a:xfrm flipH="1">
            <a:off x="7846815" y="1310088"/>
            <a:ext cx="219075" cy="26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05" name="Text Box 69"/>
          <p:cNvSpPr txBox="1">
            <a:spLocks noChangeArrowheads="1"/>
          </p:cNvSpPr>
          <p:nvPr/>
        </p:nvSpPr>
        <p:spPr bwMode="auto">
          <a:xfrm>
            <a:off x="8059540" y="995763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$</a:t>
            </a:r>
            <a:endParaRPr lang="es-ES"/>
          </a:p>
        </p:txBody>
      </p:sp>
      <p:sp>
        <p:nvSpPr>
          <p:cNvPr id="65609" name="Text Box 73"/>
          <p:cNvSpPr txBox="1">
            <a:spLocks noChangeArrowheads="1"/>
          </p:cNvSpPr>
          <p:nvPr/>
        </p:nvSpPr>
        <p:spPr bwMode="auto">
          <a:xfrm>
            <a:off x="8483403" y="1038626"/>
            <a:ext cx="268287" cy="2746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1200"/>
              <a:t>#</a:t>
            </a:r>
            <a:endParaRPr lang="en-US" sz="1200"/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7203878" y="1587901"/>
            <a:ext cx="285750" cy="2746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1200"/>
              <a:t>A</a:t>
            </a:r>
            <a:endParaRPr lang="en-US" sz="1200"/>
          </a:p>
        </p:txBody>
      </p:sp>
      <p:sp>
        <p:nvSpPr>
          <p:cNvPr id="65611" name="Text Box 75"/>
          <p:cNvSpPr txBox="1">
            <a:spLocks noChangeArrowheads="1"/>
          </p:cNvSpPr>
          <p:nvPr/>
        </p:nvSpPr>
        <p:spPr bwMode="auto">
          <a:xfrm>
            <a:off x="8045253" y="1606951"/>
            <a:ext cx="285750" cy="2746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1200"/>
              <a:t>&amp;</a:t>
            </a:r>
            <a:endParaRPr lang="en-US" sz="1200"/>
          </a:p>
        </p:txBody>
      </p:sp>
      <p:sp>
        <p:nvSpPr>
          <p:cNvPr id="65612" name="Oval 76"/>
          <p:cNvSpPr>
            <a:spLocks noChangeArrowheads="1"/>
          </p:cNvSpPr>
          <p:nvPr/>
        </p:nvSpPr>
        <p:spPr bwMode="auto">
          <a:xfrm>
            <a:off x="4244778" y="2070501"/>
            <a:ext cx="820737" cy="3603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Paso</a:t>
            </a:r>
          </a:p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3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65613" name="Oval 77"/>
          <p:cNvSpPr>
            <a:spLocks noChangeArrowheads="1"/>
          </p:cNvSpPr>
          <p:nvPr/>
        </p:nvSpPr>
        <p:spPr bwMode="auto">
          <a:xfrm>
            <a:off x="4614665" y="3457976"/>
            <a:ext cx="385763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614" name="Oval 78"/>
          <p:cNvSpPr>
            <a:spLocks noChangeArrowheads="1"/>
          </p:cNvSpPr>
          <p:nvPr/>
        </p:nvSpPr>
        <p:spPr bwMode="auto">
          <a:xfrm>
            <a:off x="5505253" y="2403876"/>
            <a:ext cx="3857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5" name="Oval 79"/>
          <p:cNvSpPr>
            <a:spLocks noChangeArrowheads="1"/>
          </p:cNvSpPr>
          <p:nvPr/>
        </p:nvSpPr>
        <p:spPr bwMode="auto">
          <a:xfrm>
            <a:off x="5084565" y="2945213"/>
            <a:ext cx="385763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%</a:t>
            </a:r>
            <a:endParaRPr lang="es-ES"/>
          </a:p>
        </p:txBody>
      </p:sp>
      <p:sp>
        <p:nvSpPr>
          <p:cNvPr id="65618" name="Line 82"/>
          <p:cNvSpPr>
            <a:spLocks noChangeShapeType="1"/>
          </p:cNvSpPr>
          <p:nvPr/>
        </p:nvSpPr>
        <p:spPr bwMode="auto">
          <a:xfrm flipH="1">
            <a:off x="5340153" y="2713438"/>
            <a:ext cx="219075" cy="26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19" name="Line 83"/>
          <p:cNvSpPr>
            <a:spLocks noChangeShapeType="1"/>
          </p:cNvSpPr>
          <p:nvPr/>
        </p:nvSpPr>
        <p:spPr bwMode="auto">
          <a:xfrm flipH="1">
            <a:off x="4889303" y="3235726"/>
            <a:ext cx="220662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22" name="Text Box 86"/>
          <p:cNvSpPr txBox="1">
            <a:spLocks noChangeArrowheads="1"/>
          </p:cNvSpPr>
          <p:nvPr/>
        </p:nvSpPr>
        <p:spPr bwMode="auto">
          <a:xfrm>
            <a:off x="5552878" y="2399113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$</a:t>
            </a:r>
            <a:endParaRPr lang="es-ES"/>
          </a:p>
        </p:txBody>
      </p:sp>
      <p:sp>
        <p:nvSpPr>
          <p:cNvPr id="65623" name="Text Box 87"/>
          <p:cNvSpPr txBox="1">
            <a:spLocks noChangeArrowheads="1"/>
          </p:cNvSpPr>
          <p:nvPr/>
        </p:nvSpPr>
        <p:spPr bwMode="auto">
          <a:xfrm>
            <a:off x="4651178" y="3467501"/>
            <a:ext cx="493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A</a:t>
            </a:r>
            <a:endParaRPr lang="es-ES"/>
          </a:p>
        </p:txBody>
      </p:sp>
      <p:sp>
        <p:nvSpPr>
          <p:cNvPr id="65626" name="Text Box 90"/>
          <p:cNvSpPr txBox="1">
            <a:spLocks noChangeArrowheads="1"/>
          </p:cNvSpPr>
          <p:nvPr/>
        </p:nvSpPr>
        <p:spPr bwMode="auto">
          <a:xfrm>
            <a:off x="5970390" y="2422926"/>
            <a:ext cx="268288" cy="2746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1200"/>
              <a:t>#</a:t>
            </a:r>
            <a:endParaRPr lang="en-US" sz="1200"/>
          </a:p>
        </p:txBody>
      </p:sp>
      <p:sp>
        <p:nvSpPr>
          <p:cNvPr id="65627" name="Text Box 91"/>
          <p:cNvSpPr txBox="1">
            <a:spLocks noChangeArrowheads="1"/>
          </p:cNvSpPr>
          <p:nvPr/>
        </p:nvSpPr>
        <p:spPr bwMode="auto">
          <a:xfrm>
            <a:off x="5521128" y="2951563"/>
            <a:ext cx="285750" cy="2746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1200"/>
              <a:t>&amp;</a:t>
            </a:r>
            <a:endParaRPr lang="en-US" sz="1200"/>
          </a:p>
        </p:txBody>
      </p:sp>
      <p:sp>
        <p:nvSpPr>
          <p:cNvPr id="65631" name="Oval 95"/>
          <p:cNvSpPr>
            <a:spLocks noChangeArrowheads="1"/>
          </p:cNvSpPr>
          <p:nvPr/>
        </p:nvSpPr>
        <p:spPr bwMode="auto">
          <a:xfrm>
            <a:off x="6624440" y="2078438"/>
            <a:ext cx="820738" cy="3603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Paso</a:t>
            </a:r>
          </a:p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4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65632" name="Oval 96"/>
          <p:cNvSpPr>
            <a:spLocks noChangeArrowheads="1"/>
          </p:cNvSpPr>
          <p:nvPr/>
        </p:nvSpPr>
        <p:spPr bwMode="auto">
          <a:xfrm>
            <a:off x="7172128" y="3516713"/>
            <a:ext cx="3857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633" name="Oval 97"/>
          <p:cNvSpPr>
            <a:spLocks noChangeArrowheads="1"/>
          </p:cNvSpPr>
          <p:nvPr/>
        </p:nvSpPr>
        <p:spPr bwMode="auto">
          <a:xfrm>
            <a:off x="8062715" y="2462613"/>
            <a:ext cx="385763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4" name="Oval 98"/>
          <p:cNvSpPr>
            <a:spLocks noChangeArrowheads="1"/>
          </p:cNvSpPr>
          <p:nvPr/>
        </p:nvSpPr>
        <p:spPr bwMode="auto">
          <a:xfrm>
            <a:off x="7642028" y="3003951"/>
            <a:ext cx="385762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%</a:t>
            </a:r>
            <a:endParaRPr lang="es-ES"/>
          </a:p>
        </p:txBody>
      </p:sp>
      <p:sp>
        <p:nvSpPr>
          <p:cNvPr id="65636" name="Oval 100"/>
          <p:cNvSpPr>
            <a:spLocks noChangeArrowheads="1"/>
          </p:cNvSpPr>
          <p:nvPr/>
        </p:nvSpPr>
        <p:spPr bwMode="auto">
          <a:xfrm>
            <a:off x="8062715" y="3507188"/>
            <a:ext cx="385763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637" name="Line 101"/>
          <p:cNvSpPr>
            <a:spLocks noChangeShapeType="1"/>
          </p:cNvSpPr>
          <p:nvPr/>
        </p:nvSpPr>
        <p:spPr bwMode="auto">
          <a:xfrm flipH="1">
            <a:off x="7897615" y="2772176"/>
            <a:ext cx="219075" cy="26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8" name="Line 102"/>
          <p:cNvSpPr>
            <a:spLocks noChangeShapeType="1"/>
          </p:cNvSpPr>
          <p:nvPr/>
        </p:nvSpPr>
        <p:spPr bwMode="auto">
          <a:xfrm flipH="1">
            <a:off x="7446765" y="3294463"/>
            <a:ext cx="220663" cy="258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40" name="Line 104"/>
          <p:cNvSpPr>
            <a:spLocks noChangeShapeType="1"/>
          </p:cNvSpPr>
          <p:nvPr/>
        </p:nvSpPr>
        <p:spPr bwMode="auto">
          <a:xfrm>
            <a:off x="8007153" y="3313513"/>
            <a:ext cx="201612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8110340" y="2457851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$</a:t>
            </a:r>
            <a:endParaRPr lang="es-ES"/>
          </a:p>
        </p:txBody>
      </p:sp>
      <p:sp>
        <p:nvSpPr>
          <p:cNvPr id="65642" name="Text Box 106"/>
          <p:cNvSpPr txBox="1">
            <a:spLocks noChangeArrowheads="1"/>
          </p:cNvSpPr>
          <p:nvPr/>
        </p:nvSpPr>
        <p:spPr bwMode="auto">
          <a:xfrm>
            <a:off x="7208640" y="3526238"/>
            <a:ext cx="49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A</a:t>
            </a:r>
            <a:endParaRPr lang="es-ES"/>
          </a:p>
        </p:txBody>
      </p:sp>
      <p:sp>
        <p:nvSpPr>
          <p:cNvPr id="65643" name="Text Box 107"/>
          <p:cNvSpPr txBox="1">
            <a:spLocks noChangeArrowheads="1"/>
          </p:cNvSpPr>
          <p:nvPr/>
        </p:nvSpPr>
        <p:spPr bwMode="auto">
          <a:xfrm>
            <a:off x="8110340" y="3510363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&amp;</a:t>
            </a:r>
            <a:endParaRPr lang="es-ES"/>
          </a:p>
        </p:txBody>
      </p:sp>
      <p:sp>
        <p:nvSpPr>
          <p:cNvPr id="65645" name="Text Box 109"/>
          <p:cNvSpPr txBox="1">
            <a:spLocks noChangeArrowheads="1"/>
          </p:cNvSpPr>
          <p:nvPr/>
        </p:nvSpPr>
        <p:spPr bwMode="auto">
          <a:xfrm>
            <a:off x="8548490" y="2492776"/>
            <a:ext cx="268288" cy="2746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1200"/>
              <a:t>#</a:t>
            </a:r>
            <a:endParaRPr lang="en-US" sz="1200"/>
          </a:p>
        </p:txBody>
      </p:sp>
      <p:sp>
        <p:nvSpPr>
          <p:cNvPr id="65667" name="Text Box 131"/>
          <p:cNvSpPr txBox="1">
            <a:spLocks noChangeArrowheads="1"/>
          </p:cNvSpPr>
          <p:nvPr/>
        </p:nvSpPr>
        <p:spPr bwMode="auto">
          <a:xfrm>
            <a:off x="5154415" y="686201"/>
            <a:ext cx="1033463" cy="274637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>
                <a:solidFill>
                  <a:srgbClr val="FF0000"/>
                </a:solidFill>
              </a:rPr>
              <a:t>$</a:t>
            </a:r>
            <a:r>
              <a:rPr lang="es-ES" sz="1200"/>
              <a:t>, %, A, &amp;, #</a:t>
            </a:r>
            <a:endParaRPr lang="en-US" sz="1200"/>
          </a:p>
        </p:txBody>
      </p:sp>
      <p:sp>
        <p:nvSpPr>
          <p:cNvPr id="65669" name="Text Box 133"/>
          <p:cNvSpPr txBox="1">
            <a:spLocks noChangeArrowheads="1"/>
          </p:cNvSpPr>
          <p:nvPr/>
        </p:nvSpPr>
        <p:spPr bwMode="auto">
          <a:xfrm>
            <a:off x="7556303" y="703663"/>
            <a:ext cx="1033462" cy="2746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>
                <a:solidFill>
                  <a:srgbClr val="FF0000"/>
                </a:solidFill>
              </a:rPr>
              <a:t>$</a:t>
            </a:r>
            <a:r>
              <a:rPr lang="es-ES" sz="1200"/>
              <a:t>, </a:t>
            </a:r>
            <a:r>
              <a:rPr lang="es-ES" sz="1200">
                <a:solidFill>
                  <a:srgbClr val="FF0000"/>
                </a:solidFill>
              </a:rPr>
              <a:t>%</a:t>
            </a:r>
            <a:r>
              <a:rPr lang="es-ES" sz="1200"/>
              <a:t>, A, &amp;, #</a:t>
            </a:r>
            <a:endParaRPr lang="en-US" sz="1200"/>
          </a:p>
        </p:txBody>
      </p:sp>
      <p:sp>
        <p:nvSpPr>
          <p:cNvPr id="65671" name="Text Box 135"/>
          <p:cNvSpPr txBox="1">
            <a:spLocks noChangeArrowheads="1"/>
          </p:cNvSpPr>
          <p:nvPr/>
        </p:nvSpPr>
        <p:spPr bwMode="auto">
          <a:xfrm>
            <a:off x="5108378" y="2070501"/>
            <a:ext cx="1033462" cy="274637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>
                <a:solidFill>
                  <a:srgbClr val="FF0000"/>
                </a:solidFill>
              </a:rPr>
              <a:t>$</a:t>
            </a:r>
            <a:r>
              <a:rPr lang="es-ES" sz="1200"/>
              <a:t>, </a:t>
            </a:r>
            <a:r>
              <a:rPr lang="es-ES" sz="1200">
                <a:solidFill>
                  <a:srgbClr val="FF0000"/>
                </a:solidFill>
              </a:rPr>
              <a:t>%, A</a:t>
            </a:r>
            <a:r>
              <a:rPr lang="es-ES" sz="1200"/>
              <a:t>, &amp;, #</a:t>
            </a:r>
            <a:endParaRPr lang="en-US" sz="1200"/>
          </a:p>
        </p:txBody>
      </p:sp>
      <p:sp>
        <p:nvSpPr>
          <p:cNvPr id="65674" name="Text Box 138"/>
          <p:cNvSpPr txBox="1">
            <a:spLocks noChangeArrowheads="1"/>
          </p:cNvSpPr>
          <p:nvPr/>
        </p:nvSpPr>
        <p:spPr bwMode="auto">
          <a:xfrm>
            <a:off x="7567415" y="2089551"/>
            <a:ext cx="1033463" cy="274637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>
                <a:solidFill>
                  <a:srgbClr val="FF0000"/>
                </a:solidFill>
              </a:rPr>
              <a:t>$</a:t>
            </a:r>
            <a:r>
              <a:rPr lang="es-ES" sz="1200"/>
              <a:t>, </a:t>
            </a:r>
            <a:r>
              <a:rPr lang="es-ES" sz="1200">
                <a:solidFill>
                  <a:srgbClr val="FF0000"/>
                </a:solidFill>
              </a:rPr>
              <a:t>%, A</a:t>
            </a:r>
            <a:r>
              <a:rPr lang="es-ES" sz="1200"/>
              <a:t>, </a:t>
            </a:r>
            <a:r>
              <a:rPr lang="es-ES" sz="1200">
                <a:solidFill>
                  <a:srgbClr val="FF0000"/>
                </a:solidFill>
              </a:rPr>
              <a:t>&amp;,</a:t>
            </a:r>
            <a:r>
              <a:rPr lang="es-ES" sz="1200"/>
              <a:t> #</a:t>
            </a:r>
            <a:endParaRPr lang="en-US" sz="1200"/>
          </a:p>
        </p:txBody>
      </p:sp>
      <p:sp>
        <p:nvSpPr>
          <p:cNvPr id="65676" name="Text Box 140"/>
          <p:cNvSpPr txBox="1">
            <a:spLocks noChangeArrowheads="1"/>
          </p:cNvSpPr>
          <p:nvPr/>
        </p:nvSpPr>
        <p:spPr bwMode="auto">
          <a:xfrm>
            <a:off x="7697337" y="4018363"/>
            <a:ext cx="1033463" cy="2746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>
                <a:solidFill>
                  <a:srgbClr val="FF0000"/>
                </a:solidFill>
              </a:rPr>
              <a:t>$</a:t>
            </a:r>
            <a:r>
              <a:rPr lang="es-ES" sz="1200"/>
              <a:t>, </a:t>
            </a:r>
            <a:r>
              <a:rPr lang="es-ES" sz="1200">
                <a:solidFill>
                  <a:srgbClr val="FF0000"/>
                </a:solidFill>
              </a:rPr>
              <a:t>%, A</a:t>
            </a:r>
            <a:r>
              <a:rPr lang="es-ES" sz="1200"/>
              <a:t>, </a:t>
            </a:r>
            <a:r>
              <a:rPr lang="es-ES" sz="1200">
                <a:solidFill>
                  <a:srgbClr val="FF0000"/>
                </a:solidFill>
              </a:rPr>
              <a:t>&amp;,</a:t>
            </a:r>
            <a:r>
              <a:rPr lang="es-ES" sz="1200"/>
              <a:t> </a:t>
            </a:r>
            <a:r>
              <a:rPr lang="es-ES" sz="1200">
                <a:solidFill>
                  <a:srgbClr val="FF0000"/>
                </a:solidFill>
              </a:rPr>
              <a:t>#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67" name="Oval 110"/>
          <p:cNvSpPr>
            <a:spLocks noChangeArrowheads="1"/>
          </p:cNvSpPr>
          <p:nvPr/>
        </p:nvSpPr>
        <p:spPr bwMode="auto">
          <a:xfrm>
            <a:off x="6684975" y="4007251"/>
            <a:ext cx="820737" cy="3603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Paso</a:t>
            </a:r>
          </a:p>
          <a:p>
            <a:pPr algn="ctr" eaLnBrk="0" hangingPunct="0"/>
            <a:r>
              <a:rPr lang="es-ES" sz="1000" b="1">
                <a:solidFill>
                  <a:schemeClr val="bg1"/>
                </a:solidFill>
              </a:rPr>
              <a:t>5</a:t>
            </a:r>
            <a:endParaRPr 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Recorridos conversos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62343" y="689069"/>
            <a:ext cx="7542213" cy="4154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Visitan</a:t>
            </a:r>
            <a:r>
              <a:rPr lang="en-US" sz="2400" dirty="0"/>
              <a:t> </a:t>
            </a:r>
            <a:r>
              <a:rPr lang="es-ES" sz="2400" dirty="0"/>
              <a:t>los nodos </a:t>
            </a:r>
            <a:r>
              <a:rPr lang="en-US" sz="2400" dirty="0"/>
              <a:t>en </a:t>
            </a:r>
            <a:r>
              <a:rPr lang="en-US" sz="2400" dirty="0" err="1"/>
              <a:t>orden</a:t>
            </a:r>
            <a:r>
              <a:rPr lang="en-US" sz="2400" dirty="0"/>
              <a:t> </a:t>
            </a:r>
            <a:r>
              <a:rPr lang="en-US" sz="2400" dirty="0" err="1"/>
              <a:t>contrario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decir</a:t>
            </a:r>
            <a:r>
              <a:rPr lang="en-US" sz="2400" dirty="0"/>
              <a:t>, </a:t>
            </a:r>
            <a:r>
              <a:rPr lang="en-US" sz="2400" dirty="0" err="1"/>
              <a:t>primero</a:t>
            </a:r>
            <a:r>
              <a:rPr lang="en-US" sz="2400" dirty="0"/>
              <a:t> a</a:t>
            </a:r>
            <a:r>
              <a:rPr lang="es-ES" sz="2400" dirty="0"/>
              <a:t> </a:t>
            </a:r>
            <a:r>
              <a:rPr lang="en-US" sz="2400" dirty="0"/>
              <a:t>l</a:t>
            </a:r>
            <a:r>
              <a:rPr lang="es-ES" sz="2400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derech</a:t>
            </a:r>
            <a:r>
              <a:rPr lang="es-ES" sz="2400" dirty="0"/>
              <a:t>a</a:t>
            </a:r>
            <a:r>
              <a:rPr lang="en-US" sz="2400" dirty="0"/>
              <a:t> y </a:t>
            </a:r>
            <a:r>
              <a:rPr lang="en-US" sz="2400" dirty="0" err="1"/>
              <a:t>después</a:t>
            </a:r>
            <a:r>
              <a:rPr lang="en-US" sz="2400" dirty="0"/>
              <a:t> a</a:t>
            </a:r>
            <a:r>
              <a:rPr lang="es-ES" sz="2400" dirty="0"/>
              <a:t> </a:t>
            </a:r>
            <a:r>
              <a:rPr lang="en-US" sz="2400" dirty="0"/>
              <a:t>l</a:t>
            </a:r>
            <a:r>
              <a:rPr lang="es-ES" sz="2400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izquierd</a:t>
            </a:r>
            <a:r>
              <a:rPr lang="es-ES" sz="2400" dirty="0"/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s-ES" sz="2400" dirty="0" smtClean="0">
              <a:solidFill>
                <a:srgbClr val="669900"/>
              </a:solidFill>
            </a:endParaRPr>
          </a:p>
          <a:p>
            <a:pPr marL="0" indent="0">
              <a:buNone/>
            </a:pPr>
            <a:r>
              <a:rPr lang="es-ES" sz="2400" dirty="0" smtClean="0">
                <a:solidFill>
                  <a:srgbClr val="669900"/>
                </a:solidFill>
              </a:rPr>
              <a:t>Recorridos </a:t>
            </a:r>
            <a:r>
              <a:rPr lang="es-ES" sz="2400" dirty="0">
                <a:solidFill>
                  <a:srgbClr val="669900"/>
                </a:solidFill>
              </a:rPr>
              <a:t>conversos:</a:t>
            </a:r>
          </a:p>
          <a:p>
            <a:pPr lvl="1">
              <a:buFont typeface="Wingdings" charset="2"/>
              <a:buChar char="ü"/>
            </a:pPr>
            <a:r>
              <a:rPr lang="en-US" sz="2200" dirty="0">
                <a:solidFill>
                  <a:srgbClr val="669900"/>
                </a:solidFill>
              </a:rPr>
              <a:t>INORDEN CONVERSO</a:t>
            </a:r>
            <a:endParaRPr lang="es-ES" sz="2200" dirty="0">
              <a:solidFill>
                <a:srgbClr val="669900"/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n-US" sz="2200" dirty="0">
                <a:solidFill>
                  <a:srgbClr val="669900"/>
                </a:solidFill>
              </a:rPr>
              <a:t>PREORDEN CONVERSO</a:t>
            </a:r>
            <a:endParaRPr lang="es-ES" sz="2200" dirty="0">
              <a:solidFill>
                <a:srgbClr val="669900"/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n-US" sz="2200" dirty="0">
                <a:solidFill>
                  <a:srgbClr val="669900"/>
                </a:solidFill>
              </a:rPr>
              <a:t>POSTORDEN CONVERSO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común</a:t>
            </a:r>
            <a:r>
              <a:rPr lang="en-US" sz="2400" dirty="0"/>
              <a:t> </a:t>
            </a:r>
            <a:r>
              <a:rPr lang="en-US" sz="2400" dirty="0" err="1"/>
              <a:t>encontrar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aplicación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ellos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Recorridos Nivel por Nivel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35964" y="730592"/>
            <a:ext cx="7543800" cy="23280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Recorre el árbol en forma horizontal.</a:t>
            </a:r>
            <a:endParaRPr lang="en-US" dirty="0"/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1810543" y="3451086"/>
            <a:ext cx="385763" cy="3619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2663031" y="2384286"/>
            <a:ext cx="385762" cy="3619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242343" y="2925623"/>
            <a:ext cx="385763" cy="36195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%</a:t>
            </a:r>
            <a:endParaRPr lang="es-ES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3102768" y="2877998"/>
            <a:ext cx="385763" cy="36195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2528093" y="3509823"/>
            <a:ext cx="385763" cy="3619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H="1">
            <a:off x="2497931" y="2693848"/>
            <a:ext cx="219075" cy="26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2085181" y="3228836"/>
            <a:ext cx="220662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023393" y="2643048"/>
            <a:ext cx="155575" cy="271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2559843" y="3224073"/>
            <a:ext cx="134938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2710656" y="2379523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$</a:t>
            </a:r>
            <a:endParaRPr lang="es-E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847056" y="3460611"/>
            <a:ext cx="493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A</a:t>
            </a:r>
            <a:endParaRPr lang="es-E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2575718" y="3512998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&amp;</a:t>
            </a:r>
            <a:endParaRPr lang="es-ES"/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3159918" y="2892286"/>
            <a:ext cx="49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#</a:t>
            </a:r>
            <a:endParaRPr lang="es-E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5142706" y="2989123"/>
            <a:ext cx="2441575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3200">
                <a:solidFill>
                  <a:srgbClr val="FF0000"/>
                </a:solidFill>
              </a:rPr>
              <a:t>$</a:t>
            </a:r>
            <a:r>
              <a:rPr lang="es-ES" sz="3200"/>
              <a:t>, </a:t>
            </a:r>
            <a:r>
              <a:rPr lang="es-ES" sz="3200">
                <a:solidFill>
                  <a:srgbClr val="3333CC"/>
                </a:solidFill>
              </a:rPr>
              <a:t>%</a:t>
            </a:r>
            <a:r>
              <a:rPr lang="es-ES" sz="3200"/>
              <a:t>, </a:t>
            </a:r>
            <a:r>
              <a:rPr lang="es-ES" sz="3200">
                <a:solidFill>
                  <a:srgbClr val="3333CC"/>
                </a:solidFill>
              </a:rPr>
              <a:t>#</a:t>
            </a:r>
            <a:r>
              <a:rPr lang="es-ES" sz="3200"/>
              <a:t>, </a:t>
            </a:r>
            <a:r>
              <a:rPr lang="es-ES" sz="3200">
                <a:solidFill>
                  <a:srgbClr val="66FF33"/>
                </a:solidFill>
              </a:rPr>
              <a:t>A</a:t>
            </a:r>
            <a:r>
              <a:rPr lang="es-ES" sz="3200"/>
              <a:t>, </a:t>
            </a:r>
            <a:r>
              <a:rPr lang="es-ES" sz="3200">
                <a:solidFill>
                  <a:srgbClr val="66FF33"/>
                </a:solidFill>
              </a:rPr>
              <a:t>&amp;</a:t>
            </a:r>
            <a:endParaRPr lang="en-US" sz="3200">
              <a:solidFill>
                <a:srgbClr val="66FF33"/>
              </a:solidFill>
            </a:endParaRP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4853781" y="2606536"/>
            <a:ext cx="2914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Nivel por Nivel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1870868" y="2797036"/>
            <a:ext cx="2108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1864518" y="3347898"/>
            <a:ext cx="210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/>
              <a:t>Implementación del Recorrido </a:t>
            </a:r>
            <a:br>
              <a:rPr lang="es-ES" sz="3400"/>
            </a:br>
            <a:r>
              <a:rPr lang="es-ES" sz="3400"/>
              <a:t>Nivel por Nivel</a:t>
            </a:r>
            <a:endParaRPr lang="en-US" sz="3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s-ES" dirty="0"/>
              <a:t>Para implementar este recorrido se utiliza una</a:t>
            </a:r>
            <a:r>
              <a:rPr lang="en-US" dirty="0"/>
              <a:t> Fila </a:t>
            </a:r>
            <a:r>
              <a:rPr lang="es-ES" dirty="0"/>
              <a:t>que almacena</a:t>
            </a:r>
            <a:r>
              <a:rPr lang="en-US" dirty="0"/>
              <a:t> a los </a:t>
            </a:r>
            <a:r>
              <a:rPr lang="en-US" dirty="0" err="1"/>
              <a:t>nodos</a:t>
            </a:r>
            <a:r>
              <a:rPr lang="en-US" dirty="0"/>
              <a:t> del </a:t>
            </a:r>
            <a:r>
              <a:rPr lang="en-US" dirty="0" err="1"/>
              <a:t>árbol</a:t>
            </a:r>
            <a:r>
              <a:rPr lang="en-US" dirty="0"/>
              <a:t>.</a:t>
            </a:r>
            <a:endParaRPr lang="es-ES" dirty="0"/>
          </a:p>
          <a:p>
            <a:pPr marL="0" indent="0">
              <a:lnSpc>
                <a:spcPct val="90000"/>
              </a:lnSpc>
              <a:buNone/>
            </a:pPr>
            <a:endParaRPr lang="es-E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s-ES" dirty="0" smtClean="0"/>
              <a:t>Proceso</a:t>
            </a:r>
            <a:r>
              <a:rPr lang="es-ES" dirty="0"/>
              <a:t>: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sz="2200" dirty="0"/>
              <a:t>Meter el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Fila.</a:t>
            </a:r>
            <a:endParaRPr lang="es-ES" sz="2200" dirty="0"/>
          </a:p>
          <a:p>
            <a:pPr marL="320040" lvl="1" indent="0">
              <a:lnSpc>
                <a:spcPct val="90000"/>
              </a:lnSpc>
              <a:buNone/>
            </a:pPr>
            <a:r>
              <a:rPr lang="en-US" sz="2200" dirty="0" err="1"/>
              <a:t>Mientras</a:t>
            </a:r>
            <a:r>
              <a:rPr lang="en-US" sz="2200" dirty="0"/>
              <a:t> la Fila no se </a:t>
            </a:r>
            <a:r>
              <a:rPr lang="en-US" sz="2200" dirty="0" err="1"/>
              <a:t>vacíe</a:t>
            </a:r>
            <a:r>
              <a:rPr lang="en-US" sz="2200" dirty="0"/>
              <a:t>: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charset="2"/>
              <a:buChar char="ü"/>
            </a:pPr>
            <a:r>
              <a:rPr lang="en-US" sz="2100" dirty="0" err="1"/>
              <a:t>Sacar</a:t>
            </a:r>
            <a:r>
              <a:rPr lang="en-US" sz="2100" dirty="0"/>
              <a:t> </a:t>
            </a:r>
            <a:r>
              <a:rPr lang="es-ES" sz="2100" dirty="0"/>
              <a:t>un Nodo de la Fila </a:t>
            </a:r>
            <a:r>
              <a:rPr lang="en-US" sz="2100" dirty="0"/>
              <a:t>y </a:t>
            </a:r>
            <a:r>
              <a:rPr lang="en-US" sz="2100" dirty="0" err="1"/>
              <a:t>procesarlo</a:t>
            </a:r>
            <a:r>
              <a:rPr lang="en-US" sz="2100" dirty="0"/>
              <a:t>.</a:t>
            </a:r>
            <a:endParaRPr lang="es-ES" sz="2100" dirty="0"/>
          </a:p>
          <a:p>
            <a:pPr lvl="2">
              <a:lnSpc>
                <a:spcPct val="90000"/>
              </a:lnSpc>
              <a:buFont typeface="Wingdings" charset="2"/>
              <a:buChar char="ü"/>
            </a:pPr>
            <a:r>
              <a:rPr lang="en-US" sz="2100" dirty="0"/>
              <a:t>Meter a la Fila a los </a:t>
            </a:r>
            <a:r>
              <a:rPr lang="en-US" sz="2100" dirty="0" err="1"/>
              <a:t>hijos</a:t>
            </a:r>
            <a:r>
              <a:rPr lang="es-ES" sz="2100" dirty="0"/>
              <a:t> </a:t>
            </a:r>
            <a:r>
              <a:rPr lang="en-US" sz="2100" dirty="0"/>
              <a:t>del </a:t>
            </a:r>
            <a:r>
              <a:rPr lang="en-US" sz="2100" dirty="0" err="1"/>
              <a:t>nodo</a:t>
            </a:r>
            <a:r>
              <a:rPr lang="en-US" sz="2100" dirty="0"/>
              <a:t> </a:t>
            </a:r>
            <a:r>
              <a:rPr lang="en-US" sz="2100" dirty="0" err="1"/>
              <a:t>procesado</a:t>
            </a:r>
            <a:r>
              <a:rPr lang="en-US" sz="2100" dirty="0"/>
              <a:t> (</a:t>
            </a:r>
            <a:r>
              <a:rPr lang="en-US" sz="2100" dirty="0" err="1"/>
              <a:t>si</a:t>
            </a:r>
            <a:r>
              <a:rPr lang="en-US" sz="2100" dirty="0"/>
              <a:t> </a:t>
            </a:r>
            <a:r>
              <a:rPr lang="en-US" sz="2100" dirty="0" err="1"/>
              <a:t>éstos</a:t>
            </a:r>
            <a:r>
              <a:rPr lang="en-US" sz="2100" dirty="0"/>
              <a:t> </a:t>
            </a:r>
            <a:r>
              <a:rPr lang="en-US" sz="2100" dirty="0" err="1"/>
              <a:t>existen</a:t>
            </a:r>
            <a:r>
              <a:rPr lang="en-US" sz="2100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Recorridos</a:t>
            </a:r>
            <a:endParaRPr lang="es-E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MX" sz="2400" dirty="0"/>
              <a:t>Recorrer el árbol es “pasar por” o “visitar” todos los nodos del </a:t>
            </a:r>
            <a:r>
              <a:rPr lang="es-MX" sz="2400" dirty="0" smtClean="0"/>
              <a:t>mismo.</a:t>
            </a:r>
            <a:endParaRPr lang="es-MX" sz="2400" dirty="0"/>
          </a:p>
          <a:p>
            <a:pPr marL="0" indent="0">
              <a:lnSpc>
                <a:spcPct val="90000"/>
              </a:lnSpc>
              <a:buNone/>
            </a:pPr>
            <a:endParaRPr lang="es-MX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s-MX" sz="2400" dirty="0" smtClean="0"/>
              <a:t>Recorridos </a:t>
            </a:r>
            <a:r>
              <a:rPr lang="es-MX" sz="2400" dirty="0"/>
              <a:t>típicos: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200" dirty="0"/>
              <a:t>Preorden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200" dirty="0"/>
              <a:t>Inorden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200" dirty="0"/>
              <a:t>Postorden</a:t>
            </a:r>
          </a:p>
          <a:p>
            <a:pPr marL="0" indent="0">
              <a:lnSpc>
                <a:spcPct val="90000"/>
              </a:lnSpc>
              <a:buNone/>
            </a:pPr>
            <a:endParaRPr lang="es-E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s-ES" sz="2400" dirty="0" smtClean="0"/>
              <a:t>Otro </a:t>
            </a:r>
            <a:r>
              <a:rPr lang="es-ES" sz="2400" dirty="0"/>
              <a:t>tipo de recorridos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ES" sz="2200" dirty="0"/>
              <a:t>Conversos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ES" sz="2200" dirty="0"/>
              <a:t>Nivel por nivel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922963" y="3535363"/>
            <a:ext cx="260985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" sz="2000" dirty="0">
                <a:solidFill>
                  <a:schemeClr val="bg1"/>
                </a:solidFill>
              </a:rPr>
              <a:t>Los recorridos se aplican sobre un </a:t>
            </a:r>
            <a:r>
              <a:rPr lang="es-ES" sz="2000" b="1" dirty="0"/>
              <a:t>Árbol Binario</a:t>
            </a:r>
            <a:r>
              <a:rPr lang="es-ES" sz="2000" dirty="0"/>
              <a:t> </a:t>
            </a:r>
            <a:r>
              <a:rPr lang="es-ES" sz="2000" dirty="0">
                <a:solidFill>
                  <a:schemeClr val="bg1"/>
                </a:solidFill>
              </a:rPr>
              <a:t>NO TIENE que ser </a:t>
            </a:r>
            <a:r>
              <a:rPr lang="es-ES" sz="2000" dirty="0" smtClean="0">
                <a:solidFill>
                  <a:schemeClr val="bg1"/>
                </a:solidFill>
              </a:rPr>
              <a:t>BST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Recorrido Preorden</a:t>
            </a:r>
            <a:endParaRPr lang="es-E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475" y="1862138"/>
            <a:ext cx="3754438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s-MX" sz="2000" dirty="0">
                <a:solidFill>
                  <a:srgbClr val="FF0000"/>
                </a:solidFill>
              </a:rPr>
              <a:t>Proceso</a:t>
            </a:r>
            <a:r>
              <a:rPr lang="es-MX" sz="2000" dirty="0"/>
              <a:t>: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000" dirty="0"/>
              <a:t>Visita el nodo raíz del árbol.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000" dirty="0"/>
              <a:t>Recorre el preorden el subárbol izquierdo del nodo raíz.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000" dirty="0"/>
              <a:t>Recorre el preorden el subárbol derecho del nodo raíz.</a:t>
            </a:r>
          </a:p>
          <a:p>
            <a:pPr>
              <a:lnSpc>
                <a:spcPct val="90000"/>
              </a:lnSpc>
            </a:pPr>
            <a:endParaRPr lang="es-MX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MX" sz="2000" dirty="0">
                <a:solidFill>
                  <a:srgbClr val="FF0000"/>
                </a:solidFill>
              </a:rPr>
              <a:t>Aplicación</a:t>
            </a:r>
            <a:r>
              <a:rPr lang="es-MX" sz="2000" dirty="0"/>
              <a:t>: Generar una réplica del árbol.</a:t>
            </a:r>
            <a:endParaRPr lang="es-ES" sz="2000" dirty="0"/>
          </a:p>
        </p:txBody>
      </p:sp>
      <p:sp>
        <p:nvSpPr>
          <p:cNvPr id="12361" name="Oval 73"/>
          <p:cNvSpPr>
            <a:spLocks noChangeArrowheads="1"/>
          </p:cNvSpPr>
          <p:nvPr/>
        </p:nvSpPr>
        <p:spPr bwMode="auto">
          <a:xfrm>
            <a:off x="6416675" y="2227263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Oval 74"/>
          <p:cNvSpPr>
            <a:spLocks noChangeArrowheads="1"/>
          </p:cNvSpPr>
          <p:nvPr/>
        </p:nvSpPr>
        <p:spPr bwMode="auto">
          <a:xfrm>
            <a:off x="5929313" y="29083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12363" name="Oval 75"/>
          <p:cNvSpPr>
            <a:spLocks noChangeArrowheads="1"/>
          </p:cNvSpPr>
          <p:nvPr/>
        </p:nvSpPr>
        <p:spPr bwMode="auto">
          <a:xfrm>
            <a:off x="6983413" y="2803525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4" name="Oval 76"/>
          <p:cNvSpPr>
            <a:spLocks noChangeArrowheads="1"/>
          </p:cNvSpPr>
          <p:nvPr/>
        </p:nvSpPr>
        <p:spPr bwMode="auto">
          <a:xfrm>
            <a:off x="5440363" y="358140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6189663" y="358933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66" name="Oval 78"/>
          <p:cNvSpPr>
            <a:spLocks noChangeArrowheads="1"/>
          </p:cNvSpPr>
          <p:nvPr/>
        </p:nvSpPr>
        <p:spPr bwMode="auto">
          <a:xfrm>
            <a:off x="6665913" y="36322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472363" y="35433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Line 80"/>
          <p:cNvSpPr>
            <a:spLocks noChangeShapeType="1"/>
          </p:cNvSpPr>
          <p:nvPr/>
        </p:nvSpPr>
        <p:spPr bwMode="auto">
          <a:xfrm flipH="1">
            <a:off x="6234113" y="259873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9" name="Line 81"/>
          <p:cNvSpPr>
            <a:spLocks noChangeShapeType="1"/>
          </p:cNvSpPr>
          <p:nvPr/>
        </p:nvSpPr>
        <p:spPr bwMode="auto">
          <a:xfrm flipH="1">
            <a:off x="5745163" y="327183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>
            <a:off x="6843713" y="2536825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1" name="Line 83"/>
          <p:cNvSpPr>
            <a:spLocks noChangeShapeType="1"/>
          </p:cNvSpPr>
          <p:nvPr/>
        </p:nvSpPr>
        <p:spPr bwMode="auto">
          <a:xfrm>
            <a:off x="7350125" y="3170238"/>
            <a:ext cx="244475" cy="373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2" name="Line 84"/>
          <p:cNvSpPr>
            <a:spLocks noChangeShapeType="1"/>
          </p:cNvSpPr>
          <p:nvPr/>
        </p:nvSpPr>
        <p:spPr bwMode="auto">
          <a:xfrm>
            <a:off x="6311900" y="3279775"/>
            <a:ext cx="61913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3" name="Line 85"/>
          <p:cNvSpPr>
            <a:spLocks noChangeShapeType="1"/>
          </p:cNvSpPr>
          <p:nvPr/>
        </p:nvSpPr>
        <p:spPr bwMode="auto">
          <a:xfrm flipH="1">
            <a:off x="6910388" y="3198813"/>
            <a:ext cx="182562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4" name="Text Box 86"/>
          <p:cNvSpPr txBox="1">
            <a:spLocks noChangeArrowheads="1"/>
          </p:cNvSpPr>
          <p:nvPr/>
        </p:nvSpPr>
        <p:spPr bwMode="auto">
          <a:xfrm>
            <a:off x="6473825" y="2287588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12375" name="Text Box 87"/>
          <p:cNvSpPr txBox="1">
            <a:spLocks noChangeArrowheads="1"/>
          </p:cNvSpPr>
          <p:nvPr/>
        </p:nvSpPr>
        <p:spPr bwMode="auto">
          <a:xfrm>
            <a:off x="5462588" y="3660775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12376" name="Text Box 88"/>
          <p:cNvSpPr txBox="1">
            <a:spLocks noChangeArrowheads="1"/>
          </p:cNvSpPr>
          <p:nvPr/>
        </p:nvSpPr>
        <p:spPr bwMode="auto">
          <a:xfrm>
            <a:off x="6219825" y="366871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12377" name="Text Box 89"/>
          <p:cNvSpPr txBox="1">
            <a:spLocks noChangeArrowheads="1"/>
          </p:cNvSpPr>
          <p:nvPr/>
        </p:nvSpPr>
        <p:spPr bwMode="auto">
          <a:xfrm>
            <a:off x="6734175" y="369411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7519988" y="360362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7045325" y="2867025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12381" name="Text Box 93"/>
          <p:cNvSpPr txBox="1">
            <a:spLocks noChangeArrowheads="1"/>
          </p:cNvSpPr>
          <p:nvPr/>
        </p:nvSpPr>
        <p:spPr bwMode="auto">
          <a:xfrm>
            <a:off x="6073775" y="4722813"/>
            <a:ext cx="2847975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21, 13, 10, 18, 33, 25, 40</a:t>
            </a:r>
            <a:endParaRPr lang="es-ES"/>
          </a:p>
        </p:txBody>
      </p:sp>
      <p:sp>
        <p:nvSpPr>
          <p:cNvPr id="12382" name="Text Box 94"/>
          <p:cNvSpPr txBox="1">
            <a:spLocks noChangeArrowheads="1"/>
          </p:cNvSpPr>
          <p:nvPr/>
        </p:nvSpPr>
        <p:spPr bwMode="auto">
          <a:xfrm>
            <a:off x="6073775" y="4354513"/>
            <a:ext cx="2843213" cy="39211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" b="1">
                <a:solidFill>
                  <a:schemeClr val="bg1"/>
                </a:solidFill>
              </a:rPr>
              <a:t>Recorrido en Preorden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831838" cy="1600200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del </a:t>
            </a:r>
            <a:r>
              <a:rPr lang="es-ES" dirty="0" err="1"/>
              <a:t>Preorden</a:t>
            </a:r>
            <a:endParaRPr lang="en-US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57964" y="593145"/>
            <a:ext cx="5069841" cy="37856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/>
              <a:t>void </a:t>
            </a:r>
            <a:r>
              <a:rPr lang="en-US" sz="2400" dirty="0" smtClean="0"/>
              <a:t>BST::p</a:t>
            </a:r>
            <a:r>
              <a:rPr lang="es-ES" sz="2400" dirty="0" err="1" smtClean="0"/>
              <a:t>reorden</a:t>
            </a:r>
            <a:r>
              <a:rPr lang="en-US" sz="2400" dirty="0" smtClean="0"/>
              <a:t>(</a:t>
            </a:r>
            <a:r>
              <a:rPr lang="en-US" sz="2400" dirty="0" err="1" smtClean="0"/>
              <a:t>NodeT</a:t>
            </a:r>
            <a:r>
              <a:rPr lang="en-US" sz="2400" dirty="0" smtClean="0"/>
              <a:t>*</a:t>
            </a:r>
            <a:r>
              <a:rPr lang="en-US" sz="2400" dirty="0" smtClean="0"/>
              <a:t>r</a:t>
            </a:r>
            <a:r>
              <a:rPr lang="en-US" sz="2400" dirty="0"/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{   if ( r != NULL)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   {   </a:t>
            </a: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&lt;&lt; r-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  <a:r>
              <a:rPr lang="en-US" sz="2400" dirty="0" err="1" smtClean="0">
                <a:solidFill>
                  <a:schemeClr val="tx2"/>
                </a:solidFill>
              </a:rPr>
              <a:t>getData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);</a:t>
            </a:r>
            <a:endParaRPr lang="en-US" sz="2400" dirty="0">
              <a:solidFill>
                <a:schemeClr val="tx2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s-ES" sz="2400" dirty="0" smtClean="0">
                <a:solidFill>
                  <a:schemeClr val="tx2"/>
                </a:solidFill>
              </a:rPr>
              <a:t>	</a:t>
            </a:r>
            <a:r>
              <a:rPr lang="es-ES" sz="2400" dirty="0" err="1" smtClean="0">
                <a:solidFill>
                  <a:schemeClr val="tx2"/>
                </a:solidFill>
              </a:rPr>
              <a:t>preorden</a:t>
            </a: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s-ES" sz="2400" dirty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r-&gt;</a:t>
            </a:r>
            <a:r>
              <a:rPr lang="es-ES" sz="2400" dirty="0" err="1" smtClean="0">
                <a:solidFill>
                  <a:schemeClr val="tx2"/>
                </a:solidFill>
              </a:rPr>
              <a:t>getLeft</a:t>
            </a:r>
            <a:r>
              <a:rPr lang="es-ES" sz="2400" dirty="0" smtClean="0">
                <a:solidFill>
                  <a:schemeClr val="tx2"/>
                </a:solidFill>
              </a:rPr>
              <a:t>(</a:t>
            </a:r>
            <a:r>
              <a:rPr lang="es-ES" sz="2400" dirty="0">
                <a:solidFill>
                  <a:schemeClr val="tx2"/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       </a:t>
            </a:r>
            <a:r>
              <a:rPr lang="es-ES" sz="2400" dirty="0">
                <a:solidFill>
                  <a:schemeClr val="tx2"/>
                </a:solidFill>
              </a:rPr>
              <a:t>	</a:t>
            </a:r>
            <a:r>
              <a:rPr lang="es-ES" sz="2400" dirty="0" err="1" smtClean="0">
                <a:solidFill>
                  <a:schemeClr val="tx2"/>
                </a:solidFill>
              </a:rPr>
              <a:t>p</a:t>
            </a:r>
            <a:r>
              <a:rPr lang="es-ES" sz="2400" dirty="0" err="1" smtClean="0">
                <a:solidFill>
                  <a:schemeClr val="tx2"/>
                </a:solidFill>
              </a:rPr>
              <a:t>reorden</a:t>
            </a: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r-&gt;</a:t>
            </a:r>
            <a:r>
              <a:rPr lang="en-US" sz="2400" dirty="0" err="1" smtClean="0">
                <a:solidFill>
                  <a:schemeClr val="tx2"/>
                </a:solidFill>
              </a:rPr>
              <a:t>getRight</a:t>
            </a:r>
            <a:r>
              <a:rPr lang="en-US" sz="2400" dirty="0" smtClean="0">
                <a:solidFill>
                  <a:schemeClr val="tx2"/>
                </a:solidFill>
              </a:rPr>
              <a:t>())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  <a:endParaRPr lang="en-US" sz="2400" dirty="0"/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   }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}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34947" y="3360795"/>
            <a:ext cx="3948113" cy="146526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s-ES" dirty="0">
                <a:solidFill>
                  <a:schemeClr val="bg1"/>
                </a:solidFill>
              </a:rPr>
              <a:t>Implementación del </a:t>
            </a:r>
            <a:r>
              <a:rPr lang="es-ES" dirty="0" err="1">
                <a:solidFill>
                  <a:schemeClr val="bg1"/>
                </a:solidFill>
              </a:rPr>
              <a:t>Preorden</a:t>
            </a:r>
            <a:r>
              <a:rPr lang="es-ES" dirty="0">
                <a:solidFill>
                  <a:schemeClr val="bg1"/>
                </a:solidFill>
              </a:rPr>
              <a:t> para desplegar el contenido del árbol.</a:t>
            </a:r>
          </a:p>
          <a:p>
            <a:pPr eaLnBrk="0" hangingPunct="0"/>
            <a:endParaRPr lang="es-ES" dirty="0">
              <a:solidFill>
                <a:schemeClr val="bg1"/>
              </a:solidFill>
            </a:endParaRPr>
          </a:p>
          <a:p>
            <a:pPr eaLnBrk="0" hangingPunct="0"/>
            <a:r>
              <a:rPr lang="es-ES" dirty="0">
                <a:solidFill>
                  <a:schemeClr val="bg1"/>
                </a:solidFill>
              </a:rPr>
              <a:t>Llamada a la función:</a:t>
            </a:r>
          </a:p>
          <a:p>
            <a:pPr lvl="1" eaLnBrk="0" hangingPunct="0"/>
            <a:r>
              <a:rPr lang="es-ES" dirty="0" err="1" smtClean="0">
                <a:solidFill>
                  <a:schemeClr val="bg1"/>
                </a:solidFill>
              </a:rPr>
              <a:t>preorden</a:t>
            </a:r>
            <a:r>
              <a:rPr lang="es-ES" dirty="0" smtClean="0">
                <a:solidFill>
                  <a:schemeClr val="bg1"/>
                </a:solidFill>
              </a:rPr>
              <a:t>(</a:t>
            </a:r>
            <a:r>
              <a:rPr lang="es-ES" dirty="0" err="1" smtClean="0">
                <a:solidFill>
                  <a:schemeClr val="bg1"/>
                </a:solidFill>
              </a:rPr>
              <a:t>root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Recorrido Inorden</a:t>
            </a: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3808413" cy="4530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s-MX" sz="2000" dirty="0">
                <a:solidFill>
                  <a:srgbClr val="FF0000"/>
                </a:solidFill>
              </a:rPr>
              <a:t>Proceso</a:t>
            </a:r>
            <a:r>
              <a:rPr lang="es-MX" sz="2000" dirty="0"/>
              <a:t>: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000" dirty="0"/>
              <a:t>Recorre en inorden el subárbol izquierdo.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000" dirty="0"/>
              <a:t>Visita la raíz del árbol.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sz="2000" dirty="0"/>
              <a:t>Recorre en inorden el subárbol derecho.</a:t>
            </a:r>
          </a:p>
          <a:p>
            <a:pPr>
              <a:lnSpc>
                <a:spcPct val="90000"/>
              </a:lnSpc>
            </a:pPr>
            <a:endParaRPr lang="es-MX" sz="2000" dirty="0"/>
          </a:p>
          <a:p>
            <a:pPr marL="0" indent="0">
              <a:lnSpc>
                <a:spcPct val="90000"/>
              </a:lnSpc>
              <a:buNone/>
            </a:pPr>
            <a:r>
              <a:rPr lang="es-MX" sz="2000" dirty="0">
                <a:solidFill>
                  <a:srgbClr val="FF0000"/>
                </a:solidFill>
              </a:rPr>
              <a:t>Aplicación</a:t>
            </a:r>
            <a:r>
              <a:rPr lang="es-MX" sz="2000" dirty="0"/>
              <a:t>: Desplegar en orden creciente los elementos del árbol si este es un ABB.</a:t>
            </a:r>
            <a:endParaRPr lang="es-ES" sz="2000" dirty="0"/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5757863" y="4659313"/>
            <a:ext cx="2847975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10, 13, 18, 21, 25, 33, 40</a:t>
            </a:r>
            <a:endParaRPr lang="es-E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6416675" y="2227263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5929313" y="29083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6983413" y="2803525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5440363" y="358140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Oval 46"/>
          <p:cNvSpPr>
            <a:spLocks noChangeArrowheads="1"/>
          </p:cNvSpPr>
          <p:nvPr/>
        </p:nvSpPr>
        <p:spPr bwMode="auto">
          <a:xfrm>
            <a:off x="6202363" y="357663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59" name="Oval 47"/>
          <p:cNvSpPr>
            <a:spLocks noChangeArrowheads="1"/>
          </p:cNvSpPr>
          <p:nvPr/>
        </p:nvSpPr>
        <p:spPr bwMode="auto">
          <a:xfrm>
            <a:off x="6678613" y="36322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7472363" y="35433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>
            <a:off x="6234113" y="259873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>
            <a:off x="5745163" y="327183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6843713" y="2536825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7350125" y="3170238"/>
            <a:ext cx="244475" cy="373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6324600" y="3267075"/>
            <a:ext cx="61913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 flipH="1">
            <a:off x="6923088" y="3198813"/>
            <a:ext cx="182562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6473825" y="2287588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5462588" y="3660775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6232525" y="365601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746875" y="369411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7519988" y="360362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7045325" y="2867025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5757863" y="4291013"/>
            <a:ext cx="2843212" cy="39211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" b="1">
                <a:solidFill>
                  <a:schemeClr val="bg1"/>
                </a:solidFill>
              </a:rPr>
              <a:t>Recorrido en Inorden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831838" cy="1600200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del </a:t>
            </a:r>
            <a:r>
              <a:rPr lang="es-ES" dirty="0" err="1" smtClean="0"/>
              <a:t>In</a:t>
            </a:r>
            <a:r>
              <a:rPr lang="es-ES" dirty="0" err="1" smtClean="0"/>
              <a:t>orden</a:t>
            </a:r>
            <a:endParaRPr lang="en-US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57964" y="593145"/>
            <a:ext cx="5069841" cy="37856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/>
              <a:t>void </a:t>
            </a:r>
            <a:r>
              <a:rPr lang="en-US" sz="2400" dirty="0" smtClean="0"/>
              <a:t>BST::in</a:t>
            </a:r>
            <a:r>
              <a:rPr lang="es-ES" sz="2400" dirty="0" smtClean="0"/>
              <a:t>orden</a:t>
            </a:r>
            <a:r>
              <a:rPr lang="en-US" sz="2400" dirty="0" smtClean="0"/>
              <a:t>(</a:t>
            </a:r>
            <a:r>
              <a:rPr lang="en-US" sz="2400" dirty="0" err="1" smtClean="0"/>
              <a:t>NodeT</a:t>
            </a:r>
            <a:r>
              <a:rPr lang="en-US" sz="2400" dirty="0" smtClean="0"/>
              <a:t>*</a:t>
            </a:r>
            <a:r>
              <a:rPr lang="en-US" sz="2400" dirty="0" smtClean="0"/>
              <a:t>r</a:t>
            </a:r>
            <a:r>
              <a:rPr lang="en-US" sz="2400" dirty="0"/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{   if ( r != NULL)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   {   </a:t>
            </a:r>
            <a:r>
              <a:rPr lang="en-US" sz="2400" dirty="0" smtClean="0"/>
              <a:t>	</a:t>
            </a:r>
            <a:r>
              <a:rPr lang="es-ES" sz="2400" dirty="0" err="1">
                <a:solidFill>
                  <a:schemeClr val="tx2"/>
                </a:solidFill>
              </a:rPr>
              <a:t>inorden</a:t>
            </a:r>
            <a:r>
              <a:rPr lang="es-ES" sz="2400" dirty="0">
                <a:solidFill>
                  <a:schemeClr val="tx2"/>
                </a:solidFill>
              </a:rPr>
              <a:t> (</a:t>
            </a:r>
            <a:r>
              <a:rPr lang="en-US" sz="2400" dirty="0">
                <a:solidFill>
                  <a:schemeClr val="tx2"/>
                </a:solidFill>
              </a:rPr>
              <a:t>r-&gt;</a:t>
            </a:r>
            <a:r>
              <a:rPr lang="es-ES" sz="2400" dirty="0" err="1">
                <a:solidFill>
                  <a:schemeClr val="tx2"/>
                </a:solidFill>
              </a:rPr>
              <a:t>getLeft</a:t>
            </a:r>
            <a:r>
              <a:rPr lang="es-ES" sz="2400" dirty="0">
                <a:solidFill>
                  <a:schemeClr val="tx2"/>
                </a:solidFill>
              </a:rPr>
              <a:t>()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  <a:endParaRPr lang="en-US" sz="2400" dirty="0" smtClean="0"/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&lt;&lt; r-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  <a:r>
              <a:rPr lang="en-US" sz="2400" dirty="0" err="1" smtClean="0">
                <a:solidFill>
                  <a:schemeClr val="tx2"/>
                </a:solidFill>
              </a:rPr>
              <a:t>getData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);</a:t>
            </a:r>
            <a:endParaRPr lang="en-US" sz="2400" dirty="0">
              <a:solidFill>
                <a:schemeClr val="tx2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s-ES" sz="2400" dirty="0">
                <a:solidFill>
                  <a:schemeClr val="tx2"/>
                </a:solidFill>
              </a:rPr>
              <a:t>	</a:t>
            </a:r>
            <a:r>
              <a:rPr lang="es-ES" sz="2400" dirty="0" err="1" smtClean="0">
                <a:solidFill>
                  <a:schemeClr val="tx2"/>
                </a:solidFill>
              </a:rPr>
              <a:t>ino</a:t>
            </a:r>
            <a:r>
              <a:rPr lang="es-ES" sz="2400" dirty="0" err="1" smtClean="0">
                <a:solidFill>
                  <a:schemeClr val="tx2"/>
                </a:solidFill>
              </a:rPr>
              <a:t>rden</a:t>
            </a: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r-&gt;</a:t>
            </a:r>
            <a:r>
              <a:rPr lang="en-US" sz="2400" dirty="0" err="1" smtClean="0">
                <a:solidFill>
                  <a:schemeClr val="tx2"/>
                </a:solidFill>
              </a:rPr>
              <a:t>getRight</a:t>
            </a:r>
            <a:r>
              <a:rPr lang="en-US" sz="2400" dirty="0" smtClean="0">
                <a:solidFill>
                  <a:schemeClr val="tx2"/>
                </a:solidFill>
              </a:rPr>
              <a:t>())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  <a:endParaRPr lang="en-US" sz="2400" dirty="0"/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   }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}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34947" y="3360795"/>
            <a:ext cx="3948113" cy="146526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s-ES" dirty="0">
                <a:solidFill>
                  <a:schemeClr val="bg1"/>
                </a:solidFill>
              </a:rPr>
              <a:t>Implementación del </a:t>
            </a:r>
            <a:r>
              <a:rPr lang="es-ES" dirty="0" err="1" smtClean="0">
                <a:solidFill>
                  <a:schemeClr val="bg1"/>
                </a:solidFill>
              </a:rPr>
              <a:t>IN</a:t>
            </a:r>
            <a:r>
              <a:rPr lang="es-ES" dirty="0" err="1" smtClean="0">
                <a:solidFill>
                  <a:schemeClr val="bg1"/>
                </a:solidFill>
              </a:rPr>
              <a:t>orden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para desplegar el contenido del árbol.</a:t>
            </a:r>
          </a:p>
          <a:p>
            <a:pPr eaLnBrk="0" hangingPunct="0"/>
            <a:endParaRPr lang="es-ES" dirty="0">
              <a:solidFill>
                <a:schemeClr val="bg1"/>
              </a:solidFill>
            </a:endParaRPr>
          </a:p>
          <a:p>
            <a:pPr eaLnBrk="0" hangingPunct="0"/>
            <a:r>
              <a:rPr lang="es-ES" dirty="0">
                <a:solidFill>
                  <a:schemeClr val="bg1"/>
                </a:solidFill>
              </a:rPr>
              <a:t>Llamada a la función:</a:t>
            </a:r>
          </a:p>
          <a:p>
            <a:pPr lvl="1" eaLnBrk="0" hangingPunct="0"/>
            <a:r>
              <a:rPr lang="es-ES" dirty="0" err="1" smtClean="0">
                <a:solidFill>
                  <a:schemeClr val="bg1"/>
                </a:solidFill>
              </a:rPr>
              <a:t>IN</a:t>
            </a:r>
            <a:r>
              <a:rPr lang="es-ES" dirty="0" err="1" smtClean="0">
                <a:solidFill>
                  <a:schemeClr val="bg1"/>
                </a:solidFill>
              </a:rPr>
              <a:t>orden</a:t>
            </a:r>
            <a:r>
              <a:rPr lang="es-ES" dirty="0" smtClean="0">
                <a:solidFill>
                  <a:schemeClr val="bg1"/>
                </a:solidFill>
              </a:rPr>
              <a:t>(</a:t>
            </a:r>
            <a:r>
              <a:rPr lang="es-ES" dirty="0" err="1" smtClean="0">
                <a:solidFill>
                  <a:schemeClr val="bg1"/>
                </a:solidFill>
              </a:rPr>
              <a:t>root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4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Recorrido Postorden</a:t>
            </a:r>
            <a:endParaRPr lang="es-E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3808413" cy="4530725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Proceso</a:t>
            </a:r>
            <a:r>
              <a:rPr lang="es-MX" sz="2000" dirty="0"/>
              <a:t>:</a:t>
            </a:r>
          </a:p>
          <a:p>
            <a:pPr lvl="1">
              <a:buFont typeface="Wingdings" charset="2"/>
              <a:buChar char="ü"/>
            </a:pPr>
            <a:r>
              <a:rPr lang="es-MX" sz="2000" dirty="0"/>
              <a:t>Recorre en postorden el subárbol izquierdo.</a:t>
            </a:r>
          </a:p>
          <a:p>
            <a:pPr lvl="1">
              <a:buFont typeface="Wingdings" charset="2"/>
              <a:buChar char="ü"/>
            </a:pPr>
            <a:r>
              <a:rPr lang="es-MX" sz="2000" dirty="0"/>
              <a:t>Recorre en postorden el subárbol derecho.</a:t>
            </a:r>
          </a:p>
          <a:p>
            <a:pPr lvl="1">
              <a:buFont typeface="Wingdings" charset="2"/>
              <a:buChar char="ü"/>
            </a:pPr>
            <a:r>
              <a:rPr lang="es-MX" sz="2000" dirty="0"/>
              <a:t>Visita la raíz del árbol.</a:t>
            </a:r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>
                <a:solidFill>
                  <a:srgbClr val="FF0000"/>
                </a:solidFill>
              </a:rPr>
              <a:t>Aplicación</a:t>
            </a:r>
            <a:r>
              <a:rPr lang="es-MX" sz="2000" dirty="0"/>
              <a:t>: Liberar los nodos de un árbol.</a:t>
            </a:r>
            <a:endParaRPr lang="es-ES" sz="2000" dirty="0"/>
          </a:p>
        </p:txBody>
      </p:sp>
      <p:sp>
        <p:nvSpPr>
          <p:cNvPr id="14377" name="Oval 41"/>
          <p:cNvSpPr>
            <a:spLocks noChangeArrowheads="1"/>
          </p:cNvSpPr>
          <p:nvPr/>
        </p:nvSpPr>
        <p:spPr bwMode="auto">
          <a:xfrm>
            <a:off x="6416675" y="2227263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Oval 42"/>
          <p:cNvSpPr>
            <a:spLocks noChangeArrowheads="1"/>
          </p:cNvSpPr>
          <p:nvPr/>
        </p:nvSpPr>
        <p:spPr bwMode="auto">
          <a:xfrm>
            <a:off x="5942013" y="29083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6983413" y="2803525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440363" y="358140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6215063" y="358933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6665913" y="36322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Oval 47"/>
          <p:cNvSpPr>
            <a:spLocks noChangeArrowheads="1"/>
          </p:cNvSpPr>
          <p:nvPr/>
        </p:nvSpPr>
        <p:spPr bwMode="auto">
          <a:xfrm>
            <a:off x="7472363" y="354330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H="1">
            <a:off x="6234113" y="259873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 flipH="1">
            <a:off x="5745163" y="327183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>
            <a:off x="6843713" y="2536825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>
            <a:off x="7350125" y="3170238"/>
            <a:ext cx="244475" cy="373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6283325" y="3279775"/>
            <a:ext cx="115888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 flipH="1">
            <a:off x="6910388" y="3198813"/>
            <a:ext cx="182562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6473825" y="2287588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5462588" y="3660775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6245225" y="366871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6734175" y="369411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7519988" y="360362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7045325" y="2867025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5757863" y="4659313"/>
            <a:ext cx="2847975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10, 18, 13, 25, 40, 33, 21</a:t>
            </a:r>
            <a:endParaRPr lang="es-ES"/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5757863" y="4291013"/>
            <a:ext cx="2843212" cy="39211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" b="1">
                <a:solidFill>
                  <a:schemeClr val="bg1"/>
                </a:solidFill>
              </a:rPr>
              <a:t>Recorrido en Postorden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4572000"/>
            <a:ext cx="8110181" cy="1600200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del </a:t>
            </a:r>
            <a:r>
              <a:rPr lang="es-ES" dirty="0" err="1" smtClean="0"/>
              <a:t>Postorden</a:t>
            </a:r>
            <a:endParaRPr lang="en-US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57964" y="593145"/>
            <a:ext cx="5069841" cy="37856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/>
              <a:t>void </a:t>
            </a:r>
            <a:r>
              <a:rPr lang="en-US" sz="2400" dirty="0" smtClean="0"/>
              <a:t>BST::</a:t>
            </a:r>
            <a:r>
              <a:rPr lang="en-US" sz="2400" dirty="0" smtClean="0"/>
              <a:t>post</a:t>
            </a:r>
            <a:r>
              <a:rPr lang="es-ES" sz="2400" dirty="0" smtClean="0"/>
              <a:t>orden</a:t>
            </a:r>
            <a:r>
              <a:rPr lang="en-US" sz="2400" dirty="0" smtClean="0"/>
              <a:t>(</a:t>
            </a:r>
            <a:r>
              <a:rPr lang="en-US" sz="2400" dirty="0" err="1" smtClean="0"/>
              <a:t>NodeT</a:t>
            </a:r>
            <a:r>
              <a:rPr lang="en-US" sz="2400" dirty="0" smtClean="0"/>
              <a:t>*</a:t>
            </a:r>
            <a:r>
              <a:rPr lang="en-US" sz="2400" dirty="0" smtClean="0"/>
              <a:t>r</a:t>
            </a:r>
            <a:r>
              <a:rPr lang="en-US" sz="2400" dirty="0"/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{   if ( r != NULL)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   {   </a:t>
            </a:r>
            <a:r>
              <a:rPr lang="en-US" sz="2400" dirty="0" smtClean="0"/>
              <a:t>	</a:t>
            </a:r>
            <a:r>
              <a:rPr lang="es-ES" sz="2400" dirty="0" err="1" smtClean="0">
                <a:solidFill>
                  <a:schemeClr val="tx2"/>
                </a:solidFill>
              </a:rPr>
              <a:t>post</a:t>
            </a:r>
            <a:r>
              <a:rPr lang="es-ES" sz="2400" dirty="0" err="1" smtClean="0">
                <a:solidFill>
                  <a:schemeClr val="tx2"/>
                </a:solidFill>
              </a:rPr>
              <a:t>orden</a:t>
            </a: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s-E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r-&gt;</a:t>
            </a:r>
            <a:r>
              <a:rPr lang="es-ES" sz="2400" dirty="0" err="1">
                <a:solidFill>
                  <a:schemeClr val="tx2"/>
                </a:solidFill>
              </a:rPr>
              <a:t>getLeft</a:t>
            </a:r>
            <a:r>
              <a:rPr lang="es-ES" sz="2400" dirty="0">
                <a:solidFill>
                  <a:schemeClr val="tx2"/>
                </a:solidFill>
              </a:rPr>
              <a:t>()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  <a:endParaRPr lang="en-US" sz="2400" dirty="0" smtClean="0"/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s-ES" sz="2400" dirty="0" err="1" smtClean="0">
                <a:solidFill>
                  <a:schemeClr val="tx2"/>
                </a:solidFill>
              </a:rPr>
              <a:t>posto</a:t>
            </a:r>
            <a:r>
              <a:rPr lang="es-ES" sz="2400" dirty="0" err="1" smtClean="0">
                <a:solidFill>
                  <a:schemeClr val="tx2"/>
                </a:solidFill>
              </a:rPr>
              <a:t>rden</a:t>
            </a: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r-&gt;</a:t>
            </a:r>
            <a:r>
              <a:rPr lang="en-US" sz="2400" dirty="0" err="1" smtClean="0">
                <a:solidFill>
                  <a:schemeClr val="tx2"/>
                </a:solidFill>
              </a:rPr>
              <a:t>getRight</a:t>
            </a:r>
            <a:r>
              <a:rPr lang="en-US" sz="2400" dirty="0" smtClean="0">
                <a:solidFill>
                  <a:schemeClr val="tx2"/>
                </a:solidFill>
              </a:rPr>
              <a:t>());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cout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&lt;&lt; r-&gt;</a:t>
            </a:r>
            <a:r>
              <a:rPr lang="en-US" sz="2400" dirty="0" err="1">
                <a:solidFill>
                  <a:schemeClr val="tx2"/>
                </a:solidFill>
              </a:rPr>
              <a:t>getData</a:t>
            </a:r>
            <a:r>
              <a:rPr lang="en-US" sz="2400" dirty="0">
                <a:solidFill>
                  <a:schemeClr val="tx2"/>
                </a:solidFill>
              </a:rPr>
              <a:t>()</a:t>
            </a:r>
            <a:r>
              <a:rPr lang="en-US" sz="2400" dirty="0" smtClean="0">
                <a:solidFill>
                  <a:schemeClr val="tx2"/>
                </a:solidFill>
              </a:rPr>
              <a:t>;</a:t>
            </a:r>
            <a:endParaRPr lang="en-US" sz="2400" dirty="0"/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   }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}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34947" y="3360795"/>
            <a:ext cx="3948113" cy="146526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s-ES" dirty="0">
                <a:solidFill>
                  <a:schemeClr val="bg1"/>
                </a:solidFill>
              </a:rPr>
              <a:t>Implementación del </a:t>
            </a:r>
            <a:r>
              <a:rPr lang="es-ES" dirty="0" err="1" smtClean="0">
                <a:solidFill>
                  <a:schemeClr val="bg1"/>
                </a:solidFill>
              </a:rPr>
              <a:t>Postorden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para desplegar el contenido del árbol.</a:t>
            </a:r>
          </a:p>
          <a:p>
            <a:pPr eaLnBrk="0" hangingPunct="0"/>
            <a:endParaRPr lang="es-ES" dirty="0">
              <a:solidFill>
                <a:schemeClr val="bg1"/>
              </a:solidFill>
            </a:endParaRPr>
          </a:p>
          <a:p>
            <a:pPr eaLnBrk="0" hangingPunct="0"/>
            <a:r>
              <a:rPr lang="es-ES" dirty="0">
                <a:solidFill>
                  <a:schemeClr val="bg1"/>
                </a:solidFill>
              </a:rPr>
              <a:t>Llamada a la función:</a:t>
            </a:r>
          </a:p>
          <a:p>
            <a:pPr lvl="1" eaLnBrk="0" hangingPunct="0"/>
            <a:r>
              <a:rPr lang="es-ES" dirty="0" err="1" smtClean="0">
                <a:solidFill>
                  <a:schemeClr val="bg1"/>
                </a:solidFill>
              </a:rPr>
              <a:t>Postorden</a:t>
            </a:r>
            <a:r>
              <a:rPr lang="es-ES" dirty="0" smtClean="0">
                <a:solidFill>
                  <a:schemeClr val="bg1"/>
                </a:solidFill>
              </a:rPr>
              <a:t>(</a:t>
            </a:r>
            <a:r>
              <a:rPr lang="es-ES" dirty="0" err="1" smtClean="0">
                <a:solidFill>
                  <a:schemeClr val="bg1"/>
                </a:solidFill>
              </a:rPr>
              <a:t>root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4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Ejemplo....</a:t>
            </a:r>
            <a:endParaRPr lang="en-US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660003" y="2974597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406253" y="798135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1855391" y="1552197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7</a:t>
            </a:r>
            <a:endParaRPr lang="es-E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3087291" y="1442660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1241028" y="2264985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1998266" y="2417385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1629966" y="3217485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2701528" y="2399922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3663553" y="2264985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3265091" y="3063497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H="1">
            <a:off x="2190353" y="1229935"/>
            <a:ext cx="2873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1601391" y="1955422"/>
            <a:ext cx="28733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2896791" y="1133097"/>
            <a:ext cx="288925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519091" y="1869697"/>
            <a:ext cx="288925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2142728" y="2057022"/>
            <a:ext cx="73025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H="1">
            <a:off x="2990453" y="1895097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H="1">
            <a:off x="1914128" y="2882522"/>
            <a:ext cx="2159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3134916" y="2826960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2469753" y="863222"/>
            <a:ext cx="50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12</a:t>
            </a:r>
            <a:endParaRPr lang="es-ES"/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1337866" y="2349122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4</a:t>
            </a:r>
            <a:endParaRPr lang="es-ES"/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2109391" y="2509460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9</a:t>
            </a:r>
            <a:endParaRPr lang="es-ES"/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1702991" y="3288922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8</a:t>
            </a:r>
            <a:endParaRPr lang="es-E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2757091" y="2471360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16</a:t>
            </a:r>
            <a:endParaRPr lang="es-E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3290491" y="3187322"/>
            <a:ext cx="72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19</a:t>
            </a:r>
            <a:endParaRPr lang="es-ES"/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3744516" y="2336422"/>
            <a:ext cx="506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25</a:t>
            </a:r>
            <a:endParaRPr lang="es-E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3160316" y="1514097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21</a:t>
            </a:r>
            <a:endParaRPr lang="es-E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H="1">
            <a:off x="1007666" y="2653922"/>
            <a:ext cx="28733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758428" y="3055560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</a:t>
            </a:r>
            <a:endParaRPr lang="es-E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>
            <a:off x="2445941" y="3139697"/>
            <a:ext cx="4905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2438003" y="2857122"/>
            <a:ext cx="20955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490391" y="3228597"/>
            <a:ext cx="630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11</a:t>
            </a:r>
            <a:endParaRPr lang="es-ES"/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036741" y="4243010"/>
            <a:ext cx="3887787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2, 4, 8, 11, 9, 7, 19, 16, 25, 21, 12</a:t>
            </a:r>
            <a:endParaRPr lang="es-ES"/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011341" y="3849310"/>
            <a:ext cx="2787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en Postorden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4976416" y="3242885"/>
            <a:ext cx="3887787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2, 4, 7, 8, 9, 11, 12, 16, 19, 21, 25</a:t>
            </a:r>
            <a:endParaRPr lang="es-E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4951016" y="2849185"/>
            <a:ext cx="24955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en Inorden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4938316" y="2222122"/>
            <a:ext cx="388778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12, 7, 4, 2, 9, 8, 11, 21, 16, 19, 25</a:t>
            </a:r>
            <a:endParaRPr lang="es-ES"/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4912916" y="1828422"/>
            <a:ext cx="266065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Recorrido en Preorden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819</TotalTime>
  <Words>800</Words>
  <Application>Microsoft Macintosh PowerPoint</Application>
  <PresentationFormat>On-screen Show (4:3)</PresentationFormat>
  <Paragraphs>209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Recorridos de Árboles Binarios</vt:lpstr>
      <vt:lpstr>Recorridos</vt:lpstr>
      <vt:lpstr>Recorrido Preorden</vt:lpstr>
      <vt:lpstr>Implementación del Preorden</vt:lpstr>
      <vt:lpstr>Recorrido Inorden</vt:lpstr>
      <vt:lpstr>Implementación del Inorden</vt:lpstr>
      <vt:lpstr>Recorrido Postorden</vt:lpstr>
      <vt:lpstr>Implementación del Postorden</vt:lpstr>
      <vt:lpstr>Ejemplo....</vt:lpstr>
      <vt:lpstr>Ejemplo....</vt:lpstr>
      <vt:lpstr>Dado 2 recorridos construir el árbol</vt:lpstr>
      <vt:lpstr>Recorridos conversos</vt:lpstr>
      <vt:lpstr>Recorridos Nivel por Nivel</vt:lpstr>
      <vt:lpstr>Implementación del Recorrido  Nivel por Nivel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09 - Recorridos de ABB (BST)</dc:title>
  <dc:subject/>
  <dc:creator>Ing. Luis Humberto González Guerra</dc:creator>
  <cp:keywords/>
  <dc:description/>
  <cp:lastModifiedBy>Luis Humberto González Guerra</cp:lastModifiedBy>
  <cp:revision>103</cp:revision>
  <dcterms:created xsi:type="dcterms:W3CDTF">2003-01-25T04:46:48Z</dcterms:created>
  <dcterms:modified xsi:type="dcterms:W3CDTF">2018-08-04T19:38:22Z</dcterms:modified>
  <cp:category/>
</cp:coreProperties>
</file>