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068" r:id="rId3"/>
    <p:sldId id="4069" r:id="rId4"/>
    <p:sldId id="4071" r:id="rId5"/>
    <p:sldId id="4073" r:id="rId6"/>
    <p:sldId id="4072" r:id="rId7"/>
    <p:sldId id="4070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me Jiménez" initials="JJ" lastIdx="2" clrIdx="0">
    <p:extLst>
      <p:ext uri="{19B8F6BF-5375-455C-9EA6-DF929625EA0E}">
        <p15:presenceInfo xmlns:p15="http://schemas.microsoft.com/office/powerpoint/2012/main" userId="S::jaime.jimenez@ericsson.com::b5c60b4d-4e48-483d-97a7-dd219de4dbc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3"/>
    <p:restoredTop sz="78370"/>
  </p:normalViewPr>
  <p:slideViewPr>
    <p:cSldViewPr snapToGrid="0" snapToObjects="1">
      <p:cViewPr varScale="1">
        <p:scale>
          <a:sx n="115" d="100"/>
          <a:sy n="115" d="100"/>
        </p:scale>
        <p:origin x="24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C7CB1E-39C8-EE41-B26E-8AC8156D06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026D4-5895-2A46-8DE4-D267478498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87466-5BEB-6047-B1C3-8525CD6DB348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A0EAD-3925-3A4E-879A-6B30043CB0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B53C8-40B8-3C4C-9EB4-BA035180E6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57CFC-BCE4-614B-AB89-D0FB5CC58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B13FC-62A1-0845-AA8F-78A7E604CADC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EDB12-E2A3-BB44-A4B7-F8080E7F9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5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EDB12-E2A3-BB44-A4B7-F8080E7F96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2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Notes on criteria: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- low barrier is in conflict with compactness for compactness we need a central authority.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- use of a dictionary, can more readily be used by </a:t>
            </a:r>
            <a:r>
              <a:rPr lang="en-US" dirty="0" err="1"/>
              <a:t>lorawan</a:t>
            </a:r>
            <a:r>
              <a:rPr lang="en-US" dirty="0"/>
              <a:t> cases.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- we need to allocate short compact global unique ids for </a:t>
            </a:r>
            <a:r>
              <a:rPr lang="en-US" dirty="0" err="1"/>
              <a:t>apis</a:t>
            </a:r>
            <a:r>
              <a:rPr lang="en-US" dirty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    - Problem is how to know which API are we talking to. As soon as we get that we get other identifiers for free.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EDB12-E2A3-BB44-A4B7-F8080E7F9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1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EDB12-E2A3-BB44-A4B7-F8080E7F9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5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In a highly homogeneous environment, one can imagine that all endpoints (clients and servers) are pre-configured with the same vocab, so the following discovery step would not be needed. The inclusion of the vocab reference (including the version / </a:t>
            </a:r>
            <a:r>
              <a:rPr lang="en-US" dirty="0" err="1"/>
              <a:t>etag</a:t>
            </a:r>
            <a:r>
              <a:rPr lang="en-US" dirty="0"/>
              <a:t> / thumbprint) makes it possible, even in the above situation, to detect out-of-sync vocabs between peers.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EDB12-E2A3-BB44-A4B7-F8080E7F9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56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EDB12-E2A3-BB44-A4B7-F8080E7F9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33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EDB12-E2A3-BB44-A4B7-F8080E7F9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44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EDB12-E2A3-BB44-A4B7-F8080E7F9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DC65-9DE9-2F4C-B1E7-2CEF89649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711D3-DD53-A04D-BAD6-A01028A58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3E1E7-A275-E64B-AF32-683B11BB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A1C-3716-DC4B-8E76-81EC944A911D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3CF35-210F-8643-810F-E294E7F9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15F02-8D3C-A647-860C-60E73EC0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92EC-4BFC-104A-91DB-80F816A0414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369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955C-BFD2-C842-80AB-0A61189D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DFA6A-12CC-ED4B-91B1-48197E86D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DDE76-80DD-934B-AAA8-3CE645A0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9698-C513-3044-9D5E-784CD9FDB980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1EC5-B1EF-AF46-AD5B-F56C692F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3265-D140-6441-BE88-A6635A9B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018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6D4C4-364C-FF42-A7D4-DA6F4234F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0A67A-752A-F045-A6B2-FD7500B6E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A76DD-DACF-CA41-B87E-94A46DBB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E38-5E3D-F145-8804-D5766C8C79A6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6A3EF-DC49-3243-993C-C78DCE1F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3AA5E-CC85-AF42-8CE5-E52A8961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84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58F5AED-5F19-8E4B-B021-D074F9A1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88C16B7-00F1-3546-BD8F-7AA8C1EFF6DA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7A6C02B-03F2-BA41-B036-4761EFE098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6BCC094-AC75-5740-84EA-F8A5EAF770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128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0AE9-1FF3-FD4F-9741-A8414300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724E-F700-D248-B8AB-3CBE6EC93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A6C33-AE4B-0640-940F-285C5CBC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A91B-92D4-6645-9FA5-435950D467BF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0AF15-4F02-9A48-86D3-D8F6A886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C6F8C-9238-9142-BF00-90D48A96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633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C57C-F601-1E4C-A6D4-F992285E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9DABB-E6EB-844A-BF0A-DF31BF0CE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FE4F-873F-744A-9D0B-54D445FE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25C5-73E0-AD4C-BF37-A61ED69F8C19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6E735-4026-E34B-882B-31A7FB30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5B20-5DAE-9B4C-8EC6-63E30A32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526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AC65-6361-FA46-B2F4-8B717F6B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939F0-C587-CC46-9B7D-2203D9E0A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F6B8E-FD21-CD40-85FA-13A63CD19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EC0E9-ED59-434F-9494-D9532D2A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F81B-86FB-004F-BF24-A8849EAEA4CD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8F80-FF4F-424B-9833-6F4B41DD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F71ED-9C2B-5F4D-AECF-88B3AB5B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19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04FB-7DAB-9F4B-9261-C3C0FCD3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F518F-5E1F-6B49-B73A-16A42F99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C45EA-6DD4-EC44-90EC-DC27F8F50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12CE4-8661-554D-902B-71C67C1D2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BD256-ED72-AC44-8372-6ED26B44D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C2D99-CA14-B44F-9A40-2D29438D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FCE9-DDB9-5042-83E6-930390751954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41AB5-305E-594C-9F85-F0EDA9D6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DE3F4-3570-5F45-B1A8-3DA19C1A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744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6B8D-5272-B146-994D-C4CB9117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C4543-5A65-A84F-9668-772993EC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76EC-E3A0-1443-BB1F-93E502FA406E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3193D-B7A1-7449-951F-06D1FD75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15CCE-CA48-4D43-94BA-0677322D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356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86E07-A825-B245-A758-15E191AF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6294-EAA3-554A-9C81-EDFB863589BD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C3A7B-3496-E047-9E48-3E8B7ACA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7691B-1830-6C46-A7B0-7BAAA284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563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C9FC-D508-1547-9D3D-A4D83F20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4A8A-5BF6-FA41-BC6A-BFB1BE74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E88BE-750A-C145-AF34-809FE57AB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0DB9A-1C70-9E4E-8AD8-F38E688D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E4D7-0E8A-1342-BEF3-29A0FF30D74F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C8D22-BB4A-4A43-B428-B366B031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75225-82C0-3748-8AA6-6115D75E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158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15A6-C12A-E748-85B4-D34E1854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6A43B-D19E-B641-9894-5A8138988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E80C6-7204-0047-86DC-0EFE22BD7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5F561-7CBA-3642-BF9A-AB433495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D5BC-BE4E-9A4C-AF9F-02BDD3E0D399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57868-DCDE-EA4F-9612-264A681F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E8CBD-EC8F-014F-81D2-F615F8B4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991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DA0C9-6445-D64D-AD22-286C042D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8E379-4CA9-7A4B-AEA4-FFE85340A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87709-D563-6646-9693-87AD7F632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27A41-B163-D347-87D2-715C36A3CEB4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EA4BE-BAC5-8249-BECE-150E47AF8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F2E59-0AC0-2F48-A229-E84EB334F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458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e-wg/core-problem-details/issu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8B65-9F21-3A49-84EE-537CD1C5C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181" y="1122363"/>
            <a:ext cx="9768468" cy="2546388"/>
          </a:xfrm>
        </p:spPr>
        <p:txBody>
          <a:bodyPr>
            <a:normAutofit/>
          </a:bodyPr>
          <a:lstStyle/>
          <a:p>
            <a:r>
              <a:rPr lang="en-US" sz="6200" dirty="0"/>
              <a:t>Problem Details For </a:t>
            </a:r>
            <a:r>
              <a:rPr lang="en-US" sz="6200" dirty="0" err="1"/>
              <a:t>CoAP</a:t>
            </a:r>
            <a:r>
              <a:rPr lang="en-US" sz="6200" dirty="0"/>
              <a:t> APIs</a:t>
            </a:r>
            <a:br>
              <a:rPr lang="en-GB" sz="4000" b="1" dirty="0"/>
            </a:br>
            <a:r>
              <a:rPr lang="en-GB" sz="4000" b="1" dirty="0"/>
              <a:t>&amp;</a:t>
            </a:r>
            <a:br>
              <a:rPr lang="en-GB" sz="4000" b="1" dirty="0"/>
            </a:br>
            <a:r>
              <a:rPr lang="en-GB" dirty="0" err="1"/>
              <a:t>CoRAL</a:t>
            </a:r>
            <a:r>
              <a:rPr lang="en-GB" dirty="0"/>
              <a:t> API Discovery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DCB523-C0FF-EB49-A8CA-E12DFF4ECB46}"/>
              </a:ext>
            </a:extLst>
          </p:cNvPr>
          <p:cNvSpPr/>
          <p:nvPr/>
        </p:nvSpPr>
        <p:spPr>
          <a:xfrm>
            <a:off x="9743932" y="5824537"/>
            <a:ext cx="188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27</a:t>
            </a:r>
            <a:r>
              <a:rPr lang="en-US" baseline="30000" dirty="0"/>
              <a:t>th</a:t>
            </a:r>
            <a:r>
              <a:rPr lang="en-US" dirty="0"/>
              <a:t> October 2020</a:t>
            </a:r>
          </a:p>
        </p:txBody>
      </p:sp>
    </p:spTree>
    <p:extLst>
      <p:ext uri="{BB962C8B-B14F-4D97-AF65-F5344CB8AC3E}">
        <p14:creationId xmlns:p14="http://schemas.microsoft.com/office/powerpoint/2010/main" val="120680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53083ED-A7E8-1546-AA69-637304E5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74" y="227920"/>
            <a:ext cx="11160000" cy="5760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  <a:endParaRPr lang="en-US" b="1" dirty="0"/>
          </a:p>
        </p:txBody>
      </p:sp>
      <p:sp>
        <p:nvSpPr>
          <p:cNvPr id="12" name="Rectangle 1027">
            <a:extLst>
              <a:ext uri="{FF2B5EF4-FFF2-40B4-BE49-F238E27FC236}">
                <a16:creationId xmlns:a16="http://schemas.microsoft.com/office/drawing/2014/main" id="{69BA8D80-44F7-C447-8DA5-CE70BE0DC88A}"/>
              </a:ext>
            </a:extLst>
          </p:cNvPr>
          <p:cNvSpPr txBox="1">
            <a:spLocks noChangeArrowheads="1"/>
          </p:cNvSpPr>
          <p:nvPr/>
        </p:nvSpPr>
        <p:spPr>
          <a:xfrm>
            <a:off x="682016" y="977456"/>
            <a:ext cx="10755715" cy="520535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Problem Details: Provides a payload format for errors in </a:t>
            </a:r>
            <a:r>
              <a:rPr lang="en-US" altLang="en-US" dirty="0" err="1">
                <a:latin typeface="+mj-lt"/>
              </a:rPr>
              <a:t>CoAP</a:t>
            </a:r>
            <a:r>
              <a:rPr lang="en-US" altLang="en-US" dirty="0">
                <a:latin typeface="+mj-lt"/>
              </a:rPr>
              <a:t>-based APIs.</a:t>
            </a:r>
          </a:p>
          <a:p>
            <a:pPr lvl="3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 err="1">
                <a:latin typeface="+mj-lt"/>
              </a:rPr>
              <a:t>CoRAL</a:t>
            </a:r>
            <a:r>
              <a:rPr lang="en-US" dirty="0">
                <a:latin typeface="+mj-lt"/>
              </a:rPr>
              <a:t> descriptions.</a:t>
            </a:r>
          </a:p>
          <a:p>
            <a:pPr lvl="3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“type” , “title”, “detail”, “instance”.</a:t>
            </a:r>
          </a:p>
          <a:p>
            <a:pPr lvl="3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Issues: </a:t>
            </a:r>
            <a:r>
              <a:rPr lang="en-US" dirty="0">
                <a:latin typeface="+mj-lt"/>
                <a:hlinkClick r:id="rId3"/>
              </a:rPr>
              <a:t>https://github.com/core-wg/core-problem-details/issues</a:t>
            </a:r>
            <a:r>
              <a:rPr lang="en-US" dirty="0">
                <a:latin typeface="+mj-lt"/>
              </a:rPr>
              <a:t> </a:t>
            </a:r>
            <a:endParaRPr lang="en-US" i="1" dirty="0">
              <a:latin typeface="Courier" pitchFamily="2" charset="0"/>
              <a:cs typeface="Courier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Changes from -01 – not many. Spent time: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 err="1">
                <a:latin typeface="+mj-lt"/>
              </a:rPr>
              <a:t>Study</a:t>
            </a:r>
            <a:r>
              <a:rPr lang="es-ES" dirty="0">
                <a:latin typeface="+mj-lt"/>
              </a:rPr>
              <a:t> of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identifier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problem</a:t>
            </a:r>
            <a:r>
              <a:rPr lang="es-ES" dirty="0">
                <a:latin typeface="+mj-lt"/>
              </a:rPr>
              <a:t> (UUID, IANA, ISBN…), </a:t>
            </a:r>
            <a:r>
              <a:rPr lang="es-ES" dirty="0" err="1">
                <a:latin typeface="+mj-lt"/>
              </a:rPr>
              <a:t>important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follow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some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criteria</a:t>
            </a:r>
            <a:r>
              <a:rPr lang="es-ES" dirty="0">
                <a:latin typeface="+mj-lt"/>
              </a:rPr>
              <a:t>:</a:t>
            </a:r>
          </a:p>
          <a:p>
            <a:pPr lvl="5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 err="1">
                <a:latin typeface="+mj-lt"/>
              </a:rPr>
              <a:t>size</a:t>
            </a:r>
            <a:r>
              <a:rPr lang="es-ES" dirty="0">
                <a:latin typeface="+mj-lt"/>
              </a:rPr>
              <a:t>/</a:t>
            </a:r>
            <a:r>
              <a:rPr lang="es-ES" dirty="0" err="1">
                <a:latin typeface="+mj-lt"/>
              </a:rPr>
              <a:t>compactness</a:t>
            </a:r>
            <a:r>
              <a:rPr lang="es-ES" dirty="0">
                <a:latin typeface="+mj-lt"/>
              </a:rPr>
              <a:t> , </a:t>
            </a:r>
            <a:r>
              <a:rPr lang="es-ES" dirty="0" err="1">
                <a:latin typeface="+mj-lt"/>
              </a:rPr>
              <a:t>low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barrier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entry</a:t>
            </a:r>
            <a:r>
              <a:rPr lang="es-ES" dirty="0">
                <a:latin typeface="+mj-lt"/>
              </a:rPr>
              <a:t>, </a:t>
            </a:r>
            <a:r>
              <a:rPr lang="es-ES" dirty="0" err="1">
                <a:latin typeface="+mj-lt"/>
              </a:rPr>
              <a:t>stability</a:t>
            </a:r>
            <a:r>
              <a:rPr lang="es-ES" dirty="0">
                <a:latin typeface="+mj-lt"/>
              </a:rPr>
              <a:t>, </a:t>
            </a:r>
            <a:r>
              <a:rPr lang="es-ES" dirty="0" err="1">
                <a:latin typeface="+mj-lt"/>
              </a:rPr>
              <a:t>private-public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transitions</a:t>
            </a:r>
            <a:r>
              <a:rPr lang="es-ES" dirty="0">
                <a:latin typeface="+mj-lt"/>
              </a:rPr>
              <a:t>, </a:t>
            </a:r>
            <a:r>
              <a:rPr lang="es-ES" dirty="0" err="1">
                <a:latin typeface="+mj-lt"/>
              </a:rPr>
              <a:t>familiarity</a:t>
            </a:r>
            <a:r>
              <a:rPr lang="es-ES" dirty="0">
                <a:latin typeface="+mj-lt"/>
              </a:rPr>
              <a:t> to REST API </a:t>
            </a:r>
            <a:r>
              <a:rPr lang="es-ES" dirty="0" err="1">
                <a:latin typeface="+mj-lt"/>
              </a:rPr>
              <a:t>developers</a:t>
            </a:r>
            <a:r>
              <a:rPr lang="es-ES" dirty="0">
                <a:latin typeface="+mj-lt"/>
              </a:rPr>
              <a:t>.</a:t>
            </a:r>
          </a:p>
          <a:p>
            <a:pPr lvl="2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 err="1">
                <a:latin typeface="+mj-lt"/>
              </a:rPr>
              <a:t>Study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how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API </a:t>
            </a:r>
            <a:r>
              <a:rPr lang="es-ES" dirty="0" err="1">
                <a:latin typeface="+mj-lt"/>
              </a:rPr>
              <a:t>context</a:t>
            </a:r>
            <a:r>
              <a:rPr lang="es-ES" dirty="0">
                <a:latin typeface="+mj-lt"/>
              </a:rPr>
              <a:t> can be </a:t>
            </a:r>
            <a:r>
              <a:rPr lang="es-ES" dirty="0" err="1">
                <a:latin typeface="+mj-lt"/>
              </a:rPr>
              <a:t>discovered</a:t>
            </a:r>
            <a:r>
              <a:rPr lang="es-ES" dirty="0">
                <a:latin typeface="+mj-lt"/>
              </a:rPr>
              <a:t> and </a:t>
            </a:r>
            <a:r>
              <a:rPr lang="es-ES" dirty="0" err="1">
                <a:latin typeface="+mj-lt"/>
              </a:rPr>
              <a:t>shared</a:t>
            </a:r>
            <a:r>
              <a:rPr lang="es-ES" dirty="0">
                <a:latin typeface="+mj-lt"/>
              </a:rPr>
              <a:t>.</a:t>
            </a:r>
            <a:endParaRPr lang="es-ES" sz="1600" dirty="0">
              <a:latin typeface="+mj-lt"/>
              <a:cs typeface="Courier"/>
            </a:endParaRPr>
          </a:p>
          <a:p>
            <a:pPr lvl="4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 err="1">
                <a:latin typeface="+mj-lt"/>
                <a:cs typeface="Courier"/>
              </a:rPr>
              <a:t>Study</a:t>
            </a:r>
            <a:r>
              <a:rPr lang="es-ES" dirty="0">
                <a:latin typeface="+mj-lt"/>
                <a:cs typeface="Courier"/>
              </a:rPr>
              <a:t> </a:t>
            </a:r>
            <a:r>
              <a:rPr lang="es-ES" dirty="0" err="1">
                <a:latin typeface="+mj-lt"/>
                <a:cs typeface="Courier"/>
              </a:rPr>
              <a:t>representation</a:t>
            </a:r>
            <a:r>
              <a:rPr lang="es-ES" dirty="0">
                <a:latin typeface="+mj-lt"/>
                <a:cs typeface="Courier"/>
              </a:rPr>
              <a:t> of API.</a:t>
            </a:r>
          </a:p>
          <a:p>
            <a:pPr lvl="5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sz="1600" dirty="0">
                <a:latin typeface="+mj-lt"/>
                <a:cs typeface="Courier"/>
              </a:rPr>
              <a:t>CBOR </a:t>
            </a:r>
            <a:r>
              <a:rPr lang="es-ES" sz="1600" dirty="0" err="1">
                <a:latin typeface="+mj-lt"/>
                <a:cs typeface="Courier"/>
              </a:rPr>
              <a:t>Map</a:t>
            </a:r>
            <a:endParaRPr lang="es-ES" sz="1600" dirty="0">
              <a:latin typeface="+mj-lt"/>
              <a:cs typeface="Courier"/>
            </a:endParaRPr>
          </a:p>
          <a:p>
            <a:pPr lvl="4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 err="1">
                <a:latin typeface="+mj-lt"/>
                <a:cs typeface="Courier"/>
              </a:rPr>
              <a:t>Study</a:t>
            </a:r>
            <a:r>
              <a:rPr lang="es-ES" dirty="0">
                <a:latin typeface="+mj-lt"/>
                <a:cs typeface="Courier"/>
              </a:rPr>
              <a:t> simple </a:t>
            </a:r>
            <a:r>
              <a:rPr lang="es-ES" dirty="0" err="1">
                <a:latin typeface="+mj-lt"/>
                <a:cs typeface="Courier"/>
              </a:rPr>
              <a:t>interactions</a:t>
            </a:r>
            <a:r>
              <a:rPr lang="es-ES" dirty="0">
                <a:latin typeface="+mj-lt"/>
                <a:cs typeface="Courier"/>
              </a:rPr>
              <a:t> </a:t>
            </a:r>
            <a:r>
              <a:rPr lang="es-ES" dirty="0" err="1">
                <a:latin typeface="+mj-lt"/>
                <a:cs typeface="Courier"/>
              </a:rPr>
              <a:t>using</a:t>
            </a:r>
            <a:r>
              <a:rPr lang="es-ES" dirty="0">
                <a:latin typeface="+mj-lt"/>
                <a:cs typeface="Courier"/>
              </a:rPr>
              <a:t> API. </a:t>
            </a:r>
            <a:endParaRPr lang="en-US" i="1" dirty="0">
              <a:latin typeface="Courier" pitchFamily="2" charset="0"/>
              <a:cs typeface="Courier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During this study we found we needed a mechanism to discover exchange the vocabulary first.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277EA-1818-3648-884F-0FBF5E67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7F70-8869-634B-AF6A-68E67AF5398A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37A42-7FC5-9A43-AF8D-2A53EA3EA9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375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53083ED-A7E8-1546-AA69-637304E5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74" y="227920"/>
            <a:ext cx="11160000" cy="576000"/>
          </a:xfrm>
        </p:spPr>
        <p:txBody>
          <a:bodyPr>
            <a:normAutofit fontScale="90000"/>
          </a:bodyPr>
          <a:lstStyle/>
          <a:p>
            <a:r>
              <a:rPr lang="en-US" dirty="0"/>
              <a:t>Advertising</a:t>
            </a:r>
            <a:endParaRPr lang="en-US" b="1" dirty="0"/>
          </a:p>
        </p:txBody>
      </p:sp>
      <p:sp>
        <p:nvSpPr>
          <p:cNvPr id="12" name="Rectangle 1027">
            <a:extLst>
              <a:ext uri="{FF2B5EF4-FFF2-40B4-BE49-F238E27FC236}">
                <a16:creationId xmlns:a16="http://schemas.microsoft.com/office/drawing/2014/main" id="{69BA8D80-44F7-C447-8DA5-CE70BE0DC88A}"/>
              </a:ext>
            </a:extLst>
          </p:cNvPr>
          <p:cNvSpPr txBox="1">
            <a:spLocks noChangeArrowheads="1"/>
          </p:cNvSpPr>
          <p:nvPr/>
        </p:nvSpPr>
        <p:spPr>
          <a:xfrm>
            <a:off x="634413" y="1150993"/>
            <a:ext cx="10755715" cy="520535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dirty="0">
              <a:latin typeface="+mj-lt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New link attribute to be added to target links; </a:t>
            </a:r>
            <a:r>
              <a:rPr lang="en-US" altLang="en-US" sz="2000" dirty="0">
                <a:latin typeface="Courier" pitchFamily="2" charset="0"/>
              </a:rPr>
              <a:t>”</a:t>
            </a:r>
            <a:r>
              <a:rPr lang="en-US" altLang="en-US" sz="2000" dirty="0" err="1">
                <a:latin typeface="Courier" pitchFamily="2" charset="0"/>
              </a:rPr>
              <a:t>rel</a:t>
            </a:r>
            <a:r>
              <a:rPr lang="en-US" altLang="en-US" sz="2000" dirty="0">
                <a:latin typeface="Courier" pitchFamily="2" charset="0"/>
              </a:rPr>
              <a:t>=vocab”.</a:t>
            </a:r>
            <a:endParaRPr lang="en-US" altLang="en-US" sz="1800" dirty="0">
              <a:latin typeface="Courier" pitchFamily="2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Allows to share the vocabulary relation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endParaRPr lang="en-GB" sz="1800" dirty="0">
              <a:latin typeface="Courier" pitchFamily="2" charset="0"/>
            </a:endParaRP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dirty="0">
                <a:latin typeface="Courier" pitchFamily="2" charset="0"/>
              </a:rPr>
              <a:t>	</a:t>
            </a: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Link </a:t>
            </a:r>
            <a:r>
              <a:rPr lang="en-GB" sz="1800" dirty="0" err="1">
                <a:latin typeface="Courier" pitchFamily="2" charset="0"/>
                <a:cs typeface="Consolas" panose="020B0609020204030204" pitchFamily="49" charset="0"/>
              </a:rPr>
              <a:t>rel</a:t>
            </a: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=hosts rt=temperature </a:t>
            </a:r>
            <a:r>
              <a:rPr lang="en-GB" sz="1800" dirty="0" err="1">
                <a:latin typeface="Courier" pitchFamily="2" charset="0"/>
                <a:cs typeface="Consolas" panose="020B0609020204030204" pitchFamily="49" charset="0"/>
              </a:rPr>
              <a:t>href</a:t>
            </a: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=/temp1 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	{ Link </a:t>
            </a:r>
            <a:r>
              <a:rPr lang="en-GB" sz="1800" b="1" dirty="0" err="1">
                <a:latin typeface="Courier" pitchFamily="2" charset="0"/>
                <a:cs typeface="Consolas" panose="020B0609020204030204" pitchFamily="49" charset="0"/>
              </a:rPr>
              <a:t>rel</a:t>
            </a:r>
            <a:r>
              <a:rPr lang="en-GB" sz="1800" b="1" dirty="0">
                <a:latin typeface="Courier" pitchFamily="2" charset="0"/>
                <a:cs typeface="Consolas" panose="020B0609020204030204" pitchFamily="49" charset="0"/>
              </a:rPr>
              <a:t>=vocab </a:t>
            </a:r>
            <a:r>
              <a:rPr lang="en-GB" sz="1800" b="1" dirty="0" err="1">
                <a:latin typeface="Courier" pitchFamily="2" charset="0"/>
                <a:cs typeface="Consolas" panose="020B0609020204030204" pitchFamily="49" charset="0"/>
              </a:rPr>
              <a:t>href</a:t>
            </a:r>
            <a:r>
              <a:rPr lang="en-GB" sz="1800" b="1" dirty="0">
                <a:latin typeface="Courier" pitchFamily="2" charset="0"/>
                <a:cs typeface="Consolas" panose="020B0609020204030204" pitchFamily="49" charset="0"/>
              </a:rPr>
              <a:t>=/</a:t>
            </a:r>
            <a:r>
              <a:rPr lang="en-GB" sz="1800" b="1" dirty="0" err="1">
                <a:latin typeface="Courier" pitchFamily="2" charset="0"/>
                <a:cs typeface="Consolas" panose="020B0609020204030204" pitchFamily="49" charset="0"/>
              </a:rPr>
              <a:t>api-dict</a:t>
            </a:r>
            <a:r>
              <a:rPr lang="en-GB" sz="1800" b="1" dirty="0">
                <a:latin typeface="Courier" pitchFamily="2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b="1" dirty="0">
                <a:latin typeface="Courier" pitchFamily="2" charset="0"/>
                <a:cs typeface="Consolas" panose="020B0609020204030204" pitchFamily="49" charset="0"/>
              </a:rPr>
              <a:t>	… </a:t>
            </a: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endParaRPr lang="en-GB" sz="18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277EA-1818-3648-884F-0FBF5E67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7F70-8869-634B-AF6A-68E67AF5398A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37A42-7FC5-9A43-AF8D-2A53EA3EA9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297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53083ED-A7E8-1546-AA69-637304E5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74" y="227920"/>
            <a:ext cx="11160000" cy="576000"/>
          </a:xfrm>
        </p:spPr>
        <p:txBody>
          <a:bodyPr>
            <a:normAutofit fontScale="90000"/>
          </a:bodyPr>
          <a:lstStyle/>
          <a:p>
            <a:r>
              <a:rPr lang="en-US" dirty="0"/>
              <a:t>Discovery</a:t>
            </a:r>
            <a:endParaRPr lang="en-US" b="1" dirty="0"/>
          </a:p>
        </p:txBody>
      </p:sp>
      <p:sp>
        <p:nvSpPr>
          <p:cNvPr id="12" name="Rectangle 1027">
            <a:extLst>
              <a:ext uri="{FF2B5EF4-FFF2-40B4-BE49-F238E27FC236}">
                <a16:creationId xmlns:a16="http://schemas.microsoft.com/office/drawing/2014/main" id="{69BA8D80-44F7-C447-8DA5-CE70BE0DC88A}"/>
              </a:ext>
            </a:extLst>
          </p:cNvPr>
          <p:cNvSpPr txBox="1">
            <a:spLocks noChangeArrowheads="1"/>
          </p:cNvSpPr>
          <p:nvPr/>
        </p:nvSpPr>
        <p:spPr>
          <a:xfrm>
            <a:off x="682016" y="977456"/>
            <a:ext cx="10755715" cy="520535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Vocabulary relation exposed via </a:t>
            </a:r>
            <a:r>
              <a:rPr lang="en-GB" sz="2000" dirty="0">
                <a:latin typeface="Courier" pitchFamily="2" charset="0"/>
              </a:rPr>
              <a:t>/.well-known/core</a:t>
            </a:r>
            <a:r>
              <a:rPr lang="en-GB" sz="2000" dirty="0">
                <a:latin typeface="Courier" pitchFamily="2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2000" dirty="0">
                <a:latin typeface="Courier" pitchFamily="2" charset="0"/>
                <a:cs typeface="Consolas" panose="020B0609020204030204" pitchFamily="49" charset="0"/>
              </a:rPr>
              <a:t>	</a:t>
            </a: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GET /.well-known/core 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</a:t>
            </a:r>
            <a:br>
              <a:rPr lang="en-GB" sz="1600" dirty="0">
                <a:latin typeface="Courier" pitchFamily="2" charset="0"/>
                <a:cs typeface="Consolas" panose="020B0609020204030204" pitchFamily="49" charset="0"/>
              </a:rPr>
            </a:b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2.05 Content 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	Link </a:t>
            </a:r>
            <a:r>
              <a:rPr lang="en-GB" sz="1600" dirty="0" err="1">
                <a:latin typeface="Courier" pitchFamily="2" charset="0"/>
                <a:cs typeface="Consolas" panose="020B0609020204030204" pitchFamily="49" charset="0"/>
              </a:rPr>
              <a:t>rel</a:t>
            </a: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=hosts rt=humidity </a:t>
            </a:r>
            <a:r>
              <a:rPr lang="en-GB" sz="1600" b="1" dirty="0" err="1">
                <a:latin typeface="Courier" pitchFamily="2" charset="0"/>
                <a:cs typeface="Consolas" panose="020B0609020204030204" pitchFamily="49" charset="0"/>
              </a:rPr>
              <a:t>href</a:t>
            </a:r>
            <a:r>
              <a:rPr lang="en-GB" sz="1600" b="1" dirty="0">
                <a:latin typeface="Courier" pitchFamily="2" charset="0"/>
                <a:cs typeface="Consolas" panose="020B0609020204030204" pitchFamily="49" charset="0"/>
              </a:rPr>
              <a:t>=/hum </a:t>
            </a: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		Link </a:t>
            </a:r>
            <a:r>
              <a:rPr lang="en-GB" sz="1600" b="1" dirty="0" err="1">
                <a:latin typeface="Courier" pitchFamily="2" charset="0"/>
                <a:cs typeface="Consolas" panose="020B0609020204030204" pitchFamily="49" charset="0"/>
              </a:rPr>
              <a:t>rel</a:t>
            </a:r>
            <a:r>
              <a:rPr lang="en-GB" sz="1600" b="1" dirty="0">
                <a:latin typeface="Courier" pitchFamily="2" charset="0"/>
                <a:cs typeface="Consolas" panose="020B0609020204030204" pitchFamily="49" charset="0"/>
              </a:rPr>
              <a:t>=vocab </a:t>
            </a:r>
            <a:r>
              <a:rPr lang="en-GB" sz="1600" b="1" dirty="0" err="1">
                <a:latin typeface="Courier" pitchFamily="2" charset="0"/>
                <a:cs typeface="Consolas" panose="020B0609020204030204" pitchFamily="49" charset="0"/>
              </a:rPr>
              <a:t>href</a:t>
            </a:r>
            <a:r>
              <a:rPr lang="en-GB" sz="1600" b="1" dirty="0">
                <a:latin typeface="Courier" pitchFamily="2" charset="0"/>
                <a:cs typeface="Consolas" panose="020B0609020204030204" pitchFamily="49" charset="0"/>
              </a:rPr>
              <a:t>=/</a:t>
            </a:r>
            <a:r>
              <a:rPr lang="en-GB" sz="1600" b="1" dirty="0" err="1">
                <a:latin typeface="Courier" pitchFamily="2" charset="0"/>
                <a:cs typeface="Consolas" panose="020B0609020204030204" pitchFamily="49" charset="0"/>
              </a:rPr>
              <a:t>api-dict</a:t>
            </a:r>
            <a:r>
              <a:rPr lang="en-GB" sz="1600" b="1" dirty="0">
                <a:latin typeface="Courier" pitchFamily="2" charset="0"/>
                <a:cs typeface="Consolas" panose="020B0609020204030204" pitchFamily="49" charset="0"/>
              </a:rPr>
              <a:t> </a:t>
            </a: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	Link </a:t>
            </a:r>
            <a:r>
              <a:rPr lang="en-GB" sz="1600" dirty="0" err="1">
                <a:latin typeface="Courier" pitchFamily="2" charset="0"/>
                <a:cs typeface="Consolas" panose="020B0609020204030204" pitchFamily="49" charset="0"/>
              </a:rPr>
              <a:t>rel</a:t>
            </a: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=hosts rt=configuration </a:t>
            </a:r>
            <a:r>
              <a:rPr lang="en-GB" sz="1600" b="1" dirty="0" err="1">
                <a:latin typeface="Courier" pitchFamily="2" charset="0"/>
                <a:cs typeface="Consolas" panose="020B0609020204030204" pitchFamily="49" charset="0"/>
              </a:rPr>
              <a:t>href</a:t>
            </a:r>
            <a:r>
              <a:rPr lang="en-GB" sz="1600" b="1" dirty="0">
                <a:latin typeface="Courier" pitchFamily="2" charset="0"/>
                <a:cs typeface="Consolas" panose="020B0609020204030204" pitchFamily="49" charset="0"/>
              </a:rPr>
              <a:t>=/config </a:t>
            </a: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      			Link </a:t>
            </a:r>
            <a:r>
              <a:rPr lang="en-GB" sz="1600" b="1" dirty="0" err="1">
                <a:latin typeface="Courier" pitchFamily="2" charset="0"/>
                <a:cs typeface="Consolas" panose="020B0609020204030204" pitchFamily="49" charset="0"/>
              </a:rPr>
              <a:t>rel</a:t>
            </a:r>
            <a:r>
              <a:rPr lang="en-GB" sz="1600" b="1" dirty="0">
                <a:latin typeface="Courier" pitchFamily="2" charset="0"/>
                <a:cs typeface="Consolas" panose="020B0609020204030204" pitchFamily="49" charset="0"/>
              </a:rPr>
              <a:t>=vocab </a:t>
            </a:r>
            <a:r>
              <a:rPr lang="en-GB" sz="1600" b="1" dirty="0" err="1">
                <a:latin typeface="Courier" pitchFamily="2" charset="0"/>
                <a:cs typeface="Consolas" panose="020B0609020204030204" pitchFamily="49" charset="0"/>
              </a:rPr>
              <a:t>href</a:t>
            </a:r>
            <a:r>
              <a:rPr lang="en-GB" sz="1600" b="1" dirty="0">
                <a:latin typeface="Courier" pitchFamily="2" charset="0"/>
                <a:cs typeface="Consolas" panose="020B0609020204030204" pitchFamily="49" charset="0"/>
              </a:rPr>
              <a:t>=https://</a:t>
            </a:r>
            <a:r>
              <a:rPr lang="en-GB" sz="1600" b="1" dirty="0" err="1">
                <a:latin typeface="Courier" pitchFamily="2" charset="0"/>
                <a:cs typeface="Consolas" panose="020B0609020204030204" pitchFamily="49" charset="0"/>
              </a:rPr>
              <a:t>googley.eye</a:t>
            </a:r>
            <a:r>
              <a:rPr lang="en-GB" sz="1600" b="1" dirty="0">
                <a:latin typeface="Courier" pitchFamily="2" charset="0"/>
                <a:cs typeface="Consolas" panose="020B0609020204030204" pitchFamily="49" charset="0"/>
              </a:rPr>
              <a:t>/</a:t>
            </a:r>
            <a:r>
              <a:rPr lang="en-GB" sz="1600" b="1" dirty="0" err="1">
                <a:latin typeface="Courier" pitchFamily="2" charset="0"/>
                <a:cs typeface="Consolas" panose="020B0609020204030204" pitchFamily="49" charset="0"/>
              </a:rPr>
              <a:t>api-dict</a:t>
            </a:r>
            <a:r>
              <a:rPr lang="en-GB" sz="1600" b="1" dirty="0">
                <a:latin typeface="Courier" pitchFamily="2" charset="0"/>
                <a:cs typeface="Consolas" panose="020B0609020204030204" pitchFamily="49" charset="0"/>
              </a:rPr>
              <a:t> </a:t>
            </a: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}</a:t>
            </a:r>
            <a:endParaRPr lang="en-US" altLang="en-US" dirty="0">
              <a:latin typeface="+mj-lt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dirty="0">
              <a:latin typeface="+mj-lt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A new resource type </a:t>
            </a:r>
            <a:r>
              <a:rPr lang="en-US" altLang="en-US" sz="2000" dirty="0">
                <a:latin typeface="Courier" pitchFamily="2" charset="0"/>
              </a:rPr>
              <a:t>“rt=core-</a:t>
            </a:r>
            <a:r>
              <a:rPr lang="en-US" altLang="en-US" sz="2000" dirty="0" err="1">
                <a:latin typeface="Courier" pitchFamily="2" charset="0"/>
              </a:rPr>
              <a:t>api</a:t>
            </a:r>
            <a:r>
              <a:rPr lang="en-US" altLang="en-US" sz="2000" dirty="0">
                <a:latin typeface="Courier" pitchFamily="2" charset="0"/>
              </a:rPr>
              <a:t>-dictionary” </a:t>
            </a:r>
            <a:r>
              <a:rPr lang="en-US" altLang="en-US" dirty="0">
                <a:latin typeface="+mj-lt"/>
              </a:rPr>
              <a:t>can also be used on the query.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US" altLang="en-US" sz="1600" dirty="0">
                <a:latin typeface="Courier" pitchFamily="2" charset="0"/>
              </a:rPr>
              <a:t>	GET /.well-known/</a:t>
            </a:r>
            <a:r>
              <a:rPr lang="en-US" altLang="en-US" sz="1600" dirty="0" err="1">
                <a:latin typeface="Courier" pitchFamily="2" charset="0"/>
              </a:rPr>
              <a:t>core?</a:t>
            </a:r>
            <a:r>
              <a:rPr lang="en-US" altLang="en-US" sz="1600" b="1" dirty="0" err="1">
                <a:latin typeface="Courier" pitchFamily="2" charset="0"/>
              </a:rPr>
              <a:t>rt</a:t>
            </a:r>
            <a:r>
              <a:rPr lang="en-US" altLang="en-US" sz="1600" b="1" dirty="0">
                <a:latin typeface="Courier" pitchFamily="2" charset="0"/>
              </a:rPr>
              <a:t>=core-</a:t>
            </a:r>
            <a:r>
              <a:rPr lang="en-US" altLang="en-US" sz="1600" b="1" dirty="0" err="1">
                <a:latin typeface="Courier" pitchFamily="2" charset="0"/>
              </a:rPr>
              <a:t>api</a:t>
            </a:r>
            <a:r>
              <a:rPr lang="en-US" altLang="en-US" sz="1600" b="1" dirty="0">
                <a:latin typeface="Courier" pitchFamily="2" charset="0"/>
              </a:rPr>
              <a:t>-dictionary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US" altLang="en-US" sz="1600" dirty="0">
                <a:latin typeface="Courier" pitchFamily="2" charset="0"/>
              </a:rPr>
              <a:t>	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US" altLang="en-US" sz="1600" dirty="0">
                <a:latin typeface="Courier" pitchFamily="2" charset="0"/>
              </a:rPr>
              <a:t>	2.05 Content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US" altLang="en-US" sz="1600" dirty="0">
                <a:latin typeface="Courier" pitchFamily="2" charset="0"/>
              </a:rPr>
              <a:t>		&lt;/</a:t>
            </a:r>
            <a:r>
              <a:rPr lang="en-US" altLang="en-US" sz="1600" dirty="0" err="1">
                <a:latin typeface="Courier" pitchFamily="2" charset="0"/>
              </a:rPr>
              <a:t>api-dict</a:t>
            </a:r>
            <a:r>
              <a:rPr lang="en-US" altLang="en-US" sz="1600" dirty="0">
                <a:latin typeface="Courier" pitchFamily="2" charset="0"/>
              </a:rPr>
              <a:t>&gt;;</a:t>
            </a:r>
            <a:r>
              <a:rPr lang="en-US" altLang="en-US" sz="1600" b="1" dirty="0">
                <a:latin typeface="Courier" pitchFamily="2" charset="0"/>
              </a:rPr>
              <a:t>rt=core-</a:t>
            </a:r>
            <a:r>
              <a:rPr lang="en-US" altLang="en-US" sz="1600" b="1" dirty="0" err="1">
                <a:latin typeface="Courier" pitchFamily="2" charset="0"/>
              </a:rPr>
              <a:t>api</a:t>
            </a:r>
            <a:r>
              <a:rPr lang="en-US" altLang="en-US" sz="1600" b="1" dirty="0">
                <a:latin typeface="Courier" pitchFamily="2" charset="0"/>
              </a:rPr>
              <a:t>-dictionary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US" altLang="en-US" sz="1600" dirty="0">
                <a:latin typeface="Courier" pitchFamily="2" charset="0"/>
              </a:rPr>
              <a:t>		[...]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277EA-1818-3648-884F-0FBF5E67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7F70-8869-634B-AF6A-68E67AF5398A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37A42-7FC5-9A43-AF8D-2A53EA3EA9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856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53083ED-A7E8-1546-AA69-637304E5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74" y="227920"/>
            <a:ext cx="11160000" cy="576000"/>
          </a:xfrm>
        </p:spPr>
        <p:txBody>
          <a:bodyPr>
            <a:normAutofit fontScale="90000"/>
          </a:bodyPr>
          <a:lstStyle/>
          <a:p>
            <a:r>
              <a:rPr lang="en-US" dirty="0"/>
              <a:t>Retrieval</a:t>
            </a:r>
            <a:endParaRPr lang="en-US" b="1" dirty="0"/>
          </a:p>
        </p:txBody>
      </p:sp>
      <p:sp>
        <p:nvSpPr>
          <p:cNvPr id="12" name="Rectangle 1027">
            <a:extLst>
              <a:ext uri="{FF2B5EF4-FFF2-40B4-BE49-F238E27FC236}">
                <a16:creationId xmlns:a16="http://schemas.microsoft.com/office/drawing/2014/main" id="{69BA8D80-44F7-C447-8DA5-CE70BE0DC88A}"/>
              </a:ext>
            </a:extLst>
          </p:cNvPr>
          <p:cNvSpPr txBox="1">
            <a:spLocks noChangeArrowheads="1"/>
          </p:cNvSpPr>
          <p:nvPr/>
        </p:nvSpPr>
        <p:spPr>
          <a:xfrm>
            <a:off x="682016" y="977456"/>
            <a:ext cx="10755715" cy="520535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altLang="en-US" dirty="0" err="1">
                <a:latin typeface="+mj-lt"/>
              </a:rPr>
              <a:t>Vocabulary</a:t>
            </a:r>
            <a:r>
              <a:rPr lang="es-ES" altLang="en-US" dirty="0">
                <a:latin typeface="+mj-lt"/>
              </a:rPr>
              <a:t> </a:t>
            </a:r>
            <a:r>
              <a:rPr lang="es-ES" altLang="en-US" dirty="0" err="1">
                <a:latin typeface="+mj-lt"/>
              </a:rPr>
              <a:t>retrieved</a:t>
            </a:r>
            <a:r>
              <a:rPr lang="es-ES" altLang="en-US" dirty="0">
                <a:latin typeface="+mj-lt"/>
              </a:rPr>
              <a:t> </a:t>
            </a:r>
            <a:r>
              <a:rPr lang="es-ES" altLang="en-US" dirty="0" err="1">
                <a:latin typeface="+mj-lt"/>
              </a:rPr>
              <a:t>directly</a:t>
            </a:r>
            <a:r>
              <a:rPr lang="es-ES" altLang="en-US" dirty="0">
                <a:latin typeface="+mj-lt"/>
              </a:rPr>
              <a:t> </a:t>
            </a:r>
            <a:r>
              <a:rPr lang="es-ES" altLang="en-US" dirty="0" err="1">
                <a:latin typeface="+mj-lt"/>
              </a:rPr>
              <a:t>from</a:t>
            </a:r>
            <a:r>
              <a:rPr lang="es-ES" altLang="en-US" dirty="0">
                <a:latin typeface="+mj-lt"/>
              </a:rPr>
              <a:t> </a:t>
            </a:r>
            <a:r>
              <a:rPr lang="es-ES" altLang="en-US" dirty="0" err="1">
                <a:latin typeface="+mj-lt"/>
              </a:rPr>
              <a:t>endpoint</a:t>
            </a:r>
            <a:endParaRPr lang="en-US" altLang="en-US" dirty="0">
              <a:latin typeface="Courier" pitchFamily="2" charset="0"/>
            </a:endParaRP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GET /</a:t>
            </a:r>
            <a:r>
              <a:rPr lang="en-GB" sz="1600" dirty="0" err="1">
                <a:latin typeface="Courier" pitchFamily="2" charset="0"/>
                <a:cs typeface="Consolas" panose="020B0609020204030204" pitchFamily="49" charset="0"/>
              </a:rPr>
              <a:t>api-dict</a:t>
            </a:r>
            <a:endParaRPr lang="en-GB" sz="16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</a:t>
            </a:r>
            <a:br>
              <a:rPr lang="en-GB" sz="1600" dirty="0">
                <a:latin typeface="Courier" pitchFamily="2" charset="0"/>
                <a:cs typeface="Consolas" panose="020B0609020204030204" pitchFamily="49" charset="0"/>
              </a:rPr>
            </a:b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2.05 Content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</a:t>
            </a:r>
            <a:r>
              <a:rPr lang="en-GB" sz="1600" dirty="0" err="1">
                <a:latin typeface="Courier" pitchFamily="2" charset="0"/>
                <a:cs typeface="Consolas" panose="020B0609020204030204" pitchFamily="49" charset="0"/>
              </a:rPr>
              <a:t>ETag</a:t>
            </a: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: 12345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	| Count | Namespace                  |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	|:-----:|:-------------------------- |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	|  100  | "ACE group management"     |</a:t>
            </a:r>
            <a:endParaRPr lang="en-US" altLang="en-US" dirty="0">
              <a:latin typeface="+mj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277EA-1818-3648-884F-0FBF5E67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7F70-8869-634B-AF6A-68E67AF5398A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37A42-7FC5-9A43-AF8D-2A53EA3EA9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11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53083ED-A7E8-1546-AA69-637304E5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74" y="227920"/>
            <a:ext cx="11160000" cy="576000"/>
          </a:xfrm>
        </p:spPr>
        <p:txBody>
          <a:bodyPr>
            <a:normAutofit fontScale="90000"/>
          </a:bodyPr>
          <a:lstStyle/>
          <a:p>
            <a:r>
              <a:rPr lang="en-US" dirty="0"/>
              <a:t>Negotiation</a:t>
            </a:r>
            <a:endParaRPr lang="en-US" b="1" dirty="0"/>
          </a:p>
        </p:txBody>
      </p:sp>
      <p:sp>
        <p:nvSpPr>
          <p:cNvPr id="12" name="Rectangle 1027">
            <a:extLst>
              <a:ext uri="{FF2B5EF4-FFF2-40B4-BE49-F238E27FC236}">
                <a16:creationId xmlns:a16="http://schemas.microsoft.com/office/drawing/2014/main" id="{69BA8D80-44F7-C447-8DA5-CE70BE0DC88A}"/>
              </a:ext>
            </a:extLst>
          </p:cNvPr>
          <p:cNvSpPr txBox="1">
            <a:spLocks noChangeArrowheads="1"/>
          </p:cNvSpPr>
          <p:nvPr/>
        </p:nvSpPr>
        <p:spPr>
          <a:xfrm>
            <a:off x="634413" y="1150993"/>
            <a:ext cx="10755715" cy="520535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dirty="0">
              <a:latin typeface="+mj-lt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  <a:cs typeface="Calibri" panose="020F0502020204030204" pitchFamily="34" charset="0"/>
              </a:rPr>
              <a:t>Once resource is found clients can negotiate the vocabulary to be used using the </a:t>
            </a:r>
            <a:r>
              <a:rPr lang="en-US" altLang="en-US" sz="2000" dirty="0">
                <a:latin typeface="Courier" pitchFamily="2" charset="0"/>
                <a:cs typeface="Calibri" panose="020F0502020204030204" pitchFamily="34" charset="0"/>
              </a:rPr>
              <a:t>“</a:t>
            </a:r>
            <a:r>
              <a:rPr lang="en-US" altLang="en-US" sz="2000" dirty="0" err="1">
                <a:latin typeface="Courier" pitchFamily="2" charset="0"/>
                <a:cs typeface="Calibri" panose="020F0502020204030204" pitchFamily="34" charset="0"/>
              </a:rPr>
              <a:t>rel</a:t>
            </a:r>
            <a:r>
              <a:rPr lang="en-US" altLang="en-US" sz="2000" dirty="0">
                <a:latin typeface="Courier" pitchFamily="2" charset="0"/>
                <a:cs typeface="Calibri" panose="020F0502020204030204" pitchFamily="34" charset="0"/>
              </a:rPr>
              <a:t>=vocab”</a:t>
            </a:r>
            <a:r>
              <a:rPr lang="en-US" altLang="en-US" dirty="0">
                <a:latin typeface="+mj-lt"/>
                <a:cs typeface="Calibri" panose="020F0502020204030204" pitchFamily="34" charset="0"/>
              </a:rPr>
              <a:t> link option.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dirty="0">
                <a:latin typeface="Courier" pitchFamily="2" charset="0"/>
              </a:rPr>
              <a:t>	</a:t>
            </a: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POST /config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		Link </a:t>
            </a:r>
            <a:r>
              <a:rPr lang="en-GB" sz="1800" dirty="0" err="1">
                <a:latin typeface="Courier" pitchFamily="2" charset="0"/>
                <a:cs typeface="Consolas" panose="020B0609020204030204" pitchFamily="49" charset="0"/>
              </a:rPr>
              <a:t>rel</a:t>
            </a: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=vocab </a:t>
            </a:r>
            <a:r>
              <a:rPr lang="en-GB" sz="1800" dirty="0" err="1">
                <a:latin typeface="Courier" pitchFamily="2" charset="0"/>
                <a:cs typeface="Consolas" panose="020B0609020204030204" pitchFamily="49" charset="0"/>
              </a:rPr>
              <a:t>href</a:t>
            </a: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=/</a:t>
            </a:r>
            <a:r>
              <a:rPr lang="en-GB" sz="1800" dirty="0" err="1">
                <a:latin typeface="Courier" pitchFamily="2" charset="0"/>
                <a:cs typeface="Consolas" panose="020B0609020204030204" pitchFamily="49" charset="0"/>
              </a:rPr>
              <a:t>api-dict</a:t>
            </a: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urier" pitchFamily="2" charset="0"/>
                <a:cs typeface="Consolas" panose="020B0609020204030204" pitchFamily="49" charset="0"/>
              </a:rPr>
              <a:t>etag</a:t>
            </a: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=12345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		Setting key=@72 value=false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		Setting key=@73 value=15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		Setting key=@74 value=@75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	2.04 Changed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endParaRPr lang="en-GB" sz="18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   OR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	5.xy I Don’t have the vocabulary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endParaRPr lang="en-GB" sz="18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277EA-1818-3648-884F-0FBF5E67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7F70-8869-634B-AF6A-68E67AF5398A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37A42-7FC5-9A43-AF8D-2A53EA3EA9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330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53083ED-A7E8-1546-AA69-637304E5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74" y="227920"/>
            <a:ext cx="11160000" cy="576000"/>
          </a:xfrm>
        </p:spPr>
        <p:txBody>
          <a:bodyPr>
            <a:normAutofit fontScale="90000"/>
          </a:bodyPr>
          <a:lstStyle/>
          <a:p>
            <a:r>
              <a:rPr lang="en-US" dirty="0"/>
              <a:t>Full exchange</a:t>
            </a:r>
            <a:endParaRPr lang="en-US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277EA-1818-3648-884F-0FBF5E67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7F70-8869-634B-AF6A-68E67AF5398A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37A42-7FC5-9A43-AF8D-2A53EA3EA9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7</a:t>
            </a:fld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E7947-A6E0-E544-A836-7937283A5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271" y="746368"/>
            <a:ext cx="4790804" cy="534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1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593</Words>
  <Application>Microsoft Macintosh PowerPoint</Application>
  <PresentationFormat>Widescreen</PresentationFormat>
  <Paragraphs>85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Problem Details For CoAP APIs &amp; CoRAL API Discovery</vt:lpstr>
      <vt:lpstr>Overview</vt:lpstr>
      <vt:lpstr>Advertising</vt:lpstr>
      <vt:lpstr>Discovery</vt:lpstr>
      <vt:lpstr>Retrieval</vt:lpstr>
      <vt:lpstr>Negotiation</vt:lpstr>
      <vt:lpstr>Full exchange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Protocols and IoT https://jaime.win/lecture</dc:title>
  <dc:creator>Jaime Jiménez</dc:creator>
  <cp:lastModifiedBy>Jaime Jiménez</cp:lastModifiedBy>
  <cp:revision>83</cp:revision>
  <cp:lastPrinted>2019-05-03T21:11:14Z</cp:lastPrinted>
  <dcterms:created xsi:type="dcterms:W3CDTF">2019-04-10T21:23:14Z</dcterms:created>
  <dcterms:modified xsi:type="dcterms:W3CDTF">2020-10-30T12:25:21Z</dcterms:modified>
</cp:coreProperties>
</file>