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69" r:id="rId8"/>
    <p:sldId id="270" r:id="rId9"/>
    <p:sldId id="264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63495-877A-49DA-A828-FE3AEE5B94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CE2C7-57A5-4FAA-AB86-2A059E2392F8}">
      <dgm:prSet/>
      <dgm:spPr/>
      <dgm:t>
        <a:bodyPr/>
        <a:lstStyle/>
        <a:p>
          <a:r>
            <a:rPr lang="en-US"/>
            <a:t>How does sex and age affect medical cost billed by insurance? </a:t>
          </a:r>
        </a:p>
      </dgm:t>
    </dgm:pt>
    <dgm:pt modelId="{F8BF079B-14E3-457E-9FD1-6F67A7AE3D00}" type="parTrans" cxnId="{9D666B17-EF07-4D76-B595-9AC74086384D}">
      <dgm:prSet/>
      <dgm:spPr/>
      <dgm:t>
        <a:bodyPr/>
        <a:lstStyle/>
        <a:p>
          <a:endParaRPr lang="en-US"/>
        </a:p>
      </dgm:t>
    </dgm:pt>
    <dgm:pt modelId="{7B594603-2EF2-42D0-AD7B-FF2640564892}" type="sibTrans" cxnId="{9D666B17-EF07-4D76-B595-9AC74086384D}">
      <dgm:prSet/>
      <dgm:spPr/>
      <dgm:t>
        <a:bodyPr/>
        <a:lstStyle/>
        <a:p>
          <a:endParaRPr lang="en-US"/>
        </a:p>
      </dgm:t>
    </dgm:pt>
    <dgm:pt modelId="{8F7A6BD0-7BE3-4C50-A520-9BAEF480465B}">
      <dgm:prSet/>
      <dgm:spPr/>
      <dgm:t>
        <a:bodyPr/>
        <a:lstStyle/>
        <a:p>
          <a:r>
            <a:rPr lang="en-US"/>
            <a:t>How does BMI affect medical billed by insurance?</a:t>
          </a:r>
        </a:p>
      </dgm:t>
    </dgm:pt>
    <dgm:pt modelId="{CCDEEC74-3D3F-405B-A05C-00BF403796A9}" type="parTrans" cxnId="{05B2B0E8-3DF5-4B48-9226-D5A73570942A}">
      <dgm:prSet/>
      <dgm:spPr/>
      <dgm:t>
        <a:bodyPr/>
        <a:lstStyle/>
        <a:p>
          <a:endParaRPr lang="en-US"/>
        </a:p>
      </dgm:t>
    </dgm:pt>
    <dgm:pt modelId="{D026B7FB-71D4-4CF7-A561-A8855A064186}" type="sibTrans" cxnId="{05B2B0E8-3DF5-4B48-9226-D5A73570942A}">
      <dgm:prSet/>
      <dgm:spPr/>
      <dgm:t>
        <a:bodyPr/>
        <a:lstStyle/>
        <a:p>
          <a:endParaRPr lang="en-US"/>
        </a:p>
      </dgm:t>
    </dgm:pt>
    <dgm:pt modelId="{DFD8152B-0C8C-4909-AB88-96FD0181D8A1}">
      <dgm:prSet/>
      <dgm:spPr/>
      <dgm:t>
        <a:bodyPr/>
        <a:lstStyle/>
        <a:p>
          <a:r>
            <a:rPr lang="en-US"/>
            <a:t>How does region of residency and being a (non)smoker affect medical bill?</a:t>
          </a:r>
        </a:p>
      </dgm:t>
    </dgm:pt>
    <dgm:pt modelId="{08879EC7-E794-4C19-BD45-2F780F135158}" type="parTrans" cxnId="{43E6B669-5C9A-4C73-BFA6-F9882837E3E0}">
      <dgm:prSet/>
      <dgm:spPr/>
      <dgm:t>
        <a:bodyPr/>
        <a:lstStyle/>
        <a:p>
          <a:endParaRPr lang="en-US"/>
        </a:p>
      </dgm:t>
    </dgm:pt>
    <dgm:pt modelId="{73D05DF0-BFD1-45FE-9841-866D75FC5735}" type="sibTrans" cxnId="{43E6B669-5C9A-4C73-BFA6-F9882837E3E0}">
      <dgm:prSet/>
      <dgm:spPr/>
      <dgm:t>
        <a:bodyPr/>
        <a:lstStyle/>
        <a:p>
          <a:endParaRPr lang="en-US"/>
        </a:p>
      </dgm:t>
    </dgm:pt>
    <dgm:pt modelId="{B1579EDD-0FD6-45A1-AAA2-C549C0051A09}">
      <dgm:prSet/>
      <dgm:spPr/>
      <dgm:t>
        <a:bodyPr/>
        <a:lstStyle/>
        <a:p>
          <a:r>
            <a:rPr lang="en-US"/>
            <a:t>How does having children (0)(1-2)(3-5) affect insurance bill?</a:t>
          </a:r>
        </a:p>
      </dgm:t>
    </dgm:pt>
    <dgm:pt modelId="{1C377E57-B21E-4B20-BC03-B59C5E6CE301}" type="parTrans" cxnId="{C98CCEBA-F713-4ED5-97BA-AA64A5F9BB45}">
      <dgm:prSet/>
      <dgm:spPr/>
      <dgm:t>
        <a:bodyPr/>
        <a:lstStyle/>
        <a:p>
          <a:endParaRPr lang="en-US"/>
        </a:p>
      </dgm:t>
    </dgm:pt>
    <dgm:pt modelId="{A26AC5B2-3F6C-44F2-B9B6-6FABA109A410}" type="sibTrans" cxnId="{C98CCEBA-F713-4ED5-97BA-AA64A5F9BB45}">
      <dgm:prSet/>
      <dgm:spPr/>
      <dgm:t>
        <a:bodyPr/>
        <a:lstStyle/>
        <a:p>
          <a:endParaRPr lang="en-US"/>
        </a:p>
      </dgm:t>
    </dgm:pt>
    <dgm:pt modelId="{2B0ED8A5-C20D-41CF-B0C9-80AAE0AC0625}" type="pres">
      <dgm:prSet presAssocID="{E3163495-877A-49DA-A828-FE3AEE5B94CB}" presName="outerComposite" presStyleCnt="0">
        <dgm:presLayoutVars>
          <dgm:chMax val="5"/>
          <dgm:dir/>
          <dgm:resizeHandles val="exact"/>
        </dgm:presLayoutVars>
      </dgm:prSet>
      <dgm:spPr/>
    </dgm:pt>
    <dgm:pt modelId="{2E932056-C011-4D6B-8D1D-090A20452C29}" type="pres">
      <dgm:prSet presAssocID="{E3163495-877A-49DA-A828-FE3AEE5B94CB}" presName="dummyMaxCanvas" presStyleCnt="0">
        <dgm:presLayoutVars/>
      </dgm:prSet>
      <dgm:spPr/>
    </dgm:pt>
    <dgm:pt modelId="{9FD9EBC2-A731-4C8F-9D53-BB4FCB84ACD9}" type="pres">
      <dgm:prSet presAssocID="{E3163495-877A-49DA-A828-FE3AEE5B94CB}" presName="FourNodes_1" presStyleLbl="node1" presStyleIdx="0" presStyleCnt="4">
        <dgm:presLayoutVars>
          <dgm:bulletEnabled val="1"/>
        </dgm:presLayoutVars>
      </dgm:prSet>
      <dgm:spPr/>
    </dgm:pt>
    <dgm:pt modelId="{481F99B2-B19B-4B7C-88CC-E2464B8C7D57}" type="pres">
      <dgm:prSet presAssocID="{E3163495-877A-49DA-A828-FE3AEE5B94CB}" presName="FourNodes_2" presStyleLbl="node1" presStyleIdx="1" presStyleCnt="4">
        <dgm:presLayoutVars>
          <dgm:bulletEnabled val="1"/>
        </dgm:presLayoutVars>
      </dgm:prSet>
      <dgm:spPr/>
    </dgm:pt>
    <dgm:pt modelId="{F2F61104-36C1-4D30-A329-A0D702BB13D4}" type="pres">
      <dgm:prSet presAssocID="{E3163495-877A-49DA-A828-FE3AEE5B94CB}" presName="FourNodes_3" presStyleLbl="node1" presStyleIdx="2" presStyleCnt="4">
        <dgm:presLayoutVars>
          <dgm:bulletEnabled val="1"/>
        </dgm:presLayoutVars>
      </dgm:prSet>
      <dgm:spPr/>
    </dgm:pt>
    <dgm:pt modelId="{E7367BD3-4443-4965-A81D-D70E57AC9DE9}" type="pres">
      <dgm:prSet presAssocID="{E3163495-877A-49DA-A828-FE3AEE5B94CB}" presName="FourNodes_4" presStyleLbl="node1" presStyleIdx="3" presStyleCnt="4">
        <dgm:presLayoutVars>
          <dgm:bulletEnabled val="1"/>
        </dgm:presLayoutVars>
      </dgm:prSet>
      <dgm:spPr/>
    </dgm:pt>
    <dgm:pt modelId="{B4CE6016-20B0-45F5-8848-745045A6B19F}" type="pres">
      <dgm:prSet presAssocID="{E3163495-877A-49DA-A828-FE3AEE5B94CB}" presName="FourConn_1-2" presStyleLbl="fgAccFollowNode1" presStyleIdx="0" presStyleCnt="3">
        <dgm:presLayoutVars>
          <dgm:bulletEnabled val="1"/>
        </dgm:presLayoutVars>
      </dgm:prSet>
      <dgm:spPr/>
    </dgm:pt>
    <dgm:pt modelId="{149CAE8A-1839-4C13-9181-AF863848690A}" type="pres">
      <dgm:prSet presAssocID="{E3163495-877A-49DA-A828-FE3AEE5B94CB}" presName="FourConn_2-3" presStyleLbl="fgAccFollowNode1" presStyleIdx="1" presStyleCnt="3">
        <dgm:presLayoutVars>
          <dgm:bulletEnabled val="1"/>
        </dgm:presLayoutVars>
      </dgm:prSet>
      <dgm:spPr/>
    </dgm:pt>
    <dgm:pt modelId="{DDD3F26C-3B66-4FF5-84A9-5EF709B8C8E6}" type="pres">
      <dgm:prSet presAssocID="{E3163495-877A-49DA-A828-FE3AEE5B94CB}" presName="FourConn_3-4" presStyleLbl="fgAccFollowNode1" presStyleIdx="2" presStyleCnt="3">
        <dgm:presLayoutVars>
          <dgm:bulletEnabled val="1"/>
        </dgm:presLayoutVars>
      </dgm:prSet>
      <dgm:spPr/>
    </dgm:pt>
    <dgm:pt modelId="{BB4D3436-B011-4CC9-B4AC-BE36EA5DD2E3}" type="pres">
      <dgm:prSet presAssocID="{E3163495-877A-49DA-A828-FE3AEE5B94CB}" presName="FourNodes_1_text" presStyleLbl="node1" presStyleIdx="3" presStyleCnt="4">
        <dgm:presLayoutVars>
          <dgm:bulletEnabled val="1"/>
        </dgm:presLayoutVars>
      </dgm:prSet>
      <dgm:spPr/>
    </dgm:pt>
    <dgm:pt modelId="{DA170EAC-3392-49F3-A7E7-4D5524D2E0DE}" type="pres">
      <dgm:prSet presAssocID="{E3163495-877A-49DA-A828-FE3AEE5B94CB}" presName="FourNodes_2_text" presStyleLbl="node1" presStyleIdx="3" presStyleCnt="4">
        <dgm:presLayoutVars>
          <dgm:bulletEnabled val="1"/>
        </dgm:presLayoutVars>
      </dgm:prSet>
      <dgm:spPr/>
    </dgm:pt>
    <dgm:pt modelId="{606EA441-1711-41D2-A473-3D0D20CC3EB6}" type="pres">
      <dgm:prSet presAssocID="{E3163495-877A-49DA-A828-FE3AEE5B94CB}" presName="FourNodes_3_text" presStyleLbl="node1" presStyleIdx="3" presStyleCnt="4">
        <dgm:presLayoutVars>
          <dgm:bulletEnabled val="1"/>
        </dgm:presLayoutVars>
      </dgm:prSet>
      <dgm:spPr/>
    </dgm:pt>
    <dgm:pt modelId="{25538810-7AAE-43B4-BDBB-F74BF2526D60}" type="pres">
      <dgm:prSet presAssocID="{E3163495-877A-49DA-A828-FE3AEE5B94C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D5701-2AC0-407B-8FF9-036ADEC8303D}" type="presOf" srcId="{8F7A6BD0-7BE3-4C50-A520-9BAEF480465B}" destId="{481F99B2-B19B-4B7C-88CC-E2464B8C7D57}" srcOrd="0" destOrd="0" presId="urn:microsoft.com/office/officeart/2005/8/layout/vProcess5"/>
    <dgm:cxn modelId="{6E948C0E-A825-480D-A240-83FF1AC59A11}" type="presOf" srcId="{E3163495-877A-49DA-A828-FE3AEE5B94CB}" destId="{2B0ED8A5-C20D-41CF-B0C9-80AAE0AC0625}" srcOrd="0" destOrd="0" presId="urn:microsoft.com/office/officeart/2005/8/layout/vProcess5"/>
    <dgm:cxn modelId="{9D666B17-EF07-4D76-B595-9AC74086384D}" srcId="{E3163495-877A-49DA-A828-FE3AEE5B94CB}" destId="{A66CE2C7-57A5-4FAA-AB86-2A059E2392F8}" srcOrd="0" destOrd="0" parTransId="{F8BF079B-14E3-457E-9FD1-6F67A7AE3D00}" sibTransId="{7B594603-2EF2-42D0-AD7B-FF2640564892}"/>
    <dgm:cxn modelId="{0D8C3B29-11E6-4BB1-B24C-95A9A2A5EAF0}" type="presOf" srcId="{DFD8152B-0C8C-4909-AB88-96FD0181D8A1}" destId="{606EA441-1711-41D2-A473-3D0D20CC3EB6}" srcOrd="1" destOrd="0" presId="urn:microsoft.com/office/officeart/2005/8/layout/vProcess5"/>
    <dgm:cxn modelId="{360AF138-06E8-48AB-9F6E-AE3A46763912}" type="presOf" srcId="{A66CE2C7-57A5-4FAA-AB86-2A059E2392F8}" destId="{BB4D3436-B011-4CC9-B4AC-BE36EA5DD2E3}" srcOrd="1" destOrd="0" presId="urn:microsoft.com/office/officeart/2005/8/layout/vProcess5"/>
    <dgm:cxn modelId="{A6DA9A5D-EA3D-46A3-BB1E-CFFB619F8DC6}" type="presOf" srcId="{73D05DF0-BFD1-45FE-9841-866D75FC5735}" destId="{DDD3F26C-3B66-4FF5-84A9-5EF709B8C8E6}" srcOrd="0" destOrd="0" presId="urn:microsoft.com/office/officeart/2005/8/layout/vProcess5"/>
    <dgm:cxn modelId="{43E6B669-5C9A-4C73-BFA6-F9882837E3E0}" srcId="{E3163495-877A-49DA-A828-FE3AEE5B94CB}" destId="{DFD8152B-0C8C-4909-AB88-96FD0181D8A1}" srcOrd="2" destOrd="0" parTransId="{08879EC7-E794-4C19-BD45-2F780F135158}" sibTransId="{73D05DF0-BFD1-45FE-9841-866D75FC5735}"/>
    <dgm:cxn modelId="{EF6CC275-63E2-4EF4-9620-1E545DDDF089}" type="presOf" srcId="{DFD8152B-0C8C-4909-AB88-96FD0181D8A1}" destId="{F2F61104-36C1-4D30-A329-A0D702BB13D4}" srcOrd="0" destOrd="0" presId="urn:microsoft.com/office/officeart/2005/8/layout/vProcess5"/>
    <dgm:cxn modelId="{7FC839B2-0B34-450E-ACAB-AE389AEC39C8}" type="presOf" srcId="{B1579EDD-0FD6-45A1-AAA2-C549C0051A09}" destId="{25538810-7AAE-43B4-BDBB-F74BF2526D60}" srcOrd="1" destOrd="0" presId="urn:microsoft.com/office/officeart/2005/8/layout/vProcess5"/>
    <dgm:cxn modelId="{A904F5B9-2AF7-462F-9E71-620AF3FDD117}" type="presOf" srcId="{B1579EDD-0FD6-45A1-AAA2-C549C0051A09}" destId="{E7367BD3-4443-4965-A81D-D70E57AC9DE9}" srcOrd="0" destOrd="0" presId="urn:microsoft.com/office/officeart/2005/8/layout/vProcess5"/>
    <dgm:cxn modelId="{C98CCEBA-F713-4ED5-97BA-AA64A5F9BB45}" srcId="{E3163495-877A-49DA-A828-FE3AEE5B94CB}" destId="{B1579EDD-0FD6-45A1-AAA2-C549C0051A09}" srcOrd="3" destOrd="0" parTransId="{1C377E57-B21E-4B20-BC03-B59C5E6CE301}" sibTransId="{A26AC5B2-3F6C-44F2-B9B6-6FABA109A410}"/>
    <dgm:cxn modelId="{3CE30EC3-0E53-4842-92F0-F32BBAC4AE44}" type="presOf" srcId="{D026B7FB-71D4-4CF7-A561-A8855A064186}" destId="{149CAE8A-1839-4C13-9181-AF863848690A}" srcOrd="0" destOrd="0" presId="urn:microsoft.com/office/officeart/2005/8/layout/vProcess5"/>
    <dgm:cxn modelId="{4876FBCB-3A9A-44F0-9956-FD0405036491}" type="presOf" srcId="{8F7A6BD0-7BE3-4C50-A520-9BAEF480465B}" destId="{DA170EAC-3392-49F3-A7E7-4D5524D2E0DE}" srcOrd="1" destOrd="0" presId="urn:microsoft.com/office/officeart/2005/8/layout/vProcess5"/>
    <dgm:cxn modelId="{05B2B0E8-3DF5-4B48-9226-D5A73570942A}" srcId="{E3163495-877A-49DA-A828-FE3AEE5B94CB}" destId="{8F7A6BD0-7BE3-4C50-A520-9BAEF480465B}" srcOrd="1" destOrd="0" parTransId="{CCDEEC74-3D3F-405B-A05C-00BF403796A9}" sibTransId="{D026B7FB-71D4-4CF7-A561-A8855A064186}"/>
    <dgm:cxn modelId="{EB6764F2-8D19-4CB5-BD32-43A013647855}" type="presOf" srcId="{A66CE2C7-57A5-4FAA-AB86-2A059E2392F8}" destId="{9FD9EBC2-A731-4C8F-9D53-BB4FCB84ACD9}" srcOrd="0" destOrd="0" presId="urn:microsoft.com/office/officeart/2005/8/layout/vProcess5"/>
    <dgm:cxn modelId="{AFF4CCF8-09CF-4525-BD1C-7A0A9949E57A}" type="presOf" srcId="{7B594603-2EF2-42D0-AD7B-FF2640564892}" destId="{B4CE6016-20B0-45F5-8848-745045A6B19F}" srcOrd="0" destOrd="0" presId="urn:microsoft.com/office/officeart/2005/8/layout/vProcess5"/>
    <dgm:cxn modelId="{E739E945-71DA-4F75-A1FE-2EF77EE45B96}" type="presParOf" srcId="{2B0ED8A5-C20D-41CF-B0C9-80AAE0AC0625}" destId="{2E932056-C011-4D6B-8D1D-090A20452C29}" srcOrd="0" destOrd="0" presId="urn:microsoft.com/office/officeart/2005/8/layout/vProcess5"/>
    <dgm:cxn modelId="{F542354C-B3BF-4B13-9AB6-A20D813A7A58}" type="presParOf" srcId="{2B0ED8A5-C20D-41CF-B0C9-80AAE0AC0625}" destId="{9FD9EBC2-A731-4C8F-9D53-BB4FCB84ACD9}" srcOrd="1" destOrd="0" presId="urn:microsoft.com/office/officeart/2005/8/layout/vProcess5"/>
    <dgm:cxn modelId="{C8990977-E30D-4953-B602-ADADE5BEA935}" type="presParOf" srcId="{2B0ED8A5-C20D-41CF-B0C9-80AAE0AC0625}" destId="{481F99B2-B19B-4B7C-88CC-E2464B8C7D57}" srcOrd="2" destOrd="0" presId="urn:microsoft.com/office/officeart/2005/8/layout/vProcess5"/>
    <dgm:cxn modelId="{F319108A-4068-4CD8-897F-90393C0EB791}" type="presParOf" srcId="{2B0ED8A5-C20D-41CF-B0C9-80AAE0AC0625}" destId="{F2F61104-36C1-4D30-A329-A0D702BB13D4}" srcOrd="3" destOrd="0" presId="urn:microsoft.com/office/officeart/2005/8/layout/vProcess5"/>
    <dgm:cxn modelId="{46571A5E-4697-4261-B33D-90AAEBE03E92}" type="presParOf" srcId="{2B0ED8A5-C20D-41CF-B0C9-80AAE0AC0625}" destId="{E7367BD3-4443-4965-A81D-D70E57AC9DE9}" srcOrd="4" destOrd="0" presId="urn:microsoft.com/office/officeart/2005/8/layout/vProcess5"/>
    <dgm:cxn modelId="{9706849A-F8DD-4239-BCF2-0C3BF4993489}" type="presParOf" srcId="{2B0ED8A5-C20D-41CF-B0C9-80AAE0AC0625}" destId="{B4CE6016-20B0-45F5-8848-745045A6B19F}" srcOrd="5" destOrd="0" presId="urn:microsoft.com/office/officeart/2005/8/layout/vProcess5"/>
    <dgm:cxn modelId="{428C86FD-35EE-4F3F-A647-FE8EF3401D0A}" type="presParOf" srcId="{2B0ED8A5-C20D-41CF-B0C9-80AAE0AC0625}" destId="{149CAE8A-1839-4C13-9181-AF863848690A}" srcOrd="6" destOrd="0" presId="urn:microsoft.com/office/officeart/2005/8/layout/vProcess5"/>
    <dgm:cxn modelId="{3558DA74-7488-4961-9040-04997ABCAC36}" type="presParOf" srcId="{2B0ED8A5-C20D-41CF-B0C9-80AAE0AC0625}" destId="{DDD3F26C-3B66-4FF5-84A9-5EF709B8C8E6}" srcOrd="7" destOrd="0" presId="urn:microsoft.com/office/officeart/2005/8/layout/vProcess5"/>
    <dgm:cxn modelId="{C6411BB1-79ED-4227-9C52-83DDE527CC96}" type="presParOf" srcId="{2B0ED8A5-C20D-41CF-B0C9-80AAE0AC0625}" destId="{BB4D3436-B011-4CC9-B4AC-BE36EA5DD2E3}" srcOrd="8" destOrd="0" presId="urn:microsoft.com/office/officeart/2005/8/layout/vProcess5"/>
    <dgm:cxn modelId="{F404943D-60BA-40FA-B1EF-DC68DFD895D8}" type="presParOf" srcId="{2B0ED8A5-C20D-41CF-B0C9-80AAE0AC0625}" destId="{DA170EAC-3392-49F3-A7E7-4D5524D2E0DE}" srcOrd="9" destOrd="0" presId="urn:microsoft.com/office/officeart/2005/8/layout/vProcess5"/>
    <dgm:cxn modelId="{BB2756C4-2EE3-447D-B9CA-6B44AB11A63A}" type="presParOf" srcId="{2B0ED8A5-C20D-41CF-B0C9-80AAE0AC0625}" destId="{606EA441-1711-41D2-A473-3D0D20CC3EB6}" srcOrd="10" destOrd="0" presId="urn:microsoft.com/office/officeart/2005/8/layout/vProcess5"/>
    <dgm:cxn modelId="{8E357027-EE39-4F47-81F0-6EA934B41DCA}" type="presParOf" srcId="{2B0ED8A5-C20D-41CF-B0C9-80AAE0AC0625}" destId="{25538810-7AAE-43B4-BDBB-F74BF2526D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EBC2-A731-4C8F-9D53-BB4FCB84ACD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sex and age affect medical cost billed by insurance? </a:t>
          </a:r>
        </a:p>
      </dsp:txBody>
      <dsp:txXfrm>
        <a:off x="24836" y="24836"/>
        <a:ext cx="7073832" cy="798307"/>
      </dsp:txXfrm>
    </dsp:sp>
    <dsp:sp modelId="{481F99B2-B19B-4B7C-88CC-E2464B8C7D57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BMI affect medical billed by insurance?</a:t>
          </a:r>
        </a:p>
      </dsp:txBody>
      <dsp:txXfrm>
        <a:off x="699904" y="1026993"/>
        <a:ext cx="6784593" cy="798307"/>
      </dsp:txXfrm>
    </dsp:sp>
    <dsp:sp modelId="{F2F61104-36C1-4D30-A329-A0D702BB13D4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region of residency and being a (non)smoker affect medical bill?</a:t>
          </a:r>
        </a:p>
      </dsp:txBody>
      <dsp:txXfrm>
        <a:off x="1364897" y="2029150"/>
        <a:ext cx="6794669" cy="798307"/>
      </dsp:txXfrm>
    </dsp:sp>
    <dsp:sp modelId="{E7367BD3-4443-4965-A81D-D70E57AC9DE9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having children (0)(1-2)(3-5) affect insurance bill?</a:t>
          </a:r>
        </a:p>
      </dsp:txBody>
      <dsp:txXfrm>
        <a:off x="2039966" y="3031306"/>
        <a:ext cx="6784593" cy="798307"/>
      </dsp:txXfrm>
    </dsp:sp>
    <dsp:sp modelId="{B4CE6016-20B0-45F5-8848-745045A6B19F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149CAE8A-1839-4C13-9181-AF863848690A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DDD3F26C-3B66-4FF5-84A9-5EF709B8C8E6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8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643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lculator next to a stack of money&#10;&#10;Description automatically generated">
            <a:extLst>
              <a:ext uri="{FF2B5EF4-FFF2-40B4-BE49-F238E27FC236}">
                <a16:creationId xmlns:a16="http://schemas.microsoft.com/office/drawing/2014/main" id="{BCC333CE-6507-2481-D62B-BC3F712B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C1448-D141-A114-EFB3-E4BDAC06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Medical Cost After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B9AF-3979-BE0C-0F9B-B2CB7290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Jaime, Bandon, Matthew and Jasmin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740F8-3FB5-3267-1679-9CA11BDC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022" y="1007042"/>
            <a:ext cx="7089163" cy="484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75EEF-1D51-0B81-44A1-5716908A4A0C}"/>
              </a:ext>
            </a:extLst>
          </p:cNvPr>
          <p:cNvSpPr txBox="1"/>
          <p:nvPr/>
        </p:nvSpPr>
        <p:spPr>
          <a:xfrm>
            <a:off x="575815" y="1007042"/>
            <a:ext cx="3601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have a scatterplot that shows a trend that looks like people with no children tend to have bigger medical charges.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6C097-4FFF-587D-7AD9-F42A0EE334F6}"/>
              </a:ext>
            </a:extLst>
          </p:cNvPr>
          <p:cNvSpPr txBox="1"/>
          <p:nvPr/>
        </p:nvSpPr>
        <p:spPr>
          <a:xfrm>
            <a:off x="575815" y="2878860"/>
            <a:ext cx="32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see there are a few outliers in this information.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91019-6E7C-92B0-2B72-EF3949CB5109}"/>
              </a:ext>
            </a:extLst>
          </p:cNvPr>
          <p:cNvSpPr txBox="1"/>
          <p:nvPr/>
        </p:nvSpPr>
        <p:spPr>
          <a:xfrm>
            <a:off x="575815" y="4258236"/>
            <a:ext cx="3325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at this data, individuals with more children have a lower maximum medical charge</a:t>
            </a:r>
          </a:p>
        </p:txBody>
      </p:sp>
    </p:spTree>
    <p:extLst>
      <p:ext uri="{BB962C8B-B14F-4D97-AF65-F5344CB8AC3E}">
        <p14:creationId xmlns:p14="http://schemas.microsoft.com/office/powerpoint/2010/main" val="298656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1BE-1B5D-13B5-9347-B1173FF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9D23-593E-E8C8-187D-EE087C9C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35FBE1-7123-4C15-EB5E-061BE0E5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27" y="2346742"/>
            <a:ext cx="3557023" cy="37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4444-1B94-E4DA-93AF-956D65C7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52" y="2346742"/>
            <a:ext cx="4911651" cy="377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721-1DAD-6B1C-A8B4-B6B4A14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D7-CA57-6A49-CA8D-D7B2DA05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B7924A-6E61-68CC-51F9-2419BBA7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83" y="2251762"/>
            <a:ext cx="4549641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837DE-4E2E-40DF-3AA5-80AC7F65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5" y="2251762"/>
            <a:ext cx="4317522" cy="38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ED9-670F-7BD0-E6C0-EAC33527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8818-FBDB-D0A4-F6C8-97CDD04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Kaggle’s Medical </a:t>
            </a:r>
            <a:r>
              <a:rPr lang="en-US" i="0" dirty="0">
                <a:solidFill>
                  <a:srgbClr val="202124"/>
                </a:solidFill>
                <a:effectLst/>
              </a:rPr>
              <a:t>Cost Personal Datasets</a:t>
            </a:r>
          </a:p>
          <a:p>
            <a:r>
              <a:rPr lang="en-US" dirty="0">
                <a:solidFill>
                  <a:srgbClr val="202124"/>
                </a:solidFill>
              </a:rPr>
              <a:t>It represents the healthcare cost billed by insurance for individuals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Dataset shows the individual’s age, sex, BMI, number of children, smoking preference and region of residency </a:t>
            </a:r>
          </a:p>
          <a:p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8E97D-7E0B-A704-3A4A-DE81588B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5727C8D-8155-CDEC-3121-3AF0AD84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1897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943100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8366" y="1943100"/>
            <a:ext cx="7215268" cy="4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F4DA-CFB6-4A5C-113E-CC0B2D646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6350" y="1943100"/>
            <a:ext cx="7199299" cy="42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067749"/>
          </a:xfrm>
        </p:spPr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FEABF2-99CB-DD6A-DA4C-169E9A90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075" y="1876391"/>
            <a:ext cx="5438774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47AD7-EA2C-24E8-0356-2A78B50A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876390"/>
            <a:ext cx="5438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067749"/>
          </a:xfrm>
        </p:spPr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DA0B-3D9E-22BA-CFD4-7BDDD66E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0700" y="2009775"/>
            <a:ext cx="5114840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15A38-788A-0745-F782-D6EF567F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4" y="2011339"/>
            <a:ext cx="511498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439" y="471101"/>
            <a:ext cx="4569755" cy="19117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700" dirty="0"/>
              <a:t>How does number of children affect medical cost?</a:t>
            </a:r>
          </a:p>
        </p:txBody>
      </p:sp>
      <p:pic>
        <p:nvPicPr>
          <p:cNvPr id="4" name="Content Placeholder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5F8B313-8262-FBA5-C17B-A13F7912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04" y="1751607"/>
            <a:ext cx="6146743" cy="47329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38DCD-9A0D-40E2-12E1-A5641C25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72" y="3966952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In this bar chart we see that people who have no children pay an average of $12,365, 1-2 children $13,727 and 3 or more children pay an average of $14,576 after insurance. </a:t>
            </a:r>
          </a:p>
        </p:txBody>
      </p:sp>
    </p:spTree>
    <p:extLst>
      <p:ext uri="{BB962C8B-B14F-4D97-AF65-F5344CB8AC3E}">
        <p14:creationId xmlns:p14="http://schemas.microsoft.com/office/powerpoint/2010/main" val="15955762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272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Franklin Gothic Heavy</vt:lpstr>
      <vt:lpstr>StreetscapeVTI</vt:lpstr>
      <vt:lpstr>Medical Cost After Insurance</vt:lpstr>
      <vt:lpstr>The dataset</vt:lpstr>
      <vt:lpstr>Questions</vt:lpstr>
      <vt:lpstr>How does sex and age affect medical cost?</vt:lpstr>
      <vt:lpstr>How does sex and age affect medical cost?</vt:lpstr>
      <vt:lpstr>How does sex and age affect medical cost?</vt:lpstr>
      <vt:lpstr>How does BMI affect medical cost?</vt:lpstr>
      <vt:lpstr>How does BMI affect medical cost?</vt:lpstr>
      <vt:lpstr>How does number of children affect medical cost?</vt:lpstr>
      <vt:lpstr>PowerPoint Presentation</vt:lpstr>
      <vt:lpstr>How does region and be a (non)smoker affect medical cost?</vt:lpstr>
      <vt:lpstr>How does region and be a (non)smoker affect medical cost?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After Insurance</dc:title>
  <dc:creator>Cooper Franklin</dc:creator>
  <cp:lastModifiedBy>Brandon Britt</cp:lastModifiedBy>
  <cp:revision>4</cp:revision>
  <dcterms:created xsi:type="dcterms:W3CDTF">2023-11-15T01:02:08Z</dcterms:created>
  <dcterms:modified xsi:type="dcterms:W3CDTF">2023-11-21T01:09:11Z</dcterms:modified>
</cp:coreProperties>
</file>