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3172" y="1111376"/>
            <a:ext cx="9985654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9680" y="1278128"/>
            <a:ext cx="8152638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680" y="1278128"/>
            <a:ext cx="8152638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89460" cy="4572000"/>
          </a:xfrm>
          <a:custGeom>
            <a:avLst/>
            <a:gdLst/>
            <a:ahLst/>
            <a:cxnLst/>
            <a:rect l="l" t="t" r="r" b="b"/>
            <a:pathLst>
              <a:path w="12189460" h="4572000">
                <a:moveTo>
                  <a:pt x="0" y="4572000"/>
                </a:moveTo>
                <a:lnTo>
                  <a:pt x="12188952" y="45720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89460" cy="4572000"/>
          </a:xfrm>
          <a:custGeom>
            <a:avLst/>
            <a:gdLst/>
            <a:ahLst/>
            <a:cxnLst/>
            <a:rect l="l" t="t" r="r" b="b"/>
            <a:pathLst>
              <a:path w="12189460" h="4572000">
                <a:moveTo>
                  <a:pt x="0" y="4572000"/>
                </a:moveTo>
                <a:lnTo>
                  <a:pt x="12188952" y="45720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700" y="4840071"/>
            <a:ext cx="319024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Nombre: </a:t>
            </a:r>
            <a:r>
              <a:rPr lang="es-CO"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Johan Zambrano</a:t>
            </a:r>
            <a:endParaRPr lang="es-CO" sz="2000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lang="es-CO"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Nombre: </a:t>
            </a:r>
            <a:r>
              <a:rPr lang="es-CO"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Cristian Zambrano</a:t>
            </a:r>
            <a:endParaRPr lang="es-CO" sz="2000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Base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De Datos: </a:t>
            </a:r>
            <a:r>
              <a:rPr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0</a:t>
            </a:r>
            <a:r>
              <a:rPr lang="es-CO"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2</a:t>
            </a:r>
            <a:r>
              <a:rPr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Universidad Popular Del</a:t>
            </a:r>
            <a:r>
              <a:rPr sz="20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Cesar  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Valledupar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Cesar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Año: </a:t>
            </a:r>
            <a:r>
              <a:rPr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201</a:t>
            </a:r>
            <a:r>
              <a:rPr lang="es-CO"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9</a:t>
            </a:r>
            <a:r>
              <a:rPr sz="20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–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0D0D0D"/>
                </a:solidFill>
                <a:latin typeface="Times New Roman"/>
                <a:cs typeface="Times New Roman"/>
              </a:rPr>
              <a:t>0</a:t>
            </a:r>
            <a:r>
              <a:rPr lang="es-CO"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73768" y="5196840"/>
            <a:ext cx="1429512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9184" y="1272997"/>
            <a:ext cx="1906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S</a:t>
            </a:r>
            <a:r>
              <a:rPr spc="195" dirty="0"/>
              <a:t>Q</a:t>
            </a:r>
            <a:r>
              <a:rPr dirty="0"/>
              <a:t>L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97535"/>
            <a:ext cx="4197096" cy="1031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911" y="3519627"/>
            <a:ext cx="506920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algn="ctr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spc="-280" dirty="0">
                <a:latin typeface="Arial"/>
                <a:cs typeface="Arial"/>
              </a:rPr>
              <a:t>DISTINCT </a:t>
            </a:r>
            <a:r>
              <a:rPr sz="2400" spc="-105" dirty="0">
                <a:latin typeface="Arial"/>
                <a:cs typeface="Arial"/>
              </a:rPr>
              <a:t>Ciudad </a:t>
            </a:r>
            <a:r>
              <a:rPr sz="2400" b="1" spc="-235" dirty="0">
                <a:latin typeface="Arial"/>
                <a:cs typeface="Arial"/>
              </a:rPr>
              <a:t>FROM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Persona;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6493" y="2576906"/>
            <a:ext cx="1275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2628" y="3147060"/>
            <a:ext cx="2362200" cy="247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104030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OPERADORES DE COMPARCION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7424" y="2645664"/>
            <a:ext cx="9148572" cy="2948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70502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CLAUSURA WHERE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273935"/>
            <a:ext cx="9697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latin typeface="Arial"/>
                <a:cs typeface="Arial"/>
              </a:rPr>
              <a:t>La </a:t>
            </a:r>
            <a:r>
              <a:rPr sz="2000" spc="-135" dirty="0">
                <a:latin typeface="Arial"/>
                <a:cs typeface="Arial"/>
              </a:rPr>
              <a:t>clausula </a:t>
            </a:r>
            <a:r>
              <a:rPr sz="2000" b="1" spc="-305" dirty="0">
                <a:solidFill>
                  <a:srgbClr val="FF0000"/>
                </a:solidFill>
                <a:latin typeface="Arial"/>
                <a:cs typeface="Arial"/>
              </a:rPr>
              <a:t>WHERE </a:t>
            </a: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60" dirty="0">
                <a:latin typeface="Arial"/>
                <a:cs typeface="Arial"/>
              </a:rPr>
              <a:t>utiliza </a:t>
            </a:r>
            <a:r>
              <a:rPr sz="2000" spc="-15" dirty="0">
                <a:latin typeface="Arial"/>
                <a:cs typeface="Arial"/>
              </a:rPr>
              <a:t>para </a:t>
            </a:r>
            <a:r>
              <a:rPr sz="2000" spc="-85" dirty="0">
                <a:latin typeface="Arial"/>
                <a:cs typeface="Arial"/>
              </a:rPr>
              <a:t>obtener </a:t>
            </a:r>
            <a:r>
              <a:rPr sz="2000" spc="-105" dirty="0">
                <a:latin typeface="Arial"/>
                <a:cs typeface="Arial"/>
              </a:rPr>
              <a:t>aquellos </a:t>
            </a:r>
            <a:r>
              <a:rPr sz="2000" spc="-100" dirty="0">
                <a:latin typeface="Arial"/>
                <a:cs typeface="Arial"/>
              </a:rPr>
              <a:t>datos </a:t>
            </a:r>
            <a:r>
              <a:rPr sz="2000" spc="-120" dirty="0">
                <a:latin typeface="Arial"/>
                <a:cs typeface="Arial"/>
              </a:rPr>
              <a:t>que </a:t>
            </a:r>
            <a:r>
              <a:rPr sz="2000" spc="-155" dirty="0">
                <a:latin typeface="Arial"/>
                <a:cs typeface="Arial"/>
              </a:rPr>
              <a:t>cumplan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30" dirty="0">
                <a:latin typeface="Arial"/>
                <a:cs typeface="Arial"/>
              </a:rPr>
              <a:t>condición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expresada.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630548"/>
            <a:ext cx="7432040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1CACE3"/>
              </a:buClr>
              <a:buFont typeface="Wingdings"/>
              <a:buChar char=""/>
              <a:tabLst>
                <a:tab pos="282575" algn="l"/>
                <a:tab pos="1134110" algn="l"/>
              </a:tabLst>
            </a:pPr>
            <a:r>
              <a:rPr sz="2000" spc="-365" dirty="0">
                <a:latin typeface="Arial"/>
                <a:cs typeface="Arial"/>
              </a:rPr>
              <a:t>SELECT	</a:t>
            </a:r>
            <a:r>
              <a:rPr sz="2000" spc="-145" dirty="0">
                <a:latin typeface="Arial"/>
                <a:cs typeface="Arial"/>
              </a:rPr>
              <a:t>columna1, </a:t>
            </a:r>
            <a:r>
              <a:rPr sz="2000" spc="-140" dirty="0">
                <a:latin typeface="Arial"/>
                <a:cs typeface="Arial"/>
              </a:rPr>
              <a:t>columna2,.. </a:t>
            </a:r>
            <a:r>
              <a:rPr sz="2000" spc="-229" dirty="0">
                <a:latin typeface="Arial"/>
                <a:cs typeface="Arial"/>
              </a:rPr>
              <a:t>FROM </a:t>
            </a:r>
            <a:r>
              <a:rPr sz="2000" spc="-85" dirty="0">
                <a:latin typeface="Arial"/>
                <a:cs typeface="Arial"/>
              </a:rPr>
              <a:t>tabla_nombre </a:t>
            </a:r>
            <a:r>
              <a:rPr sz="2000" b="1" spc="-305" dirty="0">
                <a:latin typeface="Arial"/>
                <a:cs typeface="Arial"/>
              </a:rPr>
              <a:t>WHERE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condición;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43832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b="0" spc="-385" dirty="0" smtClean="0">
                <a:solidFill>
                  <a:srgbClr val="0D0D0D"/>
                </a:solidFill>
                <a:latin typeface="Arial"/>
                <a:cs typeface="Arial"/>
              </a:rPr>
              <a:t>EJEMPLO</a:t>
            </a:r>
            <a:r>
              <a:rPr lang="es-CO" sz="5000" b="0" spc="-3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CO" sz="5000" b="0" spc="-385" dirty="0" smtClean="0">
                <a:solidFill>
                  <a:srgbClr val="0D0D0D"/>
                </a:solidFill>
                <a:latin typeface="Arial"/>
                <a:cs typeface="Arial"/>
              </a:rPr>
              <a:t># 3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270886"/>
            <a:ext cx="9835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indent="-21971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45" dirty="0">
                <a:latin typeface="Arial"/>
                <a:cs typeface="Arial"/>
              </a:rPr>
              <a:t>seleccionar </a:t>
            </a:r>
            <a:r>
              <a:rPr sz="2200" spc="-220" dirty="0">
                <a:latin typeface="Arial"/>
                <a:cs typeface="Arial"/>
              </a:rPr>
              <a:t>Todas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225" dirty="0">
                <a:latin typeface="Arial"/>
                <a:cs typeface="Arial"/>
              </a:rPr>
              <a:t>Personas </a:t>
            </a:r>
            <a:r>
              <a:rPr sz="2200" spc="-215" dirty="0">
                <a:latin typeface="Arial"/>
                <a:cs typeface="Arial"/>
              </a:rPr>
              <a:t>con </a:t>
            </a:r>
            <a:r>
              <a:rPr sz="2200" spc="-250" dirty="0">
                <a:latin typeface="Arial"/>
                <a:cs typeface="Arial"/>
              </a:rPr>
              <a:t>mas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21 </a:t>
            </a:r>
            <a:r>
              <a:rPr sz="2200" spc="-195" dirty="0">
                <a:latin typeface="Arial"/>
                <a:cs typeface="Arial"/>
              </a:rPr>
              <a:t>años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“Empleado”.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900" y="2980944"/>
            <a:ext cx="8511540" cy="2478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8216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b="0" spc="-350" dirty="0" smtClean="0">
                <a:solidFill>
                  <a:srgbClr val="0D0D0D"/>
                </a:solidFill>
                <a:latin typeface="Arial"/>
                <a:cs typeface="Arial"/>
              </a:rPr>
              <a:t>EJEMPLO #3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1450" y="2445511"/>
            <a:ext cx="578929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algn="ctr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spc="114" dirty="0">
                <a:latin typeface="Arial"/>
                <a:cs typeface="Arial"/>
              </a:rPr>
              <a:t>*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160" dirty="0">
                <a:latin typeface="Arial"/>
                <a:cs typeface="Arial"/>
              </a:rPr>
              <a:t>Empleado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spc="-150" dirty="0">
                <a:latin typeface="Arial"/>
                <a:cs typeface="Arial"/>
              </a:rPr>
              <a:t>Edad </a:t>
            </a:r>
            <a:r>
              <a:rPr sz="2400" spc="195" dirty="0">
                <a:latin typeface="Arial"/>
                <a:cs typeface="Arial"/>
              </a:rPr>
              <a:t>&gt;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21;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R="352425" algn="r">
              <a:lnSpc>
                <a:spcPct val="100000"/>
              </a:lnSpc>
            </a:pPr>
            <a:r>
              <a:rPr sz="2400" b="1" spc="-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FF0000"/>
                </a:solidFill>
                <a:latin typeface="Arial"/>
                <a:cs typeface="Arial"/>
              </a:rPr>
              <a:t>esultado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5395" y="4584191"/>
            <a:ext cx="8438388" cy="1479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5262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b="0" dirty="0" smtClean="0">
                <a:solidFill>
                  <a:schemeClr val="tx1"/>
                </a:solidFill>
                <a:latin typeface="Arial"/>
                <a:cs typeface="Arial"/>
              </a:rPr>
              <a:t>EJEMPLO #4</a:t>
            </a:r>
            <a:endParaRPr sz="5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1540" y="4881371"/>
            <a:ext cx="4213860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7452" y="2270886"/>
            <a:ext cx="10492740" cy="2016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 marR="5080" indent="-91440">
              <a:lnSpc>
                <a:spcPts val="2380"/>
              </a:lnSpc>
              <a:spcBef>
                <a:spcPts val="390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00" dirty="0">
                <a:latin typeface="Arial"/>
                <a:cs typeface="Arial"/>
              </a:rPr>
              <a:t>visualizar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155" dirty="0">
                <a:latin typeface="Arial"/>
                <a:cs typeface="Arial"/>
              </a:rPr>
              <a:t>siguientes </a:t>
            </a:r>
            <a:r>
              <a:rPr sz="2200" spc="-195" dirty="0">
                <a:latin typeface="Arial"/>
                <a:cs typeface="Arial"/>
              </a:rPr>
              <a:t>campos </a:t>
            </a:r>
            <a:r>
              <a:rPr sz="2200" spc="-140" dirty="0">
                <a:latin typeface="Arial"/>
                <a:cs typeface="Arial"/>
              </a:rPr>
              <a:t>Nombre, </a:t>
            </a:r>
            <a:r>
              <a:rPr sz="2200" spc="-105" dirty="0">
                <a:latin typeface="Arial"/>
                <a:cs typeface="Arial"/>
              </a:rPr>
              <a:t>Ciudad, </a:t>
            </a:r>
            <a:r>
              <a:rPr sz="2200" spc="-150" dirty="0">
                <a:latin typeface="Arial"/>
                <a:cs typeface="Arial"/>
              </a:rPr>
              <a:t>Dirección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60" dirty="0">
                <a:latin typeface="Arial"/>
                <a:cs typeface="Arial"/>
              </a:rPr>
              <a:t>personas </a:t>
            </a:r>
            <a:r>
              <a:rPr sz="2200" spc="-215" dirty="0">
                <a:latin typeface="Arial"/>
                <a:cs typeface="Arial"/>
              </a:rPr>
              <a:t>con </a:t>
            </a:r>
            <a:r>
              <a:rPr sz="2200" spc="-265" dirty="0">
                <a:latin typeface="Arial"/>
                <a:cs typeface="Arial"/>
              </a:rPr>
              <a:t>un  </a:t>
            </a:r>
            <a:r>
              <a:rPr sz="2200" spc="-80" dirty="0">
                <a:latin typeface="Arial"/>
                <a:cs typeface="Arial"/>
              </a:rPr>
              <a:t>Salario </a:t>
            </a:r>
            <a:r>
              <a:rPr sz="2200" spc="-125" dirty="0">
                <a:latin typeface="Arial"/>
                <a:cs typeface="Arial"/>
              </a:rPr>
              <a:t>mayor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40" dirty="0">
                <a:latin typeface="Arial"/>
                <a:cs typeface="Arial"/>
              </a:rPr>
              <a:t>1.000.000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</a:t>
            </a:r>
            <a:r>
              <a:rPr sz="2200" spc="37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“Empleado”.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R="1378585" algn="ctr">
              <a:lnSpc>
                <a:spcPct val="100000"/>
              </a:lnSpc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spc="-155" dirty="0">
                <a:latin typeface="Arial"/>
                <a:cs typeface="Arial"/>
              </a:rPr>
              <a:t>Nombre, </a:t>
            </a:r>
            <a:r>
              <a:rPr sz="2400" spc="-110" dirty="0">
                <a:latin typeface="Arial"/>
                <a:cs typeface="Arial"/>
              </a:rPr>
              <a:t>Ciudad, </a:t>
            </a:r>
            <a:r>
              <a:rPr sz="2400" spc="-160" dirty="0">
                <a:latin typeface="Arial"/>
                <a:cs typeface="Arial"/>
              </a:rPr>
              <a:t>Dirección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160" dirty="0">
                <a:latin typeface="Arial"/>
                <a:cs typeface="Arial"/>
              </a:rPr>
              <a:t>Empleado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spc="-150" dirty="0">
                <a:latin typeface="Arial"/>
                <a:cs typeface="Arial"/>
              </a:rPr>
              <a:t>Edad </a:t>
            </a:r>
            <a:r>
              <a:rPr sz="2400" spc="195" dirty="0">
                <a:latin typeface="Arial"/>
                <a:cs typeface="Arial"/>
              </a:rPr>
              <a:t>&gt;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21;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3641" y="5489244"/>
            <a:ext cx="1275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79646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OPERADORES LOGICOS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270886"/>
            <a:ext cx="10551160" cy="2581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4139" marR="234950">
              <a:lnSpc>
                <a:spcPts val="2390"/>
              </a:lnSpc>
              <a:spcBef>
                <a:spcPts val="380"/>
              </a:spcBef>
            </a:pPr>
            <a:r>
              <a:rPr sz="2200" spc="-200" dirty="0">
                <a:latin typeface="Arial"/>
                <a:cs typeface="Arial"/>
              </a:rPr>
              <a:t>La </a:t>
            </a:r>
            <a:r>
              <a:rPr sz="2200" spc="-150" dirty="0">
                <a:latin typeface="Arial"/>
                <a:cs typeface="Arial"/>
              </a:rPr>
              <a:t>cláusula </a:t>
            </a:r>
            <a:r>
              <a:rPr sz="2200" spc="-330" dirty="0">
                <a:latin typeface="Arial"/>
                <a:cs typeface="Arial"/>
              </a:rPr>
              <a:t>WHERE </a:t>
            </a: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10" dirty="0">
                <a:latin typeface="Arial"/>
                <a:cs typeface="Arial"/>
              </a:rPr>
              <a:t>puede </a:t>
            </a:r>
            <a:r>
              <a:rPr sz="2200" spc="-135" dirty="0">
                <a:latin typeface="Arial"/>
                <a:cs typeface="Arial"/>
              </a:rPr>
              <a:t>combinar </a:t>
            </a:r>
            <a:r>
              <a:rPr sz="2200" spc="-215" dirty="0">
                <a:latin typeface="Arial"/>
                <a:cs typeface="Arial"/>
              </a:rPr>
              <a:t>con </a:t>
            </a:r>
            <a:r>
              <a:rPr sz="2200" spc="-170" dirty="0">
                <a:latin typeface="Arial"/>
                <a:cs typeface="Arial"/>
              </a:rPr>
              <a:t>los </a:t>
            </a:r>
            <a:r>
              <a:rPr sz="2200" spc="-95" dirty="0">
                <a:latin typeface="Arial"/>
                <a:cs typeface="Arial"/>
              </a:rPr>
              <a:t>operadores </a:t>
            </a:r>
            <a:r>
              <a:rPr sz="2200" spc="-200" dirty="0">
                <a:latin typeface="Arial"/>
                <a:cs typeface="Arial"/>
              </a:rPr>
              <a:t>AND, </a:t>
            </a:r>
            <a:r>
              <a:rPr sz="2200" spc="-254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spc="-190" dirty="0">
                <a:latin typeface="Arial"/>
                <a:cs typeface="Arial"/>
              </a:rPr>
              <a:t>NOT </a:t>
            </a:r>
            <a:r>
              <a:rPr sz="2200" spc="-295" dirty="0">
                <a:latin typeface="Arial"/>
                <a:cs typeface="Arial"/>
              </a:rPr>
              <a:t>Los </a:t>
            </a:r>
            <a:r>
              <a:rPr sz="2200" spc="-95" dirty="0">
                <a:latin typeface="Arial"/>
                <a:cs typeface="Arial"/>
              </a:rPr>
              <a:t>operadores  </a:t>
            </a:r>
            <a:r>
              <a:rPr sz="2200" spc="-18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spc="-260" dirty="0">
                <a:latin typeface="Arial"/>
                <a:cs typeface="Arial"/>
              </a:rPr>
              <a:t>OR </a:t>
            </a: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95" dirty="0">
                <a:latin typeface="Arial"/>
                <a:cs typeface="Arial"/>
              </a:rPr>
              <a:t>utilizan </a:t>
            </a:r>
            <a:r>
              <a:rPr sz="2200" spc="-20" dirty="0">
                <a:latin typeface="Arial"/>
                <a:cs typeface="Arial"/>
              </a:rPr>
              <a:t>para </a:t>
            </a:r>
            <a:r>
              <a:rPr sz="2200" spc="5" dirty="0">
                <a:latin typeface="Arial"/>
                <a:cs typeface="Arial"/>
              </a:rPr>
              <a:t>filtrar </a:t>
            </a:r>
            <a:r>
              <a:rPr sz="2200" spc="-120" dirty="0">
                <a:latin typeface="Arial"/>
                <a:cs typeface="Arial"/>
              </a:rPr>
              <a:t>registros </a:t>
            </a:r>
            <a:r>
              <a:rPr sz="2200" spc="-135" dirty="0">
                <a:latin typeface="Arial"/>
                <a:cs typeface="Arial"/>
              </a:rPr>
              <a:t>basados </a:t>
            </a:r>
            <a:r>
              <a:rPr sz="2200" spc="-195" dirty="0">
                <a:latin typeface="Arial"/>
                <a:cs typeface="Arial"/>
              </a:rPr>
              <a:t>en </a:t>
            </a:r>
            <a:r>
              <a:rPr sz="2200" spc="-250" dirty="0">
                <a:latin typeface="Arial"/>
                <a:cs typeface="Arial"/>
              </a:rPr>
              <a:t>más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80" dirty="0">
                <a:latin typeface="Arial"/>
                <a:cs typeface="Arial"/>
              </a:rPr>
              <a:t>una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condición: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32410" indent="-219710">
              <a:lnSpc>
                <a:spcPct val="100000"/>
              </a:lnSpc>
              <a:spcBef>
                <a:spcPts val="2100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260" dirty="0">
                <a:latin typeface="Arial"/>
                <a:cs typeface="Arial"/>
              </a:rPr>
              <a:t>El  </a:t>
            </a:r>
            <a:r>
              <a:rPr sz="2200" spc="-55" dirty="0">
                <a:latin typeface="Arial"/>
                <a:cs typeface="Arial"/>
              </a:rPr>
              <a:t>operador </a:t>
            </a:r>
            <a:r>
              <a:rPr sz="2200" b="1" spc="-12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spc="-165" dirty="0">
                <a:latin typeface="Arial"/>
                <a:cs typeface="Arial"/>
              </a:rPr>
              <a:t>muestra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265" dirty="0">
                <a:latin typeface="Arial"/>
                <a:cs typeface="Arial"/>
              </a:rPr>
              <a:t>un  </a:t>
            </a:r>
            <a:r>
              <a:rPr sz="2200" spc="-90" dirty="0">
                <a:latin typeface="Arial"/>
                <a:cs typeface="Arial"/>
              </a:rPr>
              <a:t>registro </a:t>
            </a:r>
            <a:r>
              <a:rPr sz="2200" spc="-190" dirty="0">
                <a:latin typeface="Arial"/>
                <a:cs typeface="Arial"/>
              </a:rPr>
              <a:t>si  </a:t>
            </a:r>
            <a:r>
              <a:rPr sz="2200" spc="-110" dirty="0">
                <a:latin typeface="Arial"/>
                <a:cs typeface="Arial"/>
              </a:rPr>
              <a:t>todas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70" dirty="0">
                <a:latin typeface="Arial"/>
                <a:cs typeface="Arial"/>
              </a:rPr>
              <a:t>condiciones  </a:t>
            </a:r>
            <a:r>
              <a:rPr sz="2200" spc="-110" dirty="0">
                <a:latin typeface="Arial"/>
                <a:cs typeface="Arial"/>
              </a:rPr>
              <a:t>separadas </a:t>
            </a:r>
            <a:r>
              <a:rPr sz="2200" spc="-50" dirty="0">
                <a:latin typeface="Arial"/>
                <a:cs typeface="Arial"/>
              </a:rPr>
              <a:t>por </a:t>
            </a:r>
            <a:r>
              <a:rPr sz="2200" spc="-180" dirty="0">
                <a:latin typeface="Arial"/>
                <a:cs typeface="Arial"/>
              </a:rPr>
              <a:t>AND  </a:t>
            </a:r>
            <a:r>
              <a:rPr sz="2200" spc="-254" dirty="0">
                <a:latin typeface="Arial"/>
                <a:cs typeface="Arial"/>
              </a:rPr>
              <a:t>son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355" dirty="0">
                <a:latin typeface="Arial"/>
                <a:cs typeface="Arial"/>
              </a:rPr>
              <a:t>TRUE.</a:t>
            </a:r>
            <a:endParaRPr sz="2200">
              <a:latin typeface="Arial"/>
              <a:cs typeface="Arial"/>
            </a:endParaRPr>
          </a:p>
          <a:p>
            <a:pPr marL="232410" indent="-21971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260" dirty="0">
                <a:latin typeface="Arial"/>
                <a:cs typeface="Arial"/>
              </a:rPr>
              <a:t>El  </a:t>
            </a:r>
            <a:r>
              <a:rPr sz="2200" spc="-55" dirty="0">
                <a:latin typeface="Arial"/>
                <a:cs typeface="Arial"/>
              </a:rPr>
              <a:t>operador </a:t>
            </a:r>
            <a:r>
              <a:rPr sz="2200" b="1" spc="-204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2200" spc="-165" dirty="0">
                <a:latin typeface="Arial"/>
                <a:cs typeface="Arial"/>
              </a:rPr>
              <a:t>muestra </a:t>
            </a:r>
            <a:r>
              <a:rPr sz="2200" spc="-265" dirty="0">
                <a:latin typeface="Arial"/>
                <a:cs typeface="Arial"/>
              </a:rPr>
              <a:t>un  </a:t>
            </a:r>
            <a:r>
              <a:rPr sz="2200" spc="-90" dirty="0">
                <a:latin typeface="Arial"/>
                <a:cs typeface="Arial"/>
              </a:rPr>
              <a:t>registro </a:t>
            </a:r>
            <a:r>
              <a:rPr sz="2200" spc="-190" dirty="0">
                <a:latin typeface="Arial"/>
                <a:cs typeface="Arial"/>
              </a:rPr>
              <a:t>si  </a:t>
            </a:r>
            <a:r>
              <a:rPr sz="2200" spc="-95" dirty="0">
                <a:latin typeface="Arial"/>
                <a:cs typeface="Arial"/>
              </a:rPr>
              <a:t>alguna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65" dirty="0">
                <a:latin typeface="Arial"/>
                <a:cs typeface="Arial"/>
              </a:rPr>
              <a:t>condiciones  </a:t>
            </a:r>
            <a:r>
              <a:rPr sz="2200" spc="-105" dirty="0">
                <a:latin typeface="Arial"/>
                <a:cs typeface="Arial"/>
              </a:rPr>
              <a:t>separadas </a:t>
            </a:r>
            <a:r>
              <a:rPr sz="2200" spc="-45" dirty="0">
                <a:latin typeface="Arial"/>
                <a:cs typeface="Arial"/>
              </a:rPr>
              <a:t>por </a:t>
            </a:r>
            <a:r>
              <a:rPr sz="2200" spc="-254" dirty="0">
                <a:latin typeface="Arial"/>
                <a:cs typeface="Arial"/>
              </a:rPr>
              <a:t>OR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245" dirty="0">
                <a:latin typeface="Arial"/>
                <a:cs typeface="Arial"/>
              </a:rPr>
              <a:t>es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355" dirty="0">
                <a:latin typeface="Arial"/>
                <a:cs typeface="Arial"/>
              </a:rPr>
              <a:t>TRUE.</a:t>
            </a:r>
            <a:endParaRPr sz="2200">
              <a:latin typeface="Arial"/>
              <a:cs typeface="Arial"/>
            </a:endParaRPr>
          </a:p>
          <a:p>
            <a:pPr marL="309245" indent="-296545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309880" algn="l"/>
              </a:tabLst>
            </a:pPr>
            <a:r>
              <a:rPr sz="2200" spc="-260" dirty="0">
                <a:latin typeface="Arial"/>
                <a:cs typeface="Arial"/>
              </a:rPr>
              <a:t>El </a:t>
            </a:r>
            <a:r>
              <a:rPr sz="2200" spc="-55" dirty="0">
                <a:latin typeface="Arial"/>
                <a:cs typeface="Arial"/>
              </a:rPr>
              <a:t>operador </a:t>
            </a:r>
            <a:r>
              <a:rPr sz="2200" b="1" spc="-16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200" spc="-165" dirty="0">
                <a:latin typeface="Arial"/>
                <a:cs typeface="Arial"/>
              </a:rPr>
              <a:t>muestra </a:t>
            </a:r>
            <a:r>
              <a:rPr sz="2200" spc="-265" dirty="0">
                <a:latin typeface="Arial"/>
                <a:cs typeface="Arial"/>
              </a:rPr>
              <a:t>un </a:t>
            </a:r>
            <a:r>
              <a:rPr sz="2200" spc="-90" dirty="0">
                <a:latin typeface="Arial"/>
                <a:cs typeface="Arial"/>
              </a:rPr>
              <a:t>registro </a:t>
            </a:r>
            <a:r>
              <a:rPr sz="2200" spc="-190" dirty="0">
                <a:latin typeface="Arial"/>
                <a:cs typeface="Arial"/>
              </a:rPr>
              <a:t>si </a:t>
            </a:r>
            <a:r>
              <a:rPr sz="2200" spc="-15" dirty="0">
                <a:latin typeface="Arial"/>
                <a:cs typeface="Arial"/>
              </a:rPr>
              <a:t>la </a:t>
            </a:r>
            <a:r>
              <a:rPr sz="2200" spc="-150" dirty="0">
                <a:latin typeface="Arial"/>
                <a:cs typeface="Arial"/>
              </a:rPr>
              <a:t>condición </a:t>
            </a:r>
            <a:r>
              <a:rPr sz="2200" spc="-215" dirty="0">
                <a:latin typeface="Arial"/>
                <a:cs typeface="Arial"/>
              </a:rPr>
              <a:t>(s) </a:t>
            </a:r>
            <a:r>
              <a:rPr sz="2200" spc="-195" dirty="0">
                <a:latin typeface="Arial"/>
                <a:cs typeface="Arial"/>
              </a:rPr>
              <a:t>no </a:t>
            </a:r>
            <a:r>
              <a:rPr sz="2200" spc="-245" dirty="0">
                <a:latin typeface="Arial"/>
                <a:cs typeface="Arial"/>
              </a:rPr>
              <a:t>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310" dirty="0">
                <a:latin typeface="Arial"/>
                <a:cs typeface="Arial"/>
              </a:rPr>
              <a:t>VERDADERO.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897828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(AND)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2270886"/>
            <a:ext cx="9569450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200" b="1" spc="-380" dirty="0">
                <a:latin typeface="Arial"/>
                <a:cs typeface="Arial"/>
              </a:rPr>
              <a:t>SELECT </a:t>
            </a:r>
            <a:r>
              <a:rPr sz="2200" spc="-150" dirty="0">
                <a:latin typeface="Arial"/>
                <a:cs typeface="Arial"/>
              </a:rPr>
              <a:t>columna1</a:t>
            </a:r>
            <a:r>
              <a:rPr sz="2200" i="1" spc="-150" dirty="0">
                <a:latin typeface="Arial"/>
                <a:cs typeface="Arial"/>
              </a:rPr>
              <a:t>, </a:t>
            </a:r>
            <a:r>
              <a:rPr sz="2200" i="1" spc="-180" dirty="0">
                <a:latin typeface="Arial"/>
                <a:cs typeface="Arial"/>
              </a:rPr>
              <a:t>columna2 </a:t>
            </a:r>
            <a:r>
              <a:rPr sz="2200" b="1" spc="-220" dirty="0">
                <a:latin typeface="Arial"/>
                <a:cs typeface="Arial"/>
              </a:rPr>
              <a:t>FROM </a:t>
            </a:r>
            <a:r>
              <a:rPr sz="2200" i="1" spc="-140" dirty="0">
                <a:latin typeface="Arial"/>
                <a:cs typeface="Arial"/>
              </a:rPr>
              <a:t>tabla_nombre </a:t>
            </a:r>
            <a:r>
              <a:rPr sz="2200" b="1" spc="-335" dirty="0">
                <a:latin typeface="Arial"/>
                <a:cs typeface="Arial"/>
              </a:rPr>
              <a:t>WHERE </a:t>
            </a:r>
            <a:r>
              <a:rPr sz="2200" i="1" spc="-150" dirty="0">
                <a:latin typeface="Arial"/>
                <a:cs typeface="Arial"/>
              </a:rPr>
              <a:t>condicion1 </a:t>
            </a:r>
            <a:r>
              <a:rPr sz="2200" b="1" i="1" spc="-23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b="1" i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35" dirty="0">
                <a:latin typeface="Arial"/>
                <a:cs typeface="Arial"/>
              </a:rPr>
              <a:t>condicion2;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8111" y="3994403"/>
            <a:ext cx="8878824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98293"/>
            <a:ext cx="5373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b="0" spc="-385" dirty="0" smtClean="0">
                <a:solidFill>
                  <a:srgbClr val="0D0D0D"/>
                </a:solidFill>
                <a:latin typeface="Arial"/>
                <a:cs typeface="Arial"/>
              </a:rPr>
              <a:t>EJEMPLO #5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452" y="2270886"/>
            <a:ext cx="10314940" cy="2016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45" dirty="0">
                <a:latin typeface="Arial"/>
                <a:cs typeface="Arial"/>
              </a:rPr>
              <a:t>seleccionar </a:t>
            </a:r>
            <a:r>
              <a:rPr sz="2200" spc="-130" dirty="0">
                <a:latin typeface="Arial"/>
                <a:cs typeface="Arial"/>
              </a:rPr>
              <a:t>todos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195" dirty="0">
                <a:latin typeface="Arial"/>
                <a:cs typeface="Arial"/>
              </a:rPr>
              <a:t>campos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</a:t>
            </a:r>
            <a:r>
              <a:rPr sz="2200" spc="-200" dirty="0">
                <a:latin typeface="Arial"/>
                <a:cs typeface="Arial"/>
              </a:rPr>
              <a:t>Persona </a:t>
            </a:r>
            <a:r>
              <a:rPr sz="2200" spc="-110" dirty="0">
                <a:latin typeface="Arial"/>
                <a:cs typeface="Arial"/>
              </a:rPr>
              <a:t>donde </a:t>
            </a:r>
            <a:r>
              <a:rPr sz="2200" spc="-70" dirty="0">
                <a:latin typeface="Arial"/>
                <a:cs typeface="Arial"/>
              </a:rPr>
              <a:t>el </a:t>
            </a:r>
            <a:r>
              <a:rPr sz="2200" spc="-130" dirty="0">
                <a:latin typeface="Arial"/>
                <a:cs typeface="Arial"/>
              </a:rPr>
              <a:t>Nombre </a:t>
            </a:r>
            <a:r>
              <a:rPr sz="2200" spc="-250" dirty="0">
                <a:latin typeface="Arial"/>
                <a:cs typeface="Arial"/>
              </a:rPr>
              <a:t>es </a:t>
            </a:r>
            <a:r>
              <a:rPr sz="2200" spc="-165" dirty="0">
                <a:latin typeface="Arial"/>
                <a:cs typeface="Arial"/>
              </a:rPr>
              <a:t>“Jesús”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spc="-70" dirty="0">
                <a:latin typeface="Arial"/>
                <a:cs typeface="Arial"/>
              </a:rPr>
              <a:t>el  </a:t>
            </a:r>
            <a:r>
              <a:rPr sz="2200" spc="-60" dirty="0">
                <a:latin typeface="Arial"/>
                <a:cs typeface="Arial"/>
              </a:rPr>
              <a:t>Apellido </a:t>
            </a:r>
            <a:r>
              <a:rPr sz="2200" spc="-250" dirty="0">
                <a:latin typeface="Arial"/>
                <a:cs typeface="Arial"/>
              </a:rPr>
              <a:t>es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“García”.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280670" algn="ctr">
              <a:lnSpc>
                <a:spcPct val="100000"/>
              </a:lnSpc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550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b="1" spc="90" dirty="0">
                <a:latin typeface="Arial"/>
                <a:cs typeface="Arial"/>
              </a:rPr>
              <a:t>*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215" dirty="0">
                <a:latin typeface="Arial"/>
                <a:cs typeface="Arial"/>
              </a:rPr>
              <a:t>Persona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spc="-140" dirty="0">
                <a:latin typeface="Arial"/>
                <a:cs typeface="Arial"/>
              </a:rPr>
              <a:t>Nombre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180" dirty="0">
                <a:latin typeface="Arial"/>
                <a:cs typeface="Arial"/>
              </a:rPr>
              <a:t>“Jesús” </a:t>
            </a:r>
            <a:r>
              <a:rPr sz="2400" b="1" spc="-1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Apellido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=“García”;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864" y="5166741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3427" y="5020055"/>
            <a:ext cx="8534400" cy="72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8310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(OR)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2270886"/>
            <a:ext cx="9404985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200" b="1" spc="-380" dirty="0">
                <a:latin typeface="Arial"/>
                <a:cs typeface="Arial"/>
              </a:rPr>
              <a:t>SELECT </a:t>
            </a:r>
            <a:r>
              <a:rPr sz="2200" spc="-150" dirty="0">
                <a:latin typeface="Arial"/>
                <a:cs typeface="Arial"/>
              </a:rPr>
              <a:t>columna1</a:t>
            </a:r>
            <a:r>
              <a:rPr sz="2200" i="1" spc="-150" dirty="0">
                <a:latin typeface="Arial"/>
                <a:cs typeface="Arial"/>
              </a:rPr>
              <a:t>, </a:t>
            </a:r>
            <a:r>
              <a:rPr sz="2200" i="1" spc="-180" dirty="0">
                <a:latin typeface="Arial"/>
                <a:cs typeface="Arial"/>
              </a:rPr>
              <a:t>columna2 </a:t>
            </a:r>
            <a:r>
              <a:rPr sz="2200" b="1" spc="-220" dirty="0">
                <a:latin typeface="Arial"/>
                <a:cs typeface="Arial"/>
              </a:rPr>
              <a:t>FROM </a:t>
            </a:r>
            <a:r>
              <a:rPr sz="2200" i="1" spc="-140" dirty="0">
                <a:latin typeface="Arial"/>
                <a:cs typeface="Arial"/>
              </a:rPr>
              <a:t>tabla_nombre </a:t>
            </a:r>
            <a:r>
              <a:rPr sz="2200" b="1" spc="-335" dirty="0">
                <a:latin typeface="Arial"/>
                <a:cs typeface="Arial"/>
              </a:rPr>
              <a:t>WHERE </a:t>
            </a:r>
            <a:r>
              <a:rPr sz="2200" i="1" spc="-150" dirty="0">
                <a:latin typeface="Arial"/>
                <a:cs typeface="Arial"/>
              </a:rPr>
              <a:t>condicion1 </a:t>
            </a:r>
            <a:r>
              <a:rPr sz="2200" b="1" i="1" spc="-26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200" b="1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35" dirty="0">
                <a:latin typeface="Arial"/>
                <a:cs typeface="Arial"/>
              </a:rPr>
              <a:t>condicion2;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8111" y="3994403"/>
            <a:ext cx="8878824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735502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>
                <a:latin typeface="Arial"/>
                <a:cs typeface="Arial"/>
              </a:rPr>
              <a:t> </a:t>
            </a: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origen y evolución 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4903" y="4052315"/>
            <a:ext cx="3215640" cy="180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4968" y="4052315"/>
            <a:ext cx="3215639" cy="180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8632" y="3486911"/>
            <a:ext cx="1670304" cy="237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8892" y="2549779"/>
            <a:ext cx="10497820" cy="135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95" dirty="0">
                <a:latin typeface="Arial"/>
                <a:cs typeface="Arial"/>
              </a:rPr>
              <a:t>Los </a:t>
            </a:r>
            <a:r>
              <a:rPr sz="2200" spc="-150" dirty="0">
                <a:latin typeface="Arial"/>
                <a:cs typeface="Arial"/>
              </a:rPr>
              <a:t>orígenes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260" dirty="0">
                <a:latin typeface="Arial"/>
                <a:cs typeface="Arial"/>
              </a:rPr>
              <a:t>SQL </a:t>
            </a:r>
            <a:r>
              <a:rPr sz="2200" spc="-160" dirty="0">
                <a:latin typeface="Arial"/>
                <a:cs typeface="Arial"/>
              </a:rPr>
              <a:t>están </a:t>
            </a:r>
            <a:r>
              <a:rPr sz="2200" spc="-90" dirty="0">
                <a:latin typeface="Arial"/>
                <a:cs typeface="Arial"/>
              </a:rPr>
              <a:t>ligados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35" dirty="0">
                <a:latin typeface="Arial"/>
                <a:cs typeface="Arial"/>
              </a:rPr>
              <a:t>las </a:t>
            </a:r>
            <a:r>
              <a:rPr sz="2200" spc="-130" dirty="0">
                <a:latin typeface="Arial"/>
                <a:cs typeface="Arial"/>
              </a:rPr>
              <a:t>base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10" dirty="0">
                <a:latin typeface="Arial"/>
                <a:cs typeface="Arial"/>
              </a:rPr>
              <a:t>datos </a:t>
            </a:r>
            <a:r>
              <a:rPr sz="2200" spc="-114" dirty="0">
                <a:latin typeface="Arial"/>
                <a:cs typeface="Arial"/>
              </a:rPr>
              <a:t>relacionales. </a:t>
            </a:r>
            <a:r>
              <a:rPr sz="2200" spc="-385" dirty="0">
                <a:latin typeface="Arial"/>
                <a:cs typeface="Arial"/>
              </a:rPr>
              <a:t>En </a:t>
            </a:r>
            <a:r>
              <a:rPr sz="2200" spc="-15" dirty="0">
                <a:latin typeface="Arial"/>
                <a:cs typeface="Arial"/>
              </a:rPr>
              <a:t>1970 </a:t>
            </a:r>
            <a:r>
              <a:rPr sz="2200" spc="-345" dirty="0">
                <a:latin typeface="Arial"/>
                <a:cs typeface="Arial"/>
              </a:rPr>
              <a:t>E.F. </a:t>
            </a:r>
            <a:r>
              <a:rPr sz="2200" spc="-105" dirty="0">
                <a:latin typeface="Arial"/>
                <a:cs typeface="Arial"/>
              </a:rPr>
              <a:t>Codd  propone </a:t>
            </a:r>
            <a:r>
              <a:rPr sz="2200" spc="-70" dirty="0">
                <a:latin typeface="Arial"/>
                <a:cs typeface="Arial"/>
              </a:rPr>
              <a:t>el </a:t>
            </a:r>
            <a:r>
              <a:rPr sz="2200" spc="-130" dirty="0">
                <a:latin typeface="Arial"/>
                <a:cs typeface="Arial"/>
              </a:rPr>
              <a:t>modelo </a:t>
            </a:r>
            <a:r>
              <a:rPr sz="2200" spc="-85" dirty="0">
                <a:latin typeface="Arial"/>
                <a:cs typeface="Arial"/>
              </a:rPr>
              <a:t>relacional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spc="-114" dirty="0">
                <a:latin typeface="Arial"/>
                <a:cs typeface="Arial"/>
              </a:rPr>
              <a:t>asociado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160" dirty="0">
                <a:latin typeface="Arial"/>
                <a:cs typeface="Arial"/>
              </a:rPr>
              <a:t>este </a:t>
            </a:r>
            <a:r>
              <a:rPr sz="2200" spc="-265" dirty="0">
                <a:latin typeface="Arial"/>
                <a:cs typeface="Arial"/>
              </a:rPr>
              <a:t>un </a:t>
            </a:r>
            <a:r>
              <a:rPr sz="2200" spc="-135" dirty="0">
                <a:latin typeface="Arial"/>
                <a:cs typeface="Arial"/>
              </a:rPr>
              <a:t>sublenguaje </a:t>
            </a:r>
            <a:r>
              <a:rPr sz="2200" spc="-70" dirty="0">
                <a:latin typeface="Arial"/>
                <a:cs typeface="Arial"/>
              </a:rPr>
              <a:t>de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acceso.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291330">
              <a:lnSpc>
                <a:spcPct val="100000"/>
              </a:lnSpc>
              <a:spcBef>
                <a:spcPts val="5"/>
              </a:spcBef>
              <a:tabLst>
                <a:tab pos="7931784" algn="l"/>
              </a:tabLst>
            </a:pPr>
            <a:r>
              <a:rPr sz="2000" b="1" spc="-50" dirty="0">
                <a:latin typeface="Arial"/>
                <a:cs typeface="Arial"/>
              </a:rPr>
              <a:t>1977	1980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833" y="6069279"/>
            <a:ext cx="191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0" dirty="0">
                <a:latin typeface="Arial"/>
                <a:cs typeface="Arial"/>
              </a:rPr>
              <a:t>Edgar </a:t>
            </a:r>
            <a:r>
              <a:rPr sz="2000" b="1" spc="-155" dirty="0">
                <a:latin typeface="Arial"/>
                <a:cs typeface="Arial"/>
              </a:rPr>
              <a:t>Frank</a:t>
            </a:r>
            <a:r>
              <a:rPr sz="2000" b="1" spc="-320" dirty="0">
                <a:latin typeface="Arial"/>
                <a:cs typeface="Arial"/>
              </a:rPr>
              <a:t> </a:t>
            </a:r>
            <a:r>
              <a:rPr sz="2000" b="1" spc="-190" dirty="0">
                <a:latin typeface="Arial"/>
                <a:cs typeface="Arial"/>
              </a:rPr>
              <a:t>Codd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3439" y="6058001"/>
            <a:ext cx="957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0" dirty="0">
                <a:latin typeface="Arial"/>
                <a:cs typeface="Arial"/>
              </a:rPr>
              <a:t>J.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Ellison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9834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#6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452" y="2270886"/>
            <a:ext cx="10585450" cy="2016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45" dirty="0">
                <a:latin typeface="Arial"/>
                <a:cs typeface="Arial"/>
              </a:rPr>
              <a:t>seleccionar </a:t>
            </a:r>
            <a:r>
              <a:rPr sz="2200" spc="-130" dirty="0">
                <a:latin typeface="Arial"/>
                <a:cs typeface="Arial"/>
              </a:rPr>
              <a:t>todos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195" dirty="0">
                <a:latin typeface="Arial"/>
                <a:cs typeface="Arial"/>
              </a:rPr>
              <a:t>campos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</a:t>
            </a:r>
            <a:r>
              <a:rPr sz="2200" spc="-200" dirty="0">
                <a:latin typeface="Arial"/>
                <a:cs typeface="Arial"/>
              </a:rPr>
              <a:t>Persona </a:t>
            </a:r>
            <a:r>
              <a:rPr sz="2200" spc="-110" dirty="0">
                <a:latin typeface="Arial"/>
                <a:cs typeface="Arial"/>
              </a:rPr>
              <a:t>donde </a:t>
            </a:r>
            <a:r>
              <a:rPr sz="2200" spc="-70" dirty="0">
                <a:latin typeface="Arial"/>
                <a:cs typeface="Arial"/>
              </a:rPr>
              <a:t>el </a:t>
            </a:r>
            <a:r>
              <a:rPr sz="2200" spc="-130" dirty="0">
                <a:latin typeface="Arial"/>
                <a:cs typeface="Arial"/>
              </a:rPr>
              <a:t>Nombre </a:t>
            </a:r>
            <a:r>
              <a:rPr sz="2200" spc="-250" dirty="0">
                <a:latin typeface="Arial"/>
                <a:cs typeface="Arial"/>
              </a:rPr>
              <a:t>es </a:t>
            </a:r>
            <a:r>
              <a:rPr sz="2200" spc="-165" dirty="0">
                <a:latin typeface="Arial"/>
                <a:cs typeface="Arial"/>
              </a:rPr>
              <a:t>“Jesús” </a:t>
            </a:r>
            <a:r>
              <a:rPr sz="2200" spc="-130" dirty="0">
                <a:latin typeface="Arial"/>
                <a:cs typeface="Arial"/>
              </a:rPr>
              <a:t>o </a:t>
            </a:r>
            <a:r>
              <a:rPr sz="2200" spc="-70" dirty="0">
                <a:latin typeface="Arial"/>
                <a:cs typeface="Arial"/>
              </a:rPr>
              <a:t>el </a:t>
            </a:r>
            <a:r>
              <a:rPr sz="2200" spc="240" dirty="0">
                <a:latin typeface="Arial"/>
                <a:cs typeface="Arial"/>
              </a:rPr>
              <a:t># 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Cedula </a:t>
            </a:r>
            <a:r>
              <a:rPr sz="2200" spc="-65" dirty="0">
                <a:latin typeface="Arial"/>
                <a:cs typeface="Arial"/>
              </a:rPr>
              <a:t>igual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120.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550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b="1" spc="90" dirty="0">
                <a:latin typeface="Arial"/>
                <a:cs typeface="Arial"/>
              </a:rPr>
              <a:t>*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215" dirty="0">
                <a:latin typeface="Arial"/>
                <a:cs typeface="Arial"/>
              </a:rPr>
              <a:t>Persona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spc="-140" dirty="0">
                <a:latin typeface="Arial"/>
                <a:cs typeface="Arial"/>
              </a:rPr>
              <a:t>Nombre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180" dirty="0">
                <a:latin typeface="Arial"/>
                <a:cs typeface="Arial"/>
              </a:rPr>
              <a:t>“Jesús” 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400" spc="-125" dirty="0">
                <a:latin typeface="Arial"/>
                <a:cs typeface="Arial"/>
              </a:rPr>
              <a:t>Cedula </a:t>
            </a:r>
            <a:r>
              <a:rPr sz="2400" spc="195" dirty="0">
                <a:latin typeface="Arial"/>
                <a:cs typeface="Arial"/>
              </a:rPr>
              <a:t>=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120;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864" y="5166741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0172" y="4863084"/>
            <a:ext cx="8167116" cy="1034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3644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(NOT)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70886"/>
            <a:ext cx="795909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spc="-455" dirty="0">
                <a:latin typeface="Arial"/>
                <a:cs typeface="Arial"/>
              </a:rPr>
              <a:t>SELECT </a:t>
            </a:r>
            <a:r>
              <a:rPr sz="2200" i="1" spc="-160" dirty="0">
                <a:latin typeface="Arial"/>
                <a:cs typeface="Arial"/>
              </a:rPr>
              <a:t>columna1, </a:t>
            </a:r>
            <a:r>
              <a:rPr sz="2200" i="1" spc="-180" dirty="0">
                <a:latin typeface="Arial"/>
                <a:cs typeface="Arial"/>
              </a:rPr>
              <a:t>columna2 </a:t>
            </a:r>
            <a:r>
              <a:rPr sz="2200" b="1" i="1" spc="-295" dirty="0">
                <a:latin typeface="Arial"/>
                <a:cs typeface="Arial"/>
              </a:rPr>
              <a:t>FROM </a:t>
            </a:r>
            <a:r>
              <a:rPr sz="2200" i="1" spc="-140" dirty="0">
                <a:latin typeface="Arial"/>
                <a:cs typeface="Arial"/>
              </a:rPr>
              <a:t>tabla_nombre </a:t>
            </a:r>
            <a:r>
              <a:rPr sz="2200" b="1" i="1" spc="-425" dirty="0">
                <a:latin typeface="Arial"/>
                <a:cs typeface="Arial"/>
              </a:rPr>
              <a:t>WHERE </a:t>
            </a:r>
            <a:r>
              <a:rPr sz="2200" b="1" i="1" spc="-254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200" b="1" i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125" dirty="0">
                <a:latin typeface="Arial"/>
                <a:cs typeface="Arial"/>
              </a:rPr>
              <a:t>condition;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827" y="3982211"/>
            <a:ext cx="8878824" cy="1840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2976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#7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892" y="2310511"/>
            <a:ext cx="10163810" cy="1977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45" dirty="0">
                <a:latin typeface="Arial"/>
                <a:cs typeface="Arial"/>
              </a:rPr>
              <a:t>seleccionar </a:t>
            </a:r>
            <a:r>
              <a:rPr sz="2200" spc="-130" dirty="0">
                <a:latin typeface="Arial"/>
                <a:cs typeface="Arial"/>
              </a:rPr>
              <a:t>todos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195" dirty="0">
                <a:latin typeface="Arial"/>
                <a:cs typeface="Arial"/>
              </a:rPr>
              <a:t>campos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</a:t>
            </a:r>
            <a:r>
              <a:rPr sz="2200" spc="-200" dirty="0">
                <a:latin typeface="Arial"/>
                <a:cs typeface="Arial"/>
              </a:rPr>
              <a:t>Persona </a:t>
            </a:r>
            <a:r>
              <a:rPr sz="2200" spc="-110" dirty="0">
                <a:latin typeface="Arial"/>
                <a:cs typeface="Arial"/>
              </a:rPr>
              <a:t>donde </a:t>
            </a:r>
            <a:r>
              <a:rPr sz="2200" spc="-70" dirty="0">
                <a:latin typeface="Arial"/>
                <a:cs typeface="Arial"/>
              </a:rPr>
              <a:t>el </a:t>
            </a:r>
            <a:r>
              <a:rPr sz="2200" spc="-204" dirty="0">
                <a:latin typeface="Arial"/>
                <a:cs typeface="Arial"/>
              </a:rPr>
              <a:t>Documento </a:t>
            </a:r>
            <a:r>
              <a:rPr sz="2200" spc="-75" dirty="0">
                <a:latin typeface="Arial"/>
                <a:cs typeface="Arial"/>
              </a:rPr>
              <a:t>NO </a:t>
            </a:r>
            <a:r>
              <a:rPr sz="2200" spc="-250" dirty="0">
                <a:latin typeface="Arial"/>
                <a:cs typeface="Arial"/>
              </a:rPr>
              <a:t>es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‘1’.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248285" algn="ctr">
              <a:lnSpc>
                <a:spcPct val="100000"/>
              </a:lnSpc>
              <a:spcBef>
                <a:spcPts val="5"/>
              </a:spcBef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1545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b="1" spc="90" dirty="0">
                <a:latin typeface="Arial"/>
                <a:cs typeface="Arial"/>
              </a:rPr>
              <a:t>*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215" dirty="0">
                <a:latin typeface="Arial"/>
                <a:cs typeface="Arial"/>
              </a:rPr>
              <a:t>Persona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b="1" spc="-17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400" spc="-125" dirty="0">
                <a:latin typeface="Arial"/>
                <a:cs typeface="Arial"/>
              </a:rPr>
              <a:t>Cedula </a:t>
            </a:r>
            <a:r>
              <a:rPr sz="2400" spc="195" dirty="0">
                <a:latin typeface="Arial"/>
                <a:cs typeface="Arial"/>
              </a:rPr>
              <a:t>=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“100”;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864" y="5166741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3427" y="4683252"/>
            <a:ext cx="8093964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111376"/>
            <a:ext cx="1032383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latin typeface="Arial"/>
                <a:cs typeface="Arial"/>
              </a:rPr>
              <a:t>COMBINACION DE AND,OR,NOT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81555"/>
            <a:ext cx="102781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Arial"/>
                <a:cs typeface="Arial"/>
              </a:rPr>
              <a:t>Los operadores lógicos mencionados anteriormente podemos anidarlos para así lograr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 búsqueda más específica como la que vamos a </a:t>
            </a:r>
            <a:r>
              <a:rPr sz="2000" spc="-5" dirty="0">
                <a:latin typeface="Arial"/>
                <a:cs typeface="Arial"/>
              </a:rPr>
              <a:t>ver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continuación.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3079" y="3739896"/>
            <a:ext cx="8456676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2120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#8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892" y="2287041"/>
            <a:ext cx="981265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Se desea conocer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listado de Personas que pertenezcan al departamento del  Cesar y que además sean oriundos de las ciudades </a:t>
            </a:r>
            <a:r>
              <a:rPr sz="2200" spc="-20" dirty="0">
                <a:latin typeface="Arial"/>
                <a:cs typeface="Arial"/>
              </a:rPr>
              <a:t>Valledupar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Becerril.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4707255">
              <a:lnSpc>
                <a:spcPct val="100000"/>
              </a:lnSpc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>
              <a:latin typeface="Arial"/>
              <a:cs typeface="Arial"/>
            </a:endParaRPr>
          </a:p>
          <a:p>
            <a:pPr marL="224154" marR="410845">
              <a:lnSpc>
                <a:spcPct val="100000"/>
              </a:lnSpc>
              <a:spcBef>
                <a:spcPts val="1550"/>
              </a:spcBef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b="1" spc="90" dirty="0">
                <a:latin typeface="Arial"/>
                <a:cs typeface="Arial"/>
              </a:rPr>
              <a:t>* </a:t>
            </a:r>
            <a:r>
              <a:rPr sz="2400" b="1" spc="-235" dirty="0">
                <a:latin typeface="Arial"/>
                <a:cs typeface="Arial"/>
              </a:rPr>
              <a:t>FROM </a:t>
            </a:r>
            <a:r>
              <a:rPr sz="2400" spc="-215" dirty="0">
                <a:latin typeface="Arial"/>
                <a:cs typeface="Arial"/>
              </a:rPr>
              <a:t>Persona </a:t>
            </a:r>
            <a:r>
              <a:rPr sz="2400" b="1" spc="-365" dirty="0">
                <a:latin typeface="Arial"/>
                <a:cs typeface="Arial"/>
              </a:rPr>
              <a:t>WHERE </a:t>
            </a:r>
            <a:r>
              <a:rPr sz="2400" spc="-120" dirty="0">
                <a:latin typeface="Arial"/>
                <a:cs typeface="Arial"/>
              </a:rPr>
              <a:t>Departamento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85" dirty="0">
                <a:latin typeface="Arial"/>
                <a:cs typeface="Arial"/>
              </a:rPr>
              <a:t>“Cesar” </a:t>
            </a:r>
            <a:r>
              <a:rPr sz="2400" b="1" spc="-1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(Ciudad </a:t>
            </a:r>
            <a:r>
              <a:rPr sz="2400" spc="195" dirty="0">
                <a:latin typeface="Arial"/>
                <a:cs typeface="Arial"/>
              </a:rPr>
              <a:t>=  </a:t>
            </a:r>
            <a:r>
              <a:rPr sz="2400" spc="-50" dirty="0">
                <a:latin typeface="Arial"/>
                <a:cs typeface="Arial"/>
              </a:rPr>
              <a:t>“Valledupar” 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400" spc="-105" dirty="0">
                <a:latin typeface="Arial"/>
                <a:cs typeface="Arial"/>
              </a:rPr>
              <a:t>Ciudad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80" dirty="0">
                <a:latin typeface="Arial"/>
                <a:cs typeface="Arial"/>
              </a:rPr>
              <a:t>“Becerril”)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098" y="5573369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3823" y="5233415"/>
            <a:ext cx="8001000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10326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CLAUSULA ORDER BY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81555"/>
            <a:ext cx="8915400" cy="321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La clausula </a:t>
            </a:r>
            <a:r>
              <a:rPr sz="2000" b="1" dirty="0">
                <a:latin typeface="Arial"/>
                <a:cs typeface="Arial"/>
              </a:rPr>
              <a:t>ORDER BY </a:t>
            </a:r>
            <a:r>
              <a:rPr sz="2000" dirty="0">
                <a:latin typeface="Arial"/>
                <a:cs typeface="Arial"/>
              </a:rPr>
              <a:t>permite ordenar los resultados de una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consulta.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200" b="1" i="1" spc="-455" dirty="0">
                <a:latin typeface="Arial"/>
                <a:cs typeface="Arial"/>
              </a:rPr>
              <a:t>SELECT </a:t>
            </a:r>
            <a:r>
              <a:rPr sz="2200" i="1" spc="-160" dirty="0">
                <a:latin typeface="Arial"/>
                <a:cs typeface="Arial"/>
              </a:rPr>
              <a:t>columna1, </a:t>
            </a:r>
            <a:r>
              <a:rPr sz="2200" i="1" spc="-145" dirty="0">
                <a:latin typeface="Arial"/>
                <a:cs typeface="Arial"/>
              </a:rPr>
              <a:t>columna2,… </a:t>
            </a:r>
            <a:r>
              <a:rPr sz="2200" b="1" i="1" spc="-290" dirty="0">
                <a:latin typeface="Arial"/>
                <a:cs typeface="Arial"/>
              </a:rPr>
              <a:t>FROM </a:t>
            </a:r>
            <a:r>
              <a:rPr sz="2200" i="1" spc="-140" dirty="0">
                <a:latin typeface="Arial"/>
                <a:cs typeface="Arial"/>
              </a:rPr>
              <a:t>tabla_nombre </a:t>
            </a:r>
            <a:r>
              <a:rPr sz="2200" b="1" i="1" spc="-430" dirty="0">
                <a:latin typeface="Arial"/>
                <a:cs typeface="Arial"/>
              </a:rPr>
              <a:t>WHERE </a:t>
            </a:r>
            <a:r>
              <a:rPr sz="2200" i="1" spc="-135" dirty="0">
                <a:latin typeface="Arial"/>
                <a:cs typeface="Arial"/>
              </a:rPr>
              <a:t>condition </a:t>
            </a:r>
            <a:r>
              <a:rPr sz="2200" b="1" i="1" spc="-360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200" b="1" i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spc="-31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200" i="1" spc="-180" dirty="0">
                <a:latin typeface="Arial"/>
                <a:cs typeface="Arial"/>
              </a:rPr>
              <a:t>columna1[</a:t>
            </a:r>
            <a:r>
              <a:rPr sz="2200" b="1" i="1" spc="-180" dirty="0">
                <a:solidFill>
                  <a:srgbClr val="FF0000"/>
                </a:solidFill>
                <a:latin typeface="Arial"/>
                <a:cs typeface="Arial"/>
              </a:rPr>
              <a:t>ASC</a:t>
            </a:r>
            <a:r>
              <a:rPr sz="2200" i="1" spc="-180" dirty="0">
                <a:latin typeface="Arial"/>
                <a:cs typeface="Arial"/>
              </a:rPr>
              <a:t>|</a:t>
            </a:r>
            <a:r>
              <a:rPr sz="2200" b="1" i="1" spc="-180" dirty="0">
                <a:solidFill>
                  <a:srgbClr val="FF0000"/>
                </a:solidFill>
                <a:latin typeface="Arial"/>
                <a:cs typeface="Arial"/>
              </a:rPr>
              <a:t>DESC</a:t>
            </a:r>
            <a:r>
              <a:rPr sz="2200" i="1" spc="-180" dirty="0">
                <a:latin typeface="Arial"/>
                <a:cs typeface="Arial"/>
              </a:rPr>
              <a:t>];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25" dirty="0">
                <a:latin typeface="Arial"/>
                <a:cs typeface="Arial"/>
              </a:rPr>
              <a:t>Tabla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“Empleado”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3176" y="4864608"/>
            <a:ext cx="7699248" cy="1350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9945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CLAUSULA ORDER BY (ASC)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81555"/>
            <a:ext cx="8886825" cy="218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ASC </a:t>
            </a:r>
            <a:r>
              <a:rPr sz="2000" dirty="0">
                <a:latin typeface="Arial"/>
                <a:cs typeface="Arial"/>
              </a:rPr>
              <a:t>especifica criterio de ordenamiento ascendente. Es la opción por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defecto.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75" dirty="0">
                <a:latin typeface="Arial"/>
                <a:cs typeface="Arial"/>
              </a:rPr>
              <a:t>Ejemplo: </a:t>
            </a:r>
            <a:r>
              <a:rPr sz="2200" spc="-80" dirty="0">
                <a:latin typeface="Arial"/>
                <a:cs typeface="Arial"/>
              </a:rPr>
              <a:t>Obtener </a:t>
            </a:r>
            <a:r>
              <a:rPr sz="2200" spc="-170" dirty="0">
                <a:latin typeface="Arial"/>
                <a:cs typeface="Arial"/>
              </a:rPr>
              <a:t>los </a:t>
            </a:r>
            <a:r>
              <a:rPr sz="2200" spc="-110" dirty="0">
                <a:latin typeface="Arial"/>
                <a:cs typeface="Arial"/>
              </a:rPr>
              <a:t>datos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</a:t>
            </a:r>
            <a:r>
              <a:rPr sz="2200" spc="-95" dirty="0">
                <a:latin typeface="Arial"/>
                <a:cs typeface="Arial"/>
              </a:rPr>
              <a:t>“Empleado” </a:t>
            </a:r>
            <a:r>
              <a:rPr sz="2200" spc="-114" dirty="0">
                <a:latin typeface="Arial"/>
                <a:cs typeface="Arial"/>
              </a:rPr>
              <a:t>ordenados </a:t>
            </a:r>
            <a:r>
              <a:rPr sz="2200" spc="-50" dirty="0">
                <a:latin typeface="Arial"/>
                <a:cs typeface="Arial"/>
              </a:rPr>
              <a:t>por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apellidos.</a:t>
            </a:r>
            <a:endParaRPr sz="2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4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70"/>
              </a:spcBef>
              <a:tabLst>
                <a:tab pos="4070985" algn="l"/>
              </a:tabLst>
            </a:pPr>
            <a:r>
              <a:rPr sz="2000" b="1" spc="-345" dirty="0">
                <a:latin typeface="Arial"/>
                <a:cs typeface="Arial"/>
              </a:rPr>
              <a:t>SELECT   </a:t>
            </a:r>
            <a:r>
              <a:rPr sz="2000" b="1" spc="75" dirty="0">
                <a:latin typeface="Arial"/>
                <a:cs typeface="Arial"/>
              </a:rPr>
              <a:t>* </a:t>
            </a:r>
            <a:r>
              <a:rPr sz="2000" b="1" spc="-200" dirty="0">
                <a:latin typeface="Arial"/>
                <a:cs typeface="Arial"/>
              </a:rPr>
              <a:t>FROM  </a:t>
            </a:r>
            <a:r>
              <a:rPr sz="2000" spc="-130" dirty="0">
                <a:latin typeface="Arial"/>
                <a:cs typeface="Arial"/>
              </a:rPr>
              <a:t>Empleado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FF0000"/>
                </a:solidFill>
                <a:latin typeface="Arial"/>
                <a:cs typeface="Arial"/>
              </a:rPr>
              <a:t>BY	</a:t>
            </a:r>
            <a:r>
              <a:rPr sz="2000" spc="-45" dirty="0">
                <a:latin typeface="Arial"/>
                <a:cs typeface="Arial"/>
              </a:rPr>
              <a:t>Apellido;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677" y="5368238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1820" y="5984747"/>
            <a:ext cx="7700772" cy="32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1820" y="5234940"/>
            <a:ext cx="7706868" cy="807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916" y="4965191"/>
            <a:ext cx="7700772" cy="312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1" y="1111376"/>
            <a:ext cx="1033444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CLAUSULA ORDER BY (DESC)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81555"/>
            <a:ext cx="10004425" cy="218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DESC </a:t>
            </a:r>
            <a:r>
              <a:rPr sz="2000" dirty="0">
                <a:latin typeface="Arial"/>
                <a:cs typeface="Arial"/>
              </a:rPr>
              <a:t>indica ordenamiento por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defecto.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75" dirty="0">
                <a:latin typeface="Arial"/>
                <a:cs typeface="Arial"/>
              </a:rPr>
              <a:t>Ejemplo: </a:t>
            </a:r>
            <a:r>
              <a:rPr sz="2200" spc="-80" dirty="0">
                <a:latin typeface="Arial"/>
                <a:cs typeface="Arial"/>
              </a:rPr>
              <a:t>Obtener </a:t>
            </a:r>
            <a:r>
              <a:rPr sz="2200" spc="-170" dirty="0">
                <a:latin typeface="Arial"/>
                <a:cs typeface="Arial"/>
              </a:rPr>
              <a:t>los </a:t>
            </a:r>
            <a:r>
              <a:rPr sz="2200" spc="-110" dirty="0">
                <a:latin typeface="Arial"/>
                <a:cs typeface="Arial"/>
              </a:rPr>
              <a:t>datos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</a:t>
            </a:r>
            <a:r>
              <a:rPr sz="2200" spc="-95" dirty="0">
                <a:latin typeface="Arial"/>
                <a:cs typeface="Arial"/>
              </a:rPr>
              <a:t>“Empleado” </a:t>
            </a:r>
            <a:r>
              <a:rPr sz="2200" spc="-114" dirty="0">
                <a:latin typeface="Arial"/>
                <a:cs typeface="Arial"/>
              </a:rPr>
              <a:t>ordenados </a:t>
            </a:r>
            <a:r>
              <a:rPr sz="2200" spc="-50" dirty="0">
                <a:latin typeface="Arial"/>
                <a:cs typeface="Arial"/>
              </a:rPr>
              <a:t>por </a:t>
            </a:r>
            <a:r>
              <a:rPr sz="2200" spc="-80" dirty="0">
                <a:latin typeface="Arial"/>
                <a:cs typeface="Arial"/>
              </a:rPr>
              <a:t>Salario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descendente.</a:t>
            </a:r>
            <a:endParaRPr sz="22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4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70"/>
              </a:spcBef>
              <a:tabLst>
                <a:tab pos="4070985" algn="l"/>
              </a:tabLst>
            </a:pPr>
            <a:r>
              <a:rPr sz="2000" b="1" spc="-345" dirty="0">
                <a:latin typeface="Arial"/>
                <a:cs typeface="Arial"/>
              </a:rPr>
              <a:t>SELECT   </a:t>
            </a:r>
            <a:r>
              <a:rPr sz="2000" b="1" spc="75" dirty="0">
                <a:latin typeface="Arial"/>
                <a:cs typeface="Arial"/>
              </a:rPr>
              <a:t>* </a:t>
            </a:r>
            <a:r>
              <a:rPr sz="2000" b="1" spc="-200" dirty="0">
                <a:latin typeface="Arial"/>
                <a:cs typeface="Arial"/>
              </a:rPr>
              <a:t>FROM  </a:t>
            </a:r>
            <a:r>
              <a:rPr sz="2000" spc="-130" dirty="0">
                <a:latin typeface="Arial"/>
                <a:cs typeface="Arial"/>
              </a:rPr>
              <a:t>Empleado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FF0000"/>
                </a:solidFill>
                <a:latin typeface="Arial"/>
                <a:cs typeface="Arial"/>
              </a:rPr>
              <a:t>BY	</a:t>
            </a:r>
            <a:r>
              <a:rPr sz="2000" spc="-70" dirty="0">
                <a:latin typeface="Arial"/>
                <a:cs typeface="Arial"/>
              </a:rPr>
              <a:t>Salario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-245" dirty="0">
                <a:solidFill>
                  <a:srgbClr val="FF0000"/>
                </a:solidFill>
                <a:latin typeface="Arial"/>
                <a:cs typeface="Arial"/>
              </a:rPr>
              <a:t>DESC</a:t>
            </a:r>
            <a:r>
              <a:rPr sz="2000" spc="-24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6847" y="5878067"/>
            <a:ext cx="7700772" cy="32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847" y="5631179"/>
            <a:ext cx="7700772" cy="313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6847" y="4858511"/>
            <a:ext cx="7706868" cy="82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5964" y="5308498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8040828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BETWEEN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89784"/>
            <a:ext cx="998156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spc="-235" dirty="0">
                <a:latin typeface="Arial"/>
                <a:cs typeface="Arial"/>
              </a:rPr>
              <a:t>El </a:t>
            </a:r>
            <a:r>
              <a:rPr sz="2000" spc="-50" dirty="0">
                <a:latin typeface="Arial"/>
                <a:cs typeface="Arial"/>
              </a:rPr>
              <a:t>operador </a:t>
            </a:r>
            <a:r>
              <a:rPr sz="2000" spc="-295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2000" spc="-140" dirty="0">
                <a:latin typeface="Arial"/>
                <a:cs typeface="Arial"/>
              </a:rPr>
              <a:t>selecciona </a:t>
            </a:r>
            <a:r>
              <a:rPr sz="2000" spc="-105" dirty="0">
                <a:latin typeface="Arial"/>
                <a:cs typeface="Arial"/>
              </a:rPr>
              <a:t>valores </a:t>
            </a:r>
            <a:r>
              <a:rPr sz="2000" spc="-85" dirty="0">
                <a:latin typeface="Arial"/>
                <a:cs typeface="Arial"/>
              </a:rPr>
              <a:t>dentro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235" dirty="0">
                <a:latin typeface="Arial"/>
                <a:cs typeface="Arial"/>
              </a:rPr>
              <a:t>un </a:t>
            </a:r>
            <a:r>
              <a:rPr sz="2000" spc="-80" dirty="0">
                <a:latin typeface="Arial"/>
                <a:cs typeface="Arial"/>
              </a:rPr>
              <a:t>rango </a:t>
            </a:r>
            <a:r>
              <a:rPr sz="2000" spc="-90" dirty="0">
                <a:latin typeface="Arial"/>
                <a:cs typeface="Arial"/>
              </a:rPr>
              <a:t>determinado. </a:t>
            </a:r>
            <a:r>
              <a:rPr sz="2000" spc="-265" dirty="0">
                <a:latin typeface="Arial"/>
                <a:cs typeface="Arial"/>
              </a:rPr>
              <a:t>Los </a:t>
            </a:r>
            <a:r>
              <a:rPr sz="2000" spc="-105" dirty="0">
                <a:latin typeface="Arial"/>
                <a:cs typeface="Arial"/>
              </a:rPr>
              <a:t>valores </a:t>
            </a:r>
            <a:r>
              <a:rPr sz="2000" spc="-120" dirty="0">
                <a:latin typeface="Arial"/>
                <a:cs typeface="Arial"/>
              </a:rPr>
              <a:t>pueden </a:t>
            </a:r>
            <a:r>
              <a:rPr sz="2000" spc="-150" dirty="0">
                <a:latin typeface="Arial"/>
                <a:cs typeface="Arial"/>
              </a:rPr>
              <a:t>ser  </a:t>
            </a:r>
            <a:r>
              <a:rPr sz="2000" spc="-195" dirty="0">
                <a:latin typeface="Arial"/>
                <a:cs typeface="Arial"/>
              </a:rPr>
              <a:t>números, </a:t>
            </a:r>
            <a:r>
              <a:rPr sz="2000" spc="-110" dirty="0">
                <a:latin typeface="Arial"/>
                <a:cs typeface="Arial"/>
              </a:rPr>
              <a:t>textos </a:t>
            </a:r>
            <a:r>
              <a:rPr sz="2000" spc="-114" dirty="0">
                <a:latin typeface="Arial"/>
                <a:cs typeface="Arial"/>
              </a:rPr>
              <a:t>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fechas.</a:t>
            </a:r>
            <a:endParaRPr sz="20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850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75"/>
              </a:spcBef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i="1" spc="-165" dirty="0">
                <a:latin typeface="Arial"/>
                <a:cs typeface="Arial"/>
              </a:rPr>
              <a:t>columna_nombre(s) </a:t>
            </a:r>
            <a:r>
              <a:rPr sz="2000" b="1" i="1" spc="-260" dirty="0">
                <a:latin typeface="Arial"/>
                <a:cs typeface="Arial"/>
              </a:rPr>
              <a:t>FROM </a:t>
            </a:r>
            <a:r>
              <a:rPr sz="2000" i="1" spc="-125" dirty="0">
                <a:latin typeface="Arial"/>
                <a:cs typeface="Arial"/>
              </a:rPr>
              <a:t>tabla_nombre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condition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BETWEEN  </a:t>
            </a:r>
            <a:r>
              <a:rPr sz="2000" i="1" spc="-75" dirty="0">
                <a:latin typeface="Arial"/>
                <a:cs typeface="Arial"/>
              </a:rPr>
              <a:t>valo1 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b="1" i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valor2;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4832" y="4347971"/>
            <a:ext cx="7421880" cy="2162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9834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#11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7589" y="2231872"/>
            <a:ext cx="933831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50" dirty="0">
                <a:latin typeface="Arial"/>
                <a:cs typeface="Arial"/>
              </a:rPr>
              <a:t>conocer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70" dirty="0">
                <a:latin typeface="Arial"/>
                <a:cs typeface="Arial"/>
              </a:rPr>
              <a:t>listado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140" dirty="0">
                <a:latin typeface="Arial"/>
                <a:cs typeface="Arial"/>
              </a:rPr>
              <a:t>cuya </a:t>
            </a:r>
            <a:r>
              <a:rPr sz="2000" spc="-100" dirty="0">
                <a:latin typeface="Arial"/>
                <a:cs typeface="Arial"/>
              </a:rPr>
              <a:t>edades </a:t>
            </a:r>
            <a:r>
              <a:rPr sz="2000" spc="-160" dirty="0">
                <a:latin typeface="Arial"/>
                <a:cs typeface="Arial"/>
              </a:rPr>
              <a:t>esten </a:t>
            </a:r>
            <a:r>
              <a:rPr sz="2000" spc="-95" dirty="0">
                <a:latin typeface="Arial"/>
                <a:cs typeface="Arial"/>
              </a:rPr>
              <a:t>entre </a:t>
            </a:r>
            <a:r>
              <a:rPr sz="2000" spc="-10" dirty="0">
                <a:latin typeface="Arial"/>
                <a:cs typeface="Arial"/>
              </a:rPr>
              <a:t>19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10" dirty="0">
                <a:latin typeface="Arial"/>
                <a:cs typeface="Arial"/>
              </a:rPr>
              <a:t>22 </a:t>
            </a:r>
            <a:r>
              <a:rPr sz="2000" spc="-170" dirty="0">
                <a:latin typeface="Arial"/>
                <a:cs typeface="Arial"/>
              </a:rPr>
              <a:t>años,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  </a:t>
            </a:r>
            <a:r>
              <a:rPr sz="2000" spc="-90" dirty="0">
                <a:latin typeface="Arial"/>
                <a:cs typeface="Arial"/>
              </a:rPr>
              <a:t>“Empleado”.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764"/>
              </a:spcBef>
            </a:pP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i="1" spc="-135" dirty="0">
                <a:latin typeface="Arial"/>
                <a:cs typeface="Arial"/>
              </a:rPr>
              <a:t>Cedula, </a:t>
            </a:r>
            <a:r>
              <a:rPr sz="2000" i="1" spc="-150" dirty="0">
                <a:latin typeface="Arial"/>
                <a:cs typeface="Arial"/>
              </a:rPr>
              <a:t>Nombre, </a:t>
            </a:r>
            <a:r>
              <a:rPr sz="2000" i="1" spc="-100" dirty="0">
                <a:latin typeface="Arial"/>
                <a:cs typeface="Arial"/>
              </a:rPr>
              <a:t>Apellido, </a:t>
            </a:r>
            <a:r>
              <a:rPr sz="2000" i="1" spc="-160" dirty="0">
                <a:latin typeface="Arial"/>
                <a:cs typeface="Arial"/>
              </a:rPr>
              <a:t>Edad,</a:t>
            </a:r>
            <a:r>
              <a:rPr sz="2000" i="1" spc="135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Ciudad</a:t>
            </a:r>
            <a:endParaRPr sz="20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</a:pPr>
            <a:r>
              <a:rPr sz="2000" b="1" i="1" spc="-260" dirty="0">
                <a:latin typeface="Arial"/>
                <a:cs typeface="Arial"/>
              </a:rPr>
              <a:t>FROM </a:t>
            </a:r>
            <a:r>
              <a:rPr sz="2000" i="1" spc="-185" dirty="0">
                <a:latin typeface="Arial"/>
                <a:cs typeface="Arial"/>
              </a:rPr>
              <a:t>Empleado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200" dirty="0">
                <a:latin typeface="Arial"/>
                <a:cs typeface="Arial"/>
              </a:rPr>
              <a:t>Edad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BETWEEN  </a:t>
            </a:r>
            <a:r>
              <a:rPr sz="2000" i="1" spc="-10" dirty="0">
                <a:latin typeface="Arial"/>
                <a:cs typeface="Arial"/>
              </a:rPr>
              <a:t>19 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latin typeface="Arial"/>
                <a:cs typeface="Arial"/>
              </a:rPr>
              <a:t>22;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076" y="5910071"/>
            <a:ext cx="6088380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7076" y="4966715"/>
            <a:ext cx="6102096" cy="659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7076" y="5586984"/>
            <a:ext cx="6103620" cy="348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2430" y="5492292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7507428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err="1" smtClean="0">
                <a:solidFill>
                  <a:schemeClr val="tx1"/>
                </a:solidFill>
                <a:latin typeface="Arial"/>
                <a:cs typeface="Arial"/>
              </a:rPr>
              <a:t>Caracteristica</a:t>
            </a: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 general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750947"/>
            <a:ext cx="919924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260" dirty="0">
                <a:latin typeface="Arial"/>
                <a:cs typeface="Arial"/>
              </a:rPr>
              <a:t>El </a:t>
            </a:r>
            <a:r>
              <a:rPr sz="2200" b="1" spc="-310" dirty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sz="2200" spc="-250" dirty="0">
                <a:latin typeface="Arial"/>
                <a:cs typeface="Arial"/>
              </a:rPr>
              <a:t>es </a:t>
            </a:r>
            <a:r>
              <a:rPr sz="2200" spc="-265" dirty="0">
                <a:latin typeface="Arial"/>
                <a:cs typeface="Arial"/>
              </a:rPr>
              <a:t>un </a:t>
            </a:r>
            <a:r>
              <a:rPr sz="2200" spc="-110" dirty="0">
                <a:latin typeface="Arial"/>
                <a:cs typeface="Arial"/>
              </a:rPr>
              <a:t>lenguaje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95" dirty="0">
                <a:latin typeface="Arial"/>
                <a:cs typeface="Arial"/>
              </a:rPr>
              <a:t>acceso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130" dirty="0">
                <a:latin typeface="Arial"/>
                <a:cs typeface="Arial"/>
              </a:rPr>
              <a:t>base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10" dirty="0">
                <a:latin typeface="Arial"/>
                <a:cs typeface="Arial"/>
              </a:rPr>
              <a:t>datos </a:t>
            </a:r>
            <a:r>
              <a:rPr sz="2200" spc="-135" dirty="0">
                <a:latin typeface="Arial"/>
                <a:cs typeface="Arial"/>
              </a:rPr>
              <a:t>que </a:t>
            </a:r>
            <a:r>
              <a:rPr sz="2200" spc="-50" dirty="0">
                <a:latin typeface="Arial"/>
                <a:cs typeface="Arial"/>
              </a:rPr>
              <a:t>explota </a:t>
            </a:r>
            <a:r>
              <a:rPr sz="2200" spc="-15" dirty="0">
                <a:latin typeface="Arial"/>
                <a:cs typeface="Arial"/>
              </a:rPr>
              <a:t>la flexibilidad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105" dirty="0">
                <a:latin typeface="Arial"/>
                <a:cs typeface="Arial"/>
              </a:rPr>
              <a:t>potencia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70" dirty="0">
                <a:latin typeface="Arial"/>
                <a:cs typeface="Arial"/>
              </a:rPr>
              <a:t>los </a:t>
            </a:r>
            <a:r>
              <a:rPr sz="2200" spc="-204" dirty="0">
                <a:latin typeface="Arial"/>
                <a:cs typeface="Arial"/>
              </a:rPr>
              <a:t>sistemas </a:t>
            </a:r>
            <a:r>
              <a:rPr sz="2200" spc="-110" dirty="0">
                <a:latin typeface="Arial"/>
                <a:cs typeface="Arial"/>
              </a:rPr>
              <a:t>relacionales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spc="-90" dirty="0">
                <a:latin typeface="Arial"/>
                <a:cs typeface="Arial"/>
              </a:rPr>
              <a:t>permite </a:t>
            </a:r>
            <a:r>
              <a:rPr sz="2200" spc="-170" dirty="0">
                <a:latin typeface="Arial"/>
                <a:cs typeface="Arial"/>
              </a:rPr>
              <a:t>así </a:t>
            </a:r>
            <a:r>
              <a:rPr sz="2200" spc="-80" dirty="0">
                <a:latin typeface="Arial"/>
                <a:cs typeface="Arial"/>
              </a:rPr>
              <a:t>gran </a:t>
            </a:r>
            <a:r>
              <a:rPr sz="2200" spc="-50" dirty="0">
                <a:latin typeface="Arial"/>
                <a:cs typeface="Arial"/>
              </a:rPr>
              <a:t>variedad </a:t>
            </a:r>
            <a:r>
              <a:rPr sz="2200" spc="-70" dirty="0">
                <a:latin typeface="Arial"/>
                <a:cs typeface="Arial"/>
              </a:rPr>
              <a:t>de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operaciones.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4044" y="4023359"/>
            <a:ext cx="1920240" cy="192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135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LIKE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302891"/>
            <a:ext cx="10390505" cy="36766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4139" marR="5080">
              <a:lnSpc>
                <a:spcPts val="233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El operador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sz="2000" dirty="0">
                <a:latin typeface="Arial"/>
                <a:cs typeface="Arial"/>
              </a:rPr>
              <a:t>se utiliza en una cláusula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WHERE </a:t>
            </a:r>
            <a:r>
              <a:rPr sz="2000" dirty="0">
                <a:latin typeface="Arial"/>
                <a:cs typeface="Arial"/>
              </a:rPr>
              <a:t>para buscar un patrón especificado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 una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Hay </a:t>
            </a:r>
            <a:r>
              <a:rPr sz="2000" spc="-150" dirty="0">
                <a:latin typeface="Arial"/>
                <a:cs typeface="Arial"/>
              </a:rPr>
              <a:t>dos </a:t>
            </a:r>
            <a:r>
              <a:rPr sz="2000" spc="-165" dirty="0">
                <a:latin typeface="Arial"/>
                <a:cs typeface="Arial"/>
              </a:rPr>
              <a:t>comodines </a:t>
            </a:r>
            <a:r>
              <a:rPr sz="2000" spc="-85" dirty="0">
                <a:latin typeface="Arial"/>
                <a:cs typeface="Arial"/>
              </a:rPr>
              <a:t>utilizados </a:t>
            </a:r>
            <a:r>
              <a:rPr sz="2000" spc="-125" dirty="0">
                <a:latin typeface="Arial"/>
                <a:cs typeface="Arial"/>
              </a:rPr>
              <a:t>junto </a:t>
            </a:r>
            <a:r>
              <a:rPr sz="2000" spc="-195" dirty="0">
                <a:latin typeface="Arial"/>
                <a:cs typeface="Arial"/>
              </a:rPr>
              <a:t>con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50" dirty="0">
                <a:latin typeface="Arial"/>
                <a:cs typeface="Arial"/>
              </a:rPr>
              <a:t>operador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FF0000"/>
                </a:solidFill>
                <a:latin typeface="Arial"/>
                <a:cs typeface="Arial"/>
              </a:rPr>
              <a:t>LIKE</a:t>
            </a:r>
            <a:r>
              <a:rPr sz="2000" spc="-22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925"/>
              </a:spcBef>
            </a:pPr>
            <a:r>
              <a:rPr sz="2000" spc="-110" dirty="0">
                <a:latin typeface="Arial"/>
                <a:cs typeface="Arial"/>
              </a:rPr>
              <a:t>%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235" dirty="0">
                <a:latin typeface="Arial"/>
                <a:cs typeface="Arial"/>
              </a:rPr>
              <a:t>El </a:t>
            </a:r>
            <a:r>
              <a:rPr sz="2000" spc="-145" dirty="0">
                <a:latin typeface="Arial"/>
                <a:cs typeface="Arial"/>
              </a:rPr>
              <a:t>signo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85" dirty="0">
                <a:latin typeface="Arial"/>
                <a:cs typeface="Arial"/>
              </a:rPr>
              <a:t>porcentaje </a:t>
            </a:r>
            <a:r>
              <a:rPr sz="2000" spc="-95" dirty="0">
                <a:latin typeface="Arial"/>
                <a:cs typeface="Arial"/>
              </a:rPr>
              <a:t>representa </a:t>
            </a:r>
            <a:r>
              <a:rPr sz="2000" spc="-130" dirty="0">
                <a:latin typeface="Arial"/>
                <a:cs typeface="Arial"/>
              </a:rPr>
              <a:t>cero, </a:t>
            </a:r>
            <a:r>
              <a:rPr sz="2000" spc="-195" dirty="0">
                <a:latin typeface="Arial"/>
                <a:cs typeface="Arial"/>
              </a:rPr>
              <a:t>uno </a:t>
            </a:r>
            <a:r>
              <a:rPr sz="2000" spc="-114" dirty="0">
                <a:latin typeface="Arial"/>
                <a:cs typeface="Arial"/>
              </a:rPr>
              <a:t>o </a:t>
            </a:r>
            <a:r>
              <a:rPr sz="2000" spc="-105" dirty="0">
                <a:latin typeface="Arial"/>
                <a:cs typeface="Arial"/>
              </a:rPr>
              <a:t>varios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caracteres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925"/>
              </a:spcBef>
            </a:pPr>
            <a:r>
              <a:rPr sz="2000" spc="-114" dirty="0">
                <a:latin typeface="Arial"/>
                <a:cs typeface="Arial"/>
              </a:rPr>
              <a:t>_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235" dirty="0">
                <a:latin typeface="Arial"/>
                <a:cs typeface="Arial"/>
              </a:rPr>
              <a:t>El </a:t>
            </a:r>
            <a:r>
              <a:rPr sz="2000" spc="-95" dirty="0">
                <a:latin typeface="Arial"/>
                <a:cs typeface="Arial"/>
              </a:rPr>
              <a:t>subrayado representa </a:t>
            </a:r>
            <a:r>
              <a:rPr sz="2000" spc="-235" dirty="0">
                <a:latin typeface="Arial"/>
                <a:cs typeface="Arial"/>
              </a:rPr>
              <a:t>un </a:t>
            </a:r>
            <a:r>
              <a:rPr sz="2000" spc="-140" dirty="0">
                <a:latin typeface="Arial"/>
                <a:cs typeface="Arial"/>
              </a:rPr>
              <a:t>solo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carácter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650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935"/>
              </a:spcBef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i="1" spc="-145" dirty="0">
                <a:latin typeface="Arial"/>
                <a:cs typeface="Arial"/>
              </a:rPr>
              <a:t>columna1, </a:t>
            </a:r>
            <a:r>
              <a:rPr sz="2000" i="1" spc="-130" dirty="0">
                <a:latin typeface="Arial"/>
                <a:cs typeface="Arial"/>
              </a:rPr>
              <a:t>columna2,… </a:t>
            </a:r>
            <a:r>
              <a:rPr sz="2000" b="1" i="1" spc="-260" dirty="0">
                <a:latin typeface="Arial"/>
                <a:cs typeface="Arial"/>
              </a:rPr>
              <a:t>FROM </a:t>
            </a:r>
            <a:r>
              <a:rPr sz="2000" i="1" spc="-125" dirty="0">
                <a:latin typeface="Arial"/>
                <a:cs typeface="Arial"/>
              </a:rPr>
              <a:t>tabla_nombre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condition </a:t>
            </a:r>
            <a:r>
              <a:rPr sz="2000" b="1" i="1" spc="-200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sz="2000" i="1" spc="-45" dirty="0">
                <a:latin typeface="Arial"/>
                <a:cs typeface="Arial"/>
              </a:rPr>
              <a:t>“patron”</a:t>
            </a:r>
            <a:r>
              <a:rPr sz="2000" i="1" spc="-3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111376"/>
            <a:ext cx="28867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450" dirty="0">
                <a:solidFill>
                  <a:srgbClr val="0D0D0D"/>
                </a:solidFill>
                <a:latin typeface="Arial"/>
                <a:cs typeface="Arial"/>
              </a:rPr>
              <a:t>EJEMPLO</a:t>
            </a:r>
            <a:r>
              <a:rPr sz="5000" spc="-36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5000" spc="-385" dirty="0">
                <a:solidFill>
                  <a:srgbClr val="0D0D0D"/>
                </a:solidFill>
                <a:latin typeface="Arial"/>
                <a:cs typeface="Arial"/>
              </a:rPr>
              <a:t>#12: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955" y="3572255"/>
            <a:ext cx="8511540" cy="247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4178" y="2421382"/>
            <a:ext cx="96050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50" dirty="0">
                <a:latin typeface="Arial"/>
                <a:cs typeface="Arial"/>
              </a:rPr>
              <a:t>conocer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75" dirty="0">
                <a:latin typeface="Arial"/>
                <a:cs typeface="Arial"/>
              </a:rPr>
              <a:t>lista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todas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160" dirty="0">
                <a:latin typeface="Arial"/>
                <a:cs typeface="Arial"/>
              </a:rPr>
              <a:t>cuyo </a:t>
            </a:r>
            <a:r>
              <a:rPr sz="2000" spc="-50" dirty="0">
                <a:latin typeface="Arial"/>
                <a:cs typeface="Arial"/>
              </a:rPr>
              <a:t>Apellido </a:t>
            </a:r>
            <a:r>
              <a:rPr sz="2000" spc="-125" dirty="0">
                <a:latin typeface="Arial"/>
                <a:cs typeface="Arial"/>
              </a:rPr>
              <a:t>contenga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35" dirty="0">
                <a:latin typeface="Arial"/>
                <a:cs typeface="Arial"/>
              </a:rPr>
              <a:t>letra </a:t>
            </a:r>
            <a:r>
              <a:rPr sz="2000" spc="-65" dirty="0">
                <a:latin typeface="Arial"/>
                <a:cs typeface="Arial"/>
              </a:rPr>
              <a:t>‘o’. </a:t>
            </a:r>
            <a:r>
              <a:rPr sz="2000" spc="-350" dirty="0">
                <a:latin typeface="Arial"/>
                <a:cs typeface="Arial"/>
              </a:rPr>
              <a:t>En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  </a:t>
            </a:r>
            <a:r>
              <a:rPr sz="2000" spc="-85" dirty="0">
                <a:latin typeface="Arial"/>
                <a:cs typeface="Arial"/>
              </a:rPr>
              <a:t>“Empleado”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28867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450" dirty="0">
                <a:solidFill>
                  <a:srgbClr val="0D0D0D"/>
                </a:solidFill>
                <a:latin typeface="Arial"/>
                <a:cs typeface="Arial"/>
              </a:rPr>
              <a:t>EJEMPLO</a:t>
            </a:r>
            <a:r>
              <a:rPr sz="5000" b="0" spc="-36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5000" b="0" spc="-385" dirty="0">
                <a:solidFill>
                  <a:srgbClr val="0D0D0D"/>
                </a:solidFill>
                <a:latin typeface="Arial"/>
                <a:cs typeface="Arial"/>
              </a:rPr>
              <a:t>#12: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2750947"/>
            <a:ext cx="6009005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89985" algn="l"/>
              </a:tabLst>
            </a:pPr>
            <a:r>
              <a:rPr sz="2000" b="1" spc="-345" dirty="0">
                <a:latin typeface="Arial"/>
                <a:cs typeface="Arial"/>
              </a:rPr>
              <a:t>SELECT   </a:t>
            </a:r>
            <a:r>
              <a:rPr sz="2000" b="1" spc="75" dirty="0">
                <a:latin typeface="Arial"/>
                <a:cs typeface="Arial"/>
              </a:rPr>
              <a:t>* </a:t>
            </a:r>
            <a:r>
              <a:rPr sz="2000" b="1" spc="-200" dirty="0">
                <a:latin typeface="Arial"/>
                <a:cs typeface="Arial"/>
              </a:rPr>
              <a:t>FROM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Empleado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305" dirty="0">
                <a:solidFill>
                  <a:srgbClr val="FF0000"/>
                </a:solidFill>
                <a:latin typeface="Arial"/>
                <a:cs typeface="Arial"/>
              </a:rPr>
              <a:t>WHERE	</a:t>
            </a:r>
            <a:r>
              <a:rPr sz="2000" spc="-50" dirty="0">
                <a:latin typeface="Arial"/>
                <a:cs typeface="Arial"/>
              </a:rPr>
              <a:t>Apellido 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sz="2000" spc="-5" dirty="0">
                <a:latin typeface="Arial"/>
                <a:cs typeface="Arial"/>
              </a:rPr>
              <a:t>‘ </a:t>
            </a: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spc="55" dirty="0">
                <a:latin typeface="Arial"/>
                <a:cs typeface="Arial"/>
              </a:rPr>
              <a:t>o</a:t>
            </a: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’;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2803" y="5237733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6560" y="4590288"/>
            <a:ext cx="8511540" cy="155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2976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OPERADOR IN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73935"/>
            <a:ext cx="10203180" cy="24695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43510">
              <a:lnSpc>
                <a:spcPts val="2160"/>
              </a:lnSpc>
              <a:spcBef>
                <a:spcPts val="375"/>
              </a:spcBef>
            </a:pPr>
            <a:r>
              <a:rPr sz="2000" spc="-235" dirty="0">
                <a:latin typeface="Arial"/>
                <a:cs typeface="Arial"/>
              </a:rPr>
              <a:t>El </a:t>
            </a:r>
            <a:r>
              <a:rPr sz="2000" spc="-50" dirty="0">
                <a:latin typeface="Arial"/>
                <a:cs typeface="Arial"/>
              </a:rPr>
              <a:t>operador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spc="-65" dirty="0">
                <a:latin typeface="Arial"/>
                <a:cs typeface="Arial"/>
              </a:rPr>
              <a:t>le </a:t>
            </a:r>
            <a:r>
              <a:rPr sz="2000" spc="-80" dirty="0">
                <a:latin typeface="Arial"/>
                <a:cs typeface="Arial"/>
              </a:rPr>
              <a:t>permite </a:t>
            </a:r>
            <a:r>
              <a:rPr sz="2000" spc="-85" dirty="0">
                <a:latin typeface="Arial"/>
                <a:cs typeface="Arial"/>
              </a:rPr>
              <a:t>especificar </a:t>
            </a:r>
            <a:r>
              <a:rPr sz="2000" spc="-105" dirty="0">
                <a:latin typeface="Arial"/>
                <a:cs typeface="Arial"/>
              </a:rPr>
              <a:t>varios valores </a:t>
            </a:r>
            <a:r>
              <a:rPr sz="2000" spc="-175" dirty="0">
                <a:latin typeface="Arial"/>
                <a:cs typeface="Arial"/>
              </a:rPr>
              <a:t>en </a:t>
            </a:r>
            <a:r>
              <a:rPr sz="2000" spc="-160" dirty="0">
                <a:latin typeface="Arial"/>
                <a:cs typeface="Arial"/>
              </a:rPr>
              <a:t>una </a:t>
            </a:r>
            <a:r>
              <a:rPr sz="2000" spc="-135" dirty="0">
                <a:latin typeface="Arial"/>
                <a:cs typeface="Arial"/>
              </a:rPr>
              <a:t>cláusula </a:t>
            </a:r>
            <a:r>
              <a:rPr sz="2000" spc="-265" dirty="0">
                <a:latin typeface="Arial"/>
                <a:cs typeface="Arial"/>
              </a:rPr>
              <a:t>WHERE,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50" dirty="0">
                <a:latin typeface="Arial"/>
                <a:cs typeface="Arial"/>
              </a:rPr>
              <a:t>operador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spc="-225" dirty="0">
                <a:latin typeface="Arial"/>
                <a:cs typeface="Arial"/>
              </a:rPr>
              <a:t>es </a:t>
            </a:r>
            <a:r>
              <a:rPr sz="2000" spc="-160" dirty="0">
                <a:latin typeface="Arial"/>
                <a:cs typeface="Arial"/>
              </a:rPr>
              <a:t>una  </a:t>
            </a:r>
            <a:r>
              <a:rPr sz="2000" spc="-50" dirty="0">
                <a:latin typeface="Arial"/>
                <a:cs typeface="Arial"/>
              </a:rPr>
              <a:t>abreviatura </a:t>
            </a:r>
            <a:r>
              <a:rPr sz="2000" spc="-15" dirty="0">
                <a:latin typeface="Arial"/>
                <a:cs typeface="Arial"/>
              </a:rPr>
              <a:t>para </a:t>
            </a:r>
            <a:r>
              <a:rPr sz="2000" spc="-85" dirty="0">
                <a:latin typeface="Arial"/>
                <a:cs typeface="Arial"/>
              </a:rPr>
              <a:t>varias </a:t>
            </a:r>
            <a:r>
              <a:rPr sz="2000" spc="-150" dirty="0">
                <a:latin typeface="Arial"/>
                <a:cs typeface="Arial"/>
              </a:rPr>
              <a:t>condiciones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90" dirty="0"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i="1" spc="-145" dirty="0">
                <a:latin typeface="Arial"/>
                <a:cs typeface="Arial"/>
              </a:rPr>
              <a:t>columna1, </a:t>
            </a:r>
            <a:r>
              <a:rPr sz="2000" i="1" spc="-130" dirty="0">
                <a:latin typeface="Arial"/>
                <a:cs typeface="Arial"/>
              </a:rPr>
              <a:t>columna2,… </a:t>
            </a:r>
            <a:r>
              <a:rPr sz="2000" b="1" i="1" spc="-260" dirty="0">
                <a:latin typeface="Arial"/>
                <a:cs typeface="Arial"/>
              </a:rPr>
              <a:t>FROM </a:t>
            </a:r>
            <a:r>
              <a:rPr sz="2000" i="1" spc="-125" dirty="0">
                <a:latin typeface="Arial"/>
                <a:cs typeface="Arial"/>
              </a:rPr>
              <a:t>tabla_nombre </a:t>
            </a:r>
            <a:r>
              <a:rPr sz="2000" b="1" i="1" spc="-385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000" b="1" i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70" dirty="0">
                <a:latin typeface="Arial"/>
                <a:cs typeface="Arial"/>
              </a:rPr>
              <a:t>columna_nombre </a:t>
            </a:r>
            <a:r>
              <a:rPr sz="2000" b="1" i="1" spc="-16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i="1" spc="-55" dirty="0">
                <a:latin typeface="Arial"/>
                <a:cs typeface="Arial"/>
              </a:rPr>
              <a:t>(valor1,valor2,….)</a:t>
            </a:r>
            <a:r>
              <a:rPr sz="2000" i="1" spc="-2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111376"/>
            <a:ext cx="5754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latin typeface="Arial"/>
                <a:cs typeface="Arial"/>
              </a:rPr>
              <a:t>EJEMPLO #13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955" y="3572255"/>
            <a:ext cx="8511540" cy="247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9200" y="2438400"/>
            <a:ext cx="95967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20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50" dirty="0">
                <a:latin typeface="Arial"/>
                <a:cs typeface="Arial"/>
              </a:rPr>
              <a:t>conocer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70" dirty="0">
                <a:latin typeface="Arial"/>
                <a:cs typeface="Arial"/>
              </a:rPr>
              <a:t>listado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120" dirty="0">
                <a:latin typeface="Arial"/>
                <a:cs typeface="Arial"/>
              </a:rPr>
              <a:t>que </a:t>
            </a:r>
            <a:r>
              <a:rPr sz="2000" spc="-110" dirty="0">
                <a:latin typeface="Arial"/>
                <a:cs typeface="Arial"/>
              </a:rPr>
              <a:t>tengan </a:t>
            </a:r>
            <a:r>
              <a:rPr sz="2000" spc="-100" dirty="0">
                <a:latin typeface="Arial"/>
                <a:cs typeface="Arial"/>
              </a:rPr>
              <a:t>edades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45" dirty="0">
                <a:latin typeface="Arial"/>
                <a:cs typeface="Arial"/>
              </a:rPr>
              <a:t>20,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45" dirty="0">
                <a:latin typeface="Arial"/>
                <a:cs typeface="Arial"/>
              </a:rPr>
              <a:t>22, </a:t>
            </a:r>
            <a:r>
              <a:rPr sz="2000" spc="-10" dirty="0">
                <a:latin typeface="Arial"/>
                <a:cs typeface="Arial"/>
              </a:rPr>
              <a:t>34 </a:t>
            </a:r>
            <a:r>
              <a:rPr sz="2000" spc="-125" dirty="0">
                <a:latin typeface="Arial"/>
                <a:cs typeface="Arial"/>
              </a:rPr>
              <a:t>respectivamente.  </a:t>
            </a:r>
            <a:r>
              <a:rPr sz="2000" spc="-350" dirty="0">
                <a:latin typeface="Arial"/>
                <a:cs typeface="Arial"/>
              </a:rPr>
              <a:t>En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“Empleado”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51452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#13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2750947"/>
            <a:ext cx="6589395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89985" algn="l"/>
              </a:tabLst>
            </a:pPr>
            <a:r>
              <a:rPr sz="2000" b="1" spc="-345" dirty="0">
                <a:latin typeface="Arial"/>
                <a:cs typeface="Arial"/>
              </a:rPr>
              <a:t>SELECT   </a:t>
            </a:r>
            <a:r>
              <a:rPr sz="2000" b="1" spc="75" dirty="0">
                <a:latin typeface="Arial"/>
                <a:cs typeface="Arial"/>
              </a:rPr>
              <a:t>* </a:t>
            </a:r>
            <a:r>
              <a:rPr sz="2000" b="1" spc="-200" dirty="0">
                <a:latin typeface="Arial"/>
                <a:cs typeface="Arial"/>
              </a:rPr>
              <a:t>FROM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Empleado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305" dirty="0">
                <a:solidFill>
                  <a:srgbClr val="FF0000"/>
                </a:solidFill>
                <a:latin typeface="Arial"/>
                <a:cs typeface="Arial"/>
              </a:rPr>
              <a:t>WHERE	</a:t>
            </a:r>
            <a:r>
              <a:rPr sz="2000" spc="-125" dirty="0">
                <a:latin typeface="Arial"/>
                <a:cs typeface="Arial"/>
              </a:rPr>
              <a:t>Edad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spc="-125" dirty="0">
                <a:latin typeface="Arial"/>
                <a:cs typeface="Arial"/>
              </a:rPr>
              <a:t>( </a:t>
            </a:r>
            <a:r>
              <a:rPr sz="2000" spc="-10" dirty="0">
                <a:latin typeface="Arial"/>
                <a:cs typeface="Arial"/>
              </a:rPr>
              <a:t>’20’ </a:t>
            </a:r>
            <a:r>
              <a:rPr sz="2000" spc="-120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’22’ </a:t>
            </a:r>
            <a:r>
              <a:rPr sz="2000" spc="-120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’34’ </a:t>
            </a:r>
            <a:r>
              <a:rPr sz="2000" spc="-125" dirty="0">
                <a:latin typeface="Arial"/>
                <a:cs typeface="Arial"/>
              </a:rPr>
              <a:t>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2803" y="5237733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6183" y="4674108"/>
            <a:ext cx="8520684" cy="127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208912"/>
            <a:ext cx="86504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4000" dirty="0" smtClean="0">
                <a:solidFill>
                  <a:schemeClr val="tx1"/>
                </a:solidFill>
                <a:latin typeface="Arial"/>
                <a:cs typeface="Arial"/>
              </a:rPr>
              <a:t>FUNCIONES SQL MIN() Y MAX()</a:t>
            </a:r>
            <a:endParaRPr sz="4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452" y="2579825"/>
            <a:ext cx="8111490" cy="36626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spc="-175" dirty="0">
                <a:latin typeface="Arial"/>
                <a:cs typeface="Arial"/>
              </a:rPr>
              <a:t>La  </a:t>
            </a:r>
            <a:r>
              <a:rPr sz="2000" spc="-135" dirty="0">
                <a:latin typeface="Arial"/>
                <a:cs typeface="Arial"/>
              </a:rPr>
              <a:t>función 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() </a:t>
            </a:r>
            <a:r>
              <a:rPr sz="2000" spc="-110" dirty="0">
                <a:latin typeface="Arial"/>
                <a:cs typeface="Arial"/>
              </a:rPr>
              <a:t>devuelve </a:t>
            </a:r>
            <a:r>
              <a:rPr sz="2000" spc="-60" dirty="0">
                <a:latin typeface="Arial"/>
                <a:cs typeface="Arial"/>
              </a:rPr>
              <a:t>el valor </a:t>
            </a:r>
            <a:r>
              <a:rPr sz="2000" spc="-229" dirty="0">
                <a:latin typeface="Arial"/>
                <a:cs typeface="Arial"/>
              </a:rPr>
              <a:t>más  </a:t>
            </a:r>
            <a:r>
              <a:rPr sz="2000" spc="-120" dirty="0">
                <a:latin typeface="Arial"/>
                <a:cs typeface="Arial"/>
              </a:rPr>
              <a:t>pequeño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65" dirty="0">
                <a:latin typeface="Arial"/>
                <a:cs typeface="Arial"/>
              </a:rPr>
              <a:t>columna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seleccionada.</a:t>
            </a:r>
            <a:endParaRPr sz="20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"/>
              <a:tabLst>
                <a:tab pos="213995" algn="l"/>
              </a:tabLst>
            </a:pPr>
            <a:r>
              <a:rPr sz="2000" spc="-175" dirty="0">
                <a:latin typeface="Arial"/>
                <a:cs typeface="Arial"/>
              </a:rPr>
              <a:t>La  </a:t>
            </a:r>
            <a:r>
              <a:rPr sz="2000" spc="-135" dirty="0">
                <a:latin typeface="Arial"/>
                <a:cs typeface="Arial"/>
              </a:rPr>
              <a:t>función 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MAX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() </a:t>
            </a:r>
            <a:r>
              <a:rPr sz="2000" spc="-110" dirty="0">
                <a:latin typeface="Arial"/>
                <a:cs typeface="Arial"/>
              </a:rPr>
              <a:t>devuelve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55" dirty="0">
                <a:latin typeface="Arial"/>
                <a:cs typeface="Arial"/>
              </a:rPr>
              <a:t>valor </a:t>
            </a:r>
            <a:r>
              <a:rPr sz="2000" spc="-225" dirty="0">
                <a:latin typeface="Arial"/>
                <a:cs typeface="Arial"/>
              </a:rPr>
              <a:t>más  </a:t>
            </a:r>
            <a:r>
              <a:rPr sz="2000" spc="-65" dirty="0">
                <a:latin typeface="Arial"/>
                <a:cs typeface="Arial"/>
              </a:rPr>
              <a:t>grande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65" dirty="0">
                <a:latin typeface="Arial"/>
                <a:cs typeface="Arial"/>
              </a:rPr>
              <a:t>columna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seleccionada.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Sintaxis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ts val="2135"/>
              </a:lnSpc>
              <a:spcBef>
                <a:spcPts val="1655"/>
              </a:spcBef>
              <a:tabLst>
                <a:tab pos="3551554" algn="l"/>
              </a:tabLst>
            </a:pP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(nombre_columna)	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tabla_nombre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ts val="2135"/>
              </a:lnSpc>
            </a:pPr>
            <a:r>
              <a:rPr sz="1800" b="1" spc="-5" dirty="0">
                <a:latin typeface="Arial"/>
                <a:cs typeface="Arial"/>
              </a:rPr>
              <a:t>WHERE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condition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Sintaxis Max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latin typeface="Arial"/>
                <a:cs typeface="Arial"/>
              </a:rPr>
              <a:t>SELECT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MAX </a:t>
            </a:r>
            <a:r>
              <a:rPr sz="1800" spc="-5" dirty="0">
                <a:latin typeface="Arial"/>
                <a:cs typeface="Arial"/>
              </a:rPr>
              <a:t>(nombre_columna)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tabla_nombre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latin typeface="Arial"/>
                <a:cs typeface="Arial"/>
              </a:rPr>
              <a:t>WHERE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condition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111376"/>
            <a:ext cx="53738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latin typeface="Arial"/>
                <a:cs typeface="Arial"/>
              </a:rPr>
              <a:t>EJEMPLO #14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1867" y="3316223"/>
            <a:ext cx="8511540" cy="247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4178" y="2421382"/>
            <a:ext cx="10135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50" dirty="0">
                <a:latin typeface="Arial"/>
                <a:cs typeface="Arial"/>
              </a:rPr>
              <a:t>conocer </a:t>
            </a:r>
            <a:r>
              <a:rPr sz="2000" spc="-125" dirty="0">
                <a:latin typeface="Arial"/>
                <a:cs typeface="Arial"/>
              </a:rPr>
              <a:t>cual </a:t>
            </a:r>
            <a:r>
              <a:rPr sz="2000" spc="-225" dirty="0">
                <a:latin typeface="Arial"/>
                <a:cs typeface="Arial"/>
              </a:rPr>
              <a:t>es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60" dirty="0">
                <a:latin typeface="Arial"/>
                <a:cs typeface="Arial"/>
              </a:rPr>
              <a:t>menor </a:t>
            </a:r>
            <a:r>
              <a:rPr sz="2000" spc="-35" dirty="0">
                <a:latin typeface="Arial"/>
                <a:cs typeface="Arial"/>
              </a:rPr>
              <a:t>edad </a:t>
            </a:r>
            <a:r>
              <a:rPr sz="2000" spc="-85" dirty="0">
                <a:latin typeface="Arial"/>
                <a:cs typeface="Arial"/>
              </a:rPr>
              <a:t>dentro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90" dirty="0">
                <a:latin typeface="Arial"/>
                <a:cs typeface="Arial"/>
              </a:rPr>
              <a:t>registradas. </a:t>
            </a:r>
            <a:r>
              <a:rPr sz="2000" spc="-350" dirty="0">
                <a:latin typeface="Arial"/>
                <a:cs typeface="Arial"/>
              </a:rPr>
              <a:t>En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“Empleado”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254" y="1151597"/>
            <a:ext cx="63644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#14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3630548"/>
            <a:ext cx="92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180" y="4535804"/>
            <a:ext cx="3768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000" b="1" spc="-90" dirty="0">
                <a:latin typeface="Arial"/>
                <a:cs typeface="Arial"/>
              </a:rPr>
              <a:t>(</a:t>
            </a:r>
            <a:r>
              <a:rPr sz="2000" spc="-90" dirty="0">
                <a:latin typeface="Arial"/>
                <a:cs typeface="Arial"/>
              </a:rPr>
              <a:t>Edad</a:t>
            </a:r>
            <a:r>
              <a:rPr sz="2000" b="1" spc="-90" dirty="0">
                <a:latin typeface="Arial"/>
                <a:cs typeface="Arial"/>
              </a:rPr>
              <a:t>) </a:t>
            </a:r>
            <a:r>
              <a:rPr sz="2000" b="1" spc="-195" dirty="0">
                <a:latin typeface="Arial"/>
                <a:cs typeface="Arial"/>
              </a:rPr>
              <a:t>FROM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Empleado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5390388"/>
            <a:ext cx="1156715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4178" y="2421382"/>
            <a:ext cx="10135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50" dirty="0">
                <a:latin typeface="Arial"/>
                <a:cs typeface="Arial"/>
              </a:rPr>
              <a:t>conocer </a:t>
            </a:r>
            <a:r>
              <a:rPr sz="2000" spc="-125" dirty="0">
                <a:latin typeface="Arial"/>
                <a:cs typeface="Arial"/>
              </a:rPr>
              <a:t>cual </a:t>
            </a:r>
            <a:r>
              <a:rPr sz="2000" spc="-225" dirty="0">
                <a:latin typeface="Arial"/>
                <a:cs typeface="Arial"/>
              </a:rPr>
              <a:t>es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60" dirty="0">
                <a:latin typeface="Arial"/>
                <a:cs typeface="Arial"/>
              </a:rPr>
              <a:t>menor </a:t>
            </a:r>
            <a:r>
              <a:rPr sz="2000" spc="-35" dirty="0">
                <a:latin typeface="Arial"/>
                <a:cs typeface="Arial"/>
              </a:rPr>
              <a:t>edad </a:t>
            </a:r>
            <a:r>
              <a:rPr sz="2000" spc="-85" dirty="0">
                <a:latin typeface="Arial"/>
                <a:cs typeface="Arial"/>
              </a:rPr>
              <a:t>dentro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90" dirty="0">
                <a:latin typeface="Arial"/>
                <a:cs typeface="Arial"/>
              </a:rPr>
              <a:t>registradas. </a:t>
            </a:r>
            <a:r>
              <a:rPr sz="2000" spc="-350" dirty="0">
                <a:latin typeface="Arial"/>
                <a:cs typeface="Arial"/>
              </a:rPr>
              <a:t>En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“Empleado”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3459" y="3673221"/>
            <a:ext cx="92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3459" y="4557140"/>
            <a:ext cx="3864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000" b="1" spc="-90" dirty="0">
                <a:latin typeface="Arial"/>
                <a:cs typeface="Arial"/>
              </a:rPr>
              <a:t>(</a:t>
            </a:r>
            <a:r>
              <a:rPr sz="2000" spc="-90" dirty="0">
                <a:latin typeface="Arial"/>
                <a:cs typeface="Arial"/>
              </a:rPr>
              <a:t>Edad</a:t>
            </a:r>
            <a:r>
              <a:rPr sz="2000" b="1" spc="-90" dirty="0">
                <a:latin typeface="Arial"/>
                <a:cs typeface="Arial"/>
              </a:rPr>
              <a:t>) </a:t>
            </a:r>
            <a:r>
              <a:rPr sz="2000" b="1" spc="-200" dirty="0">
                <a:latin typeface="Arial"/>
                <a:cs typeface="Arial"/>
              </a:rPr>
              <a:t>FROM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Empleado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05443" y="5501640"/>
            <a:ext cx="1223772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7494" y="3323844"/>
            <a:ext cx="0" cy="3187065"/>
          </a:xfrm>
          <a:custGeom>
            <a:avLst/>
            <a:gdLst/>
            <a:ahLst/>
            <a:cxnLst/>
            <a:rect l="l" t="t" r="r" b="b"/>
            <a:pathLst>
              <a:path h="3187065">
                <a:moveTo>
                  <a:pt x="0" y="0"/>
                </a:moveTo>
                <a:lnTo>
                  <a:pt x="0" y="3186683"/>
                </a:lnTo>
              </a:path>
            </a:pathLst>
          </a:custGeom>
          <a:ln w="53339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0823" y="3323844"/>
            <a:ext cx="53340" cy="3187065"/>
          </a:xfrm>
          <a:custGeom>
            <a:avLst/>
            <a:gdLst/>
            <a:ahLst/>
            <a:cxnLst/>
            <a:rect l="l" t="t" r="r" b="b"/>
            <a:pathLst>
              <a:path w="53339" h="3187065">
                <a:moveTo>
                  <a:pt x="0" y="3186683"/>
                </a:moveTo>
                <a:lnTo>
                  <a:pt x="53339" y="3186683"/>
                </a:lnTo>
                <a:lnTo>
                  <a:pt x="53339" y="0"/>
                </a:lnTo>
                <a:lnTo>
                  <a:pt x="0" y="0"/>
                </a:lnTo>
                <a:lnTo>
                  <a:pt x="0" y="3186683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89460" cy="4572000"/>
          </a:xfrm>
          <a:custGeom>
            <a:avLst/>
            <a:gdLst/>
            <a:ahLst/>
            <a:cxnLst/>
            <a:rect l="l" t="t" r="r" b="b"/>
            <a:pathLst>
              <a:path w="12189460" h="4572000">
                <a:moveTo>
                  <a:pt x="0" y="4572000"/>
                </a:moveTo>
                <a:lnTo>
                  <a:pt x="12188952" y="45720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89460" cy="4572000"/>
          </a:xfrm>
          <a:custGeom>
            <a:avLst/>
            <a:gdLst/>
            <a:ahLst/>
            <a:cxnLst/>
            <a:rect l="l" t="t" r="r" b="b"/>
            <a:pathLst>
              <a:path w="12189460" h="4572000">
                <a:moveTo>
                  <a:pt x="0" y="4572000"/>
                </a:moveTo>
                <a:lnTo>
                  <a:pt x="12188952" y="45720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3768" y="5196840"/>
            <a:ext cx="1429512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545590" marR="5080" indent="-1533525">
              <a:lnSpc>
                <a:spcPct val="80000"/>
              </a:lnSpc>
              <a:spcBef>
                <a:spcPts val="1825"/>
              </a:spcBef>
            </a:pPr>
            <a:r>
              <a:rPr spc="160" dirty="0"/>
              <a:t>GRACIAS </a:t>
            </a:r>
            <a:r>
              <a:rPr spc="130" dirty="0"/>
              <a:t>POR </a:t>
            </a:r>
            <a:r>
              <a:rPr spc="95" dirty="0"/>
              <a:t>SU  </a:t>
            </a:r>
            <a:r>
              <a:rPr spc="100" dirty="0"/>
              <a:t>ATENCION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97535"/>
            <a:ext cx="4197096" cy="1031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278128"/>
            <a:ext cx="9105518" cy="1107997"/>
          </a:xfrm>
        </p:spPr>
        <p:txBody>
          <a:bodyPr/>
          <a:lstStyle/>
          <a:p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1277874" y="1278129"/>
            <a:ext cx="8894444" cy="1107996"/>
          </a:xfrm>
        </p:spPr>
        <p:txBody>
          <a:bodyPr/>
          <a:lstStyle/>
          <a:p>
            <a:r>
              <a:rPr lang="es-CO" sz="3600" dirty="0" smtClean="0">
                <a:solidFill>
                  <a:schemeClr val="tx1"/>
                </a:solidFill>
              </a:rPr>
              <a:t>DML(LENGUAJE DE MANUPULACION DE DATOS)</a:t>
            </a:r>
            <a:endParaRPr lang="es-CO"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7495" y="2505262"/>
            <a:ext cx="3544137" cy="329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874" y="3359277"/>
            <a:ext cx="46577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0" dirty="0">
                <a:latin typeface="Arial"/>
                <a:cs typeface="Arial"/>
              </a:rPr>
              <a:t>Es </a:t>
            </a:r>
            <a:r>
              <a:rPr sz="2000" spc="-235" dirty="0">
                <a:latin typeface="Arial"/>
                <a:cs typeface="Arial"/>
              </a:rPr>
              <a:t>un </a:t>
            </a:r>
            <a:r>
              <a:rPr sz="2000" spc="-95" dirty="0">
                <a:latin typeface="Arial"/>
                <a:cs typeface="Arial"/>
              </a:rPr>
              <a:t>lenguaje </a:t>
            </a:r>
            <a:r>
              <a:rPr sz="2000" spc="-80" dirty="0">
                <a:latin typeface="Arial"/>
                <a:cs typeface="Arial"/>
              </a:rPr>
              <a:t>proporcionado </a:t>
            </a:r>
            <a:r>
              <a:rPr sz="2000" spc="-40" dirty="0">
                <a:latin typeface="Arial"/>
                <a:cs typeface="Arial"/>
              </a:rPr>
              <a:t>por </a:t>
            </a:r>
            <a:r>
              <a:rPr sz="2000" spc="-150" dirty="0">
                <a:latin typeface="Arial"/>
                <a:cs typeface="Arial"/>
              </a:rPr>
              <a:t>los </a:t>
            </a:r>
            <a:r>
              <a:rPr sz="2000" spc="-185" dirty="0">
                <a:latin typeface="Arial"/>
                <a:cs typeface="Arial"/>
              </a:rPr>
              <a:t>sistemas  </a:t>
            </a:r>
            <a:r>
              <a:rPr sz="2000" spc="-135" dirty="0">
                <a:latin typeface="Arial"/>
                <a:cs typeface="Arial"/>
              </a:rPr>
              <a:t>gestores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60" dirty="0">
                <a:latin typeface="Arial"/>
                <a:cs typeface="Arial"/>
              </a:rPr>
              <a:t>bases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datos </a:t>
            </a:r>
            <a:r>
              <a:rPr sz="2000" spc="-120" dirty="0">
                <a:latin typeface="Arial"/>
                <a:cs typeface="Arial"/>
              </a:rPr>
              <a:t>que </a:t>
            </a:r>
            <a:r>
              <a:rPr sz="2000" spc="-80" dirty="0">
                <a:latin typeface="Arial"/>
                <a:cs typeface="Arial"/>
              </a:rPr>
              <a:t>permite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50" dirty="0">
                <a:latin typeface="Arial"/>
                <a:cs typeface="Arial"/>
              </a:rPr>
              <a:t>los  </a:t>
            </a:r>
            <a:r>
              <a:rPr sz="2000" spc="-160" dirty="0">
                <a:latin typeface="Arial"/>
                <a:cs typeface="Arial"/>
              </a:rPr>
              <a:t>usuarios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204" dirty="0">
                <a:latin typeface="Arial"/>
                <a:cs typeface="Arial"/>
              </a:rPr>
              <a:t>misma </a:t>
            </a:r>
            <a:r>
              <a:rPr sz="2000" spc="-50" dirty="0">
                <a:latin typeface="Arial"/>
                <a:cs typeface="Arial"/>
              </a:rPr>
              <a:t>llevar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cabo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80" dirty="0">
                <a:latin typeface="Arial"/>
                <a:cs typeface="Arial"/>
              </a:rPr>
              <a:t>tareas 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45" dirty="0">
                <a:latin typeface="Arial"/>
                <a:cs typeface="Arial"/>
              </a:rPr>
              <a:t>consulta </a:t>
            </a:r>
            <a:r>
              <a:rPr sz="2000" spc="-114" dirty="0">
                <a:latin typeface="Arial"/>
                <a:cs typeface="Arial"/>
              </a:rPr>
              <a:t>o </a:t>
            </a:r>
            <a:r>
              <a:rPr sz="2000" spc="-100" dirty="0">
                <a:latin typeface="Arial"/>
                <a:cs typeface="Arial"/>
              </a:rPr>
              <a:t>modificación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50" dirty="0">
                <a:latin typeface="Arial"/>
                <a:cs typeface="Arial"/>
              </a:rPr>
              <a:t>los </a:t>
            </a:r>
            <a:r>
              <a:rPr sz="2000" spc="-100" dirty="0">
                <a:latin typeface="Arial"/>
                <a:cs typeface="Arial"/>
              </a:rPr>
              <a:t>datos  </a:t>
            </a:r>
            <a:r>
              <a:rPr sz="2000" spc="-140" dirty="0">
                <a:latin typeface="Arial"/>
                <a:cs typeface="Arial"/>
              </a:rPr>
              <a:t>contenidos </a:t>
            </a:r>
            <a:r>
              <a:rPr sz="2000" spc="-175" dirty="0">
                <a:latin typeface="Arial"/>
                <a:cs typeface="Arial"/>
              </a:rPr>
              <a:t>en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225" dirty="0">
                <a:latin typeface="Arial"/>
                <a:cs typeface="Arial"/>
              </a:rPr>
              <a:t>Bases </a:t>
            </a:r>
            <a:r>
              <a:rPr sz="2000" spc="-60" dirty="0">
                <a:latin typeface="Arial"/>
                <a:cs typeface="Arial"/>
              </a:rPr>
              <a:t>de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Datos.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71264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SELECT* FROM 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211706"/>
            <a:ext cx="7828915" cy="37788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spc="-175" dirty="0">
                <a:latin typeface="Arial"/>
                <a:cs typeface="Arial"/>
              </a:rPr>
              <a:t>La </a:t>
            </a:r>
            <a:r>
              <a:rPr sz="2000" spc="-150" dirty="0">
                <a:latin typeface="Arial"/>
                <a:cs typeface="Arial"/>
              </a:rPr>
              <a:t>instrucción </a:t>
            </a:r>
            <a:r>
              <a:rPr sz="2000" b="1" spc="-345" dirty="0">
                <a:solidFill>
                  <a:srgbClr val="FF0000"/>
                </a:solidFill>
                <a:latin typeface="Arial"/>
                <a:cs typeface="Arial"/>
              </a:rPr>
              <a:t>SELECT </a:t>
            </a: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60" dirty="0">
                <a:latin typeface="Arial"/>
                <a:cs typeface="Arial"/>
              </a:rPr>
              <a:t>utiliza </a:t>
            </a:r>
            <a:r>
              <a:rPr sz="2000" spc="-15" dirty="0">
                <a:latin typeface="Arial"/>
                <a:cs typeface="Arial"/>
              </a:rPr>
              <a:t>para </a:t>
            </a:r>
            <a:r>
              <a:rPr sz="2000" spc="-130" dirty="0">
                <a:latin typeface="Arial"/>
                <a:cs typeface="Arial"/>
              </a:rPr>
              <a:t>seleccionar </a:t>
            </a:r>
            <a:r>
              <a:rPr sz="2000" spc="-100" dirty="0">
                <a:latin typeface="Arial"/>
                <a:cs typeface="Arial"/>
              </a:rPr>
              <a:t>datos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60" dirty="0">
                <a:latin typeface="Arial"/>
                <a:cs typeface="Arial"/>
              </a:rPr>
              <a:t>una </a:t>
            </a:r>
            <a:r>
              <a:rPr sz="2000" spc="-114" dirty="0">
                <a:latin typeface="Arial"/>
                <a:cs typeface="Arial"/>
              </a:rPr>
              <a:t>base </a:t>
            </a:r>
            <a:r>
              <a:rPr sz="2000" spc="-60" dirty="0">
                <a:latin typeface="Arial"/>
                <a:cs typeface="Arial"/>
              </a:rPr>
              <a:t>de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datos.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600" b="1" spc="13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2000" spc="-80" dirty="0">
                <a:latin typeface="Arial"/>
                <a:cs typeface="Arial"/>
              </a:rPr>
              <a:t>Quiere </a:t>
            </a:r>
            <a:r>
              <a:rPr sz="2000" spc="-70" dirty="0">
                <a:latin typeface="Arial"/>
                <a:cs typeface="Arial"/>
              </a:rPr>
              <a:t>decir </a:t>
            </a:r>
            <a:r>
              <a:rPr sz="2000" spc="-120" dirty="0">
                <a:latin typeface="Arial"/>
                <a:cs typeface="Arial"/>
              </a:rPr>
              <a:t>que </a:t>
            </a: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80" dirty="0">
                <a:latin typeface="Arial"/>
                <a:cs typeface="Arial"/>
              </a:rPr>
              <a:t>quiere recuperar </a:t>
            </a:r>
            <a:r>
              <a:rPr sz="2000" spc="-114" dirty="0">
                <a:latin typeface="Arial"/>
                <a:cs typeface="Arial"/>
              </a:rPr>
              <a:t>todos </a:t>
            </a:r>
            <a:r>
              <a:rPr sz="2000" spc="-150" dirty="0">
                <a:latin typeface="Arial"/>
                <a:cs typeface="Arial"/>
              </a:rPr>
              <a:t>los </a:t>
            </a:r>
            <a:r>
              <a:rPr sz="2000" spc="-175" dirty="0">
                <a:latin typeface="Arial"/>
                <a:cs typeface="Arial"/>
              </a:rPr>
              <a:t>campos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la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tabla.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b="1" spc="-2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2000" spc="-85" dirty="0">
                <a:latin typeface="Arial"/>
                <a:cs typeface="Arial"/>
              </a:rPr>
              <a:t>indica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tabla </a:t>
            </a:r>
            <a:r>
              <a:rPr sz="2000" spc="-114" dirty="0">
                <a:latin typeface="Arial"/>
                <a:cs typeface="Arial"/>
              </a:rPr>
              <a:t>sobre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20" dirty="0">
                <a:latin typeface="Arial"/>
                <a:cs typeface="Arial"/>
              </a:rPr>
              <a:t>que </a:t>
            </a: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35" dirty="0">
                <a:latin typeface="Arial"/>
                <a:cs typeface="Arial"/>
              </a:rPr>
              <a:t>realiza </a:t>
            </a:r>
            <a:r>
              <a:rPr sz="2000" spc="-10" dirty="0">
                <a:latin typeface="Arial"/>
                <a:cs typeface="Arial"/>
              </a:rPr>
              <a:t>la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consulta.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1CACE3"/>
              </a:buClr>
              <a:buFont typeface="Wingdings"/>
              <a:buChar char=""/>
              <a:tabLst>
                <a:tab pos="282575" algn="l"/>
              </a:tabLst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spc="95" dirty="0">
                <a:latin typeface="Arial"/>
                <a:cs typeface="Arial"/>
              </a:rPr>
              <a:t>* </a:t>
            </a:r>
            <a:r>
              <a:rPr sz="2000" b="1" spc="-200" dirty="0">
                <a:latin typeface="Arial"/>
                <a:cs typeface="Arial"/>
              </a:rPr>
              <a:t>FROM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tabla_nombre;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Font typeface="Wingdings"/>
              <a:buChar char=""/>
              <a:tabLst>
                <a:tab pos="282575" algn="l"/>
              </a:tabLst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sz="2000" spc="-145" dirty="0">
                <a:latin typeface="Arial"/>
                <a:cs typeface="Arial"/>
              </a:rPr>
              <a:t>columna1, columna2 </a:t>
            </a:r>
            <a:r>
              <a:rPr sz="2000" b="1" spc="-200" dirty="0">
                <a:latin typeface="Arial"/>
                <a:cs typeface="Arial"/>
              </a:rPr>
              <a:t>FROM</a:t>
            </a:r>
            <a:r>
              <a:rPr sz="2000" b="1" spc="1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tabla_nombre;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4002228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EJEMPLO #1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5535879"/>
            <a:ext cx="10339705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04139" marR="5080" indent="-91440">
              <a:lnSpc>
                <a:spcPts val="1920"/>
              </a:lnSpc>
              <a:spcBef>
                <a:spcPts val="565"/>
              </a:spcBef>
              <a:buClr>
                <a:srgbClr val="1CACE3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114" dirty="0">
                <a:latin typeface="Arial"/>
                <a:cs typeface="Arial"/>
              </a:rPr>
              <a:t>desea </a:t>
            </a:r>
            <a:r>
              <a:rPr sz="2000" spc="-130" dirty="0">
                <a:latin typeface="Arial"/>
                <a:cs typeface="Arial"/>
              </a:rPr>
              <a:t>consultar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180" dirty="0">
                <a:latin typeface="Arial"/>
                <a:cs typeface="Arial"/>
              </a:rPr>
              <a:t>número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00" dirty="0">
                <a:latin typeface="Arial"/>
                <a:cs typeface="Arial"/>
              </a:rPr>
              <a:t>Cedula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60" dirty="0">
                <a:latin typeface="Arial"/>
                <a:cs typeface="Arial"/>
              </a:rPr>
              <a:t>el </a:t>
            </a:r>
            <a:r>
              <a:rPr sz="2000" spc="-35" dirty="0">
                <a:latin typeface="Arial"/>
                <a:cs typeface="Arial"/>
              </a:rPr>
              <a:t>apellido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todas </a:t>
            </a:r>
            <a:r>
              <a:rPr sz="2000" spc="-120" dirty="0">
                <a:latin typeface="Arial"/>
                <a:cs typeface="Arial"/>
              </a:rPr>
              <a:t>las </a:t>
            </a:r>
            <a:r>
              <a:rPr sz="2000" spc="-145" dirty="0">
                <a:latin typeface="Arial"/>
                <a:cs typeface="Arial"/>
              </a:rPr>
              <a:t>personas </a:t>
            </a:r>
            <a:r>
              <a:rPr sz="2000" spc="-80" dirty="0">
                <a:latin typeface="Arial"/>
                <a:cs typeface="Arial"/>
              </a:rPr>
              <a:t>registradas </a:t>
            </a:r>
            <a:r>
              <a:rPr sz="2000" spc="-175" dirty="0">
                <a:latin typeface="Arial"/>
                <a:cs typeface="Arial"/>
              </a:rPr>
              <a:t>en </a:t>
            </a:r>
            <a:r>
              <a:rPr sz="2000" spc="-10" dirty="0">
                <a:latin typeface="Arial"/>
                <a:cs typeface="Arial"/>
              </a:rPr>
              <a:t>la tabla  </a:t>
            </a:r>
            <a:r>
              <a:rPr sz="2000" spc="-170" dirty="0">
                <a:latin typeface="Arial"/>
                <a:cs typeface="Arial"/>
              </a:rPr>
              <a:t>Persona.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1323" y="2980944"/>
            <a:ext cx="7523988" cy="2197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3140" y="2980944"/>
            <a:ext cx="512445" cy="2101850"/>
          </a:xfrm>
          <a:custGeom>
            <a:avLst/>
            <a:gdLst/>
            <a:ahLst/>
            <a:cxnLst/>
            <a:rect l="l" t="t" r="r" b="b"/>
            <a:pathLst>
              <a:path w="512445" h="2101850">
                <a:moveTo>
                  <a:pt x="0" y="0"/>
                </a:moveTo>
                <a:lnTo>
                  <a:pt x="68045" y="1520"/>
                </a:lnTo>
                <a:lnTo>
                  <a:pt x="129201" y="5813"/>
                </a:lnTo>
                <a:lnTo>
                  <a:pt x="181022" y="12477"/>
                </a:lnTo>
                <a:lnTo>
                  <a:pt x="221064" y="21110"/>
                </a:lnTo>
                <a:lnTo>
                  <a:pt x="256031" y="42671"/>
                </a:lnTo>
                <a:lnTo>
                  <a:pt x="256031" y="1008125"/>
                </a:lnTo>
                <a:lnTo>
                  <a:pt x="265181" y="1019488"/>
                </a:lnTo>
                <a:lnTo>
                  <a:pt x="331041" y="1038320"/>
                </a:lnTo>
                <a:lnTo>
                  <a:pt x="382862" y="1044984"/>
                </a:lnTo>
                <a:lnTo>
                  <a:pt x="444018" y="1049277"/>
                </a:lnTo>
                <a:lnTo>
                  <a:pt x="512063" y="1050797"/>
                </a:lnTo>
                <a:lnTo>
                  <a:pt x="444018" y="1052318"/>
                </a:lnTo>
                <a:lnTo>
                  <a:pt x="382862" y="1056611"/>
                </a:lnTo>
                <a:lnTo>
                  <a:pt x="331041" y="1063275"/>
                </a:lnTo>
                <a:lnTo>
                  <a:pt x="290999" y="1071908"/>
                </a:lnTo>
                <a:lnTo>
                  <a:pt x="256031" y="1093469"/>
                </a:lnTo>
                <a:lnTo>
                  <a:pt x="256031" y="2058923"/>
                </a:lnTo>
                <a:lnTo>
                  <a:pt x="246882" y="2070286"/>
                </a:lnTo>
                <a:lnTo>
                  <a:pt x="221064" y="2080485"/>
                </a:lnTo>
                <a:lnTo>
                  <a:pt x="181022" y="2089118"/>
                </a:lnTo>
                <a:lnTo>
                  <a:pt x="129201" y="2095782"/>
                </a:lnTo>
                <a:lnTo>
                  <a:pt x="68045" y="2100075"/>
                </a:lnTo>
                <a:lnTo>
                  <a:pt x="0" y="2101595"/>
                </a:lnTo>
              </a:path>
            </a:pathLst>
          </a:custGeom>
          <a:ln w="914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7632" y="3320796"/>
            <a:ext cx="390525" cy="242570"/>
          </a:xfrm>
          <a:custGeom>
            <a:avLst/>
            <a:gdLst/>
            <a:ahLst/>
            <a:cxnLst/>
            <a:rect l="l" t="t" r="r" b="b"/>
            <a:pathLst>
              <a:path w="390525" h="242570">
                <a:moveTo>
                  <a:pt x="268986" y="0"/>
                </a:moveTo>
                <a:lnTo>
                  <a:pt x="268986" y="60578"/>
                </a:lnTo>
                <a:lnTo>
                  <a:pt x="0" y="60578"/>
                </a:lnTo>
                <a:lnTo>
                  <a:pt x="0" y="181737"/>
                </a:lnTo>
                <a:lnTo>
                  <a:pt x="268986" y="181737"/>
                </a:lnTo>
                <a:lnTo>
                  <a:pt x="268986" y="242315"/>
                </a:lnTo>
                <a:lnTo>
                  <a:pt x="390144" y="121157"/>
                </a:lnTo>
                <a:lnTo>
                  <a:pt x="26898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7632" y="3320796"/>
            <a:ext cx="390525" cy="242570"/>
          </a:xfrm>
          <a:custGeom>
            <a:avLst/>
            <a:gdLst/>
            <a:ahLst/>
            <a:cxnLst/>
            <a:rect l="l" t="t" r="r" b="b"/>
            <a:pathLst>
              <a:path w="390525" h="242570">
                <a:moveTo>
                  <a:pt x="0" y="60578"/>
                </a:moveTo>
                <a:lnTo>
                  <a:pt x="268986" y="60578"/>
                </a:lnTo>
                <a:lnTo>
                  <a:pt x="268986" y="0"/>
                </a:lnTo>
                <a:lnTo>
                  <a:pt x="390144" y="121157"/>
                </a:lnTo>
                <a:lnTo>
                  <a:pt x="268986" y="242315"/>
                </a:lnTo>
                <a:lnTo>
                  <a:pt x="268986" y="181737"/>
                </a:lnTo>
                <a:lnTo>
                  <a:pt x="0" y="181737"/>
                </a:lnTo>
                <a:lnTo>
                  <a:pt x="0" y="6057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0856" y="2465832"/>
            <a:ext cx="256540" cy="335280"/>
          </a:xfrm>
          <a:custGeom>
            <a:avLst/>
            <a:gdLst/>
            <a:ahLst/>
            <a:cxnLst/>
            <a:rect l="l" t="t" r="r" b="b"/>
            <a:pathLst>
              <a:path w="256540" h="335280">
                <a:moveTo>
                  <a:pt x="256032" y="207263"/>
                </a:moveTo>
                <a:lnTo>
                  <a:pt x="0" y="207263"/>
                </a:lnTo>
                <a:lnTo>
                  <a:pt x="128016" y="335279"/>
                </a:lnTo>
                <a:lnTo>
                  <a:pt x="256032" y="207263"/>
                </a:lnTo>
                <a:close/>
              </a:path>
              <a:path w="256540" h="335280">
                <a:moveTo>
                  <a:pt x="192024" y="0"/>
                </a:moveTo>
                <a:lnTo>
                  <a:pt x="64008" y="0"/>
                </a:lnTo>
                <a:lnTo>
                  <a:pt x="64008" y="207263"/>
                </a:lnTo>
                <a:lnTo>
                  <a:pt x="192024" y="207263"/>
                </a:lnTo>
                <a:lnTo>
                  <a:pt x="19202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0856" y="2465832"/>
            <a:ext cx="256540" cy="335280"/>
          </a:xfrm>
          <a:custGeom>
            <a:avLst/>
            <a:gdLst/>
            <a:ahLst/>
            <a:cxnLst/>
            <a:rect l="l" t="t" r="r" b="b"/>
            <a:pathLst>
              <a:path w="256540" h="335280">
                <a:moveTo>
                  <a:pt x="0" y="207263"/>
                </a:moveTo>
                <a:lnTo>
                  <a:pt x="64008" y="207263"/>
                </a:lnTo>
                <a:lnTo>
                  <a:pt x="64008" y="0"/>
                </a:lnTo>
                <a:lnTo>
                  <a:pt x="192024" y="0"/>
                </a:lnTo>
                <a:lnTo>
                  <a:pt x="192024" y="207263"/>
                </a:lnTo>
                <a:lnTo>
                  <a:pt x="256032" y="207263"/>
                </a:lnTo>
                <a:lnTo>
                  <a:pt x="128016" y="335279"/>
                </a:lnTo>
                <a:lnTo>
                  <a:pt x="0" y="207263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74832" y="3850081"/>
            <a:ext cx="849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000" b="1" spc="-18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-1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4569" y="1957832"/>
            <a:ext cx="779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1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170" dirty="0">
                <a:solidFill>
                  <a:srgbClr val="FF0000"/>
                </a:solidFill>
                <a:latin typeface="Arial"/>
                <a:cs typeface="Arial"/>
              </a:rPr>
              <a:t>mpo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528" y="2248026"/>
            <a:ext cx="5225415" cy="132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8030" indent="-20066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"/>
              <a:tabLst>
                <a:tab pos="748665" algn="l"/>
              </a:tabLst>
            </a:pPr>
            <a:r>
              <a:rPr sz="2000" spc="-220" dirty="0">
                <a:latin typeface="Arial"/>
                <a:cs typeface="Arial"/>
              </a:rPr>
              <a:t>Se </a:t>
            </a:r>
            <a:r>
              <a:rPr sz="2000" spc="-95" dirty="0">
                <a:latin typeface="Arial"/>
                <a:cs typeface="Arial"/>
              </a:rPr>
              <a:t>tiene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20" dirty="0">
                <a:latin typeface="Arial"/>
                <a:cs typeface="Arial"/>
              </a:rPr>
              <a:t>siguiente </a:t>
            </a:r>
            <a:r>
              <a:rPr sz="2000" spc="-15" dirty="0">
                <a:latin typeface="Arial"/>
                <a:cs typeface="Arial"/>
              </a:rPr>
              <a:t>tabla </a:t>
            </a:r>
            <a:r>
              <a:rPr sz="2000" spc="-55" dirty="0">
                <a:latin typeface="Arial"/>
                <a:cs typeface="Arial"/>
              </a:rPr>
              <a:t>llamada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Persona: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75" dirty="0">
                <a:solidFill>
                  <a:srgbClr val="FF0000"/>
                </a:solidFill>
                <a:latin typeface="Arial"/>
                <a:cs typeface="Arial"/>
              </a:rPr>
              <a:t>Registro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111377"/>
            <a:ext cx="45720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latin typeface="Arial"/>
                <a:cs typeface="Arial"/>
              </a:rPr>
              <a:t>EJEM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2219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3319" y="3465576"/>
            <a:ext cx="3089148" cy="274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8923" y="2766821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Resultado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078" y="3251072"/>
            <a:ext cx="510667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algn="ctr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FF0000"/>
                </a:solidFill>
                <a:latin typeface="Arial"/>
                <a:cs typeface="Arial"/>
              </a:rPr>
              <a:t>Sintaxis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02305" algn="l"/>
              </a:tabLst>
            </a:pPr>
            <a:r>
              <a:rPr sz="2400" b="1" spc="-415" dirty="0">
                <a:latin typeface="Arial"/>
                <a:cs typeface="Arial"/>
              </a:rPr>
              <a:t>SELECT </a:t>
            </a:r>
            <a:r>
              <a:rPr sz="2400" b="1" spc="-2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Cedula,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Apellido	</a:t>
            </a:r>
            <a:r>
              <a:rPr sz="2400" b="1" spc="-235" dirty="0">
                <a:latin typeface="Arial"/>
                <a:cs typeface="Arial"/>
              </a:rPr>
              <a:t>FROM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Persona;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111376"/>
            <a:ext cx="644062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5000" dirty="0" smtClean="0">
                <a:solidFill>
                  <a:schemeClr val="tx1"/>
                </a:solidFill>
                <a:latin typeface="Arial"/>
                <a:cs typeface="Arial"/>
              </a:rPr>
              <a:t>SELECT DISTNCT</a:t>
            </a:r>
            <a:endParaRPr sz="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2273935"/>
            <a:ext cx="10537190" cy="6123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75" dirty="0">
                <a:latin typeface="Arial"/>
                <a:cs typeface="Arial"/>
              </a:rPr>
              <a:t>La </a:t>
            </a:r>
            <a:r>
              <a:rPr sz="2000" spc="-150" dirty="0">
                <a:latin typeface="Arial"/>
                <a:cs typeface="Arial"/>
              </a:rPr>
              <a:t>instrucción </a:t>
            </a:r>
            <a:r>
              <a:rPr sz="2000" spc="-365" dirty="0">
                <a:latin typeface="Arial"/>
                <a:cs typeface="Arial"/>
              </a:rPr>
              <a:t>SELECT </a:t>
            </a:r>
            <a:r>
              <a:rPr lang="es-CO" sz="2000" spc="-365" dirty="0" smtClean="0">
                <a:latin typeface="Arial"/>
                <a:cs typeface="Arial"/>
              </a:rPr>
              <a:t>  </a:t>
            </a:r>
            <a:r>
              <a:rPr sz="2000" b="1" spc="-190" dirty="0" smtClean="0">
                <a:solidFill>
                  <a:srgbClr val="FF0000"/>
                </a:solidFill>
                <a:latin typeface="Arial"/>
                <a:cs typeface="Arial"/>
              </a:rPr>
              <a:t>DISTINCT </a:t>
            </a:r>
            <a:r>
              <a:rPr sz="2000" spc="-225" dirty="0">
                <a:latin typeface="Arial"/>
                <a:cs typeface="Arial"/>
              </a:rPr>
              <a:t>se </a:t>
            </a:r>
            <a:r>
              <a:rPr sz="2000" spc="-60" dirty="0">
                <a:latin typeface="Arial"/>
                <a:cs typeface="Arial"/>
              </a:rPr>
              <a:t>utiliza </a:t>
            </a:r>
            <a:r>
              <a:rPr sz="2000" spc="-15" dirty="0">
                <a:latin typeface="Arial"/>
                <a:cs typeface="Arial"/>
              </a:rPr>
              <a:t>para </a:t>
            </a:r>
            <a:r>
              <a:rPr sz="2000" spc="-85" dirty="0">
                <a:latin typeface="Arial"/>
                <a:cs typeface="Arial"/>
              </a:rPr>
              <a:t>devolver </a:t>
            </a:r>
            <a:r>
              <a:rPr sz="2000" spc="-140" dirty="0">
                <a:latin typeface="Arial"/>
                <a:cs typeface="Arial"/>
              </a:rPr>
              <a:t>sólo </a:t>
            </a:r>
            <a:r>
              <a:rPr sz="2000" spc="-105" dirty="0">
                <a:latin typeface="Arial"/>
                <a:cs typeface="Arial"/>
              </a:rPr>
              <a:t>valores </a:t>
            </a:r>
            <a:r>
              <a:rPr sz="2000" spc="-120" dirty="0">
                <a:latin typeface="Arial"/>
                <a:cs typeface="Arial"/>
              </a:rPr>
              <a:t>distintos </a:t>
            </a:r>
            <a:r>
              <a:rPr sz="2000" spc="-95" dirty="0">
                <a:latin typeface="Arial"/>
                <a:cs typeface="Arial"/>
              </a:rPr>
              <a:t>(diferentes), </a:t>
            </a:r>
            <a:r>
              <a:rPr sz="2000" spc="-125" dirty="0">
                <a:latin typeface="Arial"/>
                <a:cs typeface="Arial"/>
              </a:rPr>
              <a:t>Dentro </a:t>
            </a:r>
            <a:r>
              <a:rPr sz="2000" spc="-60" dirty="0">
                <a:latin typeface="Arial"/>
                <a:cs typeface="Arial"/>
              </a:rPr>
              <a:t>de </a:t>
            </a:r>
            <a:r>
              <a:rPr sz="2000" spc="-160" dirty="0">
                <a:latin typeface="Arial"/>
                <a:cs typeface="Arial"/>
              </a:rPr>
              <a:t>una  </a:t>
            </a:r>
            <a:r>
              <a:rPr sz="2000" spc="-30" dirty="0">
                <a:latin typeface="Arial"/>
                <a:cs typeface="Arial"/>
              </a:rPr>
              <a:t>tabla.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904869"/>
            <a:ext cx="664845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latin typeface="Arial"/>
                <a:cs typeface="Arial"/>
              </a:rPr>
              <a:t>Sintaxis: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1CACE3"/>
              </a:buClr>
              <a:buFont typeface="Wingdings"/>
              <a:buChar char=""/>
              <a:tabLst>
                <a:tab pos="282575" algn="l"/>
              </a:tabLst>
            </a:pPr>
            <a:r>
              <a:rPr sz="2000" b="1" spc="-345" dirty="0">
                <a:latin typeface="Arial"/>
                <a:cs typeface="Arial"/>
              </a:rPr>
              <a:t>SELECT </a:t>
            </a:r>
            <a:r>
              <a:rPr lang="es-CO" sz="2000" b="1" spc="-345" dirty="0" smtClean="0">
                <a:latin typeface="Arial"/>
                <a:cs typeface="Arial"/>
              </a:rPr>
              <a:t>  </a:t>
            </a:r>
            <a:r>
              <a:rPr sz="2000" b="1" spc="-190" dirty="0" smtClean="0">
                <a:solidFill>
                  <a:srgbClr val="FF0000"/>
                </a:solidFill>
                <a:latin typeface="Arial"/>
                <a:cs typeface="Arial"/>
              </a:rPr>
              <a:t>DISTINCT </a:t>
            </a:r>
            <a:r>
              <a:rPr sz="2000" spc="-145" dirty="0">
                <a:latin typeface="Arial"/>
                <a:cs typeface="Arial"/>
              </a:rPr>
              <a:t>columna1, </a:t>
            </a:r>
            <a:r>
              <a:rPr sz="2000" spc="-140" dirty="0">
                <a:latin typeface="Arial"/>
                <a:cs typeface="Arial"/>
              </a:rPr>
              <a:t>columna2,.. </a:t>
            </a:r>
            <a:r>
              <a:rPr sz="2000" b="1" spc="-195" dirty="0">
                <a:latin typeface="Arial"/>
                <a:cs typeface="Arial"/>
              </a:rPr>
              <a:t>FROM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tabla_nombre;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" y="233172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7452" y="2270886"/>
            <a:ext cx="957199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 marR="5080" indent="-91440">
              <a:lnSpc>
                <a:spcPts val="2380"/>
              </a:lnSpc>
              <a:spcBef>
                <a:spcPts val="390"/>
              </a:spcBef>
              <a:buClr>
                <a:srgbClr val="1CACE3"/>
              </a:buClr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250" dirty="0">
                <a:latin typeface="Arial"/>
                <a:cs typeface="Arial"/>
              </a:rPr>
              <a:t>Se </a:t>
            </a:r>
            <a:r>
              <a:rPr sz="2200" spc="-130" dirty="0">
                <a:latin typeface="Arial"/>
                <a:cs typeface="Arial"/>
              </a:rPr>
              <a:t>desea </a:t>
            </a:r>
            <a:r>
              <a:rPr sz="2200" spc="-145" dirty="0">
                <a:latin typeface="Arial"/>
                <a:cs typeface="Arial"/>
              </a:rPr>
              <a:t>seleccionar </a:t>
            </a:r>
            <a:r>
              <a:rPr sz="2200" spc="-160" dirty="0">
                <a:latin typeface="Arial"/>
                <a:cs typeface="Arial"/>
              </a:rPr>
              <a:t>solo </a:t>
            </a:r>
            <a:r>
              <a:rPr sz="2200" spc="-175" dirty="0">
                <a:latin typeface="Arial"/>
                <a:cs typeface="Arial"/>
              </a:rPr>
              <a:t>los </a:t>
            </a:r>
            <a:r>
              <a:rPr sz="2200" spc="-120" dirty="0">
                <a:latin typeface="Arial"/>
                <a:cs typeface="Arial"/>
              </a:rPr>
              <a:t>valores </a:t>
            </a:r>
            <a:r>
              <a:rPr sz="2200" b="1" spc="-210" dirty="0">
                <a:solidFill>
                  <a:srgbClr val="FF0000"/>
                </a:solidFill>
                <a:latin typeface="Arial"/>
                <a:cs typeface="Arial"/>
              </a:rPr>
              <a:t>DISTINCT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</a:t>
            </a:r>
            <a:r>
              <a:rPr sz="2200" spc="-185" dirty="0">
                <a:latin typeface="Arial"/>
                <a:cs typeface="Arial"/>
              </a:rPr>
              <a:t>columna </a:t>
            </a:r>
            <a:r>
              <a:rPr sz="2200" spc="-75" dirty="0">
                <a:latin typeface="Arial"/>
                <a:cs typeface="Arial"/>
              </a:rPr>
              <a:t>"Ciudad" </a:t>
            </a:r>
            <a:r>
              <a:rPr sz="2200" spc="-70" dirty="0">
                <a:latin typeface="Arial"/>
                <a:cs typeface="Arial"/>
              </a:rPr>
              <a:t>de </a:t>
            </a:r>
            <a:r>
              <a:rPr sz="2200" spc="-15" dirty="0">
                <a:latin typeface="Arial"/>
                <a:cs typeface="Arial"/>
              </a:rPr>
              <a:t>la tabla  </a:t>
            </a:r>
            <a:r>
              <a:rPr sz="2200" spc="-155" dirty="0">
                <a:latin typeface="Arial"/>
                <a:cs typeface="Arial"/>
              </a:rPr>
              <a:t>"Persona".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548" y="236184"/>
            <a:ext cx="36454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1072" y="3285744"/>
            <a:ext cx="7028688" cy="2362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1237</Words>
  <Application>Microsoft Office PowerPoint</Application>
  <PresentationFormat>Panorámica</PresentationFormat>
  <Paragraphs>212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SQL</vt:lpstr>
      <vt:lpstr> origen y evolución </vt:lpstr>
      <vt:lpstr>Caracteristica general</vt:lpstr>
      <vt:lpstr>)</vt:lpstr>
      <vt:lpstr>SELECT* FROM </vt:lpstr>
      <vt:lpstr>EJEMPLO #1</vt:lpstr>
      <vt:lpstr>EJEM</vt:lpstr>
      <vt:lpstr>SELECT DISTNCT</vt:lpstr>
      <vt:lpstr>Presentación de PowerPoint</vt:lpstr>
      <vt:lpstr>Presentación de PowerPoint</vt:lpstr>
      <vt:lpstr>OPERADORES DE COMPARCION</vt:lpstr>
      <vt:lpstr>CLAUSURA WHERE</vt:lpstr>
      <vt:lpstr>EJEMPLO # 3</vt:lpstr>
      <vt:lpstr>EJEMPLO #3</vt:lpstr>
      <vt:lpstr>EJEMPLO #4</vt:lpstr>
      <vt:lpstr>OPERADORES LOGICOS</vt:lpstr>
      <vt:lpstr>OPERADOR (AND)</vt:lpstr>
      <vt:lpstr>EJEMPLO #5</vt:lpstr>
      <vt:lpstr>OPERADOR (OR)</vt:lpstr>
      <vt:lpstr>EJEMPLO #6</vt:lpstr>
      <vt:lpstr>OPERADOR (NOT)</vt:lpstr>
      <vt:lpstr>EJEMPLO #7</vt:lpstr>
      <vt:lpstr>Presentación de PowerPoint</vt:lpstr>
      <vt:lpstr>EJEMPLO #8</vt:lpstr>
      <vt:lpstr>CLAUSULA ORDER BY</vt:lpstr>
      <vt:lpstr>CLAUSULA ORDER BY (ASC)</vt:lpstr>
      <vt:lpstr>CLAUSULA ORDER BY (DESC)</vt:lpstr>
      <vt:lpstr>OPERADOR BETWEEN</vt:lpstr>
      <vt:lpstr>EJEMPLO #11</vt:lpstr>
      <vt:lpstr>OPERADOR LIKE</vt:lpstr>
      <vt:lpstr>Presentación de PowerPoint</vt:lpstr>
      <vt:lpstr>EJEMPLO #12:</vt:lpstr>
      <vt:lpstr>OPERADOR IN</vt:lpstr>
      <vt:lpstr>Presentación de PowerPoint</vt:lpstr>
      <vt:lpstr>EJEMPLO #13</vt:lpstr>
      <vt:lpstr>FUNCIONES SQL MIN() Y MAX()</vt:lpstr>
      <vt:lpstr>Presentación de PowerPoint</vt:lpstr>
      <vt:lpstr>EJEMPLO #14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jesus david molina sanguino</dc:creator>
  <cp:lastModifiedBy>Adm</cp:lastModifiedBy>
  <cp:revision>11</cp:revision>
  <dcterms:created xsi:type="dcterms:W3CDTF">2019-05-02T16:14:04Z</dcterms:created>
  <dcterms:modified xsi:type="dcterms:W3CDTF">2019-10-16T14:13:11Z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2019-05-02T00:00:00Z</vt:filetime>
  </property>
</Properties>
</file>