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Gloria Hallelujah" panose="020B0604020202020204" charset="0"/>
      <p:regular r:id="rId28"/>
    </p:embeddedFont>
    <p:embeddedFont>
      <p:font typeface="Maven Pro" panose="020B0604020202020204" charset="0"/>
      <p:regular r:id="rId29"/>
      <p:bold r:id="rId30"/>
    </p:embeddedFont>
    <p:embeddedFont>
      <p:font typeface="Nunito" panose="020F0502020204030204" pitchFamily="2" charset="0"/>
      <p:regular r:id="rId31"/>
      <p:bold r:id="rId32"/>
      <p:italic r:id="rId33"/>
      <p:boldItalic r:id="rId34"/>
    </p:embeddedFont>
    <p:embeddedFont>
      <p:font typeface="Roboto" panose="020F0502020204030204"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33c4ccd13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33c4ccd1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3c4ccd13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33c4ccd13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33c4ccd13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33c4ccd13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33c4ccd13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33c4ccd13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33c4ccd13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33c4ccd13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d8fe44682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d8fe4468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340e3e3f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340e3e3f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340e3e3f6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340e3e3f6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340e3e3f6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340e3e3f6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339160ac8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339160ac8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33c4ccd13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33c4ccd13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33b85841a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33b85841a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33efb1da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33efb1da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34155e032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34155e03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34155e032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334155e03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34155e032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34155e032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34155e032a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34155e032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338476707d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338476707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38476707d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38476707d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33c4ccd13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3c4ccd13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339160ac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339160ac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33c4ccd13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33c4ccd1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339160ac8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339160ac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33c4ccd1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33c4ccd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40800" y="698850"/>
            <a:ext cx="5162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3300"/>
              <a:t>Propuestas de mejora</a:t>
            </a:r>
            <a:endParaRPr sz="3300"/>
          </a:p>
        </p:txBody>
      </p:sp>
      <p:sp>
        <p:nvSpPr>
          <p:cNvPr id="278" name="Google Shape;278;p13"/>
          <p:cNvSpPr txBox="1">
            <a:spLocks noGrp="1"/>
          </p:cNvSpPr>
          <p:nvPr>
            <p:ph type="subTitle" idx="1"/>
          </p:nvPr>
        </p:nvSpPr>
        <p:spPr>
          <a:xfrm>
            <a:off x="593200" y="2613225"/>
            <a:ext cx="4255500" cy="200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solidFill>
                  <a:srgbClr val="000000"/>
                </a:solidFill>
              </a:rPr>
              <a:t>Alba García Orduña</a:t>
            </a:r>
            <a:endParaRPr>
              <a:solidFill>
                <a:srgbClr val="000000"/>
              </a:solidFill>
            </a:endParaRPr>
          </a:p>
          <a:p>
            <a:pPr marL="0" lvl="0" indent="0" algn="l" rtl="0">
              <a:spcBef>
                <a:spcPts val="0"/>
              </a:spcBef>
              <a:spcAft>
                <a:spcPts val="0"/>
              </a:spcAft>
              <a:buNone/>
            </a:pPr>
            <a:r>
              <a:rPr lang="es">
                <a:solidFill>
                  <a:srgbClr val="000000"/>
                </a:solidFill>
              </a:rPr>
              <a:t>Natalia González Álvarez</a:t>
            </a:r>
            <a:endParaRPr>
              <a:solidFill>
                <a:srgbClr val="000000"/>
              </a:solidFill>
            </a:endParaRPr>
          </a:p>
          <a:p>
            <a:pPr marL="0" lvl="0" indent="0" algn="l" rtl="0">
              <a:spcBef>
                <a:spcPts val="0"/>
              </a:spcBef>
              <a:spcAft>
                <a:spcPts val="0"/>
              </a:spcAft>
              <a:buNone/>
            </a:pPr>
            <a:r>
              <a:rPr lang="es">
                <a:solidFill>
                  <a:srgbClr val="000000"/>
                </a:solidFill>
              </a:rPr>
              <a:t>Mario de Domingo Álvarez</a:t>
            </a:r>
            <a:endParaRPr>
              <a:solidFill>
                <a:srgbClr val="000000"/>
              </a:solidFill>
            </a:endParaRPr>
          </a:p>
          <a:p>
            <a:pPr marL="0" lvl="0" indent="0" algn="l" rtl="0">
              <a:spcBef>
                <a:spcPts val="0"/>
              </a:spcBef>
              <a:spcAft>
                <a:spcPts val="0"/>
              </a:spcAft>
              <a:buNone/>
            </a:pPr>
            <a:r>
              <a:rPr lang="es">
                <a:solidFill>
                  <a:srgbClr val="000000"/>
                </a:solidFill>
              </a:rPr>
              <a:t>Jaime León Mulero</a:t>
            </a:r>
            <a:endParaRPr>
              <a:solidFill>
                <a:srgbClr val="000000"/>
              </a:solidFill>
            </a:endParaRPr>
          </a:p>
          <a:p>
            <a:pPr marL="0" lvl="0" indent="0" algn="l" rtl="0">
              <a:spcBef>
                <a:spcPts val="0"/>
              </a:spcBef>
              <a:spcAft>
                <a:spcPts val="0"/>
              </a:spcAft>
              <a:buNone/>
            </a:pPr>
            <a:r>
              <a:rPr lang="es">
                <a:solidFill>
                  <a:srgbClr val="000000"/>
                </a:solidFill>
              </a:rPr>
              <a:t>Yahya El Hadri El Bakkali</a:t>
            </a:r>
            <a:endParaRPr>
              <a:solidFill>
                <a:srgbClr val="000000"/>
              </a:solidFill>
            </a:endParaRPr>
          </a:p>
          <a:p>
            <a:pPr marL="0" lvl="0" indent="0" algn="l" rtl="0">
              <a:spcBef>
                <a:spcPts val="0"/>
              </a:spcBef>
              <a:spcAft>
                <a:spcPts val="0"/>
              </a:spcAft>
              <a:buNone/>
            </a:pPr>
            <a:r>
              <a:rPr lang="es">
                <a:solidFill>
                  <a:srgbClr val="000000"/>
                </a:solidFill>
              </a:rPr>
              <a:t>Javier Ruiz Serrano</a:t>
            </a:r>
            <a:endParaRPr>
              <a:solidFill>
                <a:srgbClr val="000000"/>
              </a:solidFill>
            </a:endParaRPr>
          </a:p>
          <a:p>
            <a:pPr marL="0" lvl="0" indent="0" algn="l" rtl="0">
              <a:spcBef>
                <a:spcPts val="0"/>
              </a:spcBef>
              <a:spcAft>
                <a:spcPts val="0"/>
              </a:spcAft>
              <a:buNone/>
            </a:pPr>
            <a:r>
              <a:rPr lang="es">
                <a:solidFill>
                  <a:srgbClr val="000000"/>
                </a:solidFill>
              </a:rPr>
              <a:t>Kelvin Sánchez Barahona</a:t>
            </a:r>
            <a:endParaRPr>
              <a:solidFill>
                <a:srgbClr val="000000"/>
              </a:solidFill>
            </a:endParaRPr>
          </a:p>
          <a:p>
            <a:pPr marL="0" lvl="0" indent="0" algn="l" rtl="0">
              <a:spcBef>
                <a:spcPts val="0"/>
              </a:spcBef>
              <a:spcAft>
                <a:spcPts val="0"/>
              </a:spcAft>
              <a:buNone/>
            </a:pPr>
            <a:r>
              <a:rPr lang="es">
                <a:solidFill>
                  <a:srgbClr val="000000"/>
                </a:solidFill>
              </a:rPr>
              <a:t>Óscar Encabo Nieto</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2"/>
          <p:cNvSpPr txBox="1">
            <a:spLocks noGrp="1"/>
          </p:cNvSpPr>
          <p:nvPr>
            <p:ph type="ctrTitle"/>
          </p:nvPr>
        </p:nvSpPr>
        <p:spPr>
          <a:xfrm>
            <a:off x="512700" y="238425"/>
            <a:ext cx="2183700" cy="80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GraphQL</a:t>
            </a:r>
            <a:endParaRPr/>
          </a:p>
        </p:txBody>
      </p:sp>
      <p:pic>
        <p:nvPicPr>
          <p:cNvPr id="352" name="Google Shape;352;p22"/>
          <p:cNvPicPr preferRelativeResize="0"/>
          <p:nvPr/>
        </p:nvPicPr>
        <p:blipFill>
          <a:blip r:embed="rId3">
            <a:alphaModFix/>
          </a:blip>
          <a:stretch>
            <a:fillRect/>
          </a:stretch>
        </p:blipFill>
        <p:spPr>
          <a:xfrm>
            <a:off x="3486150" y="1592650"/>
            <a:ext cx="2171700" cy="771525"/>
          </a:xfrm>
          <a:prstGeom prst="rect">
            <a:avLst/>
          </a:prstGeom>
          <a:noFill/>
          <a:ln>
            <a:noFill/>
          </a:ln>
        </p:spPr>
      </p:pic>
      <p:pic>
        <p:nvPicPr>
          <p:cNvPr id="353" name="Google Shape;353;p22"/>
          <p:cNvPicPr preferRelativeResize="0"/>
          <p:nvPr/>
        </p:nvPicPr>
        <p:blipFill>
          <a:blip r:embed="rId4">
            <a:alphaModFix/>
          </a:blip>
          <a:stretch>
            <a:fillRect/>
          </a:stretch>
        </p:blipFill>
        <p:spPr>
          <a:xfrm>
            <a:off x="4957750" y="2942700"/>
            <a:ext cx="3343275" cy="1056775"/>
          </a:xfrm>
          <a:prstGeom prst="rect">
            <a:avLst/>
          </a:prstGeom>
          <a:noFill/>
          <a:ln>
            <a:noFill/>
          </a:ln>
        </p:spPr>
      </p:pic>
      <p:pic>
        <p:nvPicPr>
          <p:cNvPr id="354" name="Google Shape;354;p22"/>
          <p:cNvPicPr preferRelativeResize="0"/>
          <p:nvPr/>
        </p:nvPicPr>
        <p:blipFill>
          <a:blip r:embed="rId5">
            <a:alphaModFix/>
          </a:blip>
          <a:stretch>
            <a:fillRect/>
          </a:stretch>
        </p:blipFill>
        <p:spPr>
          <a:xfrm>
            <a:off x="842963" y="2942450"/>
            <a:ext cx="3343275" cy="1057275"/>
          </a:xfrm>
          <a:prstGeom prst="rect">
            <a:avLst/>
          </a:prstGeom>
          <a:noFill/>
          <a:ln>
            <a:noFill/>
          </a:ln>
        </p:spPr>
      </p:pic>
      <p:pic>
        <p:nvPicPr>
          <p:cNvPr id="355" name="Google Shape;355;p22"/>
          <p:cNvPicPr preferRelativeResize="0"/>
          <p:nvPr/>
        </p:nvPicPr>
        <p:blipFill>
          <a:blip r:embed="rId6">
            <a:alphaModFix/>
          </a:blip>
          <a:stretch>
            <a:fillRect/>
          </a:stretch>
        </p:blipFill>
        <p:spPr>
          <a:xfrm rot="-17">
            <a:off x="5921422" y="1931474"/>
            <a:ext cx="980649" cy="802196"/>
          </a:xfrm>
          <a:prstGeom prst="rect">
            <a:avLst/>
          </a:prstGeom>
          <a:noFill/>
          <a:ln>
            <a:noFill/>
          </a:ln>
        </p:spPr>
      </p:pic>
      <p:pic>
        <p:nvPicPr>
          <p:cNvPr id="356" name="Google Shape;356;p22"/>
          <p:cNvPicPr preferRelativeResize="0"/>
          <p:nvPr/>
        </p:nvPicPr>
        <p:blipFill>
          <a:blip r:embed="rId6">
            <a:alphaModFix/>
          </a:blip>
          <a:stretch>
            <a:fillRect/>
          </a:stretch>
        </p:blipFill>
        <p:spPr>
          <a:xfrm rot="17" flipH="1">
            <a:off x="2263822" y="1931474"/>
            <a:ext cx="980649" cy="8021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3"/>
          <p:cNvSpPr txBox="1">
            <a:spLocks noGrp="1"/>
          </p:cNvSpPr>
          <p:nvPr>
            <p:ph type="ctrTitle"/>
          </p:nvPr>
        </p:nvSpPr>
        <p:spPr>
          <a:xfrm>
            <a:off x="567725" y="2170650"/>
            <a:ext cx="2183700" cy="80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GraphQL</a:t>
            </a:r>
            <a:endParaRPr/>
          </a:p>
        </p:txBody>
      </p:sp>
      <p:pic>
        <p:nvPicPr>
          <p:cNvPr id="362" name="Google Shape;362;p23"/>
          <p:cNvPicPr preferRelativeResize="0"/>
          <p:nvPr/>
        </p:nvPicPr>
        <p:blipFill>
          <a:blip r:embed="rId3">
            <a:alphaModFix/>
          </a:blip>
          <a:stretch>
            <a:fillRect/>
          </a:stretch>
        </p:blipFill>
        <p:spPr>
          <a:xfrm>
            <a:off x="3179700" y="313287"/>
            <a:ext cx="5538049" cy="451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4"/>
          <p:cNvSpPr txBox="1">
            <a:spLocks noGrp="1"/>
          </p:cNvSpPr>
          <p:nvPr>
            <p:ph type="ctrTitle"/>
          </p:nvPr>
        </p:nvSpPr>
        <p:spPr>
          <a:xfrm>
            <a:off x="512700" y="314625"/>
            <a:ext cx="2183700" cy="80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GraphQL</a:t>
            </a:r>
            <a:endParaRPr/>
          </a:p>
        </p:txBody>
      </p:sp>
      <p:pic>
        <p:nvPicPr>
          <p:cNvPr id="368" name="Google Shape;368;p24"/>
          <p:cNvPicPr preferRelativeResize="0"/>
          <p:nvPr/>
        </p:nvPicPr>
        <p:blipFill>
          <a:blip r:embed="rId3">
            <a:alphaModFix/>
          </a:blip>
          <a:stretch>
            <a:fillRect/>
          </a:stretch>
        </p:blipFill>
        <p:spPr>
          <a:xfrm>
            <a:off x="3479125" y="440475"/>
            <a:ext cx="5140500" cy="2505675"/>
          </a:xfrm>
          <a:prstGeom prst="rect">
            <a:avLst/>
          </a:prstGeom>
          <a:noFill/>
          <a:ln>
            <a:noFill/>
          </a:ln>
        </p:spPr>
      </p:pic>
      <p:pic>
        <p:nvPicPr>
          <p:cNvPr id="369" name="Google Shape;369;p24"/>
          <p:cNvPicPr preferRelativeResize="0"/>
          <p:nvPr/>
        </p:nvPicPr>
        <p:blipFill>
          <a:blip r:embed="rId4">
            <a:alphaModFix/>
          </a:blip>
          <a:stretch>
            <a:fillRect/>
          </a:stretch>
        </p:blipFill>
        <p:spPr>
          <a:xfrm>
            <a:off x="512700" y="3348425"/>
            <a:ext cx="5734050" cy="1343025"/>
          </a:xfrm>
          <a:prstGeom prst="rect">
            <a:avLst/>
          </a:prstGeom>
          <a:noFill/>
          <a:ln>
            <a:noFill/>
          </a:ln>
        </p:spPr>
      </p:pic>
      <p:sp>
        <p:nvSpPr>
          <p:cNvPr id="370" name="Google Shape;370;p24"/>
          <p:cNvSpPr txBox="1"/>
          <p:nvPr/>
        </p:nvSpPr>
        <p:spPr>
          <a:xfrm>
            <a:off x="2404150" y="2529450"/>
            <a:ext cx="10302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Antes</a:t>
            </a:r>
            <a:endParaRPr sz="2200" b="1">
              <a:solidFill>
                <a:schemeClr val="lt1"/>
              </a:solidFill>
              <a:latin typeface="Gloria Hallelujah"/>
              <a:ea typeface="Gloria Hallelujah"/>
              <a:cs typeface="Gloria Hallelujah"/>
              <a:sym typeface="Gloria Hallelujah"/>
            </a:endParaRPr>
          </a:p>
        </p:txBody>
      </p:sp>
      <p:sp>
        <p:nvSpPr>
          <p:cNvPr id="371" name="Google Shape;371;p24"/>
          <p:cNvSpPr txBox="1"/>
          <p:nvPr/>
        </p:nvSpPr>
        <p:spPr>
          <a:xfrm>
            <a:off x="6276025" y="4274750"/>
            <a:ext cx="11766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Después</a:t>
            </a:r>
            <a:endParaRPr sz="2200" b="1">
              <a:solidFill>
                <a:schemeClr val="lt1"/>
              </a:solidFill>
              <a:latin typeface="Gloria Hallelujah"/>
              <a:ea typeface="Gloria Hallelujah"/>
              <a:cs typeface="Gloria Hallelujah"/>
              <a:sym typeface="Gloria Halleluja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ctrTitle"/>
          </p:nvPr>
        </p:nvSpPr>
        <p:spPr>
          <a:xfrm>
            <a:off x="512700" y="314625"/>
            <a:ext cx="2183700" cy="80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GraphQL</a:t>
            </a:r>
            <a:endParaRPr/>
          </a:p>
        </p:txBody>
      </p:sp>
      <p:sp>
        <p:nvSpPr>
          <p:cNvPr id="377" name="Google Shape;377;p25"/>
          <p:cNvSpPr txBox="1"/>
          <p:nvPr/>
        </p:nvSpPr>
        <p:spPr>
          <a:xfrm>
            <a:off x="3483125" y="870350"/>
            <a:ext cx="10302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Antes</a:t>
            </a:r>
            <a:endParaRPr sz="2200" b="1">
              <a:solidFill>
                <a:schemeClr val="lt1"/>
              </a:solidFill>
              <a:latin typeface="Gloria Hallelujah"/>
              <a:ea typeface="Gloria Hallelujah"/>
              <a:cs typeface="Gloria Hallelujah"/>
              <a:sym typeface="Gloria Hallelujah"/>
            </a:endParaRPr>
          </a:p>
        </p:txBody>
      </p:sp>
      <p:pic>
        <p:nvPicPr>
          <p:cNvPr id="378" name="Google Shape;378;p25"/>
          <p:cNvPicPr preferRelativeResize="0"/>
          <p:nvPr/>
        </p:nvPicPr>
        <p:blipFill>
          <a:blip r:embed="rId3">
            <a:alphaModFix/>
          </a:blip>
          <a:stretch>
            <a:fillRect/>
          </a:stretch>
        </p:blipFill>
        <p:spPr>
          <a:xfrm>
            <a:off x="1935775" y="1467900"/>
            <a:ext cx="2348950" cy="3431800"/>
          </a:xfrm>
          <a:prstGeom prst="rect">
            <a:avLst/>
          </a:prstGeom>
          <a:noFill/>
          <a:ln>
            <a:noFill/>
          </a:ln>
        </p:spPr>
      </p:pic>
      <p:pic>
        <p:nvPicPr>
          <p:cNvPr id="379" name="Google Shape;379;p25"/>
          <p:cNvPicPr preferRelativeResize="0"/>
          <p:nvPr/>
        </p:nvPicPr>
        <p:blipFill>
          <a:blip r:embed="rId4">
            <a:alphaModFix/>
          </a:blip>
          <a:stretch>
            <a:fillRect/>
          </a:stretch>
        </p:blipFill>
        <p:spPr>
          <a:xfrm>
            <a:off x="4572000" y="258500"/>
            <a:ext cx="4338676" cy="4641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ctrTitle"/>
          </p:nvPr>
        </p:nvSpPr>
        <p:spPr>
          <a:xfrm>
            <a:off x="512700" y="314625"/>
            <a:ext cx="2183700" cy="80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GraphQL</a:t>
            </a:r>
            <a:endParaRPr/>
          </a:p>
        </p:txBody>
      </p:sp>
      <p:sp>
        <p:nvSpPr>
          <p:cNvPr id="385" name="Google Shape;385;p26"/>
          <p:cNvSpPr txBox="1"/>
          <p:nvPr/>
        </p:nvSpPr>
        <p:spPr>
          <a:xfrm>
            <a:off x="3108125" y="870350"/>
            <a:ext cx="11766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Después</a:t>
            </a:r>
            <a:endParaRPr sz="2200" b="1">
              <a:solidFill>
                <a:schemeClr val="lt1"/>
              </a:solidFill>
              <a:latin typeface="Gloria Hallelujah"/>
              <a:ea typeface="Gloria Hallelujah"/>
              <a:cs typeface="Gloria Hallelujah"/>
              <a:sym typeface="Gloria Hallelujah"/>
            </a:endParaRPr>
          </a:p>
        </p:txBody>
      </p:sp>
      <p:pic>
        <p:nvPicPr>
          <p:cNvPr id="386" name="Google Shape;386;p26"/>
          <p:cNvPicPr preferRelativeResize="0"/>
          <p:nvPr/>
        </p:nvPicPr>
        <p:blipFill rotWithShape="1">
          <a:blip r:embed="rId3">
            <a:alphaModFix/>
          </a:blip>
          <a:srcRect b="30939"/>
          <a:stretch/>
        </p:blipFill>
        <p:spPr>
          <a:xfrm>
            <a:off x="1656587" y="1467900"/>
            <a:ext cx="2399537" cy="3431800"/>
          </a:xfrm>
          <a:prstGeom prst="rect">
            <a:avLst/>
          </a:prstGeom>
          <a:noFill/>
          <a:ln>
            <a:noFill/>
          </a:ln>
        </p:spPr>
      </p:pic>
      <p:pic>
        <p:nvPicPr>
          <p:cNvPr id="387" name="Google Shape;387;p26"/>
          <p:cNvPicPr preferRelativeResize="0"/>
          <p:nvPr/>
        </p:nvPicPr>
        <p:blipFill>
          <a:blip r:embed="rId4">
            <a:alphaModFix/>
          </a:blip>
          <a:stretch>
            <a:fillRect/>
          </a:stretch>
        </p:blipFill>
        <p:spPr>
          <a:xfrm>
            <a:off x="4367150" y="258500"/>
            <a:ext cx="4521724" cy="464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a:spLocks noGrp="1"/>
          </p:cNvSpPr>
          <p:nvPr>
            <p:ph type="ctrTitle"/>
          </p:nvPr>
        </p:nvSpPr>
        <p:spPr>
          <a:xfrm>
            <a:off x="259200" y="86550"/>
            <a:ext cx="8625600" cy="1319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s"/>
              <a:t>Mejoras en el manejo de errores al enviar notificaciones por WebSocket</a:t>
            </a:r>
            <a:endParaRPr/>
          </a:p>
        </p:txBody>
      </p:sp>
      <p:sp>
        <p:nvSpPr>
          <p:cNvPr id="393" name="Google Shape;393;p27"/>
          <p:cNvSpPr txBox="1">
            <a:spLocks noGrp="1"/>
          </p:cNvSpPr>
          <p:nvPr>
            <p:ph type="subTitle" idx="1"/>
          </p:nvPr>
        </p:nvSpPr>
        <p:spPr>
          <a:xfrm>
            <a:off x="383250" y="1258800"/>
            <a:ext cx="8377500" cy="383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300" b="1">
                <a:solidFill>
                  <a:srgbClr val="000000"/>
                </a:solidFill>
                <a:latin typeface="Arial"/>
                <a:ea typeface="Arial"/>
                <a:cs typeface="Arial"/>
                <a:sym typeface="Arial"/>
              </a:rPr>
              <a:t>Objetivo de la Implementación</a:t>
            </a:r>
            <a:endParaRPr sz="1300" b="1">
              <a:solidFill>
                <a:srgbClr val="000000"/>
              </a:solidFill>
              <a:latin typeface="Arial"/>
              <a:ea typeface="Arial"/>
              <a:cs typeface="Arial"/>
              <a:sym typeface="Arial"/>
            </a:endParaRPr>
          </a:p>
          <a:p>
            <a:pPr marL="457200" lvl="0" indent="-311150" algn="just" rtl="0">
              <a:lnSpc>
                <a:spcPct val="115000"/>
              </a:lnSpc>
              <a:spcBef>
                <a:spcPts val="1200"/>
              </a:spcBef>
              <a:spcAft>
                <a:spcPts val="0"/>
              </a:spcAft>
              <a:buClr>
                <a:srgbClr val="000000"/>
              </a:buClr>
              <a:buSzPts val="1300"/>
              <a:buFont typeface="Arial"/>
              <a:buChar char="●"/>
            </a:pPr>
            <a:r>
              <a:rPr lang="es" sz="1300">
                <a:solidFill>
                  <a:srgbClr val="000000"/>
                </a:solidFill>
                <a:latin typeface="Arial"/>
                <a:ea typeface="Arial"/>
                <a:cs typeface="Arial"/>
                <a:sym typeface="Arial"/>
              </a:rPr>
              <a:t>Asegurar la correcta transmisión de notificaciones a través de WebSocket, mejorar el manejo de errores y optimizar la estabilidad del servicio con un registro detallado de errores.</a:t>
            </a:r>
            <a:endParaRPr sz="1300">
              <a:solidFill>
                <a:srgbClr val="000000"/>
              </a:solidFill>
              <a:latin typeface="Arial"/>
              <a:ea typeface="Arial"/>
              <a:cs typeface="Arial"/>
              <a:sym typeface="Arial"/>
            </a:endParaRPr>
          </a:p>
          <a:p>
            <a:pPr marL="0" lvl="0" indent="0" algn="just" rtl="0">
              <a:lnSpc>
                <a:spcPct val="115000"/>
              </a:lnSpc>
              <a:spcBef>
                <a:spcPts val="1200"/>
              </a:spcBef>
              <a:spcAft>
                <a:spcPts val="0"/>
              </a:spcAft>
              <a:buNone/>
            </a:pPr>
            <a:r>
              <a:rPr lang="es" sz="1300" b="1">
                <a:solidFill>
                  <a:srgbClr val="000000"/>
                </a:solidFill>
                <a:latin typeface="Arial"/>
                <a:ea typeface="Arial"/>
                <a:cs typeface="Arial"/>
                <a:sym typeface="Arial"/>
              </a:rPr>
              <a:t>Cambios Realizados</a:t>
            </a:r>
            <a:endParaRPr sz="1300" b="1">
              <a:solidFill>
                <a:srgbClr val="000000"/>
              </a:solidFill>
              <a:latin typeface="Arial"/>
              <a:ea typeface="Arial"/>
              <a:cs typeface="Arial"/>
              <a:sym typeface="Arial"/>
            </a:endParaRPr>
          </a:p>
          <a:p>
            <a:pPr marL="457200" lvl="0" indent="-311150" algn="just" rtl="0">
              <a:lnSpc>
                <a:spcPct val="115000"/>
              </a:lnSpc>
              <a:spcBef>
                <a:spcPts val="1200"/>
              </a:spcBef>
              <a:spcAft>
                <a:spcPts val="0"/>
              </a:spcAft>
              <a:buClr>
                <a:srgbClr val="000000"/>
              </a:buClr>
              <a:buSzPts val="1300"/>
              <a:buFont typeface="Arial"/>
              <a:buChar char="●"/>
            </a:pPr>
            <a:r>
              <a:rPr lang="es" sz="1300">
                <a:solidFill>
                  <a:srgbClr val="000000"/>
                </a:solidFill>
                <a:latin typeface="Arial"/>
                <a:ea typeface="Arial"/>
                <a:cs typeface="Arial"/>
                <a:sym typeface="Arial"/>
              </a:rPr>
              <a:t>Se añadieron bloques try-catch en las funciones NotifyUserAsync y NotifyAllAsync para capturar y gestionar errores en SendAsync. Si un mensaje no se envía, se lanza una WebSocketException.</a:t>
            </a:r>
            <a:endParaRPr sz="1300" b="1">
              <a:solidFill>
                <a:srgbClr val="000000"/>
              </a:solidFill>
              <a:latin typeface="Arial"/>
              <a:ea typeface="Arial"/>
              <a:cs typeface="Arial"/>
              <a:sym typeface="Arial"/>
            </a:endParaRPr>
          </a:p>
          <a:p>
            <a:pPr marL="0" lvl="0" indent="0" algn="just" rtl="0">
              <a:lnSpc>
                <a:spcPct val="115000"/>
              </a:lnSpc>
              <a:spcBef>
                <a:spcPts val="1200"/>
              </a:spcBef>
              <a:spcAft>
                <a:spcPts val="0"/>
              </a:spcAft>
              <a:buNone/>
            </a:pPr>
            <a:r>
              <a:rPr lang="es" sz="1300" b="1">
                <a:solidFill>
                  <a:srgbClr val="000000"/>
                </a:solidFill>
                <a:latin typeface="Arial"/>
                <a:ea typeface="Arial"/>
                <a:cs typeface="Arial"/>
                <a:sym typeface="Arial"/>
              </a:rPr>
              <a:t>Beneficios</a:t>
            </a:r>
            <a:endParaRPr sz="1300" b="1">
              <a:solidFill>
                <a:srgbClr val="000000"/>
              </a:solidFill>
              <a:latin typeface="Arial"/>
              <a:ea typeface="Arial"/>
              <a:cs typeface="Arial"/>
              <a:sym typeface="Arial"/>
            </a:endParaRPr>
          </a:p>
          <a:p>
            <a:pPr marL="457200" lvl="0" indent="-311150" algn="just" rtl="0">
              <a:lnSpc>
                <a:spcPct val="115000"/>
              </a:lnSpc>
              <a:spcBef>
                <a:spcPts val="0"/>
              </a:spcBef>
              <a:spcAft>
                <a:spcPts val="0"/>
              </a:spcAft>
              <a:buClr>
                <a:srgbClr val="292A2D"/>
              </a:buClr>
              <a:buSzPts val="1300"/>
              <a:buFont typeface="Arial"/>
              <a:buChar char="●"/>
            </a:pPr>
            <a:r>
              <a:rPr lang="es" sz="1300">
                <a:solidFill>
                  <a:srgbClr val="000000"/>
                </a:solidFill>
                <a:latin typeface="Arial"/>
                <a:ea typeface="Arial"/>
                <a:cs typeface="Arial"/>
                <a:sym typeface="Arial"/>
              </a:rPr>
              <a:t>Mayor estabilidad: Los errores en la comunicación WebSocket se gestionan de manera efectiva, haciendo el servicio más confiable.</a:t>
            </a:r>
            <a:endParaRPr sz="1300">
              <a:solidFill>
                <a:srgbClr val="000000"/>
              </a:solidFill>
              <a:latin typeface="Arial"/>
              <a:ea typeface="Arial"/>
              <a:cs typeface="Arial"/>
              <a:sym typeface="Arial"/>
            </a:endParaRPr>
          </a:p>
          <a:p>
            <a:pPr marL="457200" lvl="0" indent="-311150" algn="just" rtl="0">
              <a:lnSpc>
                <a:spcPct val="115000"/>
              </a:lnSpc>
              <a:spcBef>
                <a:spcPts val="0"/>
              </a:spcBef>
              <a:spcAft>
                <a:spcPts val="0"/>
              </a:spcAft>
              <a:buClr>
                <a:srgbClr val="292A2D"/>
              </a:buClr>
              <a:buSzPts val="1300"/>
              <a:buFont typeface="Arial"/>
              <a:buChar char="●"/>
            </a:pPr>
            <a:r>
              <a:rPr lang="es" sz="1300">
                <a:solidFill>
                  <a:srgbClr val="000000"/>
                </a:solidFill>
                <a:latin typeface="Arial"/>
                <a:ea typeface="Arial"/>
                <a:cs typeface="Arial"/>
                <a:sym typeface="Arial"/>
              </a:rPr>
              <a:t>Resiliencia mejorada: El sistema responde mejor a fallos en la comunicación, manteniendo el servicio en funcionamiento.</a:t>
            </a:r>
            <a:endParaRPr sz="1300">
              <a:solidFill>
                <a:srgbClr val="000000"/>
              </a:solidFill>
              <a:latin typeface="Arial"/>
              <a:ea typeface="Arial"/>
              <a:cs typeface="Arial"/>
              <a:sym typeface="Arial"/>
            </a:endParaRPr>
          </a:p>
          <a:p>
            <a:pPr marL="457200" lvl="0" indent="-311150" algn="just" rtl="0">
              <a:lnSpc>
                <a:spcPct val="115000"/>
              </a:lnSpc>
              <a:spcBef>
                <a:spcPts val="0"/>
              </a:spcBef>
              <a:spcAft>
                <a:spcPts val="0"/>
              </a:spcAft>
              <a:buClr>
                <a:srgbClr val="292A2D"/>
              </a:buClr>
              <a:buSzPts val="1300"/>
              <a:buFont typeface="Arial"/>
              <a:buChar char="●"/>
            </a:pPr>
            <a:r>
              <a:rPr lang="es" sz="1300">
                <a:solidFill>
                  <a:srgbClr val="000000"/>
                </a:solidFill>
                <a:latin typeface="Arial"/>
                <a:ea typeface="Arial"/>
                <a:cs typeface="Arial"/>
                <a:sym typeface="Arial"/>
              </a:rPr>
              <a:t>Facilidad de mantenimiento: Centralizar el manejo de errores facilita la depuración y simplifica el código.</a:t>
            </a:r>
            <a:endParaRPr sz="13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txBox="1">
            <a:spLocks noGrp="1"/>
          </p:cNvSpPr>
          <p:nvPr>
            <p:ph type="ctrTitle"/>
          </p:nvPr>
        </p:nvSpPr>
        <p:spPr>
          <a:xfrm>
            <a:off x="679125" y="871375"/>
            <a:ext cx="2515800" cy="8121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s"/>
              <a:t>WebSocket</a:t>
            </a:r>
            <a:endParaRPr/>
          </a:p>
        </p:txBody>
      </p:sp>
      <p:pic>
        <p:nvPicPr>
          <p:cNvPr id="399" name="Google Shape;399;p28"/>
          <p:cNvPicPr preferRelativeResize="0"/>
          <p:nvPr/>
        </p:nvPicPr>
        <p:blipFill rotWithShape="1">
          <a:blip r:embed="rId3">
            <a:alphaModFix/>
          </a:blip>
          <a:srcRect r="40817"/>
          <a:stretch/>
        </p:blipFill>
        <p:spPr>
          <a:xfrm>
            <a:off x="4287975" y="168800"/>
            <a:ext cx="4652900" cy="2938210"/>
          </a:xfrm>
          <a:prstGeom prst="rect">
            <a:avLst/>
          </a:prstGeom>
          <a:noFill/>
          <a:ln>
            <a:noFill/>
          </a:ln>
        </p:spPr>
      </p:pic>
      <p:sp>
        <p:nvSpPr>
          <p:cNvPr id="400" name="Google Shape;400;p28"/>
          <p:cNvSpPr txBox="1"/>
          <p:nvPr/>
        </p:nvSpPr>
        <p:spPr>
          <a:xfrm>
            <a:off x="6403275" y="3722625"/>
            <a:ext cx="10302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Antes</a:t>
            </a:r>
            <a:endParaRPr sz="2200" b="1">
              <a:solidFill>
                <a:schemeClr val="lt1"/>
              </a:solidFill>
              <a:latin typeface="Gloria Hallelujah"/>
              <a:ea typeface="Gloria Hallelujah"/>
              <a:cs typeface="Gloria Hallelujah"/>
              <a:sym typeface="Gloria Hallelujah"/>
            </a:endParaRPr>
          </a:p>
        </p:txBody>
      </p:sp>
      <p:pic>
        <p:nvPicPr>
          <p:cNvPr id="401" name="Google Shape;401;p28"/>
          <p:cNvPicPr preferRelativeResize="0"/>
          <p:nvPr/>
        </p:nvPicPr>
        <p:blipFill rotWithShape="1">
          <a:blip r:embed="rId4">
            <a:alphaModFix/>
          </a:blip>
          <a:srcRect r="39094"/>
          <a:stretch/>
        </p:blipFill>
        <p:spPr>
          <a:xfrm>
            <a:off x="152400" y="2412675"/>
            <a:ext cx="4135574" cy="257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9"/>
          <p:cNvSpPr txBox="1">
            <a:spLocks noGrp="1"/>
          </p:cNvSpPr>
          <p:nvPr>
            <p:ph type="ctrTitle"/>
          </p:nvPr>
        </p:nvSpPr>
        <p:spPr>
          <a:xfrm>
            <a:off x="1010525" y="407425"/>
            <a:ext cx="2515800" cy="8121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s"/>
              <a:t>WebSocket</a:t>
            </a:r>
            <a:endParaRPr/>
          </a:p>
        </p:txBody>
      </p:sp>
      <p:sp>
        <p:nvSpPr>
          <p:cNvPr id="407" name="Google Shape;407;p29"/>
          <p:cNvSpPr txBox="1"/>
          <p:nvPr/>
        </p:nvSpPr>
        <p:spPr>
          <a:xfrm>
            <a:off x="6403275" y="3722625"/>
            <a:ext cx="14577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Después</a:t>
            </a:r>
            <a:endParaRPr sz="2200" b="1">
              <a:solidFill>
                <a:schemeClr val="lt1"/>
              </a:solidFill>
              <a:latin typeface="Gloria Hallelujah"/>
              <a:ea typeface="Gloria Hallelujah"/>
              <a:cs typeface="Gloria Hallelujah"/>
              <a:sym typeface="Gloria Hallelujah"/>
            </a:endParaRPr>
          </a:p>
        </p:txBody>
      </p:sp>
      <p:pic>
        <p:nvPicPr>
          <p:cNvPr id="408" name="Google Shape;408;p29"/>
          <p:cNvPicPr preferRelativeResize="0"/>
          <p:nvPr/>
        </p:nvPicPr>
        <p:blipFill rotWithShape="1">
          <a:blip r:embed="rId3">
            <a:alphaModFix/>
          </a:blip>
          <a:srcRect r="34171"/>
          <a:stretch/>
        </p:blipFill>
        <p:spPr>
          <a:xfrm>
            <a:off x="4686200" y="112625"/>
            <a:ext cx="4393249" cy="3267776"/>
          </a:xfrm>
          <a:prstGeom prst="rect">
            <a:avLst/>
          </a:prstGeom>
          <a:noFill/>
          <a:ln>
            <a:noFill/>
          </a:ln>
        </p:spPr>
      </p:pic>
      <p:pic>
        <p:nvPicPr>
          <p:cNvPr id="409" name="Google Shape;409;p29"/>
          <p:cNvPicPr preferRelativeResize="0"/>
          <p:nvPr/>
        </p:nvPicPr>
        <p:blipFill>
          <a:blip r:embed="rId4">
            <a:alphaModFix/>
          </a:blip>
          <a:stretch>
            <a:fillRect/>
          </a:stretch>
        </p:blipFill>
        <p:spPr>
          <a:xfrm>
            <a:off x="132550" y="1776350"/>
            <a:ext cx="4629550" cy="318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0"/>
          <p:cNvSpPr txBox="1">
            <a:spLocks noGrp="1"/>
          </p:cNvSpPr>
          <p:nvPr>
            <p:ph type="ctrTitle"/>
          </p:nvPr>
        </p:nvSpPr>
        <p:spPr>
          <a:xfrm>
            <a:off x="357950" y="159025"/>
            <a:ext cx="8696100" cy="10605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s"/>
              <a:t>Mejoras en el manejo de errores al enviar notificaciones por WebSocket</a:t>
            </a:r>
            <a:endParaRPr/>
          </a:p>
        </p:txBody>
      </p:sp>
      <p:pic>
        <p:nvPicPr>
          <p:cNvPr id="415" name="Google Shape;415;p30"/>
          <p:cNvPicPr preferRelativeResize="0"/>
          <p:nvPr/>
        </p:nvPicPr>
        <p:blipFill>
          <a:blip r:embed="rId3">
            <a:alphaModFix/>
          </a:blip>
          <a:stretch>
            <a:fillRect/>
          </a:stretch>
        </p:blipFill>
        <p:spPr>
          <a:xfrm>
            <a:off x="1376684" y="1709719"/>
            <a:ext cx="6243316" cy="3274756"/>
          </a:xfrm>
          <a:prstGeom prst="rect">
            <a:avLst/>
          </a:prstGeom>
          <a:noFill/>
          <a:ln>
            <a:noFill/>
          </a:ln>
        </p:spPr>
      </p:pic>
      <p:sp>
        <p:nvSpPr>
          <p:cNvPr id="416" name="Google Shape;416;p30"/>
          <p:cNvSpPr txBox="1"/>
          <p:nvPr/>
        </p:nvSpPr>
        <p:spPr>
          <a:xfrm>
            <a:off x="357950" y="1219525"/>
            <a:ext cx="7397100" cy="3540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SzPts val="1100"/>
              <a:buChar char="●"/>
            </a:pPr>
            <a:r>
              <a:rPr lang="es" sz="1100" b="1"/>
              <a:t>Pruebas en Postman:</a:t>
            </a:r>
            <a:r>
              <a:rPr lang="es" sz="1100"/>
              <a:t> Confirmación de funcionamiento en el entorno real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p:nvPr/>
        </p:nvSpPr>
        <p:spPr>
          <a:xfrm>
            <a:off x="221850" y="178900"/>
            <a:ext cx="8837100" cy="87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3600" b="1">
                <a:solidFill>
                  <a:schemeClr val="lt1"/>
                </a:solidFill>
                <a:latin typeface="Maven Pro"/>
                <a:ea typeface="Maven Pro"/>
                <a:cs typeface="Maven Pro"/>
                <a:sym typeface="Maven Pro"/>
              </a:rPr>
              <a:t>Manejo de Excepciones Personalizadas</a:t>
            </a:r>
            <a:endParaRPr sz="3600" b="1">
              <a:solidFill>
                <a:schemeClr val="lt1"/>
              </a:solidFill>
              <a:latin typeface="Maven Pro"/>
              <a:ea typeface="Maven Pro"/>
              <a:cs typeface="Maven Pro"/>
              <a:sym typeface="Maven Pro"/>
            </a:endParaRPr>
          </a:p>
        </p:txBody>
      </p:sp>
      <p:sp>
        <p:nvSpPr>
          <p:cNvPr id="422" name="Google Shape;422;p31"/>
          <p:cNvSpPr txBox="1"/>
          <p:nvPr/>
        </p:nvSpPr>
        <p:spPr>
          <a:xfrm>
            <a:off x="149975" y="1201075"/>
            <a:ext cx="4539900" cy="3464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sz="1100" b="1"/>
              <a:t>Cambios Realizados:</a:t>
            </a:r>
            <a:endParaRPr sz="1100" b="1"/>
          </a:p>
          <a:p>
            <a:pPr marL="0" lvl="0" indent="0" algn="just" rtl="0">
              <a:spcBef>
                <a:spcPts val="0"/>
              </a:spcBef>
              <a:spcAft>
                <a:spcPts val="0"/>
              </a:spcAft>
              <a:buNone/>
            </a:pPr>
            <a:endParaRPr sz="1100" b="1"/>
          </a:p>
          <a:p>
            <a:pPr marL="457200" lvl="0" indent="-298450" algn="just" rtl="0">
              <a:spcBef>
                <a:spcPts val="0"/>
              </a:spcBef>
              <a:spcAft>
                <a:spcPts val="0"/>
              </a:spcAft>
              <a:buSzPts val="1100"/>
              <a:buChar char="●"/>
            </a:pPr>
            <a:r>
              <a:rPr lang="es" sz="1100"/>
              <a:t>Se han añadido excepciones personalizadas para gestionar de manera eficiente errores comunes que pueden ocurrir durante el flujo de trabajo.</a:t>
            </a:r>
            <a:endParaRPr sz="1100"/>
          </a:p>
          <a:p>
            <a:pPr marL="457200" lvl="0" indent="-298450" algn="just" rtl="0">
              <a:spcBef>
                <a:spcPts val="0"/>
              </a:spcBef>
              <a:spcAft>
                <a:spcPts val="0"/>
              </a:spcAft>
              <a:buSzPts val="1100"/>
              <a:buChar char="●"/>
            </a:pPr>
            <a:r>
              <a:rPr lang="es" sz="1100"/>
              <a:t>Estas excepciones permiten una respuesta clara y específica, facilitando la depuración y ofreciendo un control preciso de los errores</a:t>
            </a:r>
            <a:endParaRPr sz="1100"/>
          </a:p>
          <a:p>
            <a:pPr marL="0" lvl="0" indent="0" algn="just" rtl="0">
              <a:spcBef>
                <a:spcPts val="0"/>
              </a:spcBef>
              <a:spcAft>
                <a:spcPts val="0"/>
              </a:spcAft>
              <a:buNone/>
            </a:pPr>
            <a:endParaRPr sz="1100"/>
          </a:p>
          <a:p>
            <a:pPr marL="0" lvl="0" indent="0" algn="just" rtl="0">
              <a:spcBef>
                <a:spcPts val="0"/>
              </a:spcBef>
              <a:spcAft>
                <a:spcPts val="0"/>
              </a:spcAft>
              <a:buNone/>
            </a:pPr>
            <a:r>
              <a:rPr lang="es" sz="1100" b="1"/>
              <a:t>Beneficios.</a:t>
            </a:r>
            <a:endParaRPr sz="1100" b="1"/>
          </a:p>
          <a:p>
            <a:pPr marL="457200" lvl="0" indent="-298450" algn="just" rtl="0">
              <a:lnSpc>
                <a:spcPct val="115000"/>
              </a:lnSpc>
              <a:spcBef>
                <a:spcPts val="1200"/>
              </a:spcBef>
              <a:spcAft>
                <a:spcPts val="0"/>
              </a:spcAft>
              <a:buSzPts val="1100"/>
              <a:buChar char="●"/>
            </a:pPr>
            <a:r>
              <a:rPr lang="es" sz="1100" b="1"/>
              <a:t>Claridad</a:t>
            </a:r>
            <a:r>
              <a:rPr lang="es" sz="1100"/>
              <a:t>: Facilitan la identificación de problemas específicos en lugar de errores genéricos.</a:t>
            </a:r>
            <a:endParaRPr sz="1100"/>
          </a:p>
          <a:p>
            <a:pPr marL="457200" lvl="0" indent="-298450" algn="just" rtl="0">
              <a:lnSpc>
                <a:spcPct val="115000"/>
              </a:lnSpc>
              <a:spcBef>
                <a:spcPts val="0"/>
              </a:spcBef>
              <a:spcAft>
                <a:spcPts val="0"/>
              </a:spcAft>
              <a:buSzPts val="1100"/>
              <a:buChar char="●"/>
            </a:pPr>
            <a:r>
              <a:rPr lang="es" sz="1100" b="1"/>
              <a:t>Manejo Controlado</a:t>
            </a:r>
            <a:r>
              <a:rPr lang="es" sz="1100"/>
              <a:t>: Permiten a los desarrolladores manejar excepciones de forma específica y según el contexto.</a:t>
            </a:r>
            <a:endParaRPr sz="1100"/>
          </a:p>
          <a:p>
            <a:pPr marL="457200" lvl="0" indent="-298450" algn="just" rtl="0">
              <a:lnSpc>
                <a:spcPct val="115000"/>
              </a:lnSpc>
              <a:spcBef>
                <a:spcPts val="0"/>
              </a:spcBef>
              <a:spcAft>
                <a:spcPts val="0"/>
              </a:spcAft>
              <a:buSzPts val="1100"/>
              <a:buChar char="●"/>
            </a:pPr>
            <a:r>
              <a:rPr lang="es" sz="1100" b="1"/>
              <a:t>Mejora de la experiencia del usuario</a:t>
            </a:r>
            <a:r>
              <a:rPr lang="es" sz="1100"/>
              <a:t>: Ofrecen respuestas más útiles y relevantes, lo que mejora el flujo del programa.</a:t>
            </a:r>
            <a:endParaRPr sz="1100"/>
          </a:p>
          <a:p>
            <a:pPr marL="0" lvl="0" indent="0" algn="l" rtl="0">
              <a:spcBef>
                <a:spcPts val="1200"/>
              </a:spcBef>
              <a:spcAft>
                <a:spcPts val="0"/>
              </a:spcAft>
              <a:buNone/>
            </a:pPr>
            <a:endParaRPr sz="1300">
              <a:solidFill>
                <a:schemeClr val="dk2"/>
              </a:solidFill>
              <a:latin typeface="Nunito"/>
              <a:ea typeface="Nunito"/>
              <a:cs typeface="Nunito"/>
              <a:sym typeface="Nunito"/>
            </a:endParaRPr>
          </a:p>
        </p:txBody>
      </p:sp>
      <p:pic>
        <p:nvPicPr>
          <p:cNvPr id="423" name="Google Shape;423;p31"/>
          <p:cNvPicPr preferRelativeResize="0"/>
          <p:nvPr/>
        </p:nvPicPr>
        <p:blipFill rotWithShape="1">
          <a:blip r:embed="rId3">
            <a:alphaModFix/>
          </a:blip>
          <a:srcRect b="2372"/>
          <a:stretch/>
        </p:blipFill>
        <p:spPr>
          <a:xfrm>
            <a:off x="4802325" y="1365950"/>
            <a:ext cx="4169300" cy="270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773375" y="141175"/>
            <a:ext cx="1927200" cy="11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ÍNDICE</a:t>
            </a:r>
            <a:endParaRPr/>
          </a:p>
        </p:txBody>
      </p:sp>
      <p:sp>
        <p:nvSpPr>
          <p:cNvPr id="284" name="Google Shape;284;p14"/>
          <p:cNvSpPr txBox="1">
            <a:spLocks noGrp="1"/>
          </p:cNvSpPr>
          <p:nvPr>
            <p:ph type="subTitle" idx="1"/>
          </p:nvPr>
        </p:nvSpPr>
        <p:spPr>
          <a:xfrm>
            <a:off x="633450" y="1052959"/>
            <a:ext cx="7877100" cy="3265200"/>
          </a:xfrm>
          <a:prstGeom prst="rect">
            <a:avLst/>
          </a:prstGeom>
        </p:spPr>
        <p:txBody>
          <a:bodyPr spcFirstLastPara="1" wrap="square" lIns="91425" tIns="91425" rIns="91425" bIns="91425" anchor="t" anchorCtr="0">
            <a:normAutofit fontScale="77500" lnSpcReduction="20000"/>
          </a:bodyPr>
          <a:lstStyle/>
          <a:p>
            <a:pPr marL="457200" lvl="0" indent="-304165" algn="l" rtl="0">
              <a:lnSpc>
                <a:spcPct val="200000"/>
              </a:lnSpc>
              <a:spcBef>
                <a:spcPts val="120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3" action="ppaction://hlinksldjump">
                  <a:extLst>
                    <a:ext uri="{A12FA001-AC4F-418D-AE19-62706E023703}">
                      <ahyp:hlinkClr xmlns:ahyp="http://schemas.microsoft.com/office/drawing/2018/hyperlinkcolor" val="tx"/>
                    </a:ext>
                  </a:extLst>
                </a:hlinkClick>
              </a:rPr>
              <a:t>Implementación de caché en memoria</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4" action="ppaction://hlinksldjump">
                  <a:extLst>
                    <a:ext uri="{A12FA001-AC4F-418D-AE19-62706E023703}">
                      <ahyp:hlinkClr xmlns:ahyp="http://schemas.microsoft.com/office/drawing/2018/hyperlinkcolor" val="tx"/>
                    </a:ext>
                  </a:extLst>
                </a:hlinkClick>
              </a:rPr>
              <a:t>Arreglos en servicio de Backup</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5" action="ppaction://hlinksldjump">
                  <a:extLst>
                    <a:ext uri="{A12FA001-AC4F-418D-AE19-62706E023703}">
                      <ahyp:hlinkClr xmlns:ahyp="http://schemas.microsoft.com/office/drawing/2018/hyperlinkcolor" val="tx"/>
                    </a:ext>
                  </a:extLst>
                </a:hlinkClick>
              </a:rPr>
              <a:t>Mejoras en GraphQL</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6" action="ppaction://hlinksldjump">
                  <a:extLst>
                    <a:ext uri="{A12FA001-AC4F-418D-AE19-62706E023703}">
                      <ahyp:hlinkClr xmlns:ahyp="http://schemas.microsoft.com/office/drawing/2018/hyperlinkcolor" val="tx"/>
                    </a:ext>
                  </a:extLst>
                </a:hlinkClick>
              </a:rPr>
              <a:t>Manejo de errores </a:t>
            </a:r>
            <a:r>
              <a:rPr lang="es" sz="1400" dirty="0">
                <a:solidFill>
                  <a:srgbClr val="000000"/>
                </a:solidFill>
                <a:latin typeface="Arial"/>
                <a:ea typeface="Arial"/>
                <a:cs typeface="Arial"/>
                <a:sym typeface="Arial"/>
              </a:rPr>
              <a:t>al enviar notificaciones por</a:t>
            </a:r>
            <a:r>
              <a:rPr lang="es" sz="1700" dirty="0">
                <a:solidFill>
                  <a:srgbClr val="000000"/>
                </a:solidFill>
                <a:latin typeface="Calibri"/>
                <a:ea typeface="Calibri"/>
                <a:cs typeface="Calibri"/>
                <a:sym typeface="Calibri"/>
              </a:rPr>
              <a:t> </a:t>
            </a:r>
            <a:r>
              <a:rPr lang="es" sz="1400" dirty="0">
                <a:solidFill>
                  <a:srgbClr val="000000"/>
                </a:solidFill>
                <a:uFill>
                  <a:noFill/>
                </a:uFill>
                <a:latin typeface="Arial"/>
                <a:ea typeface="Arial"/>
                <a:cs typeface="Arial"/>
                <a:sym typeface="Arial"/>
                <a:hlinkClick r:id="rId6" action="ppaction://hlinksldjump">
                  <a:extLst>
                    <a:ext uri="{A12FA001-AC4F-418D-AE19-62706E023703}">
                      <ahyp:hlinkClr xmlns:ahyp="http://schemas.microsoft.com/office/drawing/2018/hyperlinkcolor" val="tx"/>
                    </a:ext>
                  </a:extLst>
                </a:hlinkClick>
              </a:rPr>
              <a:t>Websockets</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7" action="ppaction://hlinksldjump">
                  <a:extLst>
                    <a:ext uri="{A12FA001-AC4F-418D-AE19-62706E023703}">
                      <ahyp:hlinkClr xmlns:ahyp="http://schemas.microsoft.com/office/drawing/2018/hyperlinkcolor" val="tx"/>
                    </a:ext>
                  </a:extLst>
                </a:hlinkClick>
              </a:rPr>
              <a:t>Manejo de excepciones personalizadas en el servicio de cuentas</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8" action="ppaction://hlinksldjump">
                  <a:extLst>
                    <a:ext uri="{A12FA001-AC4F-418D-AE19-62706E023703}">
                      <ahyp:hlinkClr xmlns:ahyp="http://schemas.microsoft.com/office/drawing/2018/hyperlinkcolor" val="tx"/>
                    </a:ext>
                  </a:extLst>
                </a:hlinkClick>
              </a:rPr>
              <a:t>Configuración de la entidad en OnModelCreating</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uFill>
                  <a:noFill/>
                </a:uFill>
                <a:latin typeface="Arial"/>
                <a:ea typeface="Arial"/>
                <a:cs typeface="Arial"/>
                <a:sym typeface="Arial"/>
                <a:hlinkClick r:id="rId9" action="ppaction://hlinksldjump">
                  <a:extLst>
                    <a:ext uri="{A12FA001-AC4F-418D-AE19-62706E023703}">
                      <ahyp:hlinkClr xmlns:ahyp="http://schemas.microsoft.com/office/drawing/2018/hyperlinkcolor" val="tx"/>
                    </a:ext>
                  </a:extLst>
                </a:hlinkClick>
              </a:rPr>
              <a:t>Mejora en la consistencia de datos</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latin typeface="Arial"/>
                <a:ea typeface="Arial"/>
                <a:cs typeface="Arial"/>
                <a:sym typeface="Arial"/>
              </a:rPr>
              <a:t>Mejora en la estructura del código</a:t>
            </a:r>
            <a:endParaRPr sz="1400" dirty="0">
              <a:solidFill>
                <a:srgbClr val="000000"/>
              </a:solidFill>
              <a:latin typeface="Arial"/>
              <a:ea typeface="Arial"/>
              <a:cs typeface="Arial"/>
              <a:sym typeface="Arial"/>
            </a:endParaRPr>
          </a:p>
          <a:p>
            <a:pPr marL="457200" lvl="0" indent="-304165" algn="l" rtl="0">
              <a:lnSpc>
                <a:spcPct val="200000"/>
              </a:lnSpc>
              <a:spcBef>
                <a:spcPts val="0"/>
              </a:spcBef>
              <a:spcAft>
                <a:spcPts val="0"/>
              </a:spcAft>
              <a:buClr>
                <a:srgbClr val="000000"/>
              </a:buClr>
              <a:buSzPct val="100000"/>
              <a:buFont typeface="Arial"/>
              <a:buAutoNum type="arabicPeriod"/>
            </a:pPr>
            <a:r>
              <a:rPr lang="es" sz="1400" dirty="0">
                <a:solidFill>
                  <a:srgbClr val="000000"/>
                </a:solidFill>
                <a:latin typeface="Arial"/>
                <a:ea typeface="Arial"/>
                <a:cs typeface="Arial"/>
                <a:sym typeface="Arial"/>
              </a:rPr>
              <a:t>Métodos agregados</a:t>
            </a:r>
            <a:endParaRPr sz="1400"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2"/>
          <p:cNvSpPr txBox="1">
            <a:spLocks noGrp="1"/>
          </p:cNvSpPr>
          <p:nvPr>
            <p:ph type="ctrTitle"/>
          </p:nvPr>
        </p:nvSpPr>
        <p:spPr>
          <a:xfrm>
            <a:off x="241500" y="209850"/>
            <a:ext cx="8607600" cy="13731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s"/>
              <a:t>Configuración de la Entidad en OnModelCreating</a:t>
            </a:r>
            <a:endParaRPr/>
          </a:p>
        </p:txBody>
      </p:sp>
      <p:sp>
        <p:nvSpPr>
          <p:cNvPr id="429" name="Google Shape;429;p32"/>
          <p:cNvSpPr txBox="1"/>
          <p:nvPr/>
        </p:nvSpPr>
        <p:spPr>
          <a:xfrm>
            <a:off x="3994175" y="1582950"/>
            <a:ext cx="4868100" cy="3306600"/>
          </a:xfrm>
          <a:prstGeom prst="rect">
            <a:avLst/>
          </a:prstGeom>
          <a:noFill/>
          <a:ln>
            <a:noFill/>
          </a:ln>
        </p:spPr>
        <p:txBody>
          <a:bodyPr spcFirstLastPara="1" wrap="square" lIns="91425" tIns="91425" rIns="91425" bIns="91425" anchor="t" anchorCtr="0">
            <a:noAutofit/>
          </a:bodyPr>
          <a:lstStyle/>
          <a:p>
            <a:pPr marL="457200" lvl="0" indent="-298450" algn="just" rtl="0">
              <a:spcBef>
                <a:spcPts val="0"/>
              </a:spcBef>
              <a:spcAft>
                <a:spcPts val="0"/>
              </a:spcAft>
              <a:buSzPts val="1100"/>
              <a:buChar char="●"/>
            </a:pPr>
            <a:r>
              <a:rPr lang="es" sz="1100"/>
              <a:t>Es llamado durante la configuración del modelo al iniciar la aplicación y al interactuar con la base de datos.</a:t>
            </a:r>
            <a:endParaRPr sz="1100"/>
          </a:p>
          <a:p>
            <a:pPr marL="457200" lvl="0" indent="-298450" algn="just" rtl="0">
              <a:spcBef>
                <a:spcPts val="0"/>
              </a:spcBef>
              <a:spcAft>
                <a:spcPts val="0"/>
              </a:spcAft>
              <a:buSzPts val="1100"/>
              <a:buChar char="●"/>
            </a:pPr>
            <a:r>
              <a:rPr lang="es" sz="1100"/>
              <a:t>Este método es clave para asegurar que las operaciones de creación y actualización de datos en la base de datos se manejen correctamente.</a:t>
            </a:r>
            <a:endParaRPr sz="1100"/>
          </a:p>
          <a:p>
            <a:pPr marL="0" lvl="0" indent="0" algn="just" rtl="0">
              <a:spcBef>
                <a:spcPts val="0"/>
              </a:spcBef>
              <a:spcAft>
                <a:spcPts val="0"/>
              </a:spcAft>
              <a:buNone/>
            </a:pPr>
            <a:endParaRPr sz="1100"/>
          </a:p>
          <a:p>
            <a:pPr marL="0" lvl="0" indent="0" algn="just" rtl="0">
              <a:spcBef>
                <a:spcPts val="0"/>
              </a:spcBef>
              <a:spcAft>
                <a:spcPts val="0"/>
              </a:spcAft>
              <a:buNone/>
            </a:pPr>
            <a:r>
              <a:rPr lang="es" sz="1100" b="1"/>
              <a:t>Beneficios.</a:t>
            </a:r>
            <a:endParaRPr sz="1100" b="1"/>
          </a:p>
          <a:p>
            <a:pPr marL="457200" lvl="0" indent="-298450" algn="just" rtl="0">
              <a:lnSpc>
                <a:spcPct val="115000"/>
              </a:lnSpc>
              <a:spcBef>
                <a:spcPts val="1200"/>
              </a:spcBef>
              <a:spcAft>
                <a:spcPts val="0"/>
              </a:spcAft>
              <a:buSzPts val="1100"/>
              <a:buChar char="●"/>
            </a:pPr>
            <a:r>
              <a:rPr lang="es" sz="1100" b="1"/>
              <a:t>Automatización</a:t>
            </a:r>
            <a:r>
              <a:rPr lang="es" sz="1100"/>
              <a:t>: Configura automáticamente los campos CreateAt y UpdateAt lo que reduce la necesidad de hacerlo manualmente en el código.</a:t>
            </a:r>
            <a:endParaRPr sz="1100"/>
          </a:p>
          <a:p>
            <a:pPr marL="457200" lvl="0" indent="-298450" algn="just" rtl="0">
              <a:lnSpc>
                <a:spcPct val="115000"/>
              </a:lnSpc>
              <a:spcBef>
                <a:spcPts val="0"/>
              </a:spcBef>
              <a:spcAft>
                <a:spcPts val="0"/>
              </a:spcAft>
              <a:buSzPts val="1100"/>
              <a:buChar char="●"/>
            </a:pPr>
            <a:r>
              <a:rPr lang="es" sz="1100" b="1"/>
              <a:t>Integridad de los datos</a:t>
            </a:r>
            <a:r>
              <a:rPr lang="es" sz="1100"/>
              <a:t>: Garantiza que los valores predeterminados y obligatorios se establezcan correctamente durante las operaciones de creación y actualización.</a:t>
            </a:r>
            <a:endParaRPr sz="1100"/>
          </a:p>
          <a:p>
            <a:pPr marL="457200" lvl="0" indent="-298450" algn="just" rtl="0">
              <a:lnSpc>
                <a:spcPct val="115000"/>
              </a:lnSpc>
              <a:spcBef>
                <a:spcPts val="0"/>
              </a:spcBef>
              <a:spcAft>
                <a:spcPts val="0"/>
              </a:spcAft>
              <a:buSzPts val="1100"/>
              <a:buChar char="●"/>
            </a:pPr>
            <a:r>
              <a:rPr lang="es" sz="1100" b="1"/>
              <a:t>Facilidad de mantenimiento</a:t>
            </a:r>
            <a:r>
              <a:rPr lang="es" sz="1100"/>
              <a:t>: Evita errores comunes y facilita el mantenimiento de la base de datos, ya que la lógica de creación y actualización está centralizada.</a:t>
            </a:r>
            <a:endParaRPr sz="1100" b="1"/>
          </a:p>
        </p:txBody>
      </p:sp>
      <p:pic>
        <p:nvPicPr>
          <p:cNvPr id="430" name="Google Shape;430;p32"/>
          <p:cNvPicPr preferRelativeResize="0"/>
          <p:nvPr/>
        </p:nvPicPr>
        <p:blipFill rotWithShape="1">
          <a:blip r:embed="rId3">
            <a:alphaModFix/>
          </a:blip>
          <a:srcRect r="25076"/>
          <a:stretch/>
        </p:blipFill>
        <p:spPr>
          <a:xfrm>
            <a:off x="90600" y="1988475"/>
            <a:ext cx="3903575" cy="24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ctrTitle"/>
          </p:nvPr>
        </p:nvSpPr>
        <p:spPr>
          <a:xfrm>
            <a:off x="365175" y="67650"/>
            <a:ext cx="7854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Mejora de consistencia de datos/escalabilidad</a:t>
            </a:r>
            <a:endParaRPr sz="2700"/>
          </a:p>
        </p:txBody>
      </p:sp>
      <p:sp>
        <p:nvSpPr>
          <p:cNvPr id="436" name="Google Shape;436;p33"/>
          <p:cNvSpPr txBox="1"/>
          <p:nvPr/>
        </p:nvSpPr>
        <p:spPr>
          <a:xfrm>
            <a:off x="745875" y="2043425"/>
            <a:ext cx="3038100" cy="1942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sz="1300"/>
              <a:t>En este caso es una modificación ínfima en la creación  de la tarjeta, hemos añadido una pequeña validación en el número de la tarjeta para asegurarnos de que el número no se encuentra repetido dentro de la base de datos asegurándonos la escalabilidad de la app.</a:t>
            </a:r>
            <a:endParaRPr sz="1300">
              <a:latin typeface="Nunito"/>
              <a:ea typeface="Nunito"/>
              <a:cs typeface="Nunito"/>
              <a:sym typeface="Nunito"/>
            </a:endParaRPr>
          </a:p>
        </p:txBody>
      </p:sp>
      <p:pic>
        <p:nvPicPr>
          <p:cNvPr id="437" name="Google Shape;437;p33"/>
          <p:cNvPicPr preferRelativeResize="0"/>
          <p:nvPr/>
        </p:nvPicPr>
        <p:blipFill>
          <a:blip r:embed="rId3">
            <a:alphaModFix/>
          </a:blip>
          <a:stretch>
            <a:fillRect/>
          </a:stretch>
        </p:blipFill>
        <p:spPr>
          <a:xfrm>
            <a:off x="4056400" y="2223650"/>
            <a:ext cx="4788201" cy="152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ctrTitle"/>
          </p:nvPr>
        </p:nvSpPr>
        <p:spPr>
          <a:xfrm>
            <a:off x="824000" y="227825"/>
            <a:ext cx="7433700" cy="1150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Mejoras en la estructura del código</a:t>
            </a:r>
            <a:endParaRPr/>
          </a:p>
        </p:txBody>
      </p:sp>
      <p:pic>
        <p:nvPicPr>
          <p:cNvPr id="443" name="Google Shape;443;p34"/>
          <p:cNvPicPr preferRelativeResize="0"/>
          <p:nvPr/>
        </p:nvPicPr>
        <p:blipFill>
          <a:blip r:embed="rId3">
            <a:alphaModFix/>
          </a:blip>
          <a:stretch>
            <a:fillRect/>
          </a:stretch>
        </p:blipFill>
        <p:spPr>
          <a:xfrm>
            <a:off x="5322000" y="1167250"/>
            <a:ext cx="3558176" cy="2994500"/>
          </a:xfrm>
          <a:prstGeom prst="rect">
            <a:avLst/>
          </a:prstGeom>
          <a:noFill/>
          <a:ln>
            <a:noFill/>
          </a:ln>
        </p:spPr>
      </p:pic>
      <p:sp>
        <p:nvSpPr>
          <p:cNvPr id="444" name="Google Shape;444;p34"/>
          <p:cNvSpPr txBox="1">
            <a:spLocks noGrp="1"/>
          </p:cNvSpPr>
          <p:nvPr>
            <p:ph type="ctrTitle"/>
          </p:nvPr>
        </p:nvSpPr>
        <p:spPr>
          <a:xfrm>
            <a:off x="1212625" y="1425800"/>
            <a:ext cx="5016300" cy="3087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solidFill>
                  <a:srgbClr val="000000"/>
                </a:solidFill>
                <a:latin typeface="Arial"/>
                <a:ea typeface="Arial"/>
                <a:cs typeface="Arial"/>
                <a:sym typeface="Arial"/>
              </a:rPr>
              <a:t>Finalidad de esta mejora</a:t>
            </a:r>
            <a:endParaRPr sz="1200">
              <a:solidFill>
                <a:srgbClr val="000000"/>
              </a:solidFill>
              <a:latin typeface="Arial"/>
              <a:ea typeface="Arial"/>
              <a:cs typeface="Arial"/>
              <a:sym typeface="Arial"/>
            </a:endParaRPr>
          </a:p>
          <a:p>
            <a:pPr marL="457200" lvl="0" indent="-304800" algn="just" rtl="0">
              <a:lnSpc>
                <a:spcPct val="115000"/>
              </a:lnSpc>
              <a:spcBef>
                <a:spcPts val="1200"/>
              </a:spcBef>
              <a:spcAft>
                <a:spcPts val="0"/>
              </a:spcAft>
              <a:buClr>
                <a:srgbClr val="000000"/>
              </a:buClr>
              <a:buSzPts val="1200"/>
              <a:buFont typeface="Arial"/>
              <a:buChar char="●"/>
            </a:pPr>
            <a:r>
              <a:rPr lang="es" sz="1200" b="0">
                <a:solidFill>
                  <a:srgbClr val="000000"/>
                </a:solidFill>
                <a:latin typeface="Arial"/>
                <a:ea typeface="Arial"/>
                <a:cs typeface="Arial"/>
                <a:sym typeface="Arial"/>
              </a:rPr>
              <a:t>No hacer métodos tan extensos</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b="0">
                <a:solidFill>
                  <a:srgbClr val="000000"/>
                </a:solidFill>
                <a:latin typeface="Arial"/>
                <a:ea typeface="Arial"/>
                <a:cs typeface="Arial"/>
                <a:sym typeface="Arial"/>
              </a:rPr>
              <a:t>Hacer que sean más fáciles de leer y entender</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b="0">
                <a:solidFill>
                  <a:srgbClr val="000000"/>
                </a:solidFill>
                <a:latin typeface="Arial"/>
                <a:ea typeface="Arial"/>
                <a:cs typeface="Arial"/>
                <a:sym typeface="Arial"/>
              </a:rPr>
              <a:t>Mayor flexibilidad a la hora de cambios</a:t>
            </a:r>
            <a:endParaRPr sz="1200" b="0">
              <a:solidFill>
                <a:srgbClr val="000000"/>
              </a:solidFill>
              <a:latin typeface="Arial"/>
              <a:ea typeface="Arial"/>
              <a:cs typeface="Arial"/>
              <a:sym typeface="Arial"/>
            </a:endParaRPr>
          </a:p>
          <a:p>
            <a:pPr marL="0" lvl="0" indent="0" algn="just" rtl="0">
              <a:lnSpc>
                <a:spcPct val="115000"/>
              </a:lnSpc>
              <a:spcBef>
                <a:spcPts val="1200"/>
              </a:spcBef>
              <a:spcAft>
                <a:spcPts val="0"/>
              </a:spcAft>
              <a:buNone/>
            </a:pPr>
            <a:r>
              <a:rPr lang="es" sz="1200">
                <a:solidFill>
                  <a:srgbClr val="000000"/>
                </a:solidFill>
                <a:latin typeface="Arial"/>
                <a:ea typeface="Arial"/>
                <a:cs typeface="Arial"/>
                <a:sym typeface="Arial"/>
              </a:rPr>
              <a:t>Principio de Responsabilidad Única (SRP)</a:t>
            </a:r>
            <a:endParaRPr sz="1200">
              <a:solidFill>
                <a:srgbClr val="000000"/>
              </a:solidFill>
              <a:latin typeface="Arial"/>
              <a:ea typeface="Arial"/>
              <a:cs typeface="Arial"/>
              <a:sym typeface="Arial"/>
            </a:endParaRPr>
          </a:p>
          <a:p>
            <a:pPr marL="457200" lvl="0" indent="-304800" algn="just" rtl="0">
              <a:lnSpc>
                <a:spcPct val="115000"/>
              </a:lnSpc>
              <a:spcBef>
                <a:spcPts val="1200"/>
              </a:spcBef>
              <a:spcAft>
                <a:spcPts val="0"/>
              </a:spcAft>
              <a:buClr>
                <a:srgbClr val="000000"/>
              </a:buClr>
              <a:buSzPts val="1200"/>
              <a:buFont typeface="Arial"/>
              <a:buChar char="●"/>
            </a:pPr>
            <a:r>
              <a:rPr lang="es" sz="1200" b="0">
                <a:solidFill>
                  <a:srgbClr val="000000"/>
                </a:solidFill>
                <a:latin typeface="Arial"/>
                <a:ea typeface="Arial"/>
                <a:cs typeface="Arial"/>
                <a:sym typeface="Arial"/>
              </a:rPr>
              <a:t>Métodos con una única funcionalidad</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b="0">
                <a:solidFill>
                  <a:srgbClr val="000000"/>
                </a:solidFill>
                <a:latin typeface="Arial"/>
                <a:ea typeface="Arial"/>
                <a:cs typeface="Arial"/>
                <a:sym typeface="Arial"/>
              </a:rPr>
              <a:t>Código más claro</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b="0">
                <a:solidFill>
                  <a:srgbClr val="000000"/>
                </a:solidFill>
                <a:latin typeface="Arial"/>
                <a:ea typeface="Arial"/>
                <a:cs typeface="Arial"/>
                <a:sym typeface="Arial"/>
              </a:rPr>
              <a:t>Mayor facilidad de mantenimiento</a:t>
            </a:r>
            <a:endParaRPr sz="1200" b="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5"/>
          <p:cNvSpPr txBox="1">
            <a:spLocks noGrp="1"/>
          </p:cNvSpPr>
          <p:nvPr>
            <p:ph type="ctrTitle"/>
          </p:nvPr>
        </p:nvSpPr>
        <p:spPr>
          <a:xfrm>
            <a:off x="730425" y="98950"/>
            <a:ext cx="7456800" cy="11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Mejoras en la estructura del código</a:t>
            </a:r>
            <a:endParaRPr/>
          </a:p>
        </p:txBody>
      </p:sp>
      <p:sp>
        <p:nvSpPr>
          <p:cNvPr id="450" name="Google Shape;450;p35"/>
          <p:cNvSpPr txBox="1">
            <a:spLocks noGrp="1"/>
          </p:cNvSpPr>
          <p:nvPr>
            <p:ph type="subTitle" idx="1"/>
          </p:nvPr>
        </p:nvSpPr>
        <p:spPr>
          <a:xfrm>
            <a:off x="441125" y="115372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a:latin typeface="Gloria Hallelujah"/>
                <a:ea typeface="Gloria Hallelujah"/>
                <a:cs typeface="Gloria Hallelujah"/>
                <a:sym typeface="Gloria Hallelujah"/>
              </a:rPr>
              <a:t>ANTES</a:t>
            </a:r>
            <a:endParaRPr sz="2200" b="1">
              <a:latin typeface="Gloria Hallelujah"/>
              <a:ea typeface="Gloria Hallelujah"/>
              <a:cs typeface="Gloria Hallelujah"/>
              <a:sym typeface="Gloria Hallelujah"/>
            </a:endParaRPr>
          </a:p>
        </p:txBody>
      </p:sp>
      <p:pic>
        <p:nvPicPr>
          <p:cNvPr id="451" name="Google Shape;451;p35"/>
          <p:cNvPicPr preferRelativeResize="0"/>
          <p:nvPr/>
        </p:nvPicPr>
        <p:blipFill>
          <a:blip r:embed="rId3">
            <a:alphaModFix/>
          </a:blip>
          <a:stretch>
            <a:fillRect/>
          </a:stretch>
        </p:blipFill>
        <p:spPr>
          <a:xfrm>
            <a:off x="1646400" y="1153725"/>
            <a:ext cx="6329550" cy="3853601"/>
          </a:xfrm>
          <a:prstGeom prst="rect">
            <a:avLst/>
          </a:prstGeom>
          <a:noFill/>
          <a:ln>
            <a:noFill/>
          </a:ln>
        </p:spPr>
      </p:pic>
      <p:sp>
        <p:nvSpPr>
          <p:cNvPr id="452" name="Google Shape;452;p35"/>
          <p:cNvSpPr txBox="1"/>
          <p:nvPr/>
        </p:nvSpPr>
        <p:spPr>
          <a:xfrm>
            <a:off x="4817050" y="4690225"/>
            <a:ext cx="21021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lt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ctrTitle"/>
          </p:nvPr>
        </p:nvSpPr>
        <p:spPr>
          <a:xfrm>
            <a:off x="718675" y="98950"/>
            <a:ext cx="7503900" cy="10215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Mejoras en la estructura del código</a:t>
            </a:r>
            <a:endParaRPr/>
          </a:p>
        </p:txBody>
      </p:sp>
      <p:sp>
        <p:nvSpPr>
          <p:cNvPr id="458" name="Google Shape;458;p36"/>
          <p:cNvSpPr txBox="1">
            <a:spLocks noGrp="1"/>
          </p:cNvSpPr>
          <p:nvPr>
            <p:ph type="subTitle" idx="1"/>
          </p:nvPr>
        </p:nvSpPr>
        <p:spPr>
          <a:xfrm>
            <a:off x="4980638" y="1188950"/>
            <a:ext cx="3478800" cy="695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2200" b="1">
                <a:latin typeface="Gloria Hallelujah"/>
                <a:ea typeface="Gloria Hallelujah"/>
                <a:cs typeface="Gloria Hallelujah"/>
                <a:sym typeface="Gloria Hallelujah"/>
              </a:rPr>
              <a:t>Utilización del Principio de Responsabilidad Unica </a:t>
            </a:r>
            <a:endParaRPr>
              <a:solidFill>
                <a:srgbClr val="292A2D"/>
              </a:solidFill>
            </a:endParaRPr>
          </a:p>
        </p:txBody>
      </p:sp>
      <p:pic>
        <p:nvPicPr>
          <p:cNvPr id="459" name="Google Shape;459;p36"/>
          <p:cNvPicPr preferRelativeResize="0"/>
          <p:nvPr/>
        </p:nvPicPr>
        <p:blipFill>
          <a:blip r:embed="rId3">
            <a:alphaModFix/>
          </a:blip>
          <a:stretch>
            <a:fillRect/>
          </a:stretch>
        </p:blipFill>
        <p:spPr>
          <a:xfrm>
            <a:off x="293275" y="1003025"/>
            <a:ext cx="4465025" cy="1717825"/>
          </a:xfrm>
          <a:prstGeom prst="rect">
            <a:avLst/>
          </a:prstGeom>
          <a:noFill/>
          <a:ln>
            <a:noFill/>
          </a:ln>
        </p:spPr>
      </p:pic>
      <p:pic>
        <p:nvPicPr>
          <p:cNvPr id="460" name="Google Shape;460;p36"/>
          <p:cNvPicPr preferRelativeResize="0"/>
          <p:nvPr/>
        </p:nvPicPr>
        <p:blipFill>
          <a:blip r:embed="rId4">
            <a:alphaModFix/>
          </a:blip>
          <a:stretch>
            <a:fillRect/>
          </a:stretch>
        </p:blipFill>
        <p:spPr>
          <a:xfrm>
            <a:off x="105675" y="3894275"/>
            <a:ext cx="3396026" cy="1102768"/>
          </a:xfrm>
          <a:prstGeom prst="rect">
            <a:avLst/>
          </a:prstGeom>
          <a:noFill/>
          <a:ln>
            <a:noFill/>
          </a:ln>
        </p:spPr>
      </p:pic>
      <p:pic>
        <p:nvPicPr>
          <p:cNvPr id="461" name="Google Shape;461;p36"/>
          <p:cNvPicPr preferRelativeResize="0"/>
          <p:nvPr/>
        </p:nvPicPr>
        <p:blipFill>
          <a:blip r:embed="rId5">
            <a:alphaModFix/>
          </a:blip>
          <a:stretch>
            <a:fillRect/>
          </a:stretch>
        </p:blipFill>
        <p:spPr>
          <a:xfrm>
            <a:off x="4572000" y="3165125"/>
            <a:ext cx="4296075" cy="1831925"/>
          </a:xfrm>
          <a:prstGeom prst="rect">
            <a:avLst/>
          </a:prstGeom>
          <a:noFill/>
          <a:ln>
            <a:noFill/>
          </a:ln>
        </p:spPr>
      </p:pic>
      <p:sp>
        <p:nvSpPr>
          <p:cNvPr id="462" name="Google Shape;462;p36"/>
          <p:cNvSpPr/>
          <p:nvPr/>
        </p:nvSpPr>
        <p:spPr>
          <a:xfrm>
            <a:off x="1693350" y="2787975"/>
            <a:ext cx="411000" cy="1021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Nunito"/>
              <a:ea typeface="Nunito"/>
              <a:cs typeface="Nunito"/>
              <a:sym typeface="Nunito"/>
            </a:endParaRPr>
          </a:p>
        </p:txBody>
      </p:sp>
      <p:sp>
        <p:nvSpPr>
          <p:cNvPr id="463" name="Google Shape;463;p36"/>
          <p:cNvSpPr txBox="1"/>
          <p:nvPr/>
        </p:nvSpPr>
        <p:spPr>
          <a:xfrm>
            <a:off x="4382500" y="2089175"/>
            <a:ext cx="3041400" cy="3288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r>
              <a:rPr lang="es" sz="1600" b="1"/>
              <a:t> </a:t>
            </a:r>
            <a:r>
              <a:rPr lang="es" sz="2200" b="1">
                <a:solidFill>
                  <a:schemeClr val="lt1"/>
                </a:solidFill>
                <a:latin typeface="Gloria Hallelujah"/>
                <a:ea typeface="Gloria Hallelujah"/>
                <a:cs typeface="Gloria Hallelujah"/>
                <a:sym typeface="Gloria Hallelujah"/>
              </a:rPr>
              <a:t>Método Principal</a:t>
            </a:r>
            <a:endParaRPr sz="1300">
              <a:solidFill>
                <a:schemeClr val="dk2"/>
              </a:solidFill>
              <a:latin typeface="Nunito"/>
              <a:ea typeface="Nunito"/>
              <a:cs typeface="Nunito"/>
              <a:sym typeface="Nunito"/>
            </a:endParaRPr>
          </a:p>
        </p:txBody>
      </p:sp>
      <p:sp>
        <p:nvSpPr>
          <p:cNvPr id="464" name="Google Shape;464;p36"/>
          <p:cNvSpPr/>
          <p:nvPr/>
        </p:nvSpPr>
        <p:spPr>
          <a:xfrm>
            <a:off x="2010425" y="3204950"/>
            <a:ext cx="2466000" cy="328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465" name="Google Shape;465;p36"/>
          <p:cNvSpPr txBox="1"/>
          <p:nvPr/>
        </p:nvSpPr>
        <p:spPr>
          <a:xfrm>
            <a:off x="1588075" y="3449650"/>
            <a:ext cx="3478800" cy="4815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r>
              <a:rPr lang="es" b="1"/>
              <a:t> </a:t>
            </a:r>
            <a:r>
              <a:rPr lang="es" sz="2000" b="1">
                <a:solidFill>
                  <a:schemeClr val="lt1"/>
                </a:solidFill>
                <a:latin typeface="Gloria Hallelujah"/>
                <a:ea typeface="Gloria Hallelujah"/>
                <a:cs typeface="Gloria Hallelujah"/>
                <a:sym typeface="Gloria Hallelujah"/>
              </a:rPr>
              <a:t>Métodos Auxiliares</a:t>
            </a:r>
            <a:endParaRPr sz="1100">
              <a:solidFill>
                <a:schemeClr val="dk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7"/>
          <p:cNvSpPr txBox="1">
            <a:spLocks noGrp="1"/>
          </p:cNvSpPr>
          <p:nvPr>
            <p:ph type="ctrTitle"/>
          </p:nvPr>
        </p:nvSpPr>
        <p:spPr>
          <a:xfrm>
            <a:off x="259200" y="86550"/>
            <a:ext cx="8625600" cy="1319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s"/>
              <a:t>Nuevos métodos agregados y cambio en respuestas http</a:t>
            </a:r>
            <a:endParaRPr/>
          </a:p>
        </p:txBody>
      </p:sp>
      <p:sp>
        <p:nvSpPr>
          <p:cNvPr id="471" name="Google Shape;471;p37"/>
          <p:cNvSpPr txBox="1">
            <a:spLocks noGrp="1"/>
          </p:cNvSpPr>
          <p:nvPr>
            <p:ph type="subTitle" idx="1"/>
          </p:nvPr>
        </p:nvSpPr>
        <p:spPr>
          <a:xfrm>
            <a:off x="424625" y="1406250"/>
            <a:ext cx="3735900" cy="2820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300" b="1">
                <a:solidFill>
                  <a:srgbClr val="000000"/>
                </a:solidFill>
                <a:latin typeface="Arial"/>
                <a:ea typeface="Arial"/>
                <a:cs typeface="Arial"/>
                <a:sym typeface="Arial"/>
              </a:rPr>
              <a:t>Cambios Realizados</a:t>
            </a:r>
            <a:endParaRPr sz="1300" b="1">
              <a:solidFill>
                <a:srgbClr val="000000"/>
              </a:solidFill>
              <a:latin typeface="Arial"/>
              <a:ea typeface="Arial"/>
              <a:cs typeface="Arial"/>
              <a:sym typeface="Arial"/>
            </a:endParaRPr>
          </a:p>
          <a:p>
            <a:pPr marL="457200" lvl="0" indent="-311150" algn="just" rtl="0">
              <a:lnSpc>
                <a:spcPct val="115000"/>
              </a:lnSpc>
              <a:spcBef>
                <a:spcPts val="1200"/>
              </a:spcBef>
              <a:spcAft>
                <a:spcPts val="0"/>
              </a:spcAft>
              <a:buClr>
                <a:srgbClr val="000000"/>
              </a:buClr>
              <a:buSzPts val="1300"/>
              <a:buFont typeface="Arial"/>
              <a:buChar char="●"/>
            </a:pPr>
            <a:r>
              <a:rPr lang="es" sz="1300">
                <a:solidFill>
                  <a:srgbClr val="000000"/>
                </a:solidFill>
                <a:latin typeface="Arial"/>
                <a:ea typeface="Arial"/>
                <a:cs typeface="Arial"/>
                <a:sym typeface="Arial"/>
              </a:rPr>
              <a:t>Se ha añadido la función de borrado de datos asociados al cliente si este lo desea al dar de baja su Usuario cliente.</a:t>
            </a:r>
            <a:endParaRPr sz="1300">
              <a:solidFill>
                <a:srgbClr val="000000"/>
              </a:solidFill>
              <a:latin typeface="Arial"/>
              <a:ea typeface="Arial"/>
              <a:cs typeface="Arial"/>
              <a:sym typeface="Arial"/>
            </a:endParaRPr>
          </a:p>
          <a:p>
            <a:pPr marL="457200" lvl="0" indent="-311150" algn="just" rtl="0">
              <a:lnSpc>
                <a:spcPct val="115000"/>
              </a:lnSpc>
              <a:spcBef>
                <a:spcPts val="0"/>
              </a:spcBef>
              <a:spcAft>
                <a:spcPts val="0"/>
              </a:spcAft>
              <a:buClr>
                <a:srgbClr val="000000"/>
              </a:buClr>
              <a:buSzPts val="1300"/>
              <a:buFont typeface="Arial"/>
              <a:buChar char="●"/>
            </a:pPr>
            <a:r>
              <a:rPr lang="es" sz="1300">
                <a:solidFill>
                  <a:srgbClr val="000000"/>
                </a:solidFill>
                <a:latin typeface="Arial"/>
                <a:ea typeface="Arial"/>
                <a:cs typeface="Arial"/>
                <a:sym typeface="Arial"/>
              </a:rPr>
              <a:t>Al exportar los datos en un archivo json se ha cambiado la respuesta en caso de error de 500 a 422 en caso de que falle la serialización y 503 en caso de que exista otro error al intentar exportarlo. </a:t>
            </a:r>
            <a:endParaRPr sz="1300">
              <a:solidFill>
                <a:srgbClr val="000000"/>
              </a:solidFill>
              <a:latin typeface="Arial"/>
              <a:ea typeface="Arial"/>
              <a:cs typeface="Arial"/>
              <a:sym typeface="Arial"/>
            </a:endParaRPr>
          </a:p>
          <a:p>
            <a:pPr marL="457200" lvl="0" indent="0" algn="just" rtl="0">
              <a:lnSpc>
                <a:spcPct val="115000"/>
              </a:lnSpc>
              <a:spcBef>
                <a:spcPts val="1200"/>
              </a:spcBef>
              <a:spcAft>
                <a:spcPts val="0"/>
              </a:spcAft>
              <a:buNone/>
            </a:pPr>
            <a:endParaRPr sz="1300">
              <a:solidFill>
                <a:srgbClr val="000000"/>
              </a:solidFill>
              <a:latin typeface="Arial"/>
              <a:ea typeface="Arial"/>
              <a:cs typeface="Arial"/>
              <a:sym typeface="Arial"/>
            </a:endParaRPr>
          </a:p>
        </p:txBody>
      </p:sp>
      <p:pic>
        <p:nvPicPr>
          <p:cNvPr id="472" name="Google Shape;472;p37"/>
          <p:cNvPicPr preferRelativeResize="0"/>
          <p:nvPr/>
        </p:nvPicPr>
        <p:blipFill>
          <a:blip r:embed="rId3">
            <a:alphaModFix/>
          </a:blip>
          <a:stretch>
            <a:fillRect/>
          </a:stretch>
        </p:blipFill>
        <p:spPr>
          <a:xfrm>
            <a:off x="4275775" y="1113000"/>
            <a:ext cx="4678675" cy="2243704"/>
          </a:xfrm>
          <a:prstGeom prst="rect">
            <a:avLst/>
          </a:prstGeom>
          <a:noFill/>
          <a:ln>
            <a:noFill/>
          </a:ln>
        </p:spPr>
      </p:pic>
      <p:pic>
        <p:nvPicPr>
          <p:cNvPr id="473" name="Google Shape;473;p37"/>
          <p:cNvPicPr preferRelativeResize="0"/>
          <p:nvPr/>
        </p:nvPicPr>
        <p:blipFill>
          <a:blip r:embed="rId4">
            <a:alphaModFix/>
          </a:blip>
          <a:stretch>
            <a:fillRect/>
          </a:stretch>
        </p:blipFill>
        <p:spPr>
          <a:xfrm>
            <a:off x="4275775" y="3579529"/>
            <a:ext cx="4678675" cy="898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773375" y="86550"/>
            <a:ext cx="6986700" cy="131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Caché en Memoria</a:t>
            </a:r>
            <a:endParaRPr/>
          </a:p>
        </p:txBody>
      </p:sp>
      <p:sp>
        <p:nvSpPr>
          <p:cNvPr id="290" name="Google Shape;290;p15"/>
          <p:cNvSpPr txBox="1"/>
          <p:nvPr/>
        </p:nvSpPr>
        <p:spPr>
          <a:xfrm>
            <a:off x="773375" y="1281900"/>
            <a:ext cx="7424100" cy="38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100" b="1"/>
              <a:t>Objetivo de la Implementación</a:t>
            </a:r>
            <a:endParaRPr sz="1100" b="1"/>
          </a:p>
          <a:p>
            <a:pPr marL="457200" lvl="0" indent="-298450" algn="l" rtl="0">
              <a:lnSpc>
                <a:spcPct val="115000"/>
              </a:lnSpc>
              <a:spcBef>
                <a:spcPts val="1200"/>
              </a:spcBef>
              <a:spcAft>
                <a:spcPts val="0"/>
              </a:spcAft>
              <a:buSzPts val="1100"/>
              <a:buChar char="●"/>
            </a:pPr>
            <a:r>
              <a:rPr lang="es" sz="1100"/>
              <a:t>Optimizar rendimiento</a:t>
            </a:r>
            <a:endParaRPr sz="1100"/>
          </a:p>
          <a:p>
            <a:pPr marL="457200" lvl="0" indent="-298450" algn="l" rtl="0">
              <a:lnSpc>
                <a:spcPct val="115000"/>
              </a:lnSpc>
              <a:spcBef>
                <a:spcPts val="0"/>
              </a:spcBef>
              <a:spcAft>
                <a:spcPts val="0"/>
              </a:spcAft>
              <a:buSzPts val="1100"/>
              <a:buChar char="●"/>
            </a:pPr>
            <a:r>
              <a:rPr lang="es" sz="1100"/>
              <a:t>Reducir consultas a la base de datos</a:t>
            </a:r>
            <a:endParaRPr sz="1100"/>
          </a:p>
          <a:p>
            <a:pPr marL="457200" lvl="0" indent="-298450" algn="l" rtl="0">
              <a:lnSpc>
                <a:spcPct val="115000"/>
              </a:lnSpc>
              <a:spcBef>
                <a:spcPts val="0"/>
              </a:spcBef>
              <a:spcAft>
                <a:spcPts val="0"/>
              </a:spcAft>
              <a:buSzPts val="1100"/>
              <a:buChar char="●"/>
            </a:pPr>
            <a:r>
              <a:rPr lang="es" sz="1100"/>
              <a:t>Mejorar escalabilidad del sistema</a:t>
            </a:r>
            <a:endParaRPr sz="1100"/>
          </a:p>
          <a:p>
            <a:pPr marL="0" lvl="0" indent="0" algn="l" rtl="0">
              <a:lnSpc>
                <a:spcPct val="115000"/>
              </a:lnSpc>
              <a:spcBef>
                <a:spcPts val="1200"/>
              </a:spcBef>
              <a:spcAft>
                <a:spcPts val="0"/>
              </a:spcAft>
              <a:buNone/>
            </a:pPr>
            <a:r>
              <a:rPr lang="es" sz="1100" b="1"/>
              <a:t>Cambios Realizados</a:t>
            </a:r>
            <a:endParaRPr sz="1100" b="1"/>
          </a:p>
          <a:p>
            <a:pPr marL="457200" lvl="0" indent="-298450" algn="l" rtl="0">
              <a:lnSpc>
                <a:spcPct val="115000"/>
              </a:lnSpc>
              <a:spcBef>
                <a:spcPts val="1200"/>
              </a:spcBef>
              <a:spcAft>
                <a:spcPts val="0"/>
              </a:spcAft>
              <a:buSzPts val="1100"/>
              <a:buChar char="●"/>
            </a:pPr>
            <a:r>
              <a:rPr lang="es" sz="1100" b="1"/>
              <a:t>Caché en memoria:</a:t>
            </a:r>
            <a:r>
              <a:rPr lang="es" sz="1100"/>
              <a:t> Almacenaje de datos de usuarios en memoria</a:t>
            </a:r>
            <a:endParaRPr sz="1100"/>
          </a:p>
          <a:p>
            <a:pPr marL="457200" lvl="0" indent="-298450" algn="l" rtl="0">
              <a:lnSpc>
                <a:spcPct val="115000"/>
              </a:lnSpc>
              <a:spcBef>
                <a:spcPts val="0"/>
              </a:spcBef>
              <a:spcAft>
                <a:spcPts val="0"/>
              </a:spcAft>
              <a:buSzPts val="1100"/>
              <a:buChar char="●"/>
            </a:pPr>
            <a:r>
              <a:rPr lang="es" sz="1100" b="1"/>
              <a:t>Invalidación de caché:</a:t>
            </a:r>
            <a:r>
              <a:rPr lang="es" sz="1100"/>
              <a:t> Actualización de datos refleja cambios en la caché</a:t>
            </a:r>
            <a:endParaRPr sz="1100"/>
          </a:p>
          <a:p>
            <a:pPr marL="457200" lvl="0" indent="-298450" algn="l" rtl="0">
              <a:lnSpc>
                <a:spcPct val="115000"/>
              </a:lnSpc>
              <a:spcBef>
                <a:spcPts val="0"/>
              </a:spcBef>
              <a:spcAft>
                <a:spcPts val="0"/>
              </a:spcAft>
              <a:buSzPts val="1100"/>
              <a:buChar char="●"/>
            </a:pPr>
            <a:r>
              <a:rPr lang="es" sz="1100" b="1"/>
              <a:t>Actualización de tests:</a:t>
            </a:r>
            <a:r>
              <a:rPr lang="es" sz="1100"/>
              <a:t> Nuevas pruebas para verificar funcionamiento correcto</a:t>
            </a:r>
            <a:endParaRPr sz="1100"/>
          </a:p>
          <a:p>
            <a:pPr marL="457200" lvl="0" indent="-298450" algn="l" rtl="0">
              <a:lnSpc>
                <a:spcPct val="115000"/>
              </a:lnSpc>
              <a:spcBef>
                <a:spcPts val="0"/>
              </a:spcBef>
              <a:spcAft>
                <a:spcPts val="0"/>
              </a:spcAft>
              <a:buSzPts val="1100"/>
              <a:buChar char="●"/>
            </a:pPr>
            <a:r>
              <a:rPr lang="es" sz="1100" b="1"/>
              <a:t>Pruebas en Postman:</a:t>
            </a:r>
            <a:r>
              <a:rPr lang="es" sz="1100"/>
              <a:t> Validación manual de los endpoints</a:t>
            </a:r>
            <a:endParaRPr sz="1100"/>
          </a:p>
          <a:p>
            <a:pPr marL="0" lvl="0" indent="0" algn="l" rtl="0">
              <a:lnSpc>
                <a:spcPct val="115000"/>
              </a:lnSpc>
              <a:spcBef>
                <a:spcPts val="1200"/>
              </a:spcBef>
              <a:spcAft>
                <a:spcPts val="0"/>
              </a:spcAft>
              <a:buNone/>
            </a:pPr>
            <a:r>
              <a:rPr lang="es" sz="1100" b="1"/>
              <a:t>Beneficios</a:t>
            </a:r>
            <a:endParaRPr sz="1100" b="1"/>
          </a:p>
          <a:p>
            <a:pPr marL="457200" lvl="0" indent="-298450" algn="l" rtl="0">
              <a:lnSpc>
                <a:spcPct val="115000"/>
              </a:lnSpc>
              <a:spcBef>
                <a:spcPts val="1200"/>
              </a:spcBef>
              <a:spcAft>
                <a:spcPts val="0"/>
              </a:spcAft>
              <a:buSzPts val="1100"/>
              <a:buChar char="●"/>
            </a:pPr>
            <a:r>
              <a:rPr lang="es" sz="1100" b="1"/>
              <a:t>Reducción del tiempo de respuesta:</a:t>
            </a:r>
            <a:r>
              <a:rPr lang="es" sz="1100"/>
              <a:t> Respuestas más rápidas para consultas repetitivas</a:t>
            </a:r>
            <a:endParaRPr sz="1100"/>
          </a:p>
          <a:p>
            <a:pPr marL="457200" lvl="0" indent="-298450" algn="l" rtl="0">
              <a:lnSpc>
                <a:spcPct val="115000"/>
              </a:lnSpc>
              <a:spcBef>
                <a:spcPts val="0"/>
              </a:spcBef>
              <a:spcAft>
                <a:spcPts val="0"/>
              </a:spcAft>
              <a:buSzPts val="1100"/>
              <a:buChar char="●"/>
            </a:pPr>
            <a:r>
              <a:rPr lang="es" sz="1100" b="1"/>
              <a:t>Menos carga en la base de datos:</a:t>
            </a:r>
            <a:r>
              <a:rPr lang="es" sz="1100"/>
              <a:t> Reducción de consultas innecesarias</a:t>
            </a:r>
            <a:endParaRPr sz="1100"/>
          </a:p>
          <a:p>
            <a:pPr marL="457200" lvl="0" indent="-298450" algn="l" rtl="0">
              <a:lnSpc>
                <a:spcPct val="115000"/>
              </a:lnSpc>
              <a:spcBef>
                <a:spcPts val="0"/>
              </a:spcBef>
              <a:spcAft>
                <a:spcPts val="0"/>
              </a:spcAft>
              <a:buSzPts val="1100"/>
              <a:buChar char="●"/>
            </a:pPr>
            <a:r>
              <a:rPr lang="es" sz="1100" b="1"/>
              <a:t>Mejora en la escalabilidad:</a:t>
            </a:r>
            <a:r>
              <a:rPr lang="es" sz="1100"/>
              <a:t> Optimización para manejar más usuarios concurrentes</a:t>
            </a:r>
            <a:endParaRPr sz="1100"/>
          </a:p>
          <a:p>
            <a:pPr marL="0" lvl="0" indent="0" algn="l" rtl="0">
              <a:spcBef>
                <a:spcPts val="120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527575" y="51450"/>
            <a:ext cx="6986700" cy="131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Caché en Memoria</a:t>
            </a:r>
            <a:endParaRPr/>
          </a:p>
        </p:txBody>
      </p:sp>
      <p:sp>
        <p:nvSpPr>
          <p:cNvPr id="296" name="Google Shape;296;p16"/>
          <p:cNvSpPr txBox="1">
            <a:spLocks noGrp="1"/>
          </p:cNvSpPr>
          <p:nvPr>
            <p:ph type="subTitle" idx="1"/>
          </p:nvPr>
        </p:nvSpPr>
        <p:spPr>
          <a:xfrm>
            <a:off x="626550" y="939150"/>
            <a:ext cx="7890900" cy="3265200"/>
          </a:xfrm>
          <a:prstGeom prst="rect">
            <a:avLst/>
          </a:prstGeom>
          <a:effectLst>
            <a:reflection stA="10000" dist="38100" dir="5400000" fadeDir="5400012" sy="-100000" algn="bl" rotWithShape="0"/>
          </a:effectLst>
        </p:spPr>
        <p:txBody>
          <a:bodyPr spcFirstLastPara="1" wrap="square" lIns="91425" tIns="91425" rIns="91425" bIns="91425" anchor="t" anchorCtr="0">
            <a:normAutofit/>
          </a:bodyPr>
          <a:lstStyle/>
          <a:p>
            <a:pPr marL="457200" lvl="0" indent="-298450" algn="l" rtl="0">
              <a:lnSpc>
                <a:spcPct val="115000"/>
              </a:lnSpc>
              <a:spcBef>
                <a:spcPts val="1200"/>
              </a:spcBef>
              <a:spcAft>
                <a:spcPts val="0"/>
              </a:spcAft>
              <a:buClr>
                <a:srgbClr val="000000"/>
              </a:buClr>
              <a:buSzPts val="1100"/>
              <a:buFont typeface="Arial"/>
              <a:buChar char="●"/>
            </a:pPr>
            <a:r>
              <a:rPr lang="es" sz="1100" b="1" dirty="0">
                <a:solidFill>
                  <a:srgbClr val="000000"/>
                </a:solidFill>
                <a:latin typeface="Arial"/>
                <a:ea typeface="Arial"/>
                <a:cs typeface="Arial"/>
                <a:sym typeface="Arial"/>
              </a:rPr>
              <a:t>Tests unitarios y de integración:</a:t>
            </a:r>
            <a:r>
              <a:rPr lang="es" sz="1100" dirty="0">
                <a:solidFill>
                  <a:srgbClr val="000000"/>
                </a:solidFill>
                <a:latin typeface="Arial"/>
                <a:ea typeface="Arial"/>
                <a:cs typeface="Arial"/>
                <a:sym typeface="Arial"/>
              </a:rPr>
              <a:t> Validación del comportamiento de la caché</a:t>
            </a:r>
            <a:endParaRPr sz="11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dirty="0">
              <a:solidFill>
                <a:srgbClr val="000000"/>
              </a:solidFill>
              <a:latin typeface="Arial"/>
              <a:ea typeface="Arial"/>
              <a:cs typeface="Arial"/>
              <a:sym typeface="Arial"/>
            </a:endParaRPr>
          </a:p>
          <a:p>
            <a:pPr marL="457200" lvl="0" indent="-298450" algn="l" rtl="0">
              <a:lnSpc>
                <a:spcPct val="115000"/>
              </a:lnSpc>
              <a:spcBef>
                <a:spcPts val="1200"/>
              </a:spcBef>
              <a:spcAft>
                <a:spcPts val="0"/>
              </a:spcAft>
              <a:buClr>
                <a:srgbClr val="000000"/>
              </a:buClr>
              <a:buSzPts val="1100"/>
              <a:buFont typeface="Arial"/>
              <a:buChar char="●"/>
            </a:pPr>
            <a:r>
              <a:rPr lang="es" sz="1100" b="1" dirty="0">
                <a:solidFill>
                  <a:srgbClr val="000000"/>
                </a:solidFill>
                <a:latin typeface="Arial"/>
                <a:ea typeface="Arial"/>
                <a:cs typeface="Arial"/>
                <a:sym typeface="Arial"/>
              </a:rPr>
              <a:t>Pruebas en Postman:</a:t>
            </a:r>
            <a:r>
              <a:rPr lang="es" sz="1100" dirty="0">
                <a:solidFill>
                  <a:srgbClr val="000000"/>
                </a:solidFill>
                <a:latin typeface="Arial"/>
                <a:ea typeface="Arial"/>
                <a:cs typeface="Arial"/>
                <a:sym typeface="Arial"/>
              </a:rPr>
              <a:t> Confirmación de funcionamiento en el entorno real</a:t>
            </a:r>
            <a:endParaRPr sz="1100" dirty="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pic>
        <p:nvPicPr>
          <p:cNvPr id="297" name="Google Shape;297;p16"/>
          <p:cNvPicPr preferRelativeResize="0"/>
          <p:nvPr/>
        </p:nvPicPr>
        <p:blipFill>
          <a:blip r:embed="rId3">
            <a:alphaModFix/>
          </a:blip>
          <a:stretch>
            <a:fillRect/>
          </a:stretch>
        </p:blipFill>
        <p:spPr>
          <a:xfrm>
            <a:off x="1011575" y="1526950"/>
            <a:ext cx="5310931" cy="1319700"/>
          </a:xfrm>
          <a:prstGeom prst="rect">
            <a:avLst/>
          </a:prstGeom>
          <a:noFill/>
          <a:ln>
            <a:noFill/>
          </a:ln>
        </p:spPr>
      </p:pic>
      <p:pic>
        <p:nvPicPr>
          <p:cNvPr id="298" name="Google Shape;298;p16"/>
          <p:cNvPicPr preferRelativeResize="0"/>
          <p:nvPr/>
        </p:nvPicPr>
        <p:blipFill>
          <a:blip r:embed="rId4">
            <a:alphaModFix/>
          </a:blip>
          <a:stretch>
            <a:fillRect/>
          </a:stretch>
        </p:blipFill>
        <p:spPr>
          <a:xfrm>
            <a:off x="1689975" y="3204825"/>
            <a:ext cx="4139125" cy="180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ctrTitle"/>
          </p:nvPr>
        </p:nvSpPr>
        <p:spPr>
          <a:xfrm>
            <a:off x="771350" y="376221"/>
            <a:ext cx="5303400" cy="134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Caché en Memoria</a:t>
            </a:r>
            <a:endParaRPr/>
          </a:p>
          <a:p>
            <a:pPr marL="0" lvl="0" indent="0" algn="l" rtl="0">
              <a:spcBef>
                <a:spcPts val="0"/>
              </a:spcBef>
              <a:spcAft>
                <a:spcPts val="0"/>
              </a:spcAft>
              <a:buNone/>
            </a:pPr>
            <a:endParaRPr/>
          </a:p>
        </p:txBody>
      </p:sp>
      <p:pic>
        <p:nvPicPr>
          <p:cNvPr id="304" name="Google Shape;304;p17"/>
          <p:cNvPicPr preferRelativeResize="0"/>
          <p:nvPr/>
        </p:nvPicPr>
        <p:blipFill>
          <a:blip r:embed="rId3">
            <a:alphaModFix/>
          </a:blip>
          <a:stretch>
            <a:fillRect/>
          </a:stretch>
        </p:blipFill>
        <p:spPr>
          <a:xfrm>
            <a:off x="5079500" y="1175309"/>
            <a:ext cx="3494796" cy="3116379"/>
          </a:xfrm>
          <a:prstGeom prst="rect">
            <a:avLst/>
          </a:prstGeom>
          <a:noFill/>
          <a:ln>
            <a:noFill/>
          </a:ln>
        </p:spPr>
      </p:pic>
      <p:sp>
        <p:nvSpPr>
          <p:cNvPr id="305" name="Google Shape;305;p17"/>
          <p:cNvSpPr txBox="1"/>
          <p:nvPr/>
        </p:nvSpPr>
        <p:spPr>
          <a:xfrm>
            <a:off x="1306975" y="1347800"/>
            <a:ext cx="10302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Antes</a:t>
            </a:r>
            <a:endParaRPr sz="2200" b="1">
              <a:solidFill>
                <a:schemeClr val="lt1"/>
              </a:solidFill>
              <a:latin typeface="Gloria Hallelujah"/>
              <a:ea typeface="Gloria Hallelujah"/>
              <a:cs typeface="Gloria Hallelujah"/>
              <a:sym typeface="Gloria Hallelujah"/>
            </a:endParaRPr>
          </a:p>
        </p:txBody>
      </p:sp>
      <p:pic>
        <p:nvPicPr>
          <p:cNvPr id="306" name="Google Shape;306;p17"/>
          <p:cNvPicPr preferRelativeResize="0"/>
          <p:nvPr/>
        </p:nvPicPr>
        <p:blipFill>
          <a:blip r:embed="rId4">
            <a:alphaModFix/>
          </a:blip>
          <a:stretch>
            <a:fillRect/>
          </a:stretch>
        </p:blipFill>
        <p:spPr>
          <a:xfrm>
            <a:off x="304801" y="2081961"/>
            <a:ext cx="3759700" cy="2209727"/>
          </a:xfrm>
          <a:prstGeom prst="rect">
            <a:avLst/>
          </a:prstGeom>
          <a:noFill/>
          <a:ln>
            <a:noFill/>
          </a:ln>
        </p:spPr>
      </p:pic>
      <p:sp>
        <p:nvSpPr>
          <p:cNvPr id="307" name="Google Shape;307;p17"/>
          <p:cNvSpPr txBox="1"/>
          <p:nvPr/>
        </p:nvSpPr>
        <p:spPr>
          <a:xfrm>
            <a:off x="6039050" y="544400"/>
            <a:ext cx="13611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chemeClr val="lt1"/>
                </a:solidFill>
                <a:latin typeface="Gloria Hallelujah"/>
                <a:ea typeface="Gloria Hallelujah"/>
                <a:cs typeface="Gloria Hallelujah"/>
                <a:sym typeface="Gloria Hallelujah"/>
              </a:rPr>
              <a:t>Después</a:t>
            </a:r>
            <a:endParaRPr sz="2200" b="1">
              <a:solidFill>
                <a:schemeClr val="lt1"/>
              </a:solidFill>
              <a:latin typeface="Gloria Hallelujah"/>
              <a:ea typeface="Gloria Hallelujah"/>
              <a:cs typeface="Gloria Hallelujah"/>
              <a:sym typeface="Gloria Hallelujah"/>
            </a:endParaRPr>
          </a:p>
        </p:txBody>
      </p:sp>
      <p:pic>
        <p:nvPicPr>
          <p:cNvPr id="308" name="Google Shape;308;p17"/>
          <p:cNvPicPr preferRelativeResize="0"/>
          <p:nvPr/>
        </p:nvPicPr>
        <p:blipFill>
          <a:blip r:embed="rId5">
            <a:alphaModFix/>
          </a:blip>
          <a:stretch>
            <a:fillRect/>
          </a:stretch>
        </p:blipFill>
        <p:spPr>
          <a:xfrm rot="-11">
            <a:off x="4222290" y="2907521"/>
            <a:ext cx="791643" cy="303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ctrTitle"/>
          </p:nvPr>
        </p:nvSpPr>
        <p:spPr>
          <a:xfrm>
            <a:off x="773375" y="391825"/>
            <a:ext cx="3171900" cy="559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Backup ZIP</a:t>
            </a:r>
            <a:endParaRPr/>
          </a:p>
        </p:txBody>
      </p:sp>
      <p:sp>
        <p:nvSpPr>
          <p:cNvPr id="314" name="Google Shape;314;p18"/>
          <p:cNvSpPr txBox="1"/>
          <p:nvPr/>
        </p:nvSpPr>
        <p:spPr>
          <a:xfrm>
            <a:off x="559375" y="1105100"/>
            <a:ext cx="4915800" cy="35556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rgbClr val="000000"/>
              </a:buClr>
              <a:buSzPts val="1200"/>
              <a:buFont typeface="Roboto"/>
              <a:buAutoNum type="arabicPeriod"/>
            </a:pPr>
            <a:r>
              <a:rPr lang="es" sz="1200" b="1">
                <a:latin typeface="Roboto"/>
                <a:ea typeface="Roboto"/>
                <a:cs typeface="Roboto"/>
                <a:sym typeface="Roboto"/>
              </a:rPr>
              <a:t>Exportación a ZIP corregida:</a:t>
            </a:r>
            <a:endParaRPr sz="1200" b="1">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Antes: Archivos JSON vacíos en el ZIP.</a:t>
            </a:r>
            <a:endParaRPr sz="1200">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Ahora: Datos exportados correctamente a JSON antes de comprimir.</a:t>
            </a:r>
            <a:endParaRPr sz="1200">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s" sz="1200" b="1">
                <a:latin typeface="Roboto"/>
                <a:ea typeface="Roboto"/>
                <a:cs typeface="Roboto"/>
                <a:sym typeface="Roboto"/>
              </a:rPr>
              <a:t>Importación desde ZIP corregida:</a:t>
            </a:r>
            <a:endParaRPr sz="1200" b="1">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Antes: Solo se verifica la existencia de archivos JSON con algún contenido, pero no se inyectaba en la base de datos.</a:t>
            </a:r>
            <a:endParaRPr sz="1200">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Ahora: Se valida el contenido y se evitan duplicados al agregar a la base de datos.</a:t>
            </a:r>
            <a:endParaRPr sz="1200">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s" sz="1200" b="1">
                <a:latin typeface="Roboto"/>
                <a:ea typeface="Roboto"/>
                <a:cs typeface="Roboto"/>
                <a:sym typeface="Roboto"/>
              </a:rPr>
              <a:t>Uso de repositorios:</a:t>
            </a:r>
            <a:endParaRPr sz="1200" b="1">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Antes: Dependía de los servicios.</a:t>
            </a:r>
            <a:endParaRPr sz="1200">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Ahora: Acceso directo a la base de datos mediante los repositorios.</a:t>
            </a:r>
            <a:endParaRPr sz="1200">
              <a:latin typeface="Roboto"/>
              <a:ea typeface="Roboto"/>
              <a:cs typeface="Roboto"/>
              <a:sym typeface="Roboto"/>
            </a:endParaRPr>
          </a:p>
          <a:p>
            <a:pPr marL="457200" lvl="0" indent="-304800" algn="l" rtl="0">
              <a:lnSpc>
                <a:spcPct val="115000"/>
              </a:lnSpc>
              <a:spcBef>
                <a:spcPts val="0"/>
              </a:spcBef>
              <a:spcAft>
                <a:spcPts val="0"/>
              </a:spcAft>
              <a:buClr>
                <a:srgbClr val="000000"/>
              </a:buClr>
              <a:buSzPts val="1200"/>
              <a:buFont typeface="Roboto"/>
              <a:buAutoNum type="arabicPeriod"/>
            </a:pPr>
            <a:r>
              <a:rPr lang="es" sz="1200" b="1">
                <a:latin typeface="Roboto"/>
                <a:ea typeface="Roboto"/>
                <a:cs typeface="Roboto"/>
                <a:sym typeface="Roboto"/>
              </a:rPr>
              <a:t>Manejo de archivos temporales:</a:t>
            </a:r>
            <a:endParaRPr sz="1200" b="1">
              <a:latin typeface="Roboto"/>
              <a:ea typeface="Roboto"/>
              <a:cs typeface="Roboto"/>
              <a:sym typeface="Roboto"/>
            </a:endParaRPr>
          </a:p>
          <a:p>
            <a:pPr marL="914400" lvl="1" indent="-304800" algn="l" rtl="0">
              <a:lnSpc>
                <a:spcPct val="115000"/>
              </a:lnSpc>
              <a:spcBef>
                <a:spcPts val="0"/>
              </a:spcBef>
              <a:spcAft>
                <a:spcPts val="0"/>
              </a:spcAft>
              <a:buClr>
                <a:srgbClr val="000000"/>
              </a:buClr>
              <a:buSzPts val="1200"/>
              <a:buFont typeface="Roboto"/>
              <a:buChar char="○"/>
            </a:pPr>
            <a:r>
              <a:rPr lang="es" sz="1200">
                <a:latin typeface="Roboto"/>
                <a:ea typeface="Roboto"/>
                <a:cs typeface="Roboto"/>
                <a:sym typeface="Roboto"/>
              </a:rPr>
              <a:t>Mejora: Eliminación automática del directorio temporal.</a:t>
            </a:r>
            <a:endParaRPr sz="1200">
              <a:latin typeface="Roboto"/>
              <a:ea typeface="Roboto"/>
              <a:cs typeface="Roboto"/>
              <a:sym typeface="Roboto"/>
            </a:endParaRPr>
          </a:p>
        </p:txBody>
      </p:sp>
      <p:pic>
        <p:nvPicPr>
          <p:cNvPr id="315" name="Google Shape;315;p18"/>
          <p:cNvPicPr preferRelativeResize="0"/>
          <p:nvPr/>
        </p:nvPicPr>
        <p:blipFill>
          <a:blip r:embed="rId3">
            <a:alphaModFix/>
          </a:blip>
          <a:stretch>
            <a:fillRect/>
          </a:stretch>
        </p:blipFill>
        <p:spPr>
          <a:xfrm>
            <a:off x="5853725" y="1870325"/>
            <a:ext cx="2991825" cy="198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19"/>
          <p:cNvPicPr preferRelativeResize="0"/>
          <p:nvPr/>
        </p:nvPicPr>
        <p:blipFill>
          <a:blip r:embed="rId3">
            <a:alphaModFix/>
          </a:blip>
          <a:stretch>
            <a:fillRect/>
          </a:stretch>
        </p:blipFill>
        <p:spPr>
          <a:xfrm>
            <a:off x="193925" y="600450"/>
            <a:ext cx="2780789" cy="1971288"/>
          </a:xfrm>
          <a:prstGeom prst="rect">
            <a:avLst/>
          </a:prstGeom>
          <a:noFill/>
          <a:ln>
            <a:noFill/>
          </a:ln>
        </p:spPr>
      </p:pic>
      <p:pic>
        <p:nvPicPr>
          <p:cNvPr id="321" name="Google Shape;321;p19"/>
          <p:cNvPicPr preferRelativeResize="0"/>
          <p:nvPr/>
        </p:nvPicPr>
        <p:blipFill>
          <a:blip r:embed="rId4">
            <a:alphaModFix/>
          </a:blip>
          <a:stretch>
            <a:fillRect/>
          </a:stretch>
        </p:blipFill>
        <p:spPr>
          <a:xfrm>
            <a:off x="2188221" y="1623465"/>
            <a:ext cx="2111604" cy="395149"/>
          </a:xfrm>
          <a:prstGeom prst="rect">
            <a:avLst/>
          </a:prstGeom>
          <a:noFill/>
          <a:ln>
            <a:noFill/>
          </a:ln>
        </p:spPr>
      </p:pic>
      <p:pic>
        <p:nvPicPr>
          <p:cNvPr id="322" name="Google Shape;322;p19"/>
          <p:cNvPicPr preferRelativeResize="0"/>
          <p:nvPr/>
        </p:nvPicPr>
        <p:blipFill>
          <a:blip r:embed="rId5">
            <a:alphaModFix/>
          </a:blip>
          <a:stretch>
            <a:fillRect/>
          </a:stretch>
        </p:blipFill>
        <p:spPr>
          <a:xfrm>
            <a:off x="676059" y="2274566"/>
            <a:ext cx="3455362" cy="1532559"/>
          </a:xfrm>
          <a:prstGeom prst="rect">
            <a:avLst/>
          </a:prstGeom>
          <a:noFill/>
          <a:ln>
            <a:noFill/>
          </a:ln>
        </p:spPr>
      </p:pic>
      <p:pic>
        <p:nvPicPr>
          <p:cNvPr id="323" name="Google Shape;323;p19"/>
          <p:cNvPicPr preferRelativeResize="0"/>
          <p:nvPr/>
        </p:nvPicPr>
        <p:blipFill>
          <a:blip r:embed="rId6">
            <a:alphaModFix/>
          </a:blip>
          <a:stretch>
            <a:fillRect/>
          </a:stretch>
        </p:blipFill>
        <p:spPr>
          <a:xfrm>
            <a:off x="4530696" y="656224"/>
            <a:ext cx="3828879" cy="1971300"/>
          </a:xfrm>
          <a:prstGeom prst="rect">
            <a:avLst/>
          </a:prstGeom>
          <a:noFill/>
          <a:ln>
            <a:noFill/>
          </a:ln>
        </p:spPr>
      </p:pic>
      <p:sp>
        <p:nvSpPr>
          <p:cNvPr id="324" name="Google Shape;324;p19"/>
          <p:cNvSpPr txBox="1"/>
          <p:nvPr/>
        </p:nvSpPr>
        <p:spPr>
          <a:xfrm>
            <a:off x="1998075" y="53400"/>
            <a:ext cx="14835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100" b="1">
                <a:solidFill>
                  <a:schemeClr val="lt1"/>
                </a:solidFill>
                <a:latin typeface="Maven Pro"/>
                <a:ea typeface="Maven Pro"/>
                <a:cs typeface="Maven Pro"/>
                <a:sym typeface="Maven Pro"/>
              </a:rPr>
              <a:t>Export</a:t>
            </a:r>
            <a:endParaRPr sz="3100" b="1">
              <a:solidFill>
                <a:schemeClr val="lt1"/>
              </a:solidFill>
              <a:latin typeface="Maven Pro"/>
              <a:ea typeface="Maven Pro"/>
              <a:cs typeface="Maven Pro"/>
              <a:sym typeface="Maven Pro"/>
            </a:endParaRPr>
          </a:p>
        </p:txBody>
      </p:sp>
      <p:sp>
        <p:nvSpPr>
          <p:cNvPr id="325" name="Google Shape;325;p19"/>
          <p:cNvSpPr txBox="1"/>
          <p:nvPr/>
        </p:nvSpPr>
        <p:spPr>
          <a:xfrm>
            <a:off x="5871013" y="53400"/>
            <a:ext cx="15399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100" b="1">
                <a:solidFill>
                  <a:schemeClr val="lt1"/>
                </a:solidFill>
                <a:latin typeface="Maven Pro"/>
                <a:ea typeface="Maven Pro"/>
                <a:cs typeface="Maven Pro"/>
                <a:sym typeface="Maven Pro"/>
              </a:rPr>
              <a:t>Import</a:t>
            </a:r>
            <a:endParaRPr sz="3100" b="1">
              <a:solidFill>
                <a:schemeClr val="lt1"/>
              </a:solidFill>
              <a:latin typeface="Maven Pro"/>
              <a:ea typeface="Maven Pro"/>
              <a:cs typeface="Maven Pro"/>
              <a:sym typeface="Maven Pro"/>
            </a:endParaRPr>
          </a:p>
        </p:txBody>
      </p:sp>
      <p:pic>
        <p:nvPicPr>
          <p:cNvPr id="326" name="Google Shape;326;p19"/>
          <p:cNvPicPr preferRelativeResize="0"/>
          <p:nvPr/>
        </p:nvPicPr>
        <p:blipFill>
          <a:blip r:embed="rId7">
            <a:alphaModFix/>
          </a:blip>
          <a:stretch>
            <a:fillRect/>
          </a:stretch>
        </p:blipFill>
        <p:spPr>
          <a:xfrm>
            <a:off x="357025" y="4225749"/>
            <a:ext cx="4279641" cy="670875"/>
          </a:xfrm>
          <a:prstGeom prst="rect">
            <a:avLst/>
          </a:prstGeom>
          <a:noFill/>
          <a:ln>
            <a:noFill/>
          </a:ln>
        </p:spPr>
      </p:pic>
      <p:sp>
        <p:nvSpPr>
          <p:cNvPr id="327" name="Google Shape;327;p19"/>
          <p:cNvSpPr txBox="1"/>
          <p:nvPr/>
        </p:nvSpPr>
        <p:spPr>
          <a:xfrm>
            <a:off x="2126611" y="3535083"/>
            <a:ext cx="4182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700" b="1">
                <a:solidFill>
                  <a:schemeClr val="lt1"/>
                </a:solidFill>
                <a:latin typeface="Maven Pro"/>
                <a:ea typeface="Maven Pro"/>
                <a:cs typeface="Maven Pro"/>
                <a:sym typeface="Maven Pro"/>
              </a:rPr>
              <a:t>=</a:t>
            </a:r>
            <a:endParaRPr sz="4700" b="1">
              <a:solidFill>
                <a:schemeClr val="lt1"/>
              </a:solidFill>
              <a:latin typeface="Maven Pro"/>
              <a:ea typeface="Maven Pro"/>
              <a:cs typeface="Maven Pro"/>
              <a:sym typeface="Maven Pro"/>
            </a:endParaRPr>
          </a:p>
        </p:txBody>
      </p:sp>
      <p:pic>
        <p:nvPicPr>
          <p:cNvPr id="328" name="Google Shape;328;p19"/>
          <p:cNvPicPr preferRelativeResize="0"/>
          <p:nvPr/>
        </p:nvPicPr>
        <p:blipFill>
          <a:blip r:embed="rId8">
            <a:alphaModFix/>
          </a:blip>
          <a:stretch>
            <a:fillRect/>
          </a:stretch>
        </p:blipFill>
        <p:spPr>
          <a:xfrm>
            <a:off x="5550575" y="2964750"/>
            <a:ext cx="3084125" cy="2026350"/>
          </a:xfrm>
          <a:prstGeom prst="rect">
            <a:avLst/>
          </a:prstGeom>
          <a:noFill/>
          <a:ln>
            <a:noFill/>
          </a:ln>
        </p:spPr>
      </p:pic>
      <p:sp>
        <p:nvSpPr>
          <p:cNvPr id="329" name="Google Shape;329;p19"/>
          <p:cNvSpPr txBox="1"/>
          <p:nvPr/>
        </p:nvSpPr>
        <p:spPr>
          <a:xfrm>
            <a:off x="6213775" y="2313950"/>
            <a:ext cx="30000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700" b="1">
                <a:solidFill>
                  <a:schemeClr val="lt1"/>
                </a:solidFill>
                <a:latin typeface="Maven Pro"/>
                <a:ea typeface="Maven Pro"/>
                <a:cs typeface="Maven Pro"/>
                <a:sym typeface="Maven Pro"/>
              </a:rPr>
              <a:t>=</a:t>
            </a:r>
            <a:endParaRPr/>
          </a:p>
        </p:txBody>
      </p:sp>
      <p:pic>
        <p:nvPicPr>
          <p:cNvPr id="330" name="Google Shape;330;p19"/>
          <p:cNvPicPr preferRelativeResize="0"/>
          <p:nvPr/>
        </p:nvPicPr>
        <p:blipFill>
          <a:blip r:embed="rId9">
            <a:alphaModFix/>
          </a:blip>
          <a:stretch>
            <a:fillRect/>
          </a:stretch>
        </p:blipFill>
        <p:spPr>
          <a:xfrm rot="18" flipH="1">
            <a:off x="1477324" y="1693039"/>
            <a:ext cx="710900" cy="5815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0"/>
          <p:cNvPicPr preferRelativeResize="0"/>
          <p:nvPr/>
        </p:nvPicPr>
        <p:blipFill>
          <a:blip r:embed="rId3">
            <a:alphaModFix/>
          </a:blip>
          <a:stretch>
            <a:fillRect/>
          </a:stretch>
        </p:blipFill>
        <p:spPr>
          <a:xfrm>
            <a:off x="2658405" y="3427150"/>
            <a:ext cx="6057444" cy="1338800"/>
          </a:xfrm>
          <a:prstGeom prst="rect">
            <a:avLst/>
          </a:prstGeom>
          <a:noFill/>
          <a:ln>
            <a:noFill/>
          </a:ln>
        </p:spPr>
      </p:pic>
      <p:pic>
        <p:nvPicPr>
          <p:cNvPr id="336" name="Google Shape;336;p20"/>
          <p:cNvPicPr preferRelativeResize="0"/>
          <p:nvPr/>
        </p:nvPicPr>
        <p:blipFill>
          <a:blip r:embed="rId4">
            <a:alphaModFix/>
          </a:blip>
          <a:stretch>
            <a:fillRect/>
          </a:stretch>
        </p:blipFill>
        <p:spPr>
          <a:xfrm>
            <a:off x="485345" y="334795"/>
            <a:ext cx="4688699" cy="1338800"/>
          </a:xfrm>
          <a:prstGeom prst="rect">
            <a:avLst/>
          </a:prstGeom>
          <a:noFill/>
          <a:ln>
            <a:noFill/>
          </a:ln>
        </p:spPr>
      </p:pic>
      <p:pic>
        <p:nvPicPr>
          <p:cNvPr id="337" name="Google Shape;337;p20"/>
          <p:cNvPicPr preferRelativeResize="0"/>
          <p:nvPr/>
        </p:nvPicPr>
        <p:blipFill>
          <a:blip r:embed="rId5">
            <a:alphaModFix/>
          </a:blip>
          <a:stretch>
            <a:fillRect/>
          </a:stretch>
        </p:blipFill>
        <p:spPr>
          <a:xfrm>
            <a:off x="387675" y="2687942"/>
            <a:ext cx="6851499" cy="1127683"/>
          </a:xfrm>
          <a:prstGeom prst="rect">
            <a:avLst/>
          </a:prstGeom>
          <a:noFill/>
          <a:ln>
            <a:noFill/>
          </a:ln>
        </p:spPr>
      </p:pic>
      <p:pic>
        <p:nvPicPr>
          <p:cNvPr id="338" name="Google Shape;338;p20"/>
          <p:cNvPicPr preferRelativeResize="0"/>
          <p:nvPr/>
        </p:nvPicPr>
        <p:blipFill>
          <a:blip r:embed="rId6">
            <a:alphaModFix/>
          </a:blip>
          <a:stretch>
            <a:fillRect/>
          </a:stretch>
        </p:blipFill>
        <p:spPr>
          <a:xfrm>
            <a:off x="3342975" y="936876"/>
            <a:ext cx="5118625" cy="936500"/>
          </a:xfrm>
          <a:prstGeom prst="rect">
            <a:avLst/>
          </a:prstGeom>
          <a:noFill/>
          <a:ln>
            <a:noFill/>
          </a:ln>
        </p:spPr>
      </p:pic>
      <p:pic>
        <p:nvPicPr>
          <p:cNvPr id="339" name="Google Shape;339;p20"/>
          <p:cNvPicPr preferRelativeResize="0"/>
          <p:nvPr/>
        </p:nvPicPr>
        <p:blipFill>
          <a:blip r:embed="rId7">
            <a:alphaModFix/>
          </a:blip>
          <a:stretch>
            <a:fillRect/>
          </a:stretch>
        </p:blipFill>
        <p:spPr>
          <a:xfrm rot="1982487">
            <a:off x="6796726" y="1888925"/>
            <a:ext cx="1880650" cy="1538375"/>
          </a:xfrm>
          <a:prstGeom prst="rect">
            <a:avLst/>
          </a:prstGeom>
          <a:noFill/>
          <a:ln>
            <a:noFill/>
          </a:ln>
        </p:spPr>
      </p:pic>
      <p:pic>
        <p:nvPicPr>
          <p:cNvPr id="340" name="Google Shape;340;p20"/>
          <p:cNvPicPr preferRelativeResize="0"/>
          <p:nvPr/>
        </p:nvPicPr>
        <p:blipFill>
          <a:blip r:embed="rId8">
            <a:alphaModFix/>
          </a:blip>
          <a:stretch>
            <a:fillRect/>
          </a:stretch>
        </p:blipFill>
        <p:spPr>
          <a:xfrm rot="3129228">
            <a:off x="753789" y="1920958"/>
            <a:ext cx="1248226" cy="47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ctrTitle"/>
          </p:nvPr>
        </p:nvSpPr>
        <p:spPr>
          <a:xfrm>
            <a:off x="512700" y="238425"/>
            <a:ext cx="2183700" cy="802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GraphQL</a:t>
            </a:r>
            <a:endParaRPr/>
          </a:p>
        </p:txBody>
      </p:sp>
      <p:sp>
        <p:nvSpPr>
          <p:cNvPr id="346" name="Google Shape;346;p21"/>
          <p:cNvSpPr txBox="1">
            <a:spLocks noGrp="1"/>
          </p:cNvSpPr>
          <p:nvPr>
            <p:ph type="ctrTitle"/>
          </p:nvPr>
        </p:nvSpPr>
        <p:spPr>
          <a:xfrm>
            <a:off x="512700" y="1084375"/>
            <a:ext cx="8338200" cy="4018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200">
                <a:solidFill>
                  <a:srgbClr val="000000"/>
                </a:solidFill>
                <a:latin typeface="Arial"/>
                <a:ea typeface="Arial"/>
                <a:cs typeface="Arial"/>
                <a:sym typeface="Arial"/>
              </a:rPr>
              <a:t>Cambios realizados</a:t>
            </a:r>
            <a:endParaRPr sz="1200">
              <a:solidFill>
                <a:srgbClr val="000000"/>
              </a:solidFill>
              <a:latin typeface="Arial"/>
              <a:ea typeface="Arial"/>
              <a:cs typeface="Arial"/>
              <a:sym typeface="Arial"/>
            </a:endParaRPr>
          </a:p>
          <a:p>
            <a:pPr marL="457200" lvl="0" indent="-304800" algn="just" rtl="0">
              <a:lnSpc>
                <a:spcPct val="115000"/>
              </a:lnSpc>
              <a:spcBef>
                <a:spcPts val="1200"/>
              </a:spcBef>
              <a:spcAft>
                <a:spcPts val="0"/>
              </a:spcAft>
              <a:buClr>
                <a:srgbClr val="000000"/>
              </a:buClr>
              <a:buSzPts val="1200"/>
              <a:buFont typeface="Arial"/>
              <a:buChar char="●"/>
            </a:pPr>
            <a:r>
              <a:rPr lang="es" sz="1200">
                <a:solidFill>
                  <a:srgbClr val="000000"/>
                </a:solidFill>
                <a:latin typeface="Arial"/>
                <a:ea typeface="Arial"/>
                <a:cs typeface="Arial"/>
                <a:sym typeface="Arial"/>
              </a:rPr>
              <a:t>DTOs de respuesta:</a:t>
            </a:r>
            <a:r>
              <a:rPr lang="es" sz="1200" b="0">
                <a:solidFill>
                  <a:srgbClr val="000000"/>
                </a:solidFill>
                <a:latin typeface="Arial"/>
                <a:ea typeface="Arial"/>
                <a:cs typeface="Arial"/>
                <a:sym typeface="Arial"/>
              </a:rPr>
              <a:t> Modelos de movimientos y domiciliaciones modificados para no devolver el campo ID.</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Mapper: </a:t>
            </a:r>
            <a:r>
              <a:rPr lang="es" sz="1200" b="0">
                <a:solidFill>
                  <a:srgbClr val="000000"/>
                </a:solidFill>
                <a:latin typeface="Arial"/>
                <a:ea typeface="Arial"/>
                <a:cs typeface="Arial"/>
                <a:sym typeface="Arial"/>
              </a:rPr>
              <a:t>Mapper para transformar los modelo en su DTO respectivo.</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MovimientoQuery:</a:t>
            </a:r>
            <a:r>
              <a:rPr lang="es" sz="1200" b="0">
                <a:solidFill>
                  <a:srgbClr val="000000"/>
                </a:solidFill>
                <a:latin typeface="Arial"/>
                <a:ea typeface="Arial"/>
                <a:cs typeface="Arial"/>
                <a:sym typeface="Arial"/>
              </a:rPr>
              <a:t> Modificación de las funciones haciendo uso de los modelos de respuesta y mappers.</a:t>
            </a:r>
            <a:endParaRPr sz="1200" b="0">
              <a:solidFill>
                <a:srgbClr val="000000"/>
              </a:solidFill>
              <a:latin typeface="Arial"/>
              <a:ea typeface="Arial"/>
              <a:cs typeface="Arial"/>
              <a:sym typeface="Arial"/>
            </a:endParaRPr>
          </a:p>
          <a:p>
            <a:pPr marL="0" lvl="0" indent="0" algn="just" rtl="0">
              <a:spcBef>
                <a:spcPts val="1200"/>
              </a:spcBef>
              <a:spcAft>
                <a:spcPts val="0"/>
              </a:spcAft>
              <a:buNone/>
            </a:pPr>
            <a:r>
              <a:rPr lang="es" sz="1200">
                <a:solidFill>
                  <a:srgbClr val="000000"/>
                </a:solidFill>
                <a:latin typeface="Arial"/>
                <a:ea typeface="Arial"/>
                <a:cs typeface="Arial"/>
                <a:sym typeface="Arial"/>
              </a:rPr>
              <a:t>Beneficios de la implementación</a:t>
            </a:r>
            <a:endParaRPr sz="1200">
              <a:solidFill>
                <a:srgbClr val="000000"/>
              </a:solidFill>
              <a:latin typeface="Arial"/>
              <a:ea typeface="Arial"/>
              <a:cs typeface="Arial"/>
              <a:sym typeface="Arial"/>
            </a:endParaRPr>
          </a:p>
          <a:p>
            <a:pPr marL="457200" lvl="0" indent="-304800" algn="just" rtl="0">
              <a:lnSpc>
                <a:spcPct val="115000"/>
              </a:lnSpc>
              <a:spcBef>
                <a:spcPts val="1200"/>
              </a:spcBef>
              <a:spcAft>
                <a:spcPts val="0"/>
              </a:spcAft>
              <a:buClr>
                <a:srgbClr val="000000"/>
              </a:buClr>
              <a:buSzPts val="1200"/>
              <a:buFont typeface="Arial"/>
              <a:buChar char="●"/>
            </a:pPr>
            <a:r>
              <a:rPr lang="es" sz="1200" b="0">
                <a:solidFill>
                  <a:srgbClr val="000000"/>
                </a:solidFill>
                <a:latin typeface="Arial"/>
                <a:ea typeface="Arial"/>
                <a:cs typeface="Arial"/>
                <a:sym typeface="Arial"/>
              </a:rPr>
              <a:t>Reducir el consumo de memoria.</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b="0">
                <a:solidFill>
                  <a:srgbClr val="000000"/>
                </a:solidFill>
                <a:latin typeface="Arial"/>
                <a:ea typeface="Arial"/>
                <a:cs typeface="Arial"/>
                <a:sym typeface="Arial"/>
              </a:rPr>
              <a:t>Simplificar las funciones.</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b="0">
                <a:solidFill>
                  <a:srgbClr val="000000"/>
                </a:solidFill>
                <a:latin typeface="Arial"/>
                <a:ea typeface="Arial"/>
                <a:cs typeface="Arial"/>
                <a:sym typeface="Arial"/>
              </a:rPr>
              <a:t>Evitar devolver campos nulos incorrectos.</a:t>
            </a:r>
            <a:endParaRPr sz="1200" b="0">
              <a:solidFill>
                <a:srgbClr val="000000"/>
              </a:solidFill>
              <a:latin typeface="Arial"/>
              <a:ea typeface="Arial"/>
              <a:cs typeface="Arial"/>
              <a:sym typeface="Arial"/>
            </a:endParaRPr>
          </a:p>
          <a:p>
            <a:pPr marL="0" lvl="0" indent="0" algn="just" rtl="0">
              <a:lnSpc>
                <a:spcPct val="115000"/>
              </a:lnSpc>
              <a:spcBef>
                <a:spcPts val="1200"/>
              </a:spcBef>
              <a:spcAft>
                <a:spcPts val="0"/>
              </a:spcAft>
              <a:buNone/>
            </a:pPr>
            <a:r>
              <a:rPr lang="es" sz="1200">
                <a:solidFill>
                  <a:srgbClr val="000000"/>
                </a:solidFill>
                <a:latin typeface="Arial"/>
                <a:ea typeface="Arial"/>
                <a:cs typeface="Arial"/>
                <a:sym typeface="Arial"/>
              </a:rPr>
              <a:t>Información extra</a:t>
            </a:r>
            <a:endParaRPr sz="1200">
              <a:solidFill>
                <a:srgbClr val="000000"/>
              </a:solidFill>
              <a:latin typeface="Arial"/>
              <a:ea typeface="Arial"/>
              <a:cs typeface="Arial"/>
              <a:sym typeface="Arial"/>
            </a:endParaRPr>
          </a:p>
          <a:p>
            <a:pPr marL="457200" lvl="0" indent="-304800" algn="just" rtl="0">
              <a:lnSpc>
                <a:spcPct val="115000"/>
              </a:lnSpc>
              <a:spcBef>
                <a:spcPts val="1200"/>
              </a:spcBef>
              <a:spcAft>
                <a:spcPts val="0"/>
              </a:spcAft>
              <a:buClr>
                <a:srgbClr val="000000"/>
              </a:buClr>
              <a:buSzPts val="1200"/>
              <a:buFont typeface="Arial"/>
              <a:buChar char="●"/>
            </a:pPr>
            <a:r>
              <a:rPr lang="es" sz="1200">
                <a:solidFill>
                  <a:srgbClr val="000000"/>
                </a:solidFill>
                <a:latin typeface="Arial"/>
                <a:ea typeface="Arial"/>
                <a:cs typeface="Arial"/>
                <a:sym typeface="Arial"/>
              </a:rPr>
              <a:t>Script initMongo.js:</a:t>
            </a:r>
            <a:r>
              <a:rPr lang="es" sz="1200" b="0">
                <a:solidFill>
                  <a:srgbClr val="000000"/>
                </a:solidFill>
                <a:latin typeface="Arial"/>
                <a:ea typeface="Arial"/>
                <a:cs typeface="Arial"/>
                <a:sym typeface="Arial"/>
              </a:rPr>
              <a:t> Para comprobar las funciones debemos agregar un GUID y un clienteID fijo a cada movimiento.</a:t>
            </a:r>
            <a:endParaRPr sz="1200" b="0">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Error: </a:t>
            </a:r>
            <a:r>
              <a:rPr lang="es" sz="1200" b="0" i="1">
                <a:solidFill>
                  <a:srgbClr val="000000"/>
                </a:solidFill>
                <a:latin typeface="Arial"/>
                <a:ea typeface="Arial"/>
                <a:cs typeface="Arial"/>
                <a:sym typeface="Arial"/>
              </a:rPr>
              <a:t>Cannot access a disposed context instance.</a:t>
            </a:r>
            <a:r>
              <a:rPr lang="es" sz="1200" b="0">
                <a:solidFill>
                  <a:srgbClr val="000000"/>
                </a:solidFill>
                <a:latin typeface="Arial"/>
                <a:ea typeface="Arial"/>
                <a:cs typeface="Arial"/>
                <a:sym typeface="Arial"/>
              </a:rPr>
              <a:t> Debido a un error de GraphQL previo a los cambios, cuando usemos autenticación, las consultas que requieran login previo solo nos dejará lanzarlas la primera vez tras iniciar el proyecto.</a:t>
            </a:r>
            <a:endParaRPr sz="1200" b="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Presentación en pantalla (16:9)</PresentationFormat>
  <Paragraphs>134</Paragraphs>
  <Slides>25</Slides>
  <Notes>25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Nunito</vt:lpstr>
      <vt:lpstr>Roboto</vt:lpstr>
      <vt:lpstr>Gloria Hallelujah</vt:lpstr>
      <vt:lpstr>Maven Pro</vt:lpstr>
      <vt:lpstr>Momentum</vt:lpstr>
      <vt:lpstr>Propuestas de mejora</vt:lpstr>
      <vt:lpstr>ÍNDICE</vt:lpstr>
      <vt:lpstr>Caché en Memoria</vt:lpstr>
      <vt:lpstr>Caché en Memoria</vt:lpstr>
      <vt:lpstr>Caché en Memoria </vt:lpstr>
      <vt:lpstr>Backup ZIP</vt:lpstr>
      <vt:lpstr>Presentación de PowerPoint</vt:lpstr>
      <vt:lpstr>Presentación de PowerPoint</vt:lpstr>
      <vt:lpstr>GraphQL</vt:lpstr>
      <vt:lpstr>GraphQL</vt:lpstr>
      <vt:lpstr>GraphQL</vt:lpstr>
      <vt:lpstr>GraphQL</vt:lpstr>
      <vt:lpstr>GraphQL</vt:lpstr>
      <vt:lpstr>GraphQL</vt:lpstr>
      <vt:lpstr>Mejoras en el manejo de errores al enviar notificaciones por WebSocket</vt:lpstr>
      <vt:lpstr>WebSocket</vt:lpstr>
      <vt:lpstr>WebSocket</vt:lpstr>
      <vt:lpstr>Mejoras en el manejo de errores al enviar notificaciones por WebSocket</vt:lpstr>
      <vt:lpstr>Presentación de PowerPoint</vt:lpstr>
      <vt:lpstr>Configuración de la Entidad en OnModelCreating</vt:lpstr>
      <vt:lpstr>Mejora de consistencia de datos/escalabilidad</vt:lpstr>
      <vt:lpstr>Mejoras en la estructura del código</vt:lpstr>
      <vt:lpstr>Mejoras en la estructura del código</vt:lpstr>
      <vt:lpstr>Mejoras en la estructura del código</vt:lpstr>
      <vt:lpstr>Nuevos métodos agregados y cambio en respuestas http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Jaime León Mulero</cp:lastModifiedBy>
  <cp:revision>1</cp:revision>
  <dcterms:modified xsi:type="dcterms:W3CDTF">2025-02-12T19:02:46Z</dcterms:modified>
</cp:coreProperties>
</file>