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2D0P5BNWcC8SIMhHXR6pXgjk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866a64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g31866a640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c66ab57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32c66ab57d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" name="Google Shape;14;p8"/>
          <p:cNvSpPr txBox="1"/>
          <p:nvPr>
            <p:ph type="ctrTitle"/>
          </p:nvPr>
        </p:nvSpPr>
        <p:spPr>
          <a:xfrm>
            <a:off x="484552" y="447675"/>
            <a:ext cx="8397511" cy="271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484552" y="3602037"/>
            <a:ext cx="8397511" cy="246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hyperlink" Target="https://github.com/javi97ruiz" TargetMode="External"/><Relationship Id="rId13" Type="http://schemas.openxmlformats.org/officeDocument/2006/relationships/hyperlink" Target="https://github.com/Diokar017" TargetMode="External"/><Relationship Id="rId12" Type="http://schemas.openxmlformats.org/officeDocument/2006/relationships/hyperlink" Target="https://github.com/13elhadri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hyperlink" Target="https://github.com/KevinSanchez5" TargetMode="External"/><Relationship Id="rId15" Type="http://schemas.openxmlformats.org/officeDocument/2006/relationships/hyperlink" Target="https://github.com/jaimeleon10" TargetMode="External"/><Relationship Id="rId14" Type="http://schemas.openxmlformats.org/officeDocument/2006/relationships/image" Target="../media/image10.png"/><Relationship Id="rId16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github.com/Alba448" TargetMode="External"/><Relationship Id="rId7" Type="http://schemas.openxmlformats.org/officeDocument/2006/relationships/hyperlink" Target="https://github.com/ngalvez0910" TargetMode="External"/><Relationship Id="rId8" Type="http://schemas.openxmlformats.org/officeDocument/2006/relationships/hyperlink" Target="https://github.com/wolverine307m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1"/>
          <p:cNvSpPr txBox="1"/>
          <p:nvPr>
            <p:ph type="ctrTitle"/>
          </p:nvPr>
        </p:nvSpPr>
        <p:spPr>
          <a:xfrm>
            <a:off x="484550" y="920376"/>
            <a:ext cx="491084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s-ES" sz="6600"/>
              <a:t>VIVES</a:t>
            </a:r>
            <a:br>
              <a:rPr lang="es-ES" sz="6600"/>
            </a:br>
            <a:r>
              <a:rPr lang="es-ES" sz="6600"/>
              <a:t>BANK</a:t>
            </a:r>
            <a:endParaRPr/>
          </a:p>
        </p:txBody>
      </p:sp>
      <p:sp>
        <p:nvSpPr>
          <p:cNvPr id="26" name="Google Shape;26;p1"/>
          <p:cNvSpPr txBox="1"/>
          <p:nvPr>
            <p:ph idx="1" type="subTitle"/>
          </p:nvPr>
        </p:nvSpPr>
        <p:spPr>
          <a:xfrm>
            <a:off x="484551" y="3792070"/>
            <a:ext cx="4910841" cy="259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8108"/>
              <a:buNone/>
            </a:pPr>
            <a:r>
              <a:rPr b="0" i="0" lang="es-ES" sz="1800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JAIME LEÓN MULERO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8108"/>
              <a:buNone/>
            </a:pPr>
            <a:r>
              <a:rPr lang="es-E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YAHYA EL HADRI EL BAKKALI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8108"/>
              <a:buNone/>
            </a:pPr>
            <a:r>
              <a:rPr lang="es-E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ALBA </a:t>
            </a:r>
            <a:r>
              <a:rPr b="0" i="0" lang="es-ES" sz="1800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GARCÍA ORDUÑA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8108"/>
              <a:buNone/>
            </a:pPr>
            <a:r>
              <a:rPr b="0" i="0" lang="es-ES" sz="1800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NATALIA GONZÁLEZ ÁLVAREZ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8108"/>
              <a:buNone/>
            </a:pPr>
            <a:r>
              <a:rPr b="0" i="0" lang="es-ES" sz="1800" u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MARIO DE DOMINGO ÁLVAREZ</a:t>
            </a:r>
            <a:endParaRPr b="0" i="0" sz="1800" u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KELVIN SANCHEZ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SCAR ENCABO NIETO</a:t>
            </a:r>
            <a:endParaRPr b="0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JAVIER RUIZ SERRANO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Banco en el Reino Unido para la venta | Eternity Law International" id="27" name="Google Shape;2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24130" r="0" t="-374"/>
          <a:stretch/>
        </p:blipFill>
        <p:spPr>
          <a:xfrm>
            <a:off x="5289176" y="-3333"/>
            <a:ext cx="6902824" cy="684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ctrTitle"/>
          </p:nvPr>
        </p:nvSpPr>
        <p:spPr>
          <a:xfrm>
            <a:off x="484552" y="447675"/>
            <a:ext cx="8397511" cy="271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484551" y="3695701"/>
            <a:ext cx="8397511" cy="2714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06" lvl="0" marL="246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Arial"/>
              <a:buChar char="•"/>
            </a:pPr>
            <a:r>
              <a:rPr b="0" i="0" lang="es-ES" sz="2272" u="none" strike="noStrike">
                <a:solidFill>
                  <a:srgbClr val="242852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sz="2872">
              <a:latin typeface="Open Sans"/>
              <a:ea typeface="Open Sans"/>
              <a:cs typeface="Open Sans"/>
              <a:sym typeface="Open Sans"/>
            </a:endParaRPr>
          </a:p>
          <a:p>
            <a:pPr indent="-2506" lvl="0" marL="246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Arial"/>
              <a:buChar char="•"/>
            </a:pPr>
            <a:r>
              <a:rPr b="0" i="0" lang="es-ES" sz="2272" u="none" strike="noStrike">
                <a:solidFill>
                  <a:srgbClr val="242852"/>
                </a:solidFill>
                <a:latin typeface="Open Sans"/>
                <a:ea typeface="Open Sans"/>
                <a:cs typeface="Open Sans"/>
                <a:sym typeface="Open Sans"/>
              </a:rPr>
              <a:t>Diagrama de clases</a:t>
            </a:r>
            <a:endParaRPr sz="2872"/>
          </a:p>
          <a:p>
            <a:pPr indent="-2506" lvl="0" marL="246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Arial"/>
              <a:buChar char="•"/>
            </a:pPr>
            <a:r>
              <a:rPr lang="es-ES" sz="2272">
                <a:solidFill>
                  <a:srgbClr val="242852"/>
                </a:solidFill>
                <a:latin typeface="Open Sans"/>
                <a:ea typeface="Open Sans"/>
                <a:cs typeface="Open Sans"/>
                <a:sym typeface="Open Sans"/>
              </a:rPr>
              <a:t>Requisitos funcionales</a:t>
            </a:r>
            <a:endParaRPr sz="2872">
              <a:latin typeface="Open Sans"/>
              <a:ea typeface="Open Sans"/>
              <a:cs typeface="Open Sans"/>
              <a:sym typeface="Open Sans"/>
            </a:endParaRPr>
          </a:p>
          <a:p>
            <a:pPr indent="-2506" lvl="0" marL="246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Arial"/>
              <a:buChar char="•"/>
            </a:pPr>
            <a:r>
              <a:rPr b="0" i="0" lang="es-ES" sz="2272" u="none" strike="noStrike">
                <a:solidFill>
                  <a:srgbClr val="242852"/>
                </a:solidFill>
                <a:latin typeface="Open Sans"/>
                <a:ea typeface="Open Sans"/>
                <a:cs typeface="Open Sans"/>
                <a:sym typeface="Open Sans"/>
              </a:rPr>
              <a:t>Git Flow</a:t>
            </a:r>
            <a:endParaRPr sz="2872">
              <a:latin typeface="Open Sans"/>
              <a:ea typeface="Open Sans"/>
              <a:cs typeface="Open Sans"/>
              <a:sym typeface="Open Sans"/>
            </a:endParaRPr>
          </a:p>
          <a:p>
            <a:pPr indent="-2506" lvl="0" marL="246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Arial"/>
              <a:buChar char="•"/>
            </a:pPr>
            <a:r>
              <a:rPr b="0" i="0" lang="es-ES" sz="2272" u="none" strike="noStrike">
                <a:solidFill>
                  <a:srgbClr val="242852"/>
                </a:solidFill>
                <a:latin typeface="Open Sans"/>
                <a:ea typeface="Open Sans"/>
                <a:cs typeface="Open Sans"/>
                <a:sym typeface="Open Sans"/>
              </a:rPr>
              <a:t>Explicación del código</a:t>
            </a:r>
            <a:endParaRPr sz="2272">
              <a:solidFill>
                <a:srgbClr val="2428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06" lvl="0" marL="246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Arial"/>
              <a:buChar char="•"/>
            </a:pPr>
            <a:r>
              <a:rPr lang="es-ES" sz="2272">
                <a:solidFill>
                  <a:srgbClr val="242852"/>
                </a:solidFill>
                <a:latin typeface="Open Sans"/>
                <a:ea typeface="Open Sans"/>
                <a:cs typeface="Open Sans"/>
                <a:sym typeface="Open Sans"/>
              </a:rPr>
              <a:t>Estimación de costes</a:t>
            </a:r>
            <a:endParaRPr sz="2272">
              <a:solidFill>
                <a:srgbClr val="2428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2428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866a640a8_0_0"/>
          <p:cNvSpPr txBox="1"/>
          <p:nvPr>
            <p:ph type="ctrTitle"/>
          </p:nvPr>
        </p:nvSpPr>
        <p:spPr>
          <a:xfrm>
            <a:off x="1897244" y="0"/>
            <a:ext cx="8397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/>
              <a:t>DIAGRAMA DE CLASES</a:t>
            </a:r>
            <a:endParaRPr/>
          </a:p>
        </p:txBody>
      </p:sp>
      <p:sp>
        <p:nvSpPr>
          <p:cNvPr id="40" name="Google Shape;40;g31866a640a8_0_0"/>
          <p:cNvSpPr/>
          <p:nvPr/>
        </p:nvSpPr>
        <p:spPr>
          <a:xfrm>
            <a:off x="-1" y="1552602"/>
            <a:ext cx="12192000" cy="32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nterfaz de usuario gráfica, Aplicación&#10;&#10;Descripción generada automáticamente" id="41" name="Google Shape;41;g31866a640a8_0_0"/>
          <p:cNvPicPr preferRelativeResize="0"/>
          <p:nvPr/>
        </p:nvPicPr>
        <p:blipFill rotWithShape="1">
          <a:blip r:embed="rId3">
            <a:alphaModFix/>
          </a:blip>
          <a:srcRect b="0" l="0" r="52499" t="42353"/>
          <a:stretch/>
        </p:blipFill>
        <p:spPr>
          <a:xfrm>
            <a:off x="787403" y="1662583"/>
            <a:ext cx="3192926" cy="4778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42" name="Google Shape;42;g31866a640a8_0_0"/>
          <p:cNvPicPr preferRelativeResize="0"/>
          <p:nvPr/>
        </p:nvPicPr>
        <p:blipFill rotWithShape="1">
          <a:blip r:embed="rId3">
            <a:alphaModFix/>
          </a:blip>
          <a:srcRect b="62353" l="47018" r="28560" t="0"/>
          <a:stretch/>
        </p:blipFill>
        <p:spPr>
          <a:xfrm>
            <a:off x="9406797" y="2158507"/>
            <a:ext cx="1916272" cy="3642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43" name="Google Shape;43;g31866a640a8_0_0"/>
          <p:cNvPicPr preferRelativeResize="0"/>
          <p:nvPr/>
        </p:nvPicPr>
        <p:blipFill rotWithShape="1">
          <a:blip r:embed="rId3">
            <a:alphaModFix/>
          </a:blip>
          <a:srcRect b="20783" l="47260" r="0" t="30320"/>
          <a:stretch/>
        </p:blipFill>
        <p:spPr>
          <a:xfrm>
            <a:off x="4541997" y="1836307"/>
            <a:ext cx="4075950" cy="465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31866a640a8_0_0"/>
          <p:cNvSpPr/>
          <p:nvPr/>
        </p:nvSpPr>
        <p:spPr>
          <a:xfrm>
            <a:off x="4290072" y="1727728"/>
            <a:ext cx="2057400" cy="7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" name="Google Shape;45;g31866a640a8_0_0"/>
          <p:cNvCxnSpPr/>
          <p:nvPr/>
        </p:nvCxnSpPr>
        <p:spPr>
          <a:xfrm>
            <a:off x="3974150" y="1952250"/>
            <a:ext cx="574500" cy="13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g31866a640a8_0_0"/>
          <p:cNvSpPr txBox="1"/>
          <p:nvPr/>
        </p:nvSpPr>
        <p:spPr>
          <a:xfrm>
            <a:off x="5187550" y="2033825"/>
            <a:ext cx="346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rPr>
              <a:t>*</a:t>
            </a:r>
            <a:endParaRPr sz="3100">
              <a:solidFill>
                <a:schemeClr val="accent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g31866a640a8_0_0"/>
          <p:cNvSpPr txBox="1"/>
          <p:nvPr/>
        </p:nvSpPr>
        <p:spPr>
          <a:xfrm>
            <a:off x="10086700" y="5744350"/>
            <a:ext cx="346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rPr>
              <a:t>*</a:t>
            </a:r>
            <a:endParaRPr sz="3100">
              <a:solidFill>
                <a:schemeClr val="accent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ctrTitle"/>
          </p:nvPr>
        </p:nvSpPr>
        <p:spPr>
          <a:xfrm>
            <a:off x="1748400" y="0"/>
            <a:ext cx="86952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ES"/>
              <a:t>REQUISITOS FUNCIONALES</a:t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1" y="1552602"/>
            <a:ext cx="12192000" cy="32407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419699" y="1781202"/>
            <a:ext cx="3630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1.- Gestión de Usuarios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1.1.- Crear usuario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1.2.- Buscar usuario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1.3.- Actualizar usuario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1.4.- Borrar usuario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1.5.- Gestión de Clientes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1.5.1.- Crear cliente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1.5.2.- Buscar cliente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1.5.3.- Modificar cliente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1.5.4.- Eliminar cliente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RF 1.6.- Gestión de Administradores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1.6.1.- Crear administrador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1.6.2.- Buscar administrador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1.6.3.- Modificar administrador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ct val="163636"/>
              <a:buNone/>
            </a:pPr>
            <a:r>
              <a:rPr lang="es-ES" sz="1700">
                <a:latin typeface="Open Sans"/>
                <a:ea typeface="Open Sans"/>
                <a:cs typeface="Open Sans"/>
                <a:sym typeface="Open Sans"/>
              </a:rPr>
              <a:t>	RF 1.6.4.- Eliminar administrador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2428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4373146" y="1718227"/>
            <a:ext cx="32109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RF 2.- Gestión de Productos 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RF 2.1.- Gestión de Cuentas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2.1.1.- Crear cuenta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2.1.2.- Buscar cuenta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2.1.3.- Mostrar cuentas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2.1.4.- Modificar cuenta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2.1.5.- Eliminar cuenta</a:t>
            </a:r>
            <a:endParaRPr>
              <a:solidFill>
                <a:srgbClr val="2428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782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RF 2.2.- Gestión de Tarjetas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945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2.2.1.- Crear tarjeta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945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2.2.2.- Buscar tarjeta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945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2.2.3.- Mostrar tarjetas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945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2.2.4.- Modificar tarjeta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242852"/>
              </a:buClr>
              <a:buSzPts val="2945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RF 2.2.5.- Eliminar tarjeta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RF 3.- Registro de Movimientos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7906867" y="1781202"/>
            <a:ext cx="41550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4.- Gestión Operaciones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RF 4.1.- Domiciliación de recibos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RF 4.2.- Ingresos de nóminas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RF 4.3.- Ingresos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RF 4.4.- Transferencias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     RF 4.4.1- Revocar transferencias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RF 4.5.- Pagos de tarjetas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5.- Realizar copia de seguridad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6.- Obtener datos del cliente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7.- Obtener movimientos del cliente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8.- Obtener datos del cliente y sus productos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9.- Realizar cambio de divisas</a:t>
            </a:r>
            <a:endParaRPr b="0" i="0" sz="5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rPr b="0" i="0" lang="es-ES" sz="5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 10.- Sistema de notificaciones a tiempo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0" y="737525"/>
            <a:ext cx="12192000" cy="33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4"/>
          <p:cNvSpPr txBox="1"/>
          <p:nvPr>
            <p:ph type="ctrTitle"/>
          </p:nvPr>
        </p:nvSpPr>
        <p:spPr>
          <a:xfrm>
            <a:off x="1897193" y="2943760"/>
            <a:ext cx="83976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959"/>
              </a:buClr>
              <a:buSzPts val="6000"/>
              <a:buFont typeface="Arial"/>
              <a:buNone/>
            </a:pPr>
            <a:r>
              <a:rPr lang="es-ES">
                <a:solidFill>
                  <a:srgbClr val="465959"/>
                </a:solidFill>
              </a:rPr>
              <a:t>GitFlow</a:t>
            </a:r>
            <a:endParaRPr>
              <a:solidFill>
                <a:srgbClr val="465959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0" y="6071525"/>
            <a:ext cx="12192000" cy="786300"/>
          </a:xfrm>
          <a:prstGeom prst="rect">
            <a:avLst/>
          </a:prstGeom>
          <a:solidFill>
            <a:srgbClr val="46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c66ab57d9_0_5"/>
          <p:cNvSpPr/>
          <p:nvPr/>
        </p:nvSpPr>
        <p:spPr>
          <a:xfrm>
            <a:off x="0" y="737525"/>
            <a:ext cx="12192000" cy="33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g32c66ab57d9_0_5"/>
          <p:cNvSpPr txBox="1"/>
          <p:nvPr>
            <p:ph type="ctrTitle"/>
          </p:nvPr>
        </p:nvSpPr>
        <p:spPr>
          <a:xfrm>
            <a:off x="1897193" y="2943760"/>
            <a:ext cx="83976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959"/>
              </a:buClr>
              <a:buSzPct val="111110"/>
              <a:buFont typeface="Arial"/>
              <a:buNone/>
            </a:pPr>
            <a:r>
              <a:rPr lang="es-ES">
                <a:solidFill>
                  <a:srgbClr val="465959"/>
                </a:solidFill>
              </a:rPr>
              <a:t>EXPLICACIÓN DEL CÓDIGO</a:t>
            </a:r>
            <a:endParaRPr/>
          </a:p>
        </p:txBody>
      </p:sp>
      <p:sp>
        <p:nvSpPr>
          <p:cNvPr id="70" name="Google Shape;70;g32c66ab57d9_0_5"/>
          <p:cNvSpPr/>
          <p:nvPr/>
        </p:nvSpPr>
        <p:spPr>
          <a:xfrm>
            <a:off x="0" y="6071525"/>
            <a:ext cx="12192000" cy="786300"/>
          </a:xfrm>
          <a:prstGeom prst="rect">
            <a:avLst/>
          </a:prstGeom>
          <a:solidFill>
            <a:srgbClr val="46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ctrTitle"/>
          </p:nvPr>
        </p:nvSpPr>
        <p:spPr>
          <a:xfrm>
            <a:off x="1897244" y="0"/>
            <a:ext cx="8397511" cy="1217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s-ES"/>
              <a:t>ESTIMACIÓN DE COSTES</a:t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-1" y="1552602"/>
            <a:ext cx="12192000" cy="32407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5" y="2187511"/>
            <a:ext cx="5716614" cy="294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7566" y="1954632"/>
            <a:ext cx="5620202" cy="33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6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6"/>
          <p:cNvSpPr txBox="1"/>
          <p:nvPr>
            <p:ph type="ctrTitle"/>
          </p:nvPr>
        </p:nvSpPr>
        <p:spPr>
          <a:xfrm>
            <a:off x="484552" y="447675"/>
            <a:ext cx="11079919" cy="271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959"/>
              </a:buClr>
              <a:buSzPts val="5400"/>
              <a:buFont typeface="Arial"/>
              <a:buNone/>
            </a:pPr>
            <a:r>
              <a:rPr lang="es-ES">
                <a:solidFill>
                  <a:srgbClr val="465959"/>
                </a:solidFill>
              </a:rPr>
              <a:t>INTEGRANTES DEL GRUPO</a:t>
            </a:r>
            <a:br>
              <a:rPr lang="es-ES">
                <a:solidFill>
                  <a:srgbClr val="465959"/>
                </a:solidFill>
              </a:rPr>
            </a:br>
            <a:endParaRPr>
              <a:solidFill>
                <a:srgbClr val="465959"/>
              </a:solidFill>
            </a:endParaRPr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13398"/>
            <a:ext cx="1591054" cy="155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8908" y="3468507"/>
            <a:ext cx="1588968" cy="1599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bujo animado de un personaje animado&#10;&#10;Descripción generada automáticamente con confianza media" id="88" name="Google Shape;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9855" y="3421741"/>
            <a:ext cx="1096169" cy="154470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/>
        </p:nvSpPr>
        <p:spPr>
          <a:xfrm>
            <a:off x="1506493" y="3906290"/>
            <a:ext cx="10595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Alba448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6712019" y="3881183"/>
            <a:ext cx="1643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Ngalvez0910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9866726" y="3858599"/>
            <a:ext cx="21045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wolverine307mda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52214" y="5492303"/>
            <a:ext cx="1923803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KevinSanchez5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745446" y="5492303"/>
            <a:ext cx="153415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javi97ruiz</a:t>
            </a:r>
            <a:b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a caricatura de una persona&#10;&#10;Descripción generada automáticamente con confianza media" id="94" name="Google Shape;94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90417" y="3468507"/>
            <a:ext cx="1643745" cy="164374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10017926" y="5485810"/>
            <a:ext cx="1643745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13elhadri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213367" y="5485851"/>
            <a:ext cx="1923803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Diokar017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20174" y="5015289"/>
            <a:ext cx="1489257" cy="14892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3973076" y="3887595"/>
            <a:ext cx="1534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Jaimeleon10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26323" y="4966447"/>
            <a:ext cx="1749311" cy="174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rixVTI">
  <a:themeElements>
    <a:clrScheme name="Custom 29">
      <a:dk1>
        <a:srgbClr val="000000"/>
      </a:dk1>
      <a:lt1>
        <a:srgbClr val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2024-11-18T19:11:44Z</dcterms:created>
  <dc:creator>N G</dc:creator>
</cp:coreProperties>
</file>