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26" r:id="rId7"/>
    <p:sldId id="318" r:id="rId8"/>
    <p:sldId id="320" r:id="rId9"/>
    <p:sldId id="321" r:id="rId10"/>
    <p:sldId id="322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0" d="100"/>
          <a:sy n="100" d="100"/>
        </p:scale>
        <p:origin x="96" y="20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6052A-0105-44F0-AB56-575D23815FE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2C489C-8251-4256-9607-87B469C63A84}">
      <dgm:prSet/>
      <dgm:spPr/>
      <dgm:t>
        <a:bodyPr/>
        <a:lstStyle/>
        <a:p>
          <a:r>
            <a:rPr lang="es-ES"/>
            <a:t>UART</a:t>
          </a:r>
          <a:endParaRPr lang="en-US"/>
        </a:p>
      </dgm:t>
    </dgm:pt>
    <dgm:pt modelId="{3444C458-7854-46A4-A244-B3649954847E}" type="parTrans" cxnId="{529AEE6E-E67B-4422-8C09-A7084AADDB6A}">
      <dgm:prSet/>
      <dgm:spPr/>
      <dgm:t>
        <a:bodyPr/>
        <a:lstStyle/>
        <a:p>
          <a:endParaRPr lang="en-US"/>
        </a:p>
      </dgm:t>
    </dgm:pt>
    <dgm:pt modelId="{E29F317D-ADA6-40CE-9600-51421129A7A5}" type="sibTrans" cxnId="{529AEE6E-E67B-4422-8C09-A7084AADDB6A}">
      <dgm:prSet/>
      <dgm:spPr/>
      <dgm:t>
        <a:bodyPr/>
        <a:lstStyle/>
        <a:p>
          <a:endParaRPr lang="en-US"/>
        </a:p>
      </dgm:t>
    </dgm:pt>
    <dgm:pt modelId="{69B6664C-7C10-4991-9DB8-527645C5C08B}">
      <dgm:prSet/>
      <dgm:spPr/>
      <dgm:t>
        <a:bodyPr/>
        <a:lstStyle/>
        <a:p>
          <a:r>
            <a:rPr lang="es-ES"/>
            <a:t>Sensor PIR</a:t>
          </a:r>
          <a:endParaRPr lang="en-US"/>
        </a:p>
      </dgm:t>
    </dgm:pt>
    <dgm:pt modelId="{AD845CFD-3E89-4343-9C69-18B35ADCA94A}" type="parTrans" cxnId="{3536D1F0-4453-43F8-8D24-BF6DF3BC2E54}">
      <dgm:prSet/>
      <dgm:spPr/>
      <dgm:t>
        <a:bodyPr/>
        <a:lstStyle/>
        <a:p>
          <a:endParaRPr lang="en-US"/>
        </a:p>
      </dgm:t>
    </dgm:pt>
    <dgm:pt modelId="{DC6B68E2-4B01-4EDD-98C5-4FAAE22141CF}" type="sibTrans" cxnId="{3536D1F0-4453-43F8-8D24-BF6DF3BC2E54}">
      <dgm:prSet/>
      <dgm:spPr/>
      <dgm:t>
        <a:bodyPr/>
        <a:lstStyle/>
        <a:p>
          <a:endParaRPr lang="en-US"/>
        </a:p>
      </dgm:t>
    </dgm:pt>
    <dgm:pt modelId="{7DC197E5-6552-480A-8FDD-D2A2EA360DEA}">
      <dgm:prSet/>
      <dgm:spPr/>
      <dgm:t>
        <a:bodyPr/>
        <a:lstStyle/>
        <a:p>
          <a:r>
            <a:rPr lang="es-ES"/>
            <a:t>Teclado Matricial</a:t>
          </a:r>
          <a:endParaRPr lang="en-US"/>
        </a:p>
      </dgm:t>
    </dgm:pt>
    <dgm:pt modelId="{865E7BE3-A29E-4FBC-B4FE-D0E4C8FEC8DC}" type="parTrans" cxnId="{D5A7A76D-A8CA-4611-BDD0-2782C0BEBA9B}">
      <dgm:prSet/>
      <dgm:spPr/>
      <dgm:t>
        <a:bodyPr/>
        <a:lstStyle/>
        <a:p>
          <a:endParaRPr lang="en-US"/>
        </a:p>
      </dgm:t>
    </dgm:pt>
    <dgm:pt modelId="{F5E8F794-0393-4B1C-B11A-B1A77CA5EC1F}" type="sibTrans" cxnId="{D5A7A76D-A8CA-4611-BDD0-2782C0BEBA9B}">
      <dgm:prSet/>
      <dgm:spPr/>
      <dgm:t>
        <a:bodyPr/>
        <a:lstStyle/>
        <a:p>
          <a:endParaRPr lang="en-US"/>
        </a:p>
      </dgm:t>
    </dgm:pt>
    <dgm:pt modelId="{90776AA2-0170-4CA2-83C0-7BB3880E7195}" type="pres">
      <dgm:prSet presAssocID="{4076052A-0105-44F0-AB56-575D23815F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1BA6B9-7122-4B85-A124-4A293B6F9AF5}" type="pres">
      <dgm:prSet presAssocID="{502C489C-8251-4256-9607-87B469C63A84}" presName="hierRoot1" presStyleCnt="0"/>
      <dgm:spPr/>
    </dgm:pt>
    <dgm:pt modelId="{E6E96D87-3891-4796-B328-0E163079332E}" type="pres">
      <dgm:prSet presAssocID="{502C489C-8251-4256-9607-87B469C63A84}" presName="composite" presStyleCnt="0"/>
      <dgm:spPr/>
    </dgm:pt>
    <dgm:pt modelId="{B42C5C66-1B79-454D-83CE-8CDAB4DE417D}" type="pres">
      <dgm:prSet presAssocID="{502C489C-8251-4256-9607-87B469C63A84}" presName="background" presStyleLbl="node0" presStyleIdx="0" presStyleCnt="3"/>
      <dgm:spPr/>
    </dgm:pt>
    <dgm:pt modelId="{73FE74EA-38BD-44CB-8266-89E463382B58}" type="pres">
      <dgm:prSet presAssocID="{502C489C-8251-4256-9607-87B469C63A84}" presName="text" presStyleLbl="fgAcc0" presStyleIdx="0" presStyleCnt="3">
        <dgm:presLayoutVars>
          <dgm:chPref val="3"/>
        </dgm:presLayoutVars>
      </dgm:prSet>
      <dgm:spPr/>
    </dgm:pt>
    <dgm:pt modelId="{5D580A74-85CF-468B-9F40-AA321DEAD75F}" type="pres">
      <dgm:prSet presAssocID="{502C489C-8251-4256-9607-87B469C63A84}" presName="hierChild2" presStyleCnt="0"/>
      <dgm:spPr/>
    </dgm:pt>
    <dgm:pt modelId="{A4F48AD5-1DF6-4A22-AAD3-794E21638F5B}" type="pres">
      <dgm:prSet presAssocID="{69B6664C-7C10-4991-9DB8-527645C5C08B}" presName="hierRoot1" presStyleCnt="0"/>
      <dgm:spPr/>
    </dgm:pt>
    <dgm:pt modelId="{C9A75CCB-44E8-45CC-BE5A-28CE583767FB}" type="pres">
      <dgm:prSet presAssocID="{69B6664C-7C10-4991-9DB8-527645C5C08B}" presName="composite" presStyleCnt="0"/>
      <dgm:spPr/>
    </dgm:pt>
    <dgm:pt modelId="{1CF1417E-E04E-4D0C-88E6-5497DD79DE6D}" type="pres">
      <dgm:prSet presAssocID="{69B6664C-7C10-4991-9DB8-527645C5C08B}" presName="background" presStyleLbl="node0" presStyleIdx="1" presStyleCnt="3"/>
      <dgm:spPr/>
    </dgm:pt>
    <dgm:pt modelId="{4EA16977-5A24-40C1-B203-A222E7C007EB}" type="pres">
      <dgm:prSet presAssocID="{69B6664C-7C10-4991-9DB8-527645C5C08B}" presName="text" presStyleLbl="fgAcc0" presStyleIdx="1" presStyleCnt="3">
        <dgm:presLayoutVars>
          <dgm:chPref val="3"/>
        </dgm:presLayoutVars>
      </dgm:prSet>
      <dgm:spPr/>
    </dgm:pt>
    <dgm:pt modelId="{C72F891E-3367-4FB6-9B57-B4672729967F}" type="pres">
      <dgm:prSet presAssocID="{69B6664C-7C10-4991-9DB8-527645C5C08B}" presName="hierChild2" presStyleCnt="0"/>
      <dgm:spPr/>
    </dgm:pt>
    <dgm:pt modelId="{9BB04D94-DC76-4539-8051-85E4EBAD383A}" type="pres">
      <dgm:prSet presAssocID="{7DC197E5-6552-480A-8FDD-D2A2EA360DEA}" presName="hierRoot1" presStyleCnt="0"/>
      <dgm:spPr/>
    </dgm:pt>
    <dgm:pt modelId="{F3FB6C91-7041-4F34-8B28-29DAF5E61426}" type="pres">
      <dgm:prSet presAssocID="{7DC197E5-6552-480A-8FDD-D2A2EA360DEA}" presName="composite" presStyleCnt="0"/>
      <dgm:spPr/>
    </dgm:pt>
    <dgm:pt modelId="{A889E013-6BAA-4F7C-96D7-C68036B6D4B9}" type="pres">
      <dgm:prSet presAssocID="{7DC197E5-6552-480A-8FDD-D2A2EA360DEA}" presName="background" presStyleLbl="node0" presStyleIdx="2" presStyleCnt="3"/>
      <dgm:spPr/>
    </dgm:pt>
    <dgm:pt modelId="{09265549-1260-4E16-9610-84CDCF62E3FD}" type="pres">
      <dgm:prSet presAssocID="{7DC197E5-6552-480A-8FDD-D2A2EA360DEA}" presName="text" presStyleLbl="fgAcc0" presStyleIdx="2" presStyleCnt="3">
        <dgm:presLayoutVars>
          <dgm:chPref val="3"/>
        </dgm:presLayoutVars>
      </dgm:prSet>
      <dgm:spPr/>
    </dgm:pt>
    <dgm:pt modelId="{F8884198-C3E3-4240-8A13-E7780013DAE5}" type="pres">
      <dgm:prSet presAssocID="{7DC197E5-6552-480A-8FDD-D2A2EA360DEA}" presName="hierChild2" presStyleCnt="0"/>
      <dgm:spPr/>
    </dgm:pt>
  </dgm:ptLst>
  <dgm:cxnLst>
    <dgm:cxn modelId="{E56C971E-FE2F-4801-B80F-469C68A1ADAA}" type="presOf" srcId="{4076052A-0105-44F0-AB56-575D23815FE5}" destId="{90776AA2-0170-4CA2-83C0-7BB3880E7195}" srcOrd="0" destOrd="0" presId="urn:microsoft.com/office/officeart/2005/8/layout/hierarchy1"/>
    <dgm:cxn modelId="{D5A7A76D-A8CA-4611-BDD0-2782C0BEBA9B}" srcId="{4076052A-0105-44F0-AB56-575D23815FE5}" destId="{7DC197E5-6552-480A-8FDD-D2A2EA360DEA}" srcOrd="2" destOrd="0" parTransId="{865E7BE3-A29E-4FBC-B4FE-D0E4C8FEC8DC}" sibTransId="{F5E8F794-0393-4B1C-B11A-B1A77CA5EC1F}"/>
    <dgm:cxn modelId="{529AEE6E-E67B-4422-8C09-A7084AADDB6A}" srcId="{4076052A-0105-44F0-AB56-575D23815FE5}" destId="{502C489C-8251-4256-9607-87B469C63A84}" srcOrd="0" destOrd="0" parTransId="{3444C458-7854-46A4-A244-B3649954847E}" sibTransId="{E29F317D-ADA6-40CE-9600-51421129A7A5}"/>
    <dgm:cxn modelId="{581F878F-5EB9-4329-BF05-0BC6FB6A7721}" type="presOf" srcId="{502C489C-8251-4256-9607-87B469C63A84}" destId="{73FE74EA-38BD-44CB-8266-89E463382B58}" srcOrd="0" destOrd="0" presId="urn:microsoft.com/office/officeart/2005/8/layout/hierarchy1"/>
    <dgm:cxn modelId="{051682A0-8B84-4E6A-AE4A-9EC5068540A7}" type="presOf" srcId="{69B6664C-7C10-4991-9DB8-527645C5C08B}" destId="{4EA16977-5A24-40C1-B203-A222E7C007EB}" srcOrd="0" destOrd="0" presId="urn:microsoft.com/office/officeart/2005/8/layout/hierarchy1"/>
    <dgm:cxn modelId="{4521B4A2-85A7-4EEF-AC11-8F3D0B2BAD42}" type="presOf" srcId="{7DC197E5-6552-480A-8FDD-D2A2EA360DEA}" destId="{09265549-1260-4E16-9610-84CDCF62E3FD}" srcOrd="0" destOrd="0" presId="urn:microsoft.com/office/officeart/2005/8/layout/hierarchy1"/>
    <dgm:cxn modelId="{3536D1F0-4453-43F8-8D24-BF6DF3BC2E54}" srcId="{4076052A-0105-44F0-AB56-575D23815FE5}" destId="{69B6664C-7C10-4991-9DB8-527645C5C08B}" srcOrd="1" destOrd="0" parTransId="{AD845CFD-3E89-4343-9C69-18B35ADCA94A}" sibTransId="{DC6B68E2-4B01-4EDD-98C5-4FAAE22141CF}"/>
    <dgm:cxn modelId="{6A890B86-9525-422D-8A6F-D1ED6D67E12A}" type="presParOf" srcId="{90776AA2-0170-4CA2-83C0-7BB3880E7195}" destId="{E51BA6B9-7122-4B85-A124-4A293B6F9AF5}" srcOrd="0" destOrd="0" presId="urn:microsoft.com/office/officeart/2005/8/layout/hierarchy1"/>
    <dgm:cxn modelId="{FB859896-94BE-473D-9A4C-08B9A7168EA5}" type="presParOf" srcId="{E51BA6B9-7122-4B85-A124-4A293B6F9AF5}" destId="{E6E96D87-3891-4796-B328-0E163079332E}" srcOrd="0" destOrd="0" presId="urn:microsoft.com/office/officeart/2005/8/layout/hierarchy1"/>
    <dgm:cxn modelId="{E80AE723-CE51-4C43-A6C6-DF9DF67B4068}" type="presParOf" srcId="{E6E96D87-3891-4796-B328-0E163079332E}" destId="{B42C5C66-1B79-454D-83CE-8CDAB4DE417D}" srcOrd="0" destOrd="0" presId="urn:microsoft.com/office/officeart/2005/8/layout/hierarchy1"/>
    <dgm:cxn modelId="{69620F12-1356-4EDC-BA8E-9E79D562C415}" type="presParOf" srcId="{E6E96D87-3891-4796-B328-0E163079332E}" destId="{73FE74EA-38BD-44CB-8266-89E463382B58}" srcOrd="1" destOrd="0" presId="urn:microsoft.com/office/officeart/2005/8/layout/hierarchy1"/>
    <dgm:cxn modelId="{98AA5BCC-7570-42C2-BDB3-8B3562EEFF36}" type="presParOf" srcId="{E51BA6B9-7122-4B85-A124-4A293B6F9AF5}" destId="{5D580A74-85CF-468B-9F40-AA321DEAD75F}" srcOrd="1" destOrd="0" presId="urn:microsoft.com/office/officeart/2005/8/layout/hierarchy1"/>
    <dgm:cxn modelId="{9C99C4DC-3D34-4FB4-9EAD-06976B8DC1DB}" type="presParOf" srcId="{90776AA2-0170-4CA2-83C0-7BB3880E7195}" destId="{A4F48AD5-1DF6-4A22-AAD3-794E21638F5B}" srcOrd="1" destOrd="0" presId="urn:microsoft.com/office/officeart/2005/8/layout/hierarchy1"/>
    <dgm:cxn modelId="{7639F356-B459-4489-92B1-A7296CEED5CD}" type="presParOf" srcId="{A4F48AD5-1DF6-4A22-AAD3-794E21638F5B}" destId="{C9A75CCB-44E8-45CC-BE5A-28CE583767FB}" srcOrd="0" destOrd="0" presId="urn:microsoft.com/office/officeart/2005/8/layout/hierarchy1"/>
    <dgm:cxn modelId="{3B9A99B9-5556-4369-A9A6-D413FF2D0CD0}" type="presParOf" srcId="{C9A75CCB-44E8-45CC-BE5A-28CE583767FB}" destId="{1CF1417E-E04E-4D0C-88E6-5497DD79DE6D}" srcOrd="0" destOrd="0" presId="urn:microsoft.com/office/officeart/2005/8/layout/hierarchy1"/>
    <dgm:cxn modelId="{3F78C217-2755-4728-951A-D69F3F499CD6}" type="presParOf" srcId="{C9A75CCB-44E8-45CC-BE5A-28CE583767FB}" destId="{4EA16977-5A24-40C1-B203-A222E7C007EB}" srcOrd="1" destOrd="0" presId="urn:microsoft.com/office/officeart/2005/8/layout/hierarchy1"/>
    <dgm:cxn modelId="{E5D109D3-2D8F-49F7-9109-98820DCE42FA}" type="presParOf" srcId="{A4F48AD5-1DF6-4A22-AAD3-794E21638F5B}" destId="{C72F891E-3367-4FB6-9B57-B4672729967F}" srcOrd="1" destOrd="0" presId="urn:microsoft.com/office/officeart/2005/8/layout/hierarchy1"/>
    <dgm:cxn modelId="{D1C38AD5-A7E5-4B04-8826-E7E9A4FEEA13}" type="presParOf" srcId="{90776AA2-0170-4CA2-83C0-7BB3880E7195}" destId="{9BB04D94-DC76-4539-8051-85E4EBAD383A}" srcOrd="2" destOrd="0" presId="urn:microsoft.com/office/officeart/2005/8/layout/hierarchy1"/>
    <dgm:cxn modelId="{F3B1408E-38D7-4164-8F7F-B5D8EF253A34}" type="presParOf" srcId="{9BB04D94-DC76-4539-8051-85E4EBAD383A}" destId="{F3FB6C91-7041-4F34-8B28-29DAF5E61426}" srcOrd="0" destOrd="0" presId="urn:microsoft.com/office/officeart/2005/8/layout/hierarchy1"/>
    <dgm:cxn modelId="{61C7B551-FDB0-4930-825D-CB564F57623F}" type="presParOf" srcId="{F3FB6C91-7041-4F34-8B28-29DAF5E61426}" destId="{A889E013-6BAA-4F7C-96D7-C68036B6D4B9}" srcOrd="0" destOrd="0" presId="urn:microsoft.com/office/officeart/2005/8/layout/hierarchy1"/>
    <dgm:cxn modelId="{659B8796-BC30-46A6-A1A4-7065F1BC9A67}" type="presParOf" srcId="{F3FB6C91-7041-4F34-8B28-29DAF5E61426}" destId="{09265549-1260-4E16-9610-84CDCF62E3FD}" srcOrd="1" destOrd="0" presId="urn:microsoft.com/office/officeart/2005/8/layout/hierarchy1"/>
    <dgm:cxn modelId="{131FDD5F-6766-41D9-87E5-3C3BCCB1A441}" type="presParOf" srcId="{9BB04D94-DC76-4539-8051-85E4EBAD383A}" destId="{F8884198-C3E3-4240-8A13-E7780013DA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5C66-1B79-454D-83CE-8CDAB4DE417D}">
      <dsp:nvSpPr>
        <dsp:cNvPr id="0" name=""/>
        <dsp:cNvSpPr/>
      </dsp:nvSpPr>
      <dsp:spPr>
        <a:xfrm>
          <a:off x="0" y="1305808"/>
          <a:ext cx="1759884" cy="1117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E74EA-38BD-44CB-8266-89E463382B58}">
      <dsp:nvSpPr>
        <dsp:cNvPr id="0" name=""/>
        <dsp:cNvSpPr/>
      </dsp:nvSpPr>
      <dsp:spPr>
        <a:xfrm>
          <a:off x="195542" y="1491574"/>
          <a:ext cx="1759884" cy="1117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UART</a:t>
          </a:r>
          <a:endParaRPr lang="en-US" sz="2900" kern="1200"/>
        </a:p>
      </dsp:txBody>
      <dsp:txXfrm>
        <a:off x="228273" y="1524305"/>
        <a:ext cx="1694422" cy="1052064"/>
      </dsp:txXfrm>
    </dsp:sp>
    <dsp:sp modelId="{1CF1417E-E04E-4D0C-88E6-5497DD79DE6D}">
      <dsp:nvSpPr>
        <dsp:cNvPr id="0" name=""/>
        <dsp:cNvSpPr/>
      </dsp:nvSpPr>
      <dsp:spPr>
        <a:xfrm>
          <a:off x="2150969" y="1305808"/>
          <a:ext cx="1759884" cy="1117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A16977-5A24-40C1-B203-A222E7C007EB}">
      <dsp:nvSpPr>
        <dsp:cNvPr id="0" name=""/>
        <dsp:cNvSpPr/>
      </dsp:nvSpPr>
      <dsp:spPr>
        <a:xfrm>
          <a:off x="2346512" y="1491574"/>
          <a:ext cx="1759884" cy="1117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Sensor PIR</a:t>
          </a:r>
          <a:endParaRPr lang="en-US" sz="2900" kern="1200"/>
        </a:p>
      </dsp:txBody>
      <dsp:txXfrm>
        <a:off x="2379243" y="1524305"/>
        <a:ext cx="1694422" cy="1052064"/>
      </dsp:txXfrm>
    </dsp:sp>
    <dsp:sp modelId="{A889E013-6BAA-4F7C-96D7-C68036B6D4B9}">
      <dsp:nvSpPr>
        <dsp:cNvPr id="0" name=""/>
        <dsp:cNvSpPr/>
      </dsp:nvSpPr>
      <dsp:spPr>
        <a:xfrm>
          <a:off x="4301939" y="1305808"/>
          <a:ext cx="1759884" cy="1117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265549-1260-4E16-9610-84CDCF62E3FD}">
      <dsp:nvSpPr>
        <dsp:cNvPr id="0" name=""/>
        <dsp:cNvSpPr/>
      </dsp:nvSpPr>
      <dsp:spPr>
        <a:xfrm>
          <a:off x="4497481" y="1491574"/>
          <a:ext cx="1759884" cy="1117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Teclado Matricial</a:t>
          </a:r>
          <a:endParaRPr lang="en-US" sz="2900" kern="1200"/>
        </a:p>
      </dsp:txBody>
      <dsp:txXfrm>
        <a:off x="4530212" y="1524305"/>
        <a:ext cx="1694422" cy="1052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21/04/2025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21/04/2025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884A-F8B8-07A2-EFEE-46370C606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A49234-CBD2-965B-C8F2-AE51CBE8C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F1E978F-6D63-B318-E368-0CFD230E6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2018BC-01E9-108E-1F6E-A5CA92436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145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C38C57-74DF-D739-5FF3-23169F6A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1420968"/>
            <a:ext cx="4805997" cy="2528084"/>
          </a:xfrm>
        </p:spPr>
        <p:txBody>
          <a:bodyPr/>
          <a:lstStyle/>
          <a:p>
            <a:pPr algn="ctr"/>
            <a:r>
              <a:rPr lang="en-US" dirty="0"/>
              <a:t>Sistema de </a:t>
            </a:r>
            <a:r>
              <a:rPr lang="en-US" dirty="0" err="1"/>
              <a:t>Alarma</a:t>
            </a:r>
            <a:r>
              <a:rPr lang="en-US" dirty="0"/>
              <a:t> </a:t>
            </a:r>
            <a:r>
              <a:rPr lang="en-US" dirty="0" err="1"/>
              <a:t>Inteligente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5145A28-DE4C-6391-0F63-46BAAAFAB5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Jaime </a:t>
            </a:r>
            <a:r>
              <a:rPr lang="en-US" dirty="0" err="1"/>
              <a:t>Medem</a:t>
            </a:r>
            <a:r>
              <a:rPr lang="en-US" dirty="0"/>
              <a:t> Recio</a:t>
            </a:r>
          </a:p>
          <a:p>
            <a:r>
              <a:rPr lang="en-US" dirty="0"/>
              <a:t>Andrés Sánchez de Ágreda</a:t>
            </a:r>
          </a:p>
        </p:txBody>
      </p:sp>
      <p:pic>
        <p:nvPicPr>
          <p:cNvPr id="10" name="Marcador de posición de 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C0BC72AE-4608-7FD5-A3ED-CE96493B1A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Dispositivos de Entrada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72C1FF-384D-E249-6EA3-4CFC0ED311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CCC3F36A-777B-EC10-A1E6-6375503DB47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04709692"/>
              </p:ext>
            </p:extLst>
          </p:nvPr>
        </p:nvGraphicFramePr>
        <p:xfrm>
          <a:off x="914399" y="2022250"/>
          <a:ext cx="6257366" cy="391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DCF4-A5FB-693A-D4F8-05F8335A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2A3977A-0ED2-FC90-3743-B656C6A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Dispositivos de Salida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CBEA-A197-EF93-FECF-A6CFE35D17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Tx/>
              <a:buChar char="-"/>
            </a:pPr>
            <a:r>
              <a:rPr lang="es-ES" dirty="0"/>
              <a:t>UART</a:t>
            </a:r>
          </a:p>
          <a:p>
            <a:pPr marL="342900" indent="-342900" rtl="0">
              <a:buFontTx/>
              <a:buChar char="-"/>
            </a:pPr>
            <a:r>
              <a:rPr lang="es-ES" dirty="0"/>
              <a:t>Servo</a:t>
            </a:r>
          </a:p>
          <a:p>
            <a:pPr marL="342900" indent="-342900" rtl="0">
              <a:buFontTx/>
              <a:buChar char="-"/>
            </a:pPr>
            <a:r>
              <a:rPr lang="es-ES" dirty="0" err="1"/>
              <a:t>Buzzer</a:t>
            </a:r>
            <a:endParaRPr lang="es-ES" dirty="0"/>
          </a:p>
          <a:p>
            <a:pPr marL="342900" indent="-342900" rtl="0">
              <a:buFontTx/>
              <a:buChar char="-"/>
            </a:pPr>
            <a:r>
              <a:rPr lang="es-ES" dirty="0"/>
              <a:t>Leds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5BA36F-E074-DA66-5C02-33FBFE8E6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27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526868" cy="4155757"/>
          </a:xfrm>
        </p:spPr>
        <p:txBody>
          <a:bodyPr rtlCol="0"/>
          <a:lstStyle>
            <a:defPPr>
              <a:defRPr lang="es-ES"/>
            </a:defPPr>
          </a:lstStyle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cap="none" dirty="0"/>
              <a:t>Brecha de mercado</a:t>
            </a:r>
            <a:r>
              <a:rPr lang="es-ES" sz="2000" cap="none" dirty="0"/>
              <a:t>: pocos productos en el mercado, si es que hay alguno, ayudan a los clientes como lo hacemos nosotros</a:t>
            </a:r>
            <a:endParaRPr lang="es-ES" sz="2000" cap="none" dirty="0">
              <a:cs typeface="Calibri"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cap="none" dirty="0"/>
              <a:t>Clientes</a:t>
            </a:r>
            <a:r>
              <a:rPr lang="es-ES" sz="2000" cap="none" dirty="0"/>
              <a:t>: El 66 % de los consumidores de EE. UU. invierte dinero en varios productos que solo resuelven su problema de manera parcial.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cap="none" dirty="0"/>
              <a:t>Finanzas</a:t>
            </a:r>
            <a:r>
              <a:rPr lang="es-ES" sz="2000" cap="none" dirty="0"/>
              <a:t>: </a:t>
            </a:r>
            <a:r>
              <a:rPr lang="es-ES" sz="2000" cap="none" dirty="0">
                <a:ea typeface="+mn-lt"/>
                <a:cs typeface="+mn-lt"/>
              </a:rPr>
              <a:t>los </a:t>
            </a:r>
            <a:r>
              <a:rPr lang="es-ES" sz="2000" cap="none" dirty="0" err="1">
                <a:ea typeface="+mn-lt"/>
                <a:cs typeface="+mn-lt"/>
              </a:rPr>
              <a:t>millennials</a:t>
            </a:r>
            <a:r>
              <a:rPr lang="es-ES" sz="2000" cap="none" dirty="0">
                <a:ea typeface="+mn-lt"/>
                <a:cs typeface="+mn-lt"/>
              </a:rPr>
              <a:t> representan aproximadamente un cuarto de los 48 mil millones de dólares invertidos en 2018 en otros productos</a:t>
            </a:r>
            <a:endParaRPr lang="es-ES" sz="2000" cap="none" dirty="0">
              <a:cs typeface="Calibri" panose="020F0502020204030204"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cap="none" dirty="0"/>
              <a:t>Costes</a:t>
            </a:r>
            <a:r>
              <a:rPr lang="es-ES" sz="2000" cap="none" dirty="0"/>
              <a:t>: pérdida de productividad que cuesta a los consumidores miles de dólares </a:t>
            </a:r>
            <a:endParaRPr lang="es-ES" sz="2000" cap="none" dirty="0">
              <a:cs typeface="Calibri" panose="020F0502020204030204"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cap="none" dirty="0"/>
              <a:t>Facilidad de uso</a:t>
            </a:r>
            <a:r>
              <a:rPr lang="es-ES" sz="2000" cap="none" dirty="0"/>
              <a:t>: los clientes quieren algo fácil de usar que ayude a facilitar su vida </a:t>
            </a:r>
            <a:endParaRPr lang="es-ES" sz="2000" cap="none" dirty="0"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22250"/>
            <a:ext cx="4817534" cy="37471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1"/>
              <a:t>El precio de nuestro producto es inferior al de otras empresas del mercado.</a:t>
            </a:r>
          </a:p>
          <a:p>
            <a:pPr rtl="0"/>
            <a:r>
              <a:rPr lang="es-ES" noProof="1"/>
              <a:t>El diseño es sencillo y fácil de usar, en comparación con los diseños complejos de los competidores.</a:t>
            </a:r>
          </a:p>
          <a:p>
            <a:pPr rtl="0"/>
            <a:r>
              <a:rPr lang="es-ES" noProof="1"/>
              <a:t>El principal atractivo de nuestro producto para nuestros consumidores es la asequibilidad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1"/>
              <a:t>El producto de la empresa A es más caro</a:t>
            </a:r>
          </a:p>
          <a:p>
            <a:pPr rtl="0"/>
            <a:r>
              <a:rPr lang="es-ES" noProof="1"/>
              <a:t>El producto de las empresas B y C es costoso e incómodo de usar</a:t>
            </a:r>
          </a:p>
          <a:p>
            <a:pPr rtl="0"/>
            <a:r>
              <a:rPr lang="es-ES" noProof="1"/>
              <a:t>El producto de las empresas D y E es asequible, pero incómodo de usar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Dificultades técnicas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Único</a:t>
            </a:r>
          </a:p>
          <a:p>
            <a:pPr rtl="0"/>
            <a:r>
              <a:rPr lang="es-ES" dirty="0"/>
              <a:t>Innovador</a:t>
            </a:r>
          </a:p>
          <a:p>
            <a:pPr rtl="0"/>
            <a:r>
              <a:rPr lang="es-ES" dirty="0"/>
              <a:t>Probado</a:t>
            </a:r>
          </a:p>
          <a:p>
            <a:pPr rtl="0"/>
            <a:r>
              <a:rPr lang="es-ES" dirty="0"/>
              <a:t>Auténtico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675291" cy="37471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El producto está orientado específicamente a este mercado especializado</a:t>
            </a:r>
          </a:p>
          <a:p>
            <a:pPr rtl="0"/>
            <a:r>
              <a:rPr lang="es-ES" dirty="0"/>
              <a:t>Producto innovador con un diseño atractivo, elegante y funcional.</a:t>
            </a:r>
          </a:p>
          <a:p>
            <a:pPr rtl="0"/>
            <a:r>
              <a:rPr lang="es-ES" dirty="0"/>
              <a:t>Se ha probado en estudiantes universitarios del sector.</a:t>
            </a:r>
          </a:p>
          <a:p>
            <a:pPr rtl="0"/>
            <a:r>
              <a:rPr lang="es-ES" dirty="0"/>
              <a:t>Está diseñado con la ayuda y la aportación de expertos en el campo 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628348" cy="14487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817534" cy="37471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/>
              <a:t>Feb 20XX: </a:t>
            </a:r>
            <a:r>
              <a:rPr lang="es-ES" dirty="0"/>
              <a:t>implementar el producto en participantes de alto perfil o nivel para ayudar a establecer el producto.</a:t>
            </a:r>
          </a:p>
          <a:p>
            <a:pPr rtl="0"/>
            <a:r>
              <a:rPr lang="es-ES" b="1" dirty="0"/>
              <a:t>May 20XX: </a:t>
            </a:r>
            <a:r>
              <a:rPr lang="es-ES" dirty="0"/>
              <a:t>lanzar el producto para el público y supervisar las notas de prensa y las cuentas de redes sociales.</a:t>
            </a:r>
          </a:p>
          <a:p>
            <a:pPr rtl="0"/>
            <a:r>
              <a:rPr lang="es-ES" b="1" dirty="0"/>
              <a:t>Oct 20XX:</a:t>
            </a:r>
            <a:r>
              <a:rPr lang="es-ES" dirty="0"/>
              <a:t> recopilar comentarios y ajustar el diseño del producto según sea necesario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8" name="Marcador de posición de imagen 17" descr="Dos personas mirando sus teléfono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24</TotalTime>
  <Words>331</Words>
  <Application>Microsoft Office PowerPoint</Application>
  <PresentationFormat>Panorámica</PresentationFormat>
  <Paragraphs>51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Personalizar</vt:lpstr>
      <vt:lpstr>Sistema de Alarma Inteligente</vt:lpstr>
      <vt:lpstr>Dispositivos de Entrada</vt:lpstr>
      <vt:lpstr>Dispositivos de Salida</vt:lpstr>
      <vt:lpstr>Lógica</vt:lpstr>
      <vt:lpstr>Esquema</vt:lpstr>
      <vt:lpstr>Dificultades técnicas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 Sánchez de Ágreda</dc:creator>
  <cp:lastModifiedBy>Andrés Sánchez de Ágreda</cp:lastModifiedBy>
  <cp:revision>1</cp:revision>
  <dcterms:created xsi:type="dcterms:W3CDTF">2025-04-21T18:36:16Z</dcterms:created>
  <dcterms:modified xsi:type="dcterms:W3CDTF">2025-04-21T19:00:28Z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