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9" r:id="rId2"/>
    <p:sldId id="260" r:id="rId3"/>
    <p:sldId id="276" r:id="rId4"/>
    <p:sldId id="263" r:id="rId5"/>
    <p:sldId id="278" r:id="rId6"/>
    <p:sldId id="261" r:id="rId7"/>
    <p:sldId id="283" r:id="rId8"/>
    <p:sldId id="282" r:id="rId9"/>
    <p:sldId id="284" r:id="rId10"/>
    <p:sldId id="281" r:id="rId11"/>
    <p:sldId id="279" r:id="rId12"/>
    <p:sldId id="272" r:id="rId13"/>
    <p:sldId id="274" r:id="rId14"/>
    <p:sldId id="275" r:id="rId15"/>
    <p:sldId id="285" r:id="rId16"/>
    <p:sldId id="273" r:id="rId17"/>
    <p:sldId id="270" r:id="rId18"/>
    <p:sldId id="271" r:id="rId19"/>
    <p:sldId id="267" r:id="rId20"/>
    <p:sldId id="268" r:id="rId21"/>
    <p:sldId id="269" r:id="rId22"/>
    <p:sldId id="264" r:id="rId23"/>
    <p:sldId id="266" r:id="rId24"/>
    <p:sldId id="265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336"/>
    <a:srgbClr val="075DA6"/>
    <a:srgbClr val="318735"/>
    <a:srgbClr val="67B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F0D-4C9C-436C-9AC9-081753BDF26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7FE-4390-4DE0-A494-2841D81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16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F0D-4C9C-436C-9AC9-081753BDF26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7FE-4390-4DE0-A494-2841D81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07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F0D-4C9C-436C-9AC9-081753BDF26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7FE-4390-4DE0-A494-2841D81E2E62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290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F0D-4C9C-436C-9AC9-081753BDF26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7FE-4390-4DE0-A494-2841D81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46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F0D-4C9C-436C-9AC9-081753BDF26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7FE-4390-4DE0-A494-2841D81E2E62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2596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F0D-4C9C-436C-9AC9-081753BDF26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7FE-4390-4DE0-A494-2841D81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277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F0D-4C9C-436C-9AC9-081753BDF26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7FE-4390-4DE0-A494-2841D81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959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F0D-4C9C-436C-9AC9-081753BDF26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7FE-4390-4DE0-A494-2841D81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5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F0D-4C9C-436C-9AC9-081753BDF26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7FE-4390-4DE0-A494-2841D81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66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F0D-4C9C-436C-9AC9-081753BDF26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7FE-4390-4DE0-A494-2841D81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36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F0D-4C9C-436C-9AC9-081753BDF26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7FE-4390-4DE0-A494-2841D81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65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F0D-4C9C-436C-9AC9-081753BDF26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7FE-4390-4DE0-A494-2841D81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16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F0D-4C9C-436C-9AC9-081753BDF26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7FE-4390-4DE0-A494-2841D81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03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F0D-4C9C-436C-9AC9-081753BDF26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7FE-4390-4DE0-A494-2841D81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65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F0D-4C9C-436C-9AC9-081753BDF26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7FE-4390-4DE0-A494-2841D81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87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7FE-4390-4DE0-A494-2841D81E2E62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F0D-4C9C-436C-9AC9-081753BDF260}" type="datetimeFigureOut">
              <a:rPr lang="pt-BR" smtClean="0"/>
              <a:t>07/03/2020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83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AF0D-4C9C-436C-9AC9-081753BDF26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AD77FE-4390-4DE0-A494-2841D81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83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105697"/>
            <a:ext cx="7766936" cy="1655023"/>
          </a:xfrm>
        </p:spPr>
        <p:txBody>
          <a:bodyPr>
            <a:normAutofit fontScale="62500" lnSpcReduction="20000"/>
          </a:bodyPr>
          <a:lstStyle/>
          <a:p>
            <a:r>
              <a:rPr lang="pt-BR" sz="3600" i="1" dirty="0" smtClean="0">
                <a:solidFill>
                  <a:schemeClr val="accent2">
                    <a:lumMod val="75000"/>
                  </a:schemeClr>
                </a:solidFill>
              </a:rPr>
              <a:t>Ariel Vicente</a:t>
            </a:r>
          </a:p>
          <a:p>
            <a:r>
              <a:rPr lang="pt-BR" sz="3600" i="1" dirty="0" smtClean="0">
                <a:solidFill>
                  <a:schemeClr val="accent2">
                    <a:lumMod val="75000"/>
                  </a:schemeClr>
                </a:solidFill>
              </a:rPr>
              <a:t>Jaime </a:t>
            </a:r>
            <a:r>
              <a:rPr lang="pt-BR" sz="3600" i="1" dirty="0" err="1" smtClean="0">
                <a:solidFill>
                  <a:schemeClr val="accent2">
                    <a:lumMod val="75000"/>
                  </a:schemeClr>
                </a:solidFill>
              </a:rPr>
              <a:t>Mishima</a:t>
            </a:r>
            <a:endParaRPr lang="pt-BR" sz="36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sz="3600" i="1" dirty="0" smtClean="0">
                <a:solidFill>
                  <a:schemeClr val="accent2">
                    <a:lumMod val="75000"/>
                  </a:schemeClr>
                </a:solidFill>
              </a:rPr>
              <a:t>Pedro Alves</a:t>
            </a:r>
          </a:p>
          <a:p>
            <a:r>
              <a:rPr lang="pt-BR" sz="3600" i="1" dirty="0" smtClean="0">
                <a:solidFill>
                  <a:schemeClr val="accent2">
                    <a:lumMod val="75000"/>
                  </a:schemeClr>
                </a:solidFill>
              </a:rPr>
              <a:t>Washington Barbosa</a:t>
            </a:r>
          </a:p>
          <a:p>
            <a:endParaRPr lang="pt-BR" sz="3600" i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pt-BR" sz="3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507067" y="593580"/>
            <a:ext cx="4734444" cy="1746504"/>
            <a:chOff x="4539559" y="2806428"/>
            <a:chExt cx="4734444" cy="1746504"/>
          </a:xfrm>
        </p:grpSpPr>
        <p:grpSp>
          <p:nvGrpSpPr>
            <p:cNvPr id="11" name="Grupo 10"/>
            <p:cNvGrpSpPr/>
            <p:nvPr/>
          </p:nvGrpSpPr>
          <p:grpSpPr>
            <a:xfrm>
              <a:off x="5020881" y="3200400"/>
              <a:ext cx="4253122" cy="969264"/>
              <a:chOff x="1005839" y="155448"/>
              <a:chExt cx="4253122" cy="969264"/>
            </a:xfrm>
          </p:grpSpPr>
          <p:pic>
            <p:nvPicPr>
              <p:cNvPr id="1026" name="Picture 2" descr="Business banking logo Premium Vector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474" t="45316" r="14430" b="38429"/>
              <a:stretch/>
            </p:blipFill>
            <p:spPr bwMode="auto">
              <a:xfrm>
                <a:off x="1005839" y="155448"/>
                <a:ext cx="1078993" cy="9692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CaixaDeTexto 5"/>
              <p:cNvSpPr txBox="1"/>
              <p:nvPr/>
            </p:nvSpPr>
            <p:spPr>
              <a:xfrm>
                <a:off x="1901952" y="173063"/>
                <a:ext cx="335700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5400" dirty="0" err="1" smtClean="0">
                    <a:solidFill>
                      <a:srgbClr val="93C336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Bankeros</a:t>
                </a:r>
                <a:endParaRPr lang="pt-BR" sz="5400" dirty="0" smtClean="0">
                  <a:solidFill>
                    <a:srgbClr val="93C33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>
                <a:off x="2447544" y="155448"/>
                <a:ext cx="888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000" b="1" dirty="0" smtClean="0">
                    <a:solidFill>
                      <a:srgbClr val="075DA6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L o s</a:t>
                </a:r>
                <a:endParaRPr lang="pt-BR" sz="2000" b="1" dirty="0">
                  <a:solidFill>
                    <a:srgbClr val="075DA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pic>
          <p:nvPicPr>
            <p:cNvPr id="1028" name="Picture 4" descr="Technology logo template Premium Vector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70" t="29674" r="37127" b="41036"/>
            <a:stretch/>
          </p:blipFill>
          <p:spPr bwMode="auto">
            <a:xfrm>
              <a:off x="4539559" y="2806428"/>
              <a:ext cx="1508760" cy="1746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Subtítulo 2"/>
          <p:cNvSpPr txBox="1">
            <a:spLocks/>
          </p:cNvSpPr>
          <p:nvPr/>
        </p:nvSpPr>
        <p:spPr>
          <a:xfrm>
            <a:off x="1159595" y="1637157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smtClean="0">
                <a:solidFill>
                  <a:schemeClr val="accent2">
                    <a:lumMod val="75000"/>
                  </a:schemeClr>
                </a:solidFill>
              </a:rPr>
              <a:t>Hackathon LABDATA</a:t>
            </a:r>
          </a:p>
          <a:p>
            <a:pPr algn="ctr"/>
            <a:endParaRPr lang="pt-BR" sz="36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> – 1.3 </a:t>
            </a:r>
            <a:r>
              <a:rPr lang="pt-BR" dirty="0"/>
              <a:t>Inferir </a:t>
            </a:r>
            <a:r>
              <a:rPr lang="pt-BR" dirty="0" err="1"/>
              <a:t>Schema</a:t>
            </a:r>
            <a:r>
              <a:rPr lang="pt-BR" dirty="0"/>
              <a:t> e criar manualmente as Tabelas </a:t>
            </a:r>
            <a:r>
              <a:rPr lang="pt-BR" dirty="0" err="1"/>
              <a:t>Hive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595959"/>
                </a:solidFill>
                <a:latin typeface="Arial" panose="020B0604020202020204" pitchFamily="34" charset="0"/>
              </a:rPr>
              <a:t>Leitura do arquivo </a:t>
            </a:r>
            <a:r>
              <a:rPr lang="pt-BR" dirty="0" err="1">
                <a:solidFill>
                  <a:srgbClr val="595959"/>
                </a:solidFill>
                <a:latin typeface="Arial" panose="020B0604020202020204" pitchFamily="34" charset="0"/>
              </a:rPr>
              <a:t>json</a:t>
            </a:r>
            <a:r>
              <a:rPr lang="pt-BR" dirty="0">
                <a:solidFill>
                  <a:srgbClr val="595959"/>
                </a:solidFill>
                <a:latin typeface="Arial" panose="020B0604020202020204" pitchFamily="34" charset="0"/>
              </a:rPr>
              <a:t> usando </a:t>
            </a:r>
            <a:r>
              <a:rPr lang="pt-BR" dirty="0" err="1">
                <a:solidFill>
                  <a:srgbClr val="595959"/>
                </a:solidFill>
                <a:latin typeface="Arial" panose="020B0604020202020204" pitchFamily="34" charset="0"/>
              </a:rPr>
              <a:t>spark.read.json</a:t>
            </a:r>
            <a:r>
              <a:rPr lang="pt-BR" dirty="0">
                <a:solidFill>
                  <a:srgbClr val="595959"/>
                </a:solidFill>
                <a:latin typeface="Arial" panose="020B0604020202020204" pitchFamily="34" charset="0"/>
              </a:rPr>
              <a:t> e apontando diretamente para o caminho do </a:t>
            </a:r>
            <a:r>
              <a:rPr lang="pt-BR" dirty="0" err="1">
                <a:solidFill>
                  <a:srgbClr val="595959"/>
                </a:solidFill>
                <a:latin typeface="Arial" panose="020B0604020202020204" pitchFamily="34" charset="0"/>
              </a:rPr>
              <a:t>bucket</a:t>
            </a:r>
            <a:r>
              <a:rPr lang="pt-BR" dirty="0">
                <a:solidFill>
                  <a:srgbClr val="595959"/>
                </a:solidFill>
                <a:latin typeface="Arial" panose="020B0604020202020204" pitchFamily="34" charset="0"/>
              </a:rPr>
              <a:t> onde os arquivos estão armazenados e passando o resultado para </a:t>
            </a:r>
            <a:r>
              <a:rPr lang="pt-BR" dirty="0" err="1">
                <a:solidFill>
                  <a:srgbClr val="595959"/>
                </a:solidFill>
                <a:latin typeface="Arial" panose="020B0604020202020204" pitchFamily="34" charset="0"/>
              </a:rPr>
              <a:t>Dataframe</a:t>
            </a:r>
            <a:endParaRPr lang="pt-BR" dirty="0"/>
          </a:p>
          <a:p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endParaRPr lang="pt-BR" dirty="0"/>
          </a:p>
        </p:txBody>
      </p:sp>
      <p:pic>
        <p:nvPicPr>
          <p:cNvPr id="5123" name="Picture 3" descr="https://lh4.googleusercontent.com/ItsN9faf5qc-3Gq1WfKbAuhKmrYg5RPNxiGYivrPqNBsTx-SyIzdlI5YNKTDebFFCgXIlaws-7VCcnkOJ-dhhR4uj3JsFqRHjCTPQCWAw6fKst85xh_2xcnqV8Cmd_eUmXyjy0zlV3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12"/>
          <a:stretch/>
        </p:blipFill>
        <p:spPr bwMode="auto">
          <a:xfrm>
            <a:off x="768774" y="4060254"/>
            <a:ext cx="800032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3.googleusercontent.com/aLKRmo5omxoAD_-cOy3Oz64kPE9Mj1IPY2024XErEWVpLmPY8dLyyP7DgxdlMFrCu7BU94ssJ7bA-gVmmE7NVxzSYaAaIsfBYhOrDiMrOpzb8a7rwbF1F9wsR4sKrzHEy40irChzay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" b="7237"/>
          <a:stretch/>
        </p:blipFill>
        <p:spPr bwMode="auto">
          <a:xfrm>
            <a:off x="859536" y="3137630"/>
            <a:ext cx="8790348" cy="82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9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> – 1.3 </a:t>
            </a:r>
            <a:r>
              <a:rPr lang="pt-BR" dirty="0"/>
              <a:t>Inferir </a:t>
            </a:r>
            <a:r>
              <a:rPr lang="pt-BR" dirty="0" err="1"/>
              <a:t>Schema</a:t>
            </a:r>
            <a:r>
              <a:rPr lang="pt-BR" dirty="0"/>
              <a:t> e criar manualmente as Tabelas </a:t>
            </a:r>
            <a:r>
              <a:rPr lang="pt-BR" dirty="0" err="1"/>
              <a:t>Hive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595959"/>
                </a:solidFill>
                <a:latin typeface="Arial" panose="020B0604020202020204" pitchFamily="34" charset="0"/>
              </a:rPr>
              <a:t>Leitura do arquivo </a:t>
            </a:r>
            <a:r>
              <a:rPr lang="pt-BR" dirty="0" err="1">
                <a:solidFill>
                  <a:srgbClr val="595959"/>
                </a:solidFill>
                <a:latin typeface="Arial" panose="020B0604020202020204" pitchFamily="34" charset="0"/>
              </a:rPr>
              <a:t>json</a:t>
            </a:r>
            <a:r>
              <a:rPr lang="pt-BR" dirty="0">
                <a:solidFill>
                  <a:srgbClr val="595959"/>
                </a:solidFill>
                <a:latin typeface="Arial" panose="020B0604020202020204" pitchFamily="34" charset="0"/>
              </a:rPr>
              <a:t> usando </a:t>
            </a:r>
            <a:r>
              <a:rPr lang="pt-BR" dirty="0" err="1">
                <a:solidFill>
                  <a:srgbClr val="595959"/>
                </a:solidFill>
                <a:latin typeface="Arial" panose="020B0604020202020204" pitchFamily="34" charset="0"/>
              </a:rPr>
              <a:t>spark.read.json</a:t>
            </a:r>
            <a:r>
              <a:rPr lang="pt-BR" dirty="0">
                <a:solidFill>
                  <a:srgbClr val="595959"/>
                </a:solidFill>
                <a:latin typeface="Arial" panose="020B0604020202020204" pitchFamily="34" charset="0"/>
              </a:rPr>
              <a:t> e apontando diretamente para o caminho do </a:t>
            </a:r>
            <a:r>
              <a:rPr lang="pt-BR" dirty="0" err="1">
                <a:solidFill>
                  <a:srgbClr val="595959"/>
                </a:solidFill>
                <a:latin typeface="Arial" panose="020B0604020202020204" pitchFamily="34" charset="0"/>
              </a:rPr>
              <a:t>bucket</a:t>
            </a:r>
            <a:r>
              <a:rPr lang="pt-BR" dirty="0">
                <a:solidFill>
                  <a:srgbClr val="595959"/>
                </a:solidFill>
                <a:latin typeface="Arial" panose="020B0604020202020204" pitchFamily="34" charset="0"/>
              </a:rPr>
              <a:t> onde os arquivos estão armazenados e passando o resultado para </a:t>
            </a:r>
            <a:r>
              <a:rPr lang="pt-BR" dirty="0" err="1">
                <a:solidFill>
                  <a:srgbClr val="595959"/>
                </a:solidFill>
                <a:latin typeface="Arial" panose="020B0604020202020204" pitchFamily="34" charset="0"/>
              </a:rPr>
              <a:t>Dataframe</a:t>
            </a:r>
            <a:endParaRPr lang="pt-BR" dirty="0"/>
          </a:p>
          <a:p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endParaRPr lang="pt-BR" dirty="0"/>
          </a:p>
        </p:txBody>
      </p:sp>
      <p:pic>
        <p:nvPicPr>
          <p:cNvPr id="5123" name="Picture 3" descr="https://lh4.googleusercontent.com/ItsN9faf5qc-3Gq1WfKbAuhKmrYg5RPNxiGYivrPqNBsTx-SyIzdlI5YNKTDebFFCgXIlaws-7VCcnkOJ-dhhR4uj3JsFqRHjCTPQCWAw6fKst85xh_2xcnqV8Cmd_eUmXyjy0zlV3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12"/>
          <a:stretch/>
        </p:blipFill>
        <p:spPr bwMode="auto">
          <a:xfrm>
            <a:off x="768774" y="4060254"/>
            <a:ext cx="800032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3.googleusercontent.com/aLKRmo5omxoAD_-cOy3Oz64kPE9Mj1IPY2024XErEWVpLmPY8dLyyP7DgxdlMFrCu7BU94ssJ7bA-gVmmE7NVxzSYaAaIsfBYhOrDiMrOpzb8a7rwbF1F9wsR4sKrzHEy40irChzay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" b="7237"/>
          <a:stretch/>
        </p:blipFill>
        <p:spPr bwMode="auto">
          <a:xfrm>
            <a:off x="859536" y="3137630"/>
            <a:ext cx="8790348" cy="82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3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> – 1.3 </a:t>
            </a:r>
            <a:r>
              <a:rPr lang="pt-BR" dirty="0"/>
              <a:t>Inferir </a:t>
            </a:r>
            <a:r>
              <a:rPr lang="pt-BR" dirty="0" err="1"/>
              <a:t>Schema</a:t>
            </a:r>
            <a:r>
              <a:rPr lang="pt-BR" dirty="0"/>
              <a:t> e criar manualmente as Tabelas </a:t>
            </a:r>
            <a:r>
              <a:rPr lang="pt-BR" dirty="0" err="1"/>
              <a:t>Hive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Ajustando o </a:t>
            </a:r>
            <a:r>
              <a:rPr lang="pt-BR" dirty="0" err="1"/>
              <a:t>schema</a:t>
            </a:r>
            <a:r>
              <a:rPr lang="pt-BR" dirty="0"/>
              <a:t> da df2 usando os nomes fornecidos no </a:t>
            </a:r>
            <a:r>
              <a:rPr lang="pt-BR" dirty="0" err="1" smtClean="0"/>
              <a:t>de-para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Salvar os novos </a:t>
            </a:r>
            <a:r>
              <a:rPr lang="pt-BR" dirty="0" err="1"/>
              <a:t>dataframes</a:t>
            </a:r>
            <a:r>
              <a:rPr lang="pt-BR" dirty="0"/>
              <a:t> em arquivos parquet no novo </a:t>
            </a:r>
            <a:r>
              <a:rPr lang="pt-BR" dirty="0" err="1"/>
              <a:t>bucket</a:t>
            </a:r>
            <a:r>
              <a:rPr lang="pt-BR" dirty="0"/>
              <a:t> e gerando novas tabelas na DB (acessíveis pelo Athena)</a:t>
            </a:r>
            <a:endParaRPr lang="pt-BR" dirty="0"/>
          </a:p>
          <a:p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endParaRPr lang="pt-BR" dirty="0"/>
          </a:p>
        </p:txBody>
      </p:sp>
      <p:pic>
        <p:nvPicPr>
          <p:cNvPr id="17412" name="Picture 4" descr="https://lh6.googleusercontent.com/UmM9_ybF4qPUFPZ-8DrCshoU6mjGLGE6u4Bao8xq5LxDxCdPbJtI4CNsy44yJwnscpzHTySwog7vtoyTZdNV8WWjtPxprHnrOrCXb1KwMCo8-lcESFFsirYDuPw2D5JY0qrCh1xVsH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07" y="2619756"/>
            <a:ext cx="65817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s://lh5.googleusercontent.com/2bZc3XQeW0PvuStSOQw5YRjuHObtbY1LAZEumZ3BofRDo40PU7bX9eyitjn7W7J6GDDgjDeKCW_lzcJSjU9dhnQTofaFYdianEA1bGi9NfR80piRYAxI5aXwk07amcjTn6ZDen-L_j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07" y="3970241"/>
            <a:ext cx="100774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8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> – 1.3 </a:t>
            </a:r>
            <a:r>
              <a:rPr lang="pt-BR" dirty="0"/>
              <a:t>Inferir </a:t>
            </a:r>
            <a:r>
              <a:rPr lang="pt-BR" dirty="0" err="1"/>
              <a:t>Schema</a:t>
            </a:r>
            <a:r>
              <a:rPr lang="pt-BR" dirty="0"/>
              <a:t> e criar manualmente as Tabelas </a:t>
            </a:r>
            <a:r>
              <a:rPr lang="pt-BR" dirty="0" err="1"/>
              <a:t>Hive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Querys</a:t>
            </a:r>
            <a:r>
              <a:rPr lang="pt-BR" dirty="0" smtClean="0"/>
              <a:t> no Athena</a:t>
            </a:r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24600" t="11035" r="4900" b="71600"/>
          <a:stretch/>
        </p:blipFill>
        <p:spPr>
          <a:xfrm>
            <a:off x="1088136" y="2514600"/>
            <a:ext cx="8595360" cy="112471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26176" t="40563" r="3025" b="16095"/>
          <a:stretch/>
        </p:blipFill>
        <p:spPr>
          <a:xfrm>
            <a:off x="1042416" y="3675887"/>
            <a:ext cx="8631936" cy="280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> – 1.3 </a:t>
            </a:r>
            <a:r>
              <a:rPr lang="pt-BR" dirty="0"/>
              <a:t>Inferir </a:t>
            </a:r>
            <a:r>
              <a:rPr lang="pt-BR" dirty="0" err="1"/>
              <a:t>Schema</a:t>
            </a:r>
            <a:r>
              <a:rPr lang="pt-BR" dirty="0"/>
              <a:t> e criar manualmente as Tabelas </a:t>
            </a:r>
            <a:r>
              <a:rPr lang="pt-BR" dirty="0" err="1"/>
              <a:t>Hive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Querys</a:t>
            </a:r>
            <a:r>
              <a:rPr lang="pt-BR" dirty="0" smtClean="0"/>
              <a:t> no Athena</a:t>
            </a:r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26325" t="21906" r="3475" b="25294"/>
          <a:stretch/>
        </p:blipFill>
        <p:spPr>
          <a:xfrm>
            <a:off x="677334" y="2542032"/>
            <a:ext cx="8558784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> – 2 </a:t>
            </a:r>
            <a:r>
              <a:rPr lang="pt-BR" dirty="0"/>
              <a:t>Armazenamento e Processamento Batch Data Lake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Criação do </a:t>
            </a:r>
            <a:r>
              <a:rPr lang="pt-BR" dirty="0" err="1" smtClean="0"/>
              <a:t>Bucket</a:t>
            </a:r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endParaRPr lang="pt-BR" dirty="0"/>
          </a:p>
        </p:txBody>
      </p:sp>
      <p:pic>
        <p:nvPicPr>
          <p:cNvPr id="31746" name="Picture 2" descr="https://lh4.googleusercontent.com/hUa9iQ3i7-6a-DhP5Mq0DTdG5cgbYtehx-4aYIsmgatHObfeCAjr9Ho25NIfpWiY59uDpJC81UlUvR0VFIiTPn4Yr-9V5xaKl2O30MbBkP4-mse-bz8sCp86k-c1g5mRm7gMl57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27" y="2631600"/>
            <a:ext cx="8344553" cy="32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5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> – </a:t>
            </a:r>
            <a:r>
              <a:rPr lang="pt-BR" dirty="0"/>
              <a:t>2 Armazenamento e Processamento Batch Data Lake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Salvar o </a:t>
            </a:r>
            <a:r>
              <a:rPr lang="pt-BR" dirty="0" err="1"/>
              <a:t>dataframe</a:t>
            </a:r>
            <a:r>
              <a:rPr lang="pt-BR" dirty="0"/>
              <a:t> em formato parquet no S3</a:t>
            </a:r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endParaRPr lang="pt-BR" dirty="0"/>
          </a:p>
        </p:txBody>
      </p:sp>
      <p:pic>
        <p:nvPicPr>
          <p:cNvPr id="18434" name="Picture 2" descr="https://lh6.googleusercontent.com/1MATx06OFh8aNCaTgx5WDCZFwODhsrHYY9X-gElAFfRV49pQca0nguYENTUPYaAnIoGgAcK4bmXWNuQrotDm7Myx5at5weNk1y4jucVzl07QHOtcV01FF5tLDkD4sw8fdShMgjmEbQ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91" y="2542984"/>
            <a:ext cx="6905625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5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> – 3. Visualização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77334" y="1483933"/>
            <a:ext cx="8596668" cy="3880773"/>
          </a:xfrm>
        </p:spPr>
        <p:txBody>
          <a:bodyPr/>
          <a:lstStyle/>
          <a:p>
            <a:r>
              <a:rPr lang="pt-BR" dirty="0" smtClean="0"/>
              <a:t>3.1 Acesso por </a:t>
            </a:r>
            <a:r>
              <a:rPr lang="pt-BR" dirty="0" err="1" smtClean="0"/>
              <a:t>Device</a:t>
            </a:r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6400" t="32353" r="1900" b="870"/>
          <a:stretch/>
        </p:blipFill>
        <p:spPr>
          <a:xfrm>
            <a:off x="677334" y="1828800"/>
            <a:ext cx="8741664" cy="43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8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> – 3. Visualização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77334" y="1483933"/>
            <a:ext cx="8596668" cy="3880773"/>
          </a:xfrm>
        </p:spPr>
        <p:txBody>
          <a:bodyPr/>
          <a:lstStyle/>
          <a:p>
            <a:r>
              <a:rPr lang="pt-BR" dirty="0" smtClean="0"/>
              <a:t>3.2 </a:t>
            </a:r>
            <a:r>
              <a:rPr lang="pt-BR" dirty="0" err="1" smtClean="0"/>
              <a:t>HeatMap</a:t>
            </a:r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6626" t="31788" r="1974" b="1577"/>
          <a:stretch/>
        </p:blipFill>
        <p:spPr>
          <a:xfrm>
            <a:off x="677334" y="1923071"/>
            <a:ext cx="8705088" cy="4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> – 3. Visualização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77334" y="1483933"/>
            <a:ext cx="8596668" cy="3880773"/>
          </a:xfrm>
        </p:spPr>
        <p:txBody>
          <a:bodyPr/>
          <a:lstStyle/>
          <a:p>
            <a:r>
              <a:rPr lang="pt-BR" dirty="0" smtClean="0"/>
              <a:t>Para criar a visualização utilizamos a ferramenta </a:t>
            </a:r>
            <a:r>
              <a:rPr lang="pt-BR" dirty="0" err="1" smtClean="0"/>
              <a:t>Quicksight</a:t>
            </a:r>
            <a:endParaRPr lang="pt-BR" dirty="0" smtClean="0"/>
          </a:p>
          <a:p>
            <a:pPr lvl="1"/>
            <a:r>
              <a:rPr lang="pt-BR" dirty="0" smtClean="0"/>
              <a:t>Criamos uma nova análise: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Em Seguida, criamos um novo conjunto de dados</a:t>
            </a:r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t="11318" r="49375" b="61153"/>
          <a:stretch/>
        </p:blipFill>
        <p:spPr>
          <a:xfrm>
            <a:off x="1517904" y="2295144"/>
            <a:ext cx="6172200" cy="17830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1" t="11176" r="49450" b="61577"/>
          <a:stretch/>
        </p:blipFill>
        <p:spPr>
          <a:xfrm>
            <a:off x="1517904" y="4526280"/>
            <a:ext cx="6163056" cy="17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0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Pyspark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Bibliotecas Utilizadas:</a:t>
            </a:r>
          </a:p>
          <a:p>
            <a:pPr lvl="1"/>
            <a:r>
              <a:rPr lang="pt-BR" altLang="pt-BR" b="1" dirty="0" err="1" smtClean="0">
                <a:solidFill>
                  <a:srgbClr val="7F0055"/>
                </a:solidFill>
                <a:latin typeface="Source Code Pro"/>
              </a:rPr>
              <a:t>import</a:t>
            </a:r>
            <a:r>
              <a:rPr lang="pt-BR" altLang="pt-BR" dirty="0" smtClean="0">
                <a:solidFill>
                  <a:srgbClr val="333333"/>
                </a:solidFill>
                <a:latin typeface="Source Code Pro"/>
              </a:rPr>
              <a:t> </a:t>
            </a:r>
            <a:r>
              <a:rPr lang="pt-BR" altLang="pt-BR" dirty="0" smtClean="0">
                <a:solidFill>
                  <a:srgbClr val="000000"/>
                </a:solidFill>
                <a:latin typeface="Source Code Pro"/>
              </a:rPr>
              <a:t>time</a:t>
            </a:r>
            <a:r>
              <a:rPr lang="pt-BR" altLang="pt-BR" dirty="0" smtClean="0">
                <a:solidFill>
                  <a:srgbClr val="333333"/>
                </a:solidFill>
                <a:latin typeface="Source Code Pro"/>
              </a:rPr>
              <a:t/>
            </a:r>
            <a:br>
              <a:rPr lang="pt-BR" altLang="pt-BR" dirty="0" smtClean="0">
                <a:solidFill>
                  <a:srgbClr val="333333"/>
                </a:solidFill>
                <a:latin typeface="Source Code Pro"/>
              </a:rPr>
            </a:br>
            <a:r>
              <a:rPr lang="pt-BR" altLang="pt-BR" dirty="0" smtClean="0">
                <a:solidFill>
                  <a:srgbClr val="000000"/>
                </a:solidFill>
                <a:latin typeface="Source Code Pro"/>
              </a:rPr>
              <a:t>start</a:t>
            </a:r>
            <a:r>
              <a:rPr lang="pt-BR" altLang="pt-BR" dirty="0" smtClean="0">
                <a:solidFill>
                  <a:srgbClr val="333333"/>
                </a:solidFill>
                <a:latin typeface="Source Code Pro"/>
              </a:rPr>
              <a:t> </a:t>
            </a:r>
            <a:r>
              <a:rPr lang="pt-BR" altLang="pt-BR" dirty="0">
                <a:solidFill>
                  <a:srgbClr val="000000"/>
                </a:solidFill>
                <a:latin typeface="Source Code Pro"/>
              </a:rPr>
              <a:t>=</a:t>
            </a:r>
            <a:r>
              <a:rPr lang="pt-BR" altLang="pt-BR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pt-BR" altLang="pt-BR" dirty="0" err="1">
                <a:solidFill>
                  <a:srgbClr val="000000"/>
                </a:solidFill>
                <a:latin typeface="Source Code Pro"/>
              </a:rPr>
              <a:t>time</a:t>
            </a:r>
            <a:r>
              <a:rPr lang="pt-BR" altLang="pt-BR" dirty="0" err="1">
                <a:solidFill>
                  <a:srgbClr val="333333"/>
                </a:solidFill>
                <a:latin typeface="Source Code Pro"/>
              </a:rPr>
              <a:t>.</a:t>
            </a:r>
            <a:r>
              <a:rPr lang="pt-BR" altLang="pt-BR" dirty="0" err="1">
                <a:solidFill>
                  <a:srgbClr val="000000"/>
                </a:solidFill>
                <a:latin typeface="Source Code Pro"/>
              </a:rPr>
              <a:t>time</a:t>
            </a:r>
            <a:r>
              <a:rPr lang="pt-BR" altLang="pt-BR" dirty="0">
                <a:solidFill>
                  <a:srgbClr val="333333"/>
                </a:solidFill>
                <a:latin typeface="Source Code Pro"/>
              </a:rPr>
              <a:t>()</a:t>
            </a:r>
            <a:r>
              <a:rPr lang="pt-BR" altLang="pt-BR" sz="1400" dirty="0">
                <a:solidFill>
                  <a:schemeClr val="tx1"/>
                </a:solidFill>
              </a:rPr>
              <a:t> </a:t>
            </a:r>
            <a:endParaRPr lang="pt-BR" altLang="pt-BR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pt-BR" dirty="0" smtClean="0"/>
          </a:p>
          <a:p>
            <a:pPr lvl="1"/>
            <a:r>
              <a:rPr lang="pt-BR" altLang="pt-BR" b="1" dirty="0" err="1" smtClean="0">
                <a:solidFill>
                  <a:srgbClr val="7F0055"/>
                </a:solidFill>
                <a:latin typeface="Source Code Pro"/>
              </a:rPr>
              <a:t>from</a:t>
            </a:r>
            <a:r>
              <a:rPr lang="pt-BR" altLang="pt-BR" dirty="0" smtClean="0">
                <a:solidFill>
                  <a:srgbClr val="333333"/>
                </a:solidFill>
                <a:latin typeface="Source Code Pro"/>
              </a:rPr>
              <a:t> </a:t>
            </a:r>
            <a:r>
              <a:rPr lang="pt-BR" altLang="pt-BR" dirty="0" err="1">
                <a:solidFill>
                  <a:srgbClr val="000000"/>
                </a:solidFill>
                <a:latin typeface="Source Code Pro"/>
              </a:rPr>
              <a:t>pyspark</a:t>
            </a:r>
            <a:r>
              <a:rPr lang="pt-BR" altLang="pt-BR" dirty="0" err="1">
                <a:solidFill>
                  <a:srgbClr val="333333"/>
                </a:solidFill>
                <a:latin typeface="Source Code Pro"/>
              </a:rPr>
              <a:t>.</a:t>
            </a:r>
            <a:r>
              <a:rPr lang="pt-BR" altLang="pt-BR" dirty="0" err="1">
                <a:solidFill>
                  <a:srgbClr val="000000"/>
                </a:solidFill>
                <a:latin typeface="Source Code Pro"/>
              </a:rPr>
              <a:t>sql</a:t>
            </a:r>
            <a:r>
              <a:rPr lang="pt-BR" altLang="pt-BR" dirty="0" err="1">
                <a:solidFill>
                  <a:srgbClr val="333333"/>
                </a:solidFill>
                <a:latin typeface="Source Code Pro"/>
              </a:rPr>
              <a:t>.</a:t>
            </a:r>
            <a:r>
              <a:rPr lang="pt-BR" altLang="pt-BR" dirty="0" err="1">
                <a:solidFill>
                  <a:srgbClr val="000000"/>
                </a:solidFill>
                <a:latin typeface="Source Code Pro"/>
              </a:rPr>
              <a:t>types</a:t>
            </a:r>
            <a:r>
              <a:rPr lang="pt-BR" altLang="pt-BR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pt-BR" altLang="pt-BR" b="1" dirty="0" err="1">
                <a:solidFill>
                  <a:srgbClr val="7F0055"/>
                </a:solidFill>
                <a:latin typeface="Source Code Pro"/>
              </a:rPr>
              <a:t>import</a:t>
            </a:r>
            <a:r>
              <a:rPr lang="pt-BR" altLang="pt-BR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pt-BR" altLang="pt-BR" dirty="0">
                <a:solidFill>
                  <a:srgbClr val="000000"/>
                </a:solidFill>
                <a:latin typeface="Source Code Pro"/>
              </a:rPr>
              <a:t>*</a:t>
            </a:r>
            <a:r>
              <a:rPr lang="pt-BR" altLang="pt-BR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pt-BR" altLang="pt-BR" b="1" dirty="0" err="1">
                <a:solidFill>
                  <a:srgbClr val="7F0055"/>
                </a:solidFill>
                <a:latin typeface="Source Code Pro"/>
              </a:rPr>
              <a:t>from</a:t>
            </a:r>
            <a:r>
              <a:rPr lang="pt-BR" altLang="pt-BR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pt-BR" altLang="pt-BR" dirty="0" err="1">
                <a:solidFill>
                  <a:srgbClr val="000000"/>
                </a:solidFill>
                <a:latin typeface="Source Code Pro"/>
              </a:rPr>
              <a:t>pyspark</a:t>
            </a:r>
            <a:r>
              <a:rPr lang="pt-BR" altLang="pt-BR" dirty="0" err="1">
                <a:solidFill>
                  <a:srgbClr val="333333"/>
                </a:solidFill>
                <a:latin typeface="Source Code Pro"/>
              </a:rPr>
              <a:t>.</a:t>
            </a:r>
            <a:r>
              <a:rPr lang="pt-BR" altLang="pt-BR" dirty="0" err="1">
                <a:solidFill>
                  <a:srgbClr val="000000"/>
                </a:solidFill>
                <a:latin typeface="Source Code Pro"/>
              </a:rPr>
              <a:t>sql</a:t>
            </a:r>
            <a:r>
              <a:rPr lang="pt-BR" altLang="pt-BR" dirty="0">
                <a:solidFill>
                  <a:srgbClr val="333333"/>
                </a:solidFill>
                <a:latin typeface="Source Code Pro"/>
              </a:rPr>
              <a:t> </a:t>
            </a:r>
            <a:endParaRPr lang="pt-BR" altLang="pt-BR" dirty="0" smtClean="0">
              <a:solidFill>
                <a:srgbClr val="333333"/>
              </a:solidFill>
              <a:latin typeface="Source Code Pro"/>
            </a:endParaRPr>
          </a:p>
          <a:p>
            <a:pPr lvl="1"/>
            <a:r>
              <a:rPr lang="pt-BR" altLang="pt-BR" b="1" dirty="0" err="1" smtClean="0">
                <a:solidFill>
                  <a:srgbClr val="7F0055"/>
                </a:solidFill>
                <a:latin typeface="Source Code Pro"/>
              </a:rPr>
              <a:t>import</a:t>
            </a:r>
            <a:r>
              <a:rPr lang="pt-BR" altLang="pt-BR" dirty="0" smtClean="0">
                <a:solidFill>
                  <a:srgbClr val="333333"/>
                </a:solidFill>
                <a:latin typeface="Source Code Pro"/>
              </a:rPr>
              <a:t> </a:t>
            </a:r>
            <a:r>
              <a:rPr lang="pt-BR" altLang="pt-BR" dirty="0" err="1">
                <a:solidFill>
                  <a:srgbClr val="000000"/>
                </a:solidFill>
                <a:latin typeface="Source Code Pro"/>
              </a:rPr>
              <a:t>SparkSession</a:t>
            </a:r>
            <a:r>
              <a:rPr lang="pt-BR" altLang="pt-BR" dirty="0">
                <a:solidFill>
                  <a:srgbClr val="333333"/>
                </a:solidFill>
                <a:latin typeface="Source Code Pro"/>
              </a:rPr>
              <a:t> </a:t>
            </a:r>
            <a:endParaRPr lang="pt-BR" altLang="pt-BR" dirty="0" smtClean="0">
              <a:solidFill>
                <a:srgbClr val="333333"/>
              </a:solidFill>
              <a:latin typeface="Source Code Pro"/>
            </a:endParaRPr>
          </a:p>
          <a:p>
            <a:pPr lvl="1"/>
            <a:r>
              <a:rPr lang="pt-BR" altLang="pt-BR" b="1" dirty="0" err="1" smtClean="0">
                <a:solidFill>
                  <a:srgbClr val="7F0055"/>
                </a:solidFill>
                <a:latin typeface="Source Code Pro"/>
              </a:rPr>
              <a:t>import</a:t>
            </a:r>
            <a:r>
              <a:rPr lang="pt-BR" altLang="pt-BR" dirty="0" smtClean="0">
                <a:solidFill>
                  <a:srgbClr val="333333"/>
                </a:solidFill>
                <a:latin typeface="Source Code Pro"/>
              </a:rPr>
              <a:t> </a:t>
            </a:r>
            <a:r>
              <a:rPr lang="pt-BR" altLang="pt-BR" dirty="0" err="1">
                <a:solidFill>
                  <a:srgbClr val="000000"/>
                </a:solidFill>
                <a:latin typeface="Source Code Pro"/>
              </a:rPr>
              <a:t>pyspark</a:t>
            </a:r>
            <a:r>
              <a:rPr lang="pt-BR" altLang="pt-BR" dirty="0" err="1">
                <a:solidFill>
                  <a:srgbClr val="333333"/>
                </a:solidFill>
                <a:latin typeface="Source Code Pro"/>
              </a:rPr>
              <a:t>.</a:t>
            </a:r>
            <a:r>
              <a:rPr lang="pt-BR" altLang="pt-BR" dirty="0" err="1">
                <a:solidFill>
                  <a:srgbClr val="000000"/>
                </a:solidFill>
                <a:latin typeface="Source Code Pro"/>
              </a:rPr>
              <a:t>sql</a:t>
            </a:r>
            <a:r>
              <a:rPr lang="pt-BR" altLang="pt-BR" dirty="0" err="1">
                <a:solidFill>
                  <a:srgbClr val="333333"/>
                </a:solidFill>
                <a:latin typeface="Source Code Pro"/>
              </a:rPr>
              <a:t>.</a:t>
            </a:r>
            <a:r>
              <a:rPr lang="pt-BR" altLang="pt-BR" dirty="0" err="1">
                <a:solidFill>
                  <a:srgbClr val="000000"/>
                </a:solidFill>
                <a:latin typeface="Source Code Pro"/>
              </a:rPr>
              <a:t>functions</a:t>
            </a:r>
            <a:r>
              <a:rPr lang="pt-BR" altLang="pt-BR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pt-BR" altLang="pt-BR" b="1" dirty="0">
                <a:solidFill>
                  <a:srgbClr val="7F0055"/>
                </a:solidFill>
                <a:latin typeface="Source Code Pro"/>
              </a:rPr>
              <a:t>as</a:t>
            </a:r>
            <a:r>
              <a:rPr lang="pt-BR" altLang="pt-BR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pt-BR" altLang="pt-BR" dirty="0" err="1">
                <a:solidFill>
                  <a:srgbClr val="000000"/>
                </a:solidFill>
                <a:latin typeface="Source Code Pro"/>
              </a:rPr>
              <a:t>sqlfunc</a:t>
            </a:r>
            <a:r>
              <a:rPr lang="pt-BR" altLang="pt-BR" sz="1400" dirty="0">
                <a:solidFill>
                  <a:schemeClr val="tx1"/>
                </a:solidFill>
              </a:rPr>
              <a:t> </a:t>
            </a:r>
            <a:endParaRPr lang="pt-BR" altLang="pt-BR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00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> – 3. Visualização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77334" y="1483933"/>
            <a:ext cx="8596668" cy="3880773"/>
          </a:xfrm>
        </p:spPr>
        <p:txBody>
          <a:bodyPr/>
          <a:lstStyle/>
          <a:p>
            <a:r>
              <a:rPr lang="pt-BR" dirty="0" smtClean="0"/>
              <a:t>Para criar a visualização utilizamos a ferramenta </a:t>
            </a:r>
            <a:r>
              <a:rPr lang="pt-BR" dirty="0" err="1" smtClean="0"/>
              <a:t>Quicksight</a:t>
            </a:r>
            <a:endParaRPr lang="pt-BR" dirty="0" smtClean="0"/>
          </a:p>
          <a:p>
            <a:pPr lvl="1"/>
            <a:r>
              <a:rPr lang="pt-BR" dirty="0" smtClean="0"/>
              <a:t>Criamos uma nova análise: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Em Seguida, criamos um novo conjunto de dados</a:t>
            </a:r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t="11318" r="49375" b="61153"/>
          <a:stretch/>
        </p:blipFill>
        <p:spPr>
          <a:xfrm>
            <a:off x="1517904" y="2295144"/>
            <a:ext cx="6172200" cy="17830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1" t="11176" r="49450" b="61577"/>
          <a:stretch/>
        </p:blipFill>
        <p:spPr>
          <a:xfrm>
            <a:off x="1517904" y="4526280"/>
            <a:ext cx="6163056" cy="17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> – 3. Visualização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77334" y="1483933"/>
            <a:ext cx="8596668" cy="3880773"/>
          </a:xfrm>
        </p:spPr>
        <p:txBody>
          <a:bodyPr/>
          <a:lstStyle/>
          <a:p>
            <a:r>
              <a:rPr lang="pt-BR" dirty="0" smtClean="0"/>
              <a:t>Selecionamos o Athena</a:t>
            </a:r>
          </a:p>
          <a:p>
            <a:pPr lvl="1"/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9625" t="59882" r="42775" b="23177"/>
          <a:stretch/>
        </p:blipFill>
        <p:spPr>
          <a:xfrm>
            <a:off x="1106424" y="1837944"/>
            <a:ext cx="3364992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19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Pyspark</a:t>
            </a:r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025" t="30800" r="39025" b="18658"/>
          <a:stretch/>
        </p:blipFill>
        <p:spPr>
          <a:xfrm>
            <a:off x="850391" y="1417320"/>
            <a:ext cx="8733031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1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Pyspark</a:t>
            </a:r>
            <a:r>
              <a:rPr lang="pt-BR" dirty="0" smtClean="0"/>
              <a:t> - Resultado</a:t>
            </a:r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1949" t="32918" r="37226" b="13294"/>
          <a:stretch/>
        </p:blipFill>
        <p:spPr>
          <a:xfrm>
            <a:off x="795528" y="1270000"/>
            <a:ext cx="8787384" cy="41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99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Pyspark</a:t>
            </a:r>
            <a:r>
              <a:rPr lang="pt-BR" dirty="0" smtClean="0"/>
              <a:t> - Resultado</a:t>
            </a:r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1949" t="32918" r="37226" b="13294"/>
          <a:stretch/>
        </p:blipFill>
        <p:spPr>
          <a:xfrm>
            <a:off x="795528" y="1270000"/>
            <a:ext cx="8787384" cy="41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28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Pyspark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divide uma linha em várias, uma para cada </a:t>
            </a:r>
            <a:r>
              <a:rPr lang="pt-BR" dirty="0" smtClean="0"/>
              <a:t>categoria. Depois</a:t>
            </a:r>
            <a:r>
              <a:rPr lang="pt-BR" dirty="0"/>
              <a:t>, faz-se um </a:t>
            </a:r>
            <a:r>
              <a:rPr lang="pt-BR" dirty="0" err="1"/>
              <a:t>pivot</a:t>
            </a:r>
            <a:r>
              <a:rPr lang="pt-BR" dirty="0"/>
              <a:t> das categorias agrupando pelos usuários e exibindo um </a:t>
            </a:r>
            <a:r>
              <a:rPr lang="pt-BR" dirty="0" err="1"/>
              <a:t>count</a:t>
            </a:r>
            <a:r>
              <a:rPr lang="pt-BR" dirty="0"/>
              <a:t> como valor (para que os 1’s sejam preenchidos). Por fim, substitui-se os valores nulos por 0.</a:t>
            </a:r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1975" t="26497" r="15977" b="63762"/>
          <a:stretch/>
        </p:blipFill>
        <p:spPr>
          <a:xfrm>
            <a:off x="1051560" y="3470038"/>
            <a:ext cx="10003536" cy="6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3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Pyspark</a:t>
            </a:r>
            <a:r>
              <a:rPr lang="pt-BR" dirty="0" smtClean="0"/>
              <a:t> - Resultado</a:t>
            </a:r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2175" t="20212" r="49525" b="31365"/>
          <a:stretch/>
        </p:blipFill>
        <p:spPr>
          <a:xfrm>
            <a:off x="758952" y="1270000"/>
            <a:ext cx="5888736" cy="31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50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Pyspark</a:t>
            </a:r>
            <a:r>
              <a:rPr lang="pt-BR" dirty="0" smtClean="0"/>
              <a:t> - Resultado</a:t>
            </a:r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1674" t="31929" r="28202" b="14847"/>
          <a:stretch/>
        </p:blipFill>
        <p:spPr>
          <a:xfrm>
            <a:off x="724361" y="1270000"/>
            <a:ext cx="8549641" cy="34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4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77334" y="1408177"/>
            <a:ext cx="8596668" cy="4633186"/>
          </a:xfrm>
        </p:spPr>
        <p:txBody>
          <a:bodyPr/>
          <a:lstStyle/>
          <a:p>
            <a:r>
              <a:rPr lang="pt-BR" dirty="0"/>
              <a:t>1.1 Apresente os produtos (coluna </a:t>
            </a:r>
            <a:r>
              <a:rPr lang="pt-BR" dirty="0" err="1"/>
              <a:t>touchproduct</a:t>
            </a:r>
            <a:r>
              <a:rPr lang="pt-BR" dirty="0"/>
              <a:t>) mais procurados, salve a query e uma amostra do resultado com as primeiras 10 linhas para apresentar posteriormente. Ignore os valores da coluna </a:t>
            </a:r>
            <a:r>
              <a:rPr lang="pt-BR" dirty="0" err="1"/>
              <a:t>touchproduct</a:t>
            </a:r>
            <a:r>
              <a:rPr lang="pt-BR" dirty="0"/>
              <a:t> = 0.</a:t>
            </a:r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26316" t="10894" r="5076" b="69459"/>
          <a:stretch/>
        </p:blipFill>
        <p:spPr>
          <a:xfrm>
            <a:off x="820132" y="2341917"/>
            <a:ext cx="8364789" cy="127250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25875" t="44367" r="3100" b="13294"/>
          <a:stretch/>
        </p:blipFill>
        <p:spPr>
          <a:xfrm>
            <a:off x="951737" y="3819245"/>
            <a:ext cx="8659368" cy="27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77334" y="1408177"/>
            <a:ext cx="8596668" cy="4633186"/>
          </a:xfrm>
        </p:spPr>
        <p:txBody>
          <a:bodyPr/>
          <a:lstStyle/>
          <a:p>
            <a:r>
              <a:rPr lang="pt-BR" dirty="0" smtClean="0"/>
              <a:t>1.2 </a:t>
            </a:r>
            <a:r>
              <a:rPr lang="pt-BR" dirty="0"/>
              <a:t>Ajuste o </a:t>
            </a:r>
            <a:r>
              <a:rPr lang="pt-BR" dirty="0" err="1"/>
              <a:t>schema</a:t>
            </a:r>
            <a:r>
              <a:rPr lang="pt-BR" dirty="0"/>
              <a:t> da tabela </a:t>
            </a:r>
            <a:r>
              <a:rPr lang="pt-BR" dirty="0" err="1" smtClean="0"/>
              <a:t>aggregated</a:t>
            </a:r>
            <a:endParaRPr lang="pt-BR" dirty="0" smtClean="0"/>
          </a:p>
          <a:p>
            <a:pPr lvl="1"/>
            <a:r>
              <a:rPr lang="pt-BR" dirty="0"/>
              <a:t>Acesso ao AWS </a:t>
            </a:r>
            <a:r>
              <a:rPr lang="pt-BR" dirty="0" err="1"/>
              <a:t>Glue</a:t>
            </a:r>
            <a:r>
              <a:rPr lang="pt-BR" dirty="0"/>
              <a:t> para editar </a:t>
            </a:r>
            <a:r>
              <a:rPr lang="pt-BR" dirty="0" err="1"/>
              <a:t>Schema</a:t>
            </a:r>
            <a:r>
              <a:rPr lang="pt-BR" dirty="0"/>
              <a:t> da Tabela </a:t>
            </a:r>
            <a:r>
              <a:rPr lang="pt-BR" dirty="0" err="1"/>
              <a:t>Aggregated</a:t>
            </a:r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endParaRPr lang="pt-BR" dirty="0"/>
          </a:p>
        </p:txBody>
      </p:sp>
      <p:pic>
        <p:nvPicPr>
          <p:cNvPr id="29698" name="Picture 2" descr="https://lh3.googleusercontent.com/aYvO7_5jRLbxWyAld6T6THFqdNNs439UbgFd5UKaiu82dcujFDztYNYo9Di3ITL26z8V8uEr5cRbJcRa5JOKcdr9KP8cUE3vEC8omIFSIrJcSlBoxek1iqRPNILjGjNJvaY3z3-ZTj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0" y="2728977"/>
            <a:ext cx="11608016" cy="232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4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77334" y="1408177"/>
            <a:ext cx="8596668" cy="4633186"/>
          </a:xfrm>
        </p:spPr>
        <p:txBody>
          <a:bodyPr/>
          <a:lstStyle/>
          <a:p>
            <a:r>
              <a:rPr lang="pt-BR" dirty="0" smtClean="0"/>
              <a:t>1.2 </a:t>
            </a:r>
            <a:r>
              <a:rPr lang="pt-BR" dirty="0"/>
              <a:t>Ajuste o </a:t>
            </a:r>
            <a:r>
              <a:rPr lang="pt-BR" dirty="0" err="1"/>
              <a:t>schema</a:t>
            </a:r>
            <a:r>
              <a:rPr lang="pt-BR" dirty="0"/>
              <a:t> da tabela </a:t>
            </a:r>
            <a:r>
              <a:rPr lang="pt-BR" dirty="0" err="1" smtClean="0"/>
              <a:t>aggregated</a:t>
            </a:r>
            <a:endParaRPr lang="pt-BR" dirty="0" smtClean="0"/>
          </a:p>
          <a:p>
            <a:pPr lvl="1"/>
            <a:r>
              <a:rPr lang="pt-BR" dirty="0" smtClean="0"/>
              <a:t>Edite o </a:t>
            </a:r>
            <a:r>
              <a:rPr lang="pt-BR" dirty="0" err="1" smtClean="0"/>
              <a:t>Schema</a:t>
            </a:r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endParaRPr lang="pt-BR" dirty="0"/>
          </a:p>
        </p:txBody>
      </p:sp>
      <p:pic>
        <p:nvPicPr>
          <p:cNvPr id="22533" name="Picture 5" descr="https://lh5.googleusercontent.com/kexVSnKHxAC9jXY7F1iTp23Jbw9iBMQGRgeb9loxFRLve4gMbpNPJf9j2qyIm-rNgiJIQk-T85uIEQqiNNy6MsCS-xNA48fL2Bu6sgsJiOEgkL4_FIwOL0rckRuX1hTyfFYJxGOqE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54" y="2728977"/>
            <a:ext cx="10961607" cy="295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77334" y="1408177"/>
            <a:ext cx="8596668" cy="4633186"/>
          </a:xfrm>
        </p:spPr>
        <p:txBody>
          <a:bodyPr/>
          <a:lstStyle/>
          <a:p>
            <a:r>
              <a:rPr lang="pt-BR" dirty="0" smtClean="0"/>
              <a:t>1.2 </a:t>
            </a:r>
            <a:r>
              <a:rPr lang="pt-BR" dirty="0"/>
              <a:t>Ajuste o </a:t>
            </a:r>
            <a:r>
              <a:rPr lang="pt-BR" dirty="0" err="1"/>
              <a:t>schema</a:t>
            </a:r>
            <a:r>
              <a:rPr lang="pt-BR" dirty="0"/>
              <a:t> da tabela </a:t>
            </a:r>
            <a:r>
              <a:rPr lang="pt-BR" dirty="0" err="1" smtClean="0"/>
              <a:t>aggregated</a:t>
            </a:r>
            <a:endParaRPr lang="pt-BR" dirty="0" smtClean="0"/>
          </a:p>
          <a:p>
            <a:pPr lvl="1"/>
            <a:r>
              <a:rPr lang="pt-BR" dirty="0" smtClean="0"/>
              <a:t>Altere o nome das colunas e salve</a:t>
            </a:r>
            <a:endParaRPr lang="pt-BR" dirty="0"/>
          </a:p>
        </p:txBody>
      </p:sp>
      <p:pic>
        <p:nvPicPr>
          <p:cNvPr id="9" name="Picture 4" descr="Technology logo template Premium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29674" r="37127" b="41036"/>
          <a:stretch/>
        </p:blipFill>
        <p:spPr bwMode="auto">
          <a:xfrm>
            <a:off x="70339" y="79573"/>
            <a:ext cx="533843" cy="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endParaRPr lang="pt-BR" dirty="0"/>
          </a:p>
        </p:txBody>
      </p:sp>
      <p:pic>
        <p:nvPicPr>
          <p:cNvPr id="30724" name="Picture 4" descr="https://lh6.googleusercontent.com/tcr-mjYQb0jNca32_4ujETd8rromaCM3oxglAsQVc_dYz2v6STD9Z1qzNaxok6_pYDGCSCwkFZD7UxKikqpV35-AtEDFYa1HWnP1IEUPZOVv-1Jezn3tJ1BeyNP_t6chbtOC4LD7m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13" y="2125346"/>
            <a:ext cx="9676774" cy="425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6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436</Words>
  <Application>Microsoft Office PowerPoint</Application>
  <PresentationFormat>Widescreen</PresentationFormat>
  <Paragraphs>85</Paragraphs>
  <Slides>24</Slides>
  <Notes>0</Notes>
  <HiddenSlides>6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Segoe UI Black</vt:lpstr>
      <vt:lpstr>Source Code Pro</vt:lpstr>
      <vt:lpstr>Trebuchet MS</vt:lpstr>
      <vt:lpstr>Wingdings 3</vt:lpstr>
      <vt:lpstr>Facetado</vt:lpstr>
      <vt:lpstr>Apresentação do PowerPoint</vt:lpstr>
      <vt:lpstr>Desafio Pyspark</vt:lpstr>
      <vt:lpstr>Desafio Pyspark</vt:lpstr>
      <vt:lpstr>Desafio Pyspark - Resultado</vt:lpstr>
      <vt:lpstr>Desafio Pyspark - Resultado</vt:lpstr>
      <vt:lpstr>Desafio Ecommerce</vt:lpstr>
      <vt:lpstr>Desafio Ecommerce</vt:lpstr>
      <vt:lpstr>Desafio Ecommerce</vt:lpstr>
      <vt:lpstr>Desafio Ecommerce</vt:lpstr>
      <vt:lpstr>Desafio Ecommerce – 1.3 Inferir Schema e criar manualmente as Tabelas Hive </vt:lpstr>
      <vt:lpstr>Desafio Ecommerce – 1.3 Inferir Schema e criar manualmente as Tabelas Hive </vt:lpstr>
      <vt:lpstr>Desafio Ecommerce – 1.3 Inferir Schema e criar manualmente as Tabelas Hive </vt:lpstr>
      <vt:lpstr>Desafio Ecommerce – 1.3 Inferir Schema e criar manualmente as Tabelas Hive </vt:lpstr>
      <vt:lpstr>Desafio Ecommerce – 1.3 Inferir Schema e criar manualmente as Tabelas Hive </vt:lpstr>
      <vt:lpstr>Desafio Ecommerce – 2 Armazenamento e Processamento Batch Data Lake </vt:lpstr>
      <vt:lpstr>Desafio Ecommerce – 2 Armazenamento e Processamento Batch Data Lake </vt:lpstr>
      <vt:lpstr>Desafio Ecommerce – 3. Visualização</vt:lpstr>
      <vt:lpstr>Desafio Ecommerce – 3. Visualização</vt:lpstr>
      <vt:lpstr>Desafio Ecommerce – 3. Visualização</vt:lpstr>
      <vt:lpstr>Desafio Ecommerce – 3. Visualização</vt:lpstr>
      <vt:lpstr>Desafio Ecommerce – 3. Visualização</vt:lpstr>
      <vt:lpstr>Desafio Pyspark</vt:lpstr>
      <vt:lpstr>Desafio Pyspark - Resultado</vt:lpstr>
      <vt:lpstr>Desafio Pyspark - Resultado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BIG DATA T11</dc:creator>
  <cp:lastModifiedBy>BIG DATA T11</cp:lastModifiedBy>
  <cp:revision>10</cp:revision>
  <dcterms:created xsi:type="dcterms:W3CDTF">2020-03-07T17:51:01Z</dcterms:created>
  <dcterms:modified xsi:type="dcterms:W3CDTF">2020-03-07T19:24:05Z</dcterms:modified>
</cp:coreProperties>
</file>