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9" r:id="rId4"/>
    <p:sldId id="260" r:id="rId5"/>
    <p:sldId id="270" r:id="rId6"/>
    <p:sldId id="262" r:id="rId7"/>
    <p:sldId id="271" r:id="rId8"/>
    <p:sldId id="264"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03" d="100"/>
          <a:sy n="103" d="100"/>
        </p:scale>
        <p:origin x="15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6F0D6E1-F2B1-48C4-BE39-65C5D8756573}" type="datetimeFigureOut">
              <a:rPr lang="es-ES" smtClean="0"/>
              <a:t>17/10/2016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DC655C-4050-4BF0-8BF3-B11C6D4C9A7B}" type="slidenum">
              <a:rPr lang="es-ES" smtClean="0"/>
              <a:t>‹Nº›</a:t>
            </a:fld>
            <a:endParaRPr lang="es-ES"/>
          </a:p>
        </p:txBody>
      </p:sp>
    </p:spTree>
    <p:extLst>
      <p:ext uri="{BB962C8B-B14F-4D97-AF65-F5344CB8AC3E}">
        <p14:creationId xmlns:p14="http://schemas.microsoft.com/office/powerpoint/2010/main" val="70958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6F0D6E1-F2B1-48C4-BE39-65C5D8756573}" type="datetimeFigureOut">
              <a:rPr lang="es-ES" smtClean="0"/>
              <a:t>17/10/2016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DC655C-4050-4BF0-8BF3-B11C6D4C9A7B}" type="slidenum">
              <a:rPr lang="es-ES" smtClean="0"/>
              <a:t>‹Nº›</a:t>
            </a:fld>
            <a:endParaRPr lang="es-ES"/>
          </a:p>
        </p:txBody>
      </p:sp>
    </p:spTree>
    <p:extLst>
      <p:ext uri="{BB962C8B-B14F-4D97-AF65-F5344CB8AC3E}">
        <p14:creationId xmlns:p14="http://schemas.microsoft.com/office/powerpoint/2010/main" val="229946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6F0D6E1-F2B1-48C4-BE39-65C5D8756573}" type="datetimeFigureOut">
              <a:rPr lang="es-ES" smtClean="0"/>
              <a:t>17/10/2016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DC655C-4050-4BF0-8BF3-B11C6D4C9A7B}" type="slidenum">
              <a:rPr lang="es-ES" smtClean="0"/>
              <a:t>‹Nº›</a:t>
            </a:fld>
            <a:endParaRPr lang="es-ES"/>
          </a:p>
        </p:txBody>
      </p:sp>
    </p:spTree>
    <p:extLst>
      <p:ext uri="{BB962C8B-B14F-4D97-AF65-F5344CB8AC3E}">
        <p14:creationId xmlns:p14="http://schemas.microsoft.com/office/powerpoint/2010/main" val="270879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6F0D6E1-F2B1-48C4-BE39-65C5D8756573}" type="datetimeFigureOut">
              <a:rPr lang="es-ES" smtClean="0"/>
              <a:t>17/10/2016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DC655C-4050-4BF0-8BF3-B11C6D4C9A7B}" type="slidenum">
              <a:rPr lang="es-ES" smtClean="0"/>
              <a:t>‹Nº›</a:t>
            </a:fld>
            <a:endParaRPr lang="es-ES"/>
          </a:p>
        </p:txBody>
      </p:sp>
    </p:spTree>
    <p:extLst>
      <p:ext uri="{BB962C8B-B14F-4D97-AF65-F5344CB8AC3E}">
        <p14:creationId xmlns:p14="http://schemas.microsoft.com/office/powerpoint/2010/main" val="1979292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6F0D6E1-F2B1-48C4-BE39-65C5D8756573}" type="datetimeFigureOut">
              <a:rPr lang="es-ES" smtClean="0"/>
              <a:t>17/10/2016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DC655C-4050-4BF0-8BF3-B11C6D4C9A7B}" type="slidenum">
              <a:rPr lang="es-ES" smtClean="0"/>
              <a:t>‹Nº›</a:t>
            </a:fld>
            <a:endParaRPr lang="es-ES"/>
          </a:p>
        </p:txBody>
      </p:sp>
    </p:spTree>
    <p:extLst>
      <p:ext uri="{BB962C8B-B14F-4D97-AF65-F5344CB8AC3E}">
        <p14:creationId xmlns:p14="http://schemas.microsoft.com/office/powerpoint/2010/main" val="3888934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6F0D6E1-F2B1-48C4-BE39-65C5D8756573}" type="datetimeFigureOut">
              <a:rPr lang="es-ES" smtClean="0"/>
              <a:t>17/10/2016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DC655C-4050-4BF0-8BF3-B11C6D4C9A7B}" type="slidenum">
              <a:rPr lang="es-ES" smtClean="0"/>
              <a:t>‹Nº›</a:t>
            </a:fld>
            <a:endParaRPr lang="es-ES"/>
          </a:p>
        </p:txBody>
      </p:sp>
    </p:spTree>
    <p:extLst>
      <p:ext uri="{BB962C8B-B14F-4D97-AF65-F5344CB8AC3E}">
        <p14:creationId xmlns:p14="http://schemas.microsoft.com/office/powerpoint/2010/main" val="30150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6F0D6E1-F2B1-48C4-BE39-65C5D8756573}" type="datetimeFigureOut">
              <a:rPr lang="es-ES" smtClean="0"/>
              <a:t>17/10/2016</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FDC655C-4050-4BF0-8BF3-B11C6D4C9A7B}" type="slidenum">
              <a:rPr lang="es-ES" smtClean="0"/>
              <a:t>‹Nº›</a:t>
            </a:fld>
            <a:endParaRPr lang="es-ES"/>
          </a:p>
        </p:txBody>
      </p:sp>
    </p:spTree>
    <p:extLst>
      <p:ext uri="{BB962C8B-B14F-4D97-AF65-F5344CB8AC3E}">
        <p14:creationId xmlns:p14="http://schemas.microsoft.com/office/powerpoint/2010/main" val="103366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6F0D6E1-F2B1-48C4-BE39-65C5D8756573}" type="datetimeFigureOut">
              <a:rPr lang="es-ES" smtClean="0"/>
              <a:t>17/10/2016</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FDC655C-4050-4BF0-8BF3-B11C6D4C9A7B}" type="slidenum">
              <a:rPr lang="es-ES" smtClean="0"/>
              <a:t>‹Nº›</a:t>
            </a:fld>
            <a:endParaRPr lang="es-ES"/>
          </a:p>
        </p:txBody>
      </p:sp>
    </p:spTree>
    <p:extLst>
      <p:ext uri="{BB962C8B-B14F-4D97-AF65-F5344CB8AC3E}">
        <p14:creationId xmlns:p14="http://schemas.microsoft.com/office/powerpoint/2010/main" val="351361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6F0D6E1-F2B1-48C4-BE39-65C5D8756573}" type="datetimeFigureOut">
              <a:rPr lang="es-ES" smtClean="0"/>
              <a:t>17/10/2016</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FDC655C-4050-4BF0-8BF3-B11C6D4C9A7B}" type="slidenum">
              <a:rPr lang="es-ES" smtClean="0"/>
              <a:t>‹Nº›</a:t>
            </a:fld>
            <a:endParaRPr lang="es-ES"/>
          </a:p>
        </p:txBody>
      </p:sp>
    </p:spTree>
    <p:extLst>
      <p:ext uri="{BB962C8B-B14F-4D97-AF65-F5344CB8AC3E}">
        <p14:creationId xmlns:p14="http://schemas.microsoft.com/office/powerpoint/2010/main" val="4110516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6F0D6E1-F2B1-48C4-BE39-65C5D8756573}" type="datetimeFigureOut">
              <a:rPr lang="es-ES" smtClean="0"/>
              <a:t>17/10/2016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DC655C-4050-4BF0-8BF3-B11C6D4C9A7B}" type="slidenum">
              <a:rPr lang="es-ES" smtClean="0"/>
              <a:t>‹Nº›</a:t>
            </a:fld>
            <a:endParaRPr lang="es-ES"/>
          </a:p>
        </p:txBody>
      </p:sp>
    </p:spTree>
    <p:extLst>
      <p:ext uri="{BB962C8B-B14F-4D97-AF65-F5344CB8AC3E}">
        <p14:creationId xmlns:p14="http://schemas.microsoft.com/office/powerpoint/2010/main" val="3035355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6F0D6E1-F2B1-48C4-BE39-65C5D8756573}" type="datetimeFigureOut">
              <a:rPr lang="es-ES" smtClean="0"/>
              <a:t>17/10/2016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DC655C-4050-4BF0-8BF3-B11C6D4C9A7B}" type="slidenum">
              <a:rPr lang="es-ES" smtClean="0"/>
              <a:t>‹Nº›</a:t>
            </a:fld>
            <a:endParaRPr lang="es-ES"/>
          </a:p>
        </p:txBody>
      </p:sp>
    </p:spTree>
    <p:extLst>
      <p:ext uri="{BB962C8B-B14F-4D97-AF65-F5344CB8AC3E}">
        <p14:creationId xmlns:p14="http://schemas.microsoft.com/office/powerpoint/2010/main" val="388812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0D6E1-F2B1-48C4-BE39-65C5D8756573}" type="datetimeFigureOut">
              <a:rPr lang="es-ES" smtClean="0"/>
              <a:t>17/10/2016</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C655C-4050-4BF0-8BF3-B11C6D4C9A7B}" type="slidenum">
              <a:rPr lang="es-ES" smtClean="0"/>
              <a:t>‹Nº›</a:t>
            </a:fld>
            <a:endParaRPr lang="es-ES"/>
          </a:p>
        </p:txBody>
      </p:sp>
    </p:spTree>
    <p:extLst>
      <p:ext uri="{BB962C8B-B14F-4D97-AF65-F5344CB8AC3E}">
        <p14:creationId xmlns:p14="http://schemas.microsoft.com/office/powerpoint/2010/main" val="860443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Ejercicios Practicas 1</a:t>
            </a:r>
            <a:endParaRPr lang="es-ES" dirty="0"/>
          </a:p>
        </p:txBody>
      </p:sp>
    </p:spTree>
    <p:extLst>
      <p:ext uri="{BB962C8B-B14F-4D97-AF65-F5344CB8AC3E}">
        <p14:creationId xmlns:p14="http://schemas.microsoft.com/office/powerpoint/2010/main" val="788277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045006"/>
          </a:xfrm>
        </p:spPr>
        <p:txBody>
          <a:bodyPr>
            <a:normAutofit/>
          </a:bodyPr>
          <a:lstStyle/>
          <a:p>
            <a:pPr algn="ctr"/>
            <a:r>
              <a:rPr lang="es-ES" dirty="0" smtClean="0"/>
              <a:t>Ejercicio 1 </a:t>
            </a:r>
            <a:br>
              <a:rPr lang="es-ES" dirty="0" smtClean="0"/>
            </a:br>
            <a:r>
              <a:rPr lang="es-ES" dirty="0"/>
              <a:t/>
            </a:r>
            <a:br>
              <a:rPr lang="es-ES" dirty="0"/>
            </a:br>
            <a:r>
              <a:rPr lang="es-ES" dirty="0" smtClean="0"/>
              <a:t>Roberto</a:t>
            </a:r>
            <a:br>
              <a:rPr lang="es-ES" dirty="0" smtClean="0"/>
            </a:br>
            <a:endParaRPr lang="es-ES" dirty="0"/>
          </a:p>
        </p:txBody>
      </p:sp>
    </p:spTree>
    <p:extLst>
      <p:ext uri="{BB962C8B-B14F-4D97-AF65-F5344CB8AC3E}">
        <p14:creationId xmlns:p14="http://schemas.microsoft.com/office/powerpoint/2010/main" val="1615609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0"/>
            <a:ext cx="12192000" cy="6783355"/>
          </a:xfrm>
        </p:spPr>
        <p:txBody>
          <a:bodyPr>
            <a:normAutofit fontScale="47500" lnSpcReduction="20000"/>
          </a:bodyPr>
          <a:lstStyle/>
          <a:p>
            <a:pPr marL="0" indent="0">
              <a:buNone/>
            </a:pPr>
            <a:r>
              <a:rPr lang="es-ES" sz="2900" b="1" dirty="0"/>
              <a:t>ROBERTO</a:t>
            </a:r>
            <a:endParaRPr lang="es-ES" sz="2900" dirty="0"/>
          </a:p>
          <a:p>
            <a:pPr marL="0" indent="0">
              <a:buNone/>
            </a:pPr>
            <a:r>
              <a:rPr lang="es-ES" sz="2900" dirty="0"/>
              <a:t>Actualmente Roberto tiene dos actividades, por la mañana está de tiempo completo en el área de sistemas en una dependencia del gobierno federal y en ocasiones algunos empresarios que lo conocen le solicitan asesoría y le pagan bastante bien por </a:t>
            </a:r>
            <a:r>
              <a:rPr lang="es-ES" sz="2900" dirty="0" smtClean="0"/>
              <a:t>ellas. Está </a:t>
            </a:r>
            <a:r>
              <a:rPr lang="es-ES" sz="2900" dirty="0"/>
              <a:t>ante la disyuntiva de continuar o no con su trabajo en el gobierno, o probar suerte e iniciar su propio negocio. Como es una decisión difícil, él utiliza el análisis DAFO para tener una visión estratégica de hacia dónde debe decidirse</a:t>
            </a:r>
            <a:r>
              <a:rPr lang="es-ES" sz="2900" dirty="0" smtClean="0"/>
              <a:t>.</a:t>
            </a:r>
            <a:endParaRPr lang="es-ES" sz="2900" dirty="0"/>
          </a:p>
          <a:p>
            <a:pPr marL="0" indent="0">
              <a:buNone/>
            </a:pPr>
            <a:r>
              <a:rPr lang="es-ES" sz="2900" b="1" dirty="0"/>
              <a:t>ASPECTOS RELEVANTES</a:t>
            </a:r>
            <a:r>
              <a:rPr lang="es-ES" sz="2900" dirty="0"/>
              <a:t> </a:t>
            </a:r>
          </a:p>
          <a:p>
            <a:pPr lvl="0"/>
            <a:r>
              <a:rPr lang="es-ES" sz="2900" dirty="0"/>
              <a:t>Aumento de la competencia de profesionales de sistemas ocasionada por el incremento de despedidos en las empresas. </a:t>
            </a:r>
          </a:p>
          <a:p>
            <a:pPr lvl="0"/>
            <a:r>
              <a:rPr lang="es-ES" sz="2900" dirty="0"/>
              <a:t>Conoce a la perfección el área de sistemas de la dependencia, tiene 8 años de antigüedad.</a:t>
            </a:r>
          </a:p>
          <a:p>
            <a:pPr lvl="0"/>
            <a:r>
              <a:rPr lang="es-ES" sz="2900" dirty="0"/>
              <a:t>Dentro de sus prestaciones cuenta con seguro de gastos médicos mayores.</a:t>
            </a:r>
          </a:p>
          <a:p>
            <a:pPr lvl="0"/>
            <a:r>
              <a:rPr lang="es-ES" sz="2900" dirty="0"/>
              <a:t>Desconoce todo lo relativo a la tramitología de licitaciones y concursos de contratos de servicios.</a:t>
            </a:r>
          </a:p>
          <a:p>
            <a:pPr lvl="0"/>
            <a:r>
              <a:rPr lang="es-ES" sz="2900" dirty="0"/>
              <a:t>En 3 años sus hijos estarán en la universidad y ellos tienen grandes expectativas de hacer sus estudios en universidades privadas y de ser posible en el extranjero.</a:t>
            </a:r>
          </a:p>
          <a:p>
            <a:pPr lvl="0"/>
            <a:r>
              <a:rPr lang="es-ES" sz="2900" dirty="0"/>
              <a:t>Es posible que en 2 años haya un cambio en la plataforma actual y en el equipo para hacerlo compatible con el de otras dependencias del sector. En la nueva plataforma no tiene experiencia ni conocimientos.</a:t>
            </a:r>
          </a:p>
          <a:p>
            <a:pPr lvl="0"/>
            <a:r>
              <a:rPr lang="es-ES" sz="2900" dirty="0"/>
              <a:t>Esta actualizado gracias a los cursos que recibe por trabajar en la dependencia de gobierno.</a:t>
            </a:r>
          </a:p>
          <a:p>
            <a:pPr lvl="0"/>
            <a:r>
              <a:rPr lang="es-ES" sz="2900" dirty="0"/>
              <a:t>Hay empresas que se están expandiendo y son fuertes competidores.</a:t>
            </a:r>
          </a:p>
          <a:p>
            <a:pPr lvl="0"/>
            <a:r>
              <a:rPr lang="es-ES" sz="2900" dirty="0"/>
              <a:t>La dependencia está valorando incrementar y ampliar los contratos de servicios, especialmente de sistemas.</a:t>
            </a:r>
          </a:p>
          <a:p>
            <a:pPr lvl="0"/>
            <a:r>
              <a:rPr lang="es-ES" sz="2900" dirty="0"/>
              <a:t>La empresa que da servicios de sistemas a la dependencia no es muy buena, y cada vez hay más quejas y reclamaciones.</a:t>
            </a:r>
          </a:p>
          <a:p>
            <a:pPr lvl="0"/>
            <a:r>
              <a:rPr lang="es-ES" sz="2900" dirty="0"/>
              <a:t>Los empresarios que conoce lo contratan frecuentemente cuando tienen problemas.</a:t>
            </a:r>
          </a:p>
          <a:p>
            <a:pPr lvl="0"/>
            <a:r>
              <a:rPr lang="es-ES" sz="2900" dirty="0"/>
              <a:t>Necesita oficinas propias.</a:t>
            </a:r>
          </a:p>
          <a:p>
            <a:pPr lvl="0"/>
            <a:r>
              <a:rPr lang="es-ES" sz="2900" dirty="0"/>
              <a:t>No tiene capacidad de ahorro.</a:t>
            </a:r>
          </a:p>
          <a:p>
            <a:pPr lvl="0"/>
            <a:r>
              <a:rPr lang="es-ES" sz="2900" dirty="0"/>
              <a:t>Le falta experiencia en la administración de una empresa.</a:t>
            </a:r>
          </a:p>
          <a:p>
            <a:pPr lvl="0"/>
            <a:r>
              <a:rPr lang="es-ES" sz="2900" dirty="0"/>
              <a:t>Por su trabajo en la mañana solo puede dar servicio por las tardes y los fines de semana.</a:t>
            </a:r>
          </a:p>
          <a:p>
            <a:pPr lvl="0"/>
            <a:r>
              <a:rPr lang="es-ES" sz="2900" dirty="0"/>
              <a:t>Requiere darse de alta fiscalmente como empresa.</a:t>
            </a:r>
          </a:p>
          <a:p>
            <a:pPr lvl="0"/>
            <a:r>
              <a:rPr lang="es-ES" sz="2900" dirty="0"/>
              <a:t>Si trabaja por su cuenta tendría que costear sus “prestaciones” entre ellas el seguro de gastos médicos mayores.</a:t>
            </a:r>
          </a:p>
          <a:p>
            <a:pPr lvl="0"/>
            <a:r>
              <a:rPr lang="es-ES" sz="2900" dirty="0"/>
              <a:t>Su esposa y él hasta ahora nunca han tenido problemas de salud.</a:t>
            </a:r>
          </a:p>
          <a:p>
            <a:pPr lvl="0"/>
            <a:r>
              <a:rPr lang="es-ES" sz="2900" dirty="0"/>
              <a:t>Sus amigos empresarios pertenecen a un importante grupo de más empresarios.</a:t>
            </a:r>
          </a:p>
          <a:p>
            <a:pPr lvl="0"/>
            <a:r>
              <a:rPr lang="es-ES" sz="2900" dirty="0"/>
              <a:t>Tendría que financiar su capacitación y actualización.</a:t>
            </a:r>
          </a:p>
          <a:p>
            <a:pPr marL="0" indent="0">
              <a:buNone/>
            </a:pPr>
            <a:endParaRPr lang="es-ES" dirty="0"/>
          </a:p>
        </p:txBody>
      </p:sp>
    </p:spTree>
    <p:extLst>
      <p:ext uri="{BB962C8B-B14F-4D97-AF65-F5344CB8AC3E}">
        <p14:creationId xmlns:p14="http://schemas.microsoft.com/office/powerpoint/2010/main" val="4172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8620"/>
            <a:ext cx="10515600" cy="6018343"/>
          </a:xfrm>
        </p:spPr>
        <p:txBody>
          <a:bodyPr/>
          <a:lstStyle/>
          <a:p>
            <a:pPr marL="0" indent="0" algn="ctr">
              <a:buNone/>
            </a:pPr>
            <a:endParaRPr lang="es-ES" dirty="0" smtClean="0"/>
          </a:p>
          <a:p>
            <a:pPr marL="0" indent="0" algn="ctr">
              <a:buNone/>
            </a:pPr>
            <a:endParaRPr lang="es-ES" dirty="0"/>
          </a:p>
          <a:p>
            <a:pPr marL="0" indent="0" algn="ctr">
              <a:buNone/>
            </a:pPr>
            <a:endParaRPr lang="es-ES" dirty="0" smtClean="0"/>
          </a:p>
          <a:p>
            <a:pPr marL="0" indent="0" algn="ctr">
              <a:buNone/>
            </a:pPr>
            <a:endParaRPr lang="es-ES" dirty="0"/>
          </a:p>
          <a:p>
            <a:pPr marL="0" indent="0" algn="ctr">
              <a:buNone/>
            </a:pPr>
            <a:r>
              <a:rPr lang="es-ES" dirty="0" smtClean="0"/>
              <a:t>Ejercicio 2</a:t>
            </a:r>
          </a:p>
          <a:p>
            <a:pPr marL="0" indent="0" algn="ctr">
              <a:buNone/>
            </a:pPr>
            <a:endParaRPr lang="es-ES" dirty="0" smtClean="0"/>
          </a:p>
          <a:p>
            <a:pPr marL="0" indent="0" algn="ctr">
              <a:buNone/>
            </a:pPr>
            <a:r>
              <a:rPr lang="es-ES" dirty="0" smtClean="0"/>
              <a:t>DIDATIC</a:t>
            </a:r>
            <a:endParaRPr lang="es-ES" dirty="0"/>
          </a:p>
        </p:txBody>
      </p:sp>
    </p:spTree>
    <p:extLst>
      <p:ext uri="{BB962C8B-B14F-4D97-AF65-F5344CB8AC3E}">
        <p14:creationId xmlns:p14="http://schemas.microsoft.com/office/powerpoint/2010/main" val="2315499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0"/>
            <a:ext cx="12192000" cy="6774024"/>
          </a:xfrm>
        </p:spPr>
        <p:txBody>
          <a:bodyPr>
            <a:normAutofit fontScale="25000" lnSpcReduction="20000"/>
          </a:bodyPr>
          <a:lstStyle/>
          <a:p>
            <a:pPr marL="0" indent="0">
              <a:buNone/>
            </a:pPr>
            <a:r>
              <a:rPr lang="es-ES" sz="5600" b="1" dirty="0"/>
              <a:t>DIDATIC SA.</a:t>
            </a:r>
            <a:r>
              <a:rPr lang="es-ES" sz="5600" dirty="0"/>
              <a:t> </a:t>
            </a:r>
            <a:br>
              <a:rPr lang="es-ES" sz="5600" dirty="0"/>
            </a:br>
            <a:r>
              <a:rPr lang="es-ES" sz="5600" dirty="0"/>
              <a:t/>
            </a:r>
            <a:br>
              <a:rPr lang="es-ES" sz="5600" dirty="0"/>
            </a:br>
            <a:r>
              <a:rPr lang="es-ES" sz="5600" dirty="0" err="1"/>
              <a:t>Didatic</a:t>
            </a:r>
            <a:r>
              <a:rPr lang="es-ES" sz="5600" dirty="0"/>
              <a:t> es una empresa que nace a mediados de la década de los años 90 conformada por 2 matrimonios: Pedro </a:t>
            </a:r>
            <a:r>
              <a:rPr lang="es-ES" sz="5600" dirty="0" err="1"/>
              <a:t>Morelli</a:t>
            </a:r>
            <a:r>
              <a:rPr lang="es-ES" sz="5600" dirty="0"/>
              <a:t> y Alberto Ibarra y sus respectivas esposas, María e Irma. </a:t>
            </a:r>
            <a:br>
              <a:rPr lang="es-ES" sz="5600" dirty="0"/>
            </a:br>
            <a:r>
              <a:rPr lang="es-ES" sz="5600" dirty="0"/>
              <a:t/>
            </a:r>
            <a:br>
              <a:rPr lang="es-ES" sz="5600" dirty="0"/>
            </a:br>
            <a:r>
              <a:rPr lang="es-ES" sz="5600" dirty="0"/>
              <a:t>Es una juguetería que focalizó su negocio en la comercialización de juguetes inteligentes, educativos e innovadores con el propósito de ofrecer material idóneo y equipamiento didáctico para el campo de la educación y sus profesionales. </a:t>
            </a:r>
            <a:br>
              <a:rPr lang="es-ES" sz="5600" dirty="0"/>
            </a:br>
            <a:r>
              <a:rPr lang="es-ES" sz="5600" dirty="0"/>
              <a:t/>
            </a:r>
            <a:br>
              <a:rPr lang="es-ES" sz="5600" dirty="0"/>
            </a:br>
            <a:r>
              <a:rPr lang="es-ES" sz="5600" dirty="0"/>
              <a:t>Prendió bien en el mercado argentino en función de ofrecer un producto creativo que la diferencia de las jugueterías existentes. En el momento de su lanzamiento la competencia estaba conformada por un solo competidor que, en realidad, lo era a medias porque vendía juguetes tradicionales y había ampliado su oferta con algunos juguetes didácticos. </a:t>
            </a:r>
            <a:br>
              <a:rPr lang="es-ES" sz="5600" dirty="0"/>
            </a:br>
            <a:r>
              <a:rPr lang="es-ES" sz="5600" dirty="0"/>
              <a:t/>
            </a:r>
            <a:br>
              <a:rPr lang="es-ES" sz="5600" dirty="0"/>
            </a:br>
            <a:r>
              <a:rPr lang="es-ES" sz="5600" dirty="0"/>
              <a:t>En la actualidad tiene mayor competencia pero la empresa busca diferenciarse y no se limita a vender solamente juguetes sino también juegos de ingenio de creación propia y también videos, en castellano e inglés, para un público que va desde bebés hasta escolares primarios. </a:t>
            </a:r>
            <a:br>
              <a:rPr lang="es-ES" sz="5600" dirty="0"/>
            </a:br>
            <a:r>
              <a:rPr lang="es-ES" sz="5600" dirty="0"/>
              <a:t/>
            </a:r>
            <a:br>
              <a:rPr lang="es-ES" sz="5600" dirty="0"/>
            </a:br>
            <a:r>
              <a:rPr lang="es-ES" sz="5600" dirty="0"/>
              <a:t>Tiene instalados 3 locales: dos en Capital Federal, en avenidas de gran concurrencia de gente y 1 en la zona norte del conurbano, en la localidad de Martínez. </a:t>
            </a:r>
            <a:br>
              <a:rPr lang="es-ES" sz="5600" dirty="0"/>
            </a:br>
            <a:r>
              <a:rPr lang="es-ES" sz="5600" dirty="0"/>
              <a:t/>
            </a:r>
            <a:br>
              <a:rPr lang="es-ES" sz="5600" dirty="0"/>
            </a:br>
            <a:r>
              <a:rPr lang="es-ES" sz="5600" dirty="0"/>
              <a:t>La venta de productos está orientada hacia un segmento de clase media alta ya que los precios no son económicos, pero se corresponden con la calidad que ofrecen y con la creatividad que representan. </a:t>
            </a:r>
            <a:br>
              <a:rPr lang="es-ES" sz="5600" dirty="0"/>
            </a:br>
            <a:r>
              <a:rPr lang="es-ES" sz="5600" dirty="0"/>
              <a:t/>
            </a:r>
            <a:br>
              <a:rPr lang="es-ES" sz="5600" dirty="0"/>
            </a:br>
            <a:r>
              <a:rPr lang="es-ES" sz="5600" dirty="0"/>
              <a:t>Uno de los socios Pedro, dirige la fábrica que está instalada en la localidad de Florida que cuenta con 15 personas que se encargan de la producción y de la parte administrativa del negocio. La hija de Pedro, Pilar, que es diseñadora colabora en el diseño de los productos. La parte administrativa la conduce la esposa de Pedro que es contadora. </a:t>
            </a:r>
            <a:br>
              <a:rPr lang="es-ES" sz="5600" dirty="0"/>
            </a:br>
            <a:r>
              <a:rPr lang="es-ES" sz="5600" dirty="0"/>
              <a:t/>
            </a:r>
            <a:br>
              <a:rPr lang="es-ES" sz="5600" dirty="0"/>
            </a:br>
            <a:r>
              <a:rPr lang="es-ES" sz="5600" dirty="0"/>
              <a:t>La parte de comercialización la lleva adelante Alberto y cuentan con vendedores que tienen la particularidad de ofrecer un valor agregado al negocio ya que tomaron a maestras jardineras y fueron asesoradas por psicopedagogas. Irma, la esposa está a cargo de uno de los locales; los otros cuentan con encargados de venta con experiencia, aunque con uno de ellos están teniendo problemas por quejas del personal a su cargo y de algunos clientes. Evalúan la posibilidad de despedirlo. </a:t>
            </a:r>
            <a:br>
              <a:rPr lang="es-ES" sz="5600" dirty="0"/>
            </a:br>
            <a:r>
              <a:rPr lang="es-ES" sz="5600" dirty="0"/>
              <a:t/>
            </a:r>
            <a:br>
              <a:rPr lang="es-ES" sz="5600" dirty="0"/>
            </a:br>
            <a:r>
              <a:rPr lang="es-ES" sz="5600" dirty="0"/>
              <a:t>Tuvieron algunos inconvenientes con la recesión que se dio a partir del año 1998 y principalmente con la crisis del año 2001, que le disminuyó las ventas pero en función de la diversificación que agregó juegos y videos pudieron superarla. </a:t>
            </a:r>
            <a:br>
              <a:rPr lang="es-ES" sz="5600" dirty="0"/>
            </a:br>
            <a:r>
              <a:rPr lang="es-ES" sz="5600" dirty="0"/>
              <a:t/>
            </a:r>
            <a:br>
              <a:rPr lang="es-ES" sz="5600" dirty="0"/>
            </a:br>
            <a:r>
              <a:rPr lang="es-ES" sz="5600" dirty="0"/>
              <a:t>Las relaciones con el personal son buenas; no han tenido demasiados conflictos y fueron convenientemente superados o están en vías de superarse. </a:t>
            </a:r>
            <a:br>
              <a:rPr lang="es-ES" sz="5600" dirty="0"/>
            </a:br>
            <a:r>
              <a:rPr lang="es-ES" sz="5600" dirty="0"/>
              <a:t/>
            </a:r>
            <a:br>
              <a:rPr lang="es-ES" sz="5600" dirty="0"/>
            </a:br>
            <a:r>
              <a:rPr lang="es-ES" sz="5600" dirty="0"/>
              <a:t>Sin embargo, existen algunos roces entre las esposas de los socios, también socias, aunque con menor porcentaje. Estos roces, si bien no llegaron a peleas, estriban principalmente en la diferente personalidad de ambas. María es más retraída, más conservadora y pone mucho empeño y cuidado en la parte financiera. Irma, por el contrario es más abierta, más espontánea, más proclive a tomar decisiones asumiendo riesgos. Entre los socios varones hay buena sinergia ya que son amigos desde hace años. </a:t>
            </a:r>
            <a:br>
              <a:rPr lang="es-ES" sz="5600" dirty="0"/>
            </a:br>
            <a:r>
              <a:rPr lang="es-ES" sz="5600" dirty="0"/>
              <a:t/>
            </a:r>
            <a:br>
              <a:rPr lang="es-ES" sz="5600" dirty="0"/>
            </a:br>
            <a:r>
              <a:rPr lang="es-ES" sz="5600" dirty="0"/>
              <a:t>Actualmente, si bien las restricciones a las que se ve sometido el mercado como consecuencia de la política económica del estado, repercute en el negocio, especialmente en el aumento de los costos de fabricación y mano de obra, siguen adelante ya que los productos que comercializan son muy reconocidos y aunque financieramente están más limitados, pueden manejarlo. </a:t>
            </a:r>
            <a:br>
              <a:rPr lang="es-ES" sz="5600" dirty="0"/>
            </a:br>
            <a:r>
              <a:rPr lang="es-ES" sz="5600" dirty="0"/>
              <a:t/>
            </a:r>
            <a:br>
              <a:rPr lang="es-ES" sz="5600" dirty="0"/>
            </a:br>
            <a:r>
              <a:rPr lang="es-ES" sz="5600" dirty="0"/>
              <a:t>Incluso, están evaluando, la posibilidad de extenderse franquiciando el producto y cuentan con algunos interesados, entre ellos profesionales de psicología y algunas mujeres que los conocieron como clientes que vienen del mundo corporativo y quieren intentar dedicarse a un negocio distinto. </a:t>
            </a:r>
            <a:br>
              <a:rPr lang="es-ES" sz="5600" dirty="0"/>
            </a:br>
            <a:r>
              <a:rPr lang="es-ES" sz="2900" dirty="0"/>
              <a:t/>
            </a:r>
            <a:br>
              <a:rPr lang="es-ES" sz="2900" dirty="0"/>
            </a:br>
            <a:endParaRPr lang="es-ES" dirty="0"/>
          </a:p>
        </p:txBody>
      </p:sp>
    </p:spTree>
    <p:extLst>
      <p:ext uri="{BB962C8B-B14F-4D97-AF65-F5344CB8AC3E}">
        <p14:creationId xmlns:p14="http://schemas.microsoft.com/office/powerpoint/2010/main" val="427197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10547"/>
            <a:ext cx="10515600" cy="5766416"/>
          </a:xfrm>
        </p:spPr>
        <p:txBody>
          <a:bodyPr/>
          <a:lstStyle/>
          <a:p>
            <a:pPr marL="0" indent="0" algn="ctr">
              <a:buNone/>
            </a:pPr>
            <a:endParaRPr lang="es-ES" dirty="0" smtClean="0"/>
          </a:p>
          <a:p>
            <a:pPr marL="0" indent="0" algn="ctr">
              <a:buNone/>
            </a:pPr>
            <a:endParaRPr lang="es-ES" dirty="0"/>
          </a:p>
          <a:p>
            <a:pPr marL="0" indent="0" algn="ctr">
              <a:buNone/>
            </a:pPr>
            <a:endParaRPr lang="es-ES" dirty="0" smtClean="0"/>
          </a:p>
          <a:p>
            <a:pPr marL="0" indent="0" algn="ctr">
              <a:buNone/>
            </a:pPr>
            <a:endParaRPr lang="es-ES" dirty="0" smtClean="0"/>
          </a:p>
          <a:p>
            <a:pPr marL="0" indent="0" algn="ctr">
              <a:buNone/>
            </a:pPr>
            <a:r>
              <a:rPr lang="es-ES" dirty="0" smtClean="0"/>
              <a:t>Ejercicio 3</a:t>
            </a:r>
          </a:p>
          <a:p>
            <a:pPr marL="0" indent="0" algn="ctr">
              <a:buNone/>
            </a:pPr>
            <a:endParaRPr lang="es-ES" dirty="0" smtClean="0"/>
          </a:p>
          <a:p>
            <a:pPr marL="0" indent="0" algn="ctr">
              <a:buNone/>
            </a:pPr>
            <a:r>
              <a:rPr lang="es-ES" dirty="0" smtClean="0"/>
              <a:t>Las medialunas del abuelo</a:t>
            </a:r>
            <a:endParaRPr lang="es-ES" dirty="0"/>
          </a:p>
        </p:txBody>
      </p:sp>
    </p:spTree>
    <p:extLst>
      <p:ext uri="{BB962C8B-B14F-4D97-AF65-F5344CB8AC3E}">
        <p14:creationId xmlns:p14="http://schemas.microsoft.com/office/powerpoint/2010/main" val="1240076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0"/>
            <a:ext cx="12192000" cy="6858000"/>
          </a:xfrm>
        </p:spPr>
        <p:txBody>
          <a:bodyPr>
            <a:normAutofit fontScale="25000" lnSpcReduction="20000"/>
          </a:bodyPr>
          <a:lstStyle/>
          <a:p>
            <a:pPr marL="0" indent="0">
              <a:buNone/>
            </a:pPr>
            <a:r>
              <a:rPr lang="es-ES" sz="6400" dirty="0" smtClean="0"/>
              <a:t>Esta empresa nace en el año 2000 en la República Argentina, junto con la inauguración de su primera fábrica y un local en el barrio de Belgrano. Actualmente, con ocho años de existencia en el mercado y más de 200 franquicias situadas en Capital Federal, Gran Buenos Aires y Mar del Plata, los establecimientos de la empresa suman una capacidad de procesamiento instalada de 2 millones de docenas mensuales de medialunas, que son realizadas en sus tres plantas industriales de elaboración (que están entre las mejores del país), en las cuales trabajan día a día aproximadamente 300 personas para crear estos excelentes productos. Sumado a las franquicias y proveedores, hacen una generación de trabajadores de 2500 personas a su servicio, para entregarle la calidad, el sabor y el buen precio de cada uno de sus productos.</a:t>
            </a:r>
          </a:p>
          <a:p>
            <a:pPr marL="0" indent="0">
              <a:buNone/>
            </a:pPr>
            <a:r>
              <a:rPr lang="es-ES" sz="6400" dirty="0" smtClean="0"/>
              <a:t>Hoy “Las Medialunas del Abuelo” se ha convertido en una exitosa cadena de franquicias, por eso ha agregado diferentes productos a su cartelera en los últimos años. Uno de estos, y aprovechando el crecimiento del mercado de las comidas y bebidas dietéticas, son las nuevas “Medialunas Dietéticas”. La empresa ha decidido crear una nueva línea de productos reducidos en grasas. Manteniendo todo el sabor, la textura y la calidad de sus tradicionales medialunas.</a:t>
            </a:r>
          </a:p>
          <a:p>
            <a:pPr marL="0" indent="0">
              <a:buNone/>
            </a:pPr>
            <a:r>
              <a:rPr lang="es-ES" sz="6400" dirty="0" smtClean="0"/>
              <a:t>Su exclusiva receta, además de las harinas enriquecidas según la legislación, utiliza aceites naturales con Omega 9. No contiene ácidos grasos </a:t>
            </a:r>
            <a:r>
              <a:rPr lang="es-ES" sz="6400" dirty="0" err="1" smtClean="0"/>
              <a:t>Trans</a:t>
            </a:r>
            <a:r>
              <a:rPr lang="es-ES" sz="6400" dirty="0" smtClean="0"/>
              <a:t>, ni colesterol en sus ingredientes. Y se ha reemplazado el azúcar por un edulcorante con sabor natural.</a:t>
            </a:r>
          </a:p>
          <a:p>
            <a:pPr marL="0" indent="0">
              <a:buNone/>
            </a:pPr>
            <a:r>
              <a:rPr lang="es-ES" sz="6400" dirty="0" smtClean="0"/>
              <a:t>Las medialunas del abuelo dietéticas tienen una cualidad que las distingue de las demás medialunas; utiliza aceites naturales con Omega 9, no contiene ácidos grasos </a:t>
            </a:r>
            <a:r>
              <a:rPr lang="es-ES" sz="6400" dirty="0" err="1" smtClean="0"/>
              <a:t>Trans</a:t>
            </a:r>
            <a:r>
              <a:rPr lang="es-ES" sz="6400" dirty="0" smtClean="0"/>
              <a:t>, ni colesterol en sus ingredientes. Y se ha reemplazado el azúcar por un edulcorante con sabor natural. Además de ser un producto nuevo en el mercado.</a:t>
            </a:r>
          </a:p>
          <a:p>
            <a:pPr marL="0" indent="0">
              <a:buNone/>
            </a:pPr>
            <a:r>
              <a:rPr lang="es-ES" sz="6400" dirty="0" smtClean="0"/>
              <a:t>A su vez, este producto es una opción rica y natural que forma parte de una alimentación balanceada y saludable. Posee el mismo sabor que las medialunas originales, pero a su vez ayuda a cuidarse y vivir sano. Por eso definimos que el producto tiene una ventaja (la de ser rico, natural y saludable) y aporta una solución (a los consumidores que quieren comer saludable y verse bien).</a:t>
            </a:r>
          </a:p>
          <a:p>
            <a:pPr marL="0" indent="0">
              <a:buNone/>
            </a:pPr>
            <a:r>
              <a:rPr lang="es-ES" sz="6400" dirty="0" smtClean="0"/>
              <a:t>Siguiendo a Philip </a:t>
            </a:r>
            <a:r>
              <a:rPr lang="es-ES" sz="6400" dirty="0" err="1" smtClean="0"/>
              <a:t>Kotler</a:t>
            </a:r>
            <a:r>
              <a:rPr lang="es-ES" sz="6400" dirty="0" smtClean="0"/>
              <a:t> podemos distinguir cinco dimensiones de los productos. Cada nuevo nivel incrementa el valor del producto para el cliente.</a:t>
            </a:r>
          </a:p>
          <a:p>
            <a:pPr marL="0" indent="0">
              <a:spcBef>
                <a:spcPts val="0"/>
              </a:spcBef>
              <a:buNone/>
            </a:pPr>
            <a:r>
              <a:rPr lang="es-ES" sz="6400" dirty="0" smtClean="0"/>
              <a:t>1.Beneficio Básico. Saciar su deseo de comer algo rico y dulce pero a su vez, que sea saludable.</a:t>
            </a:r>
          </a:p>
          <a:p>
            <a:pPr marL="0" indent="0">
              <a:spcBef>
                <a:spcPts val="0"/>
              </a:spcBef>
              <a:buNone/>
            </a:pPr>
            <a:r>
              <a:rPr lang="es-ES" sz="6400" dirty="0" smtClean="0"/>
              <a:t>2.Producto Básico. Las medialunas del abuelo dietéticas tienen una cualidad quelas distingue de las demás medialunas; utiliza aceites naturales con Omega 9, no contiene ácidos grasos </a:t>
            </a:r>
            <a:r>
              <a:rPr lang="es-ES" sz="6400" dirty="0" err="1" smtClean="0"/>
              <a:t>Trans</a:t>
            </a:r>
            <a:r>
              <a:rPr lang="es-ES" sz="6400" dirty="0" smtClean="0"/>
              <a:t>, ni colesterol en sus ingredientes</a:t>
            </a:r>
          </a:p>
          <a:p>
            <a:pPr marL="0" indent="0">
              <a:spcBef>
                <a:spcPts val="0"/>
              </a:spcBef>
              <a:buNone/>
            </a:pPr>
            <a:r>
              <a:rPr lang="es-ES" sz="6400" dirty="0" smtClean="0"/>
              <a:t>3.Producto Esperado. Los consumidores tienen la expectativa de encontrar un producto con el mismo sabor a la medialuna no Light pero con las propiedades sanas y naturales que no afecten la salud.</a:t>
            </a:r>
          </a:p>
          <a:p>
            <a:pPr marL="0" indent="0">
              <a:spcBef>
                <a:spcPts val="0"/>
              </a:spcBef>
              <a:buNone/>
            </a:pPr>
            <a:r>
              <a:rPr lang="es-ES" sz="6400" dirty="0" smtClean="0"/>
              <a:t>4.Producto Incrementado. Lo que diferencia a las medialunas del abuelo Light de otras empresas es que utiliza aceites naturales con Omega 9 y su calidad y precio que lo posicionan como productos Alta-Premium.</a:t>
            </a:r>
          </a:p>
          <a:p>
            <a:pPr marL="0" indent="0">
              <a:spcBef>
                <a:spcPts val="0"/>
              </a:spcBef>
              <a:buNone/>
            </a:pPr>
            <a:r>
              <a:rPr lang="es-ES" sz="6400" dirty="0" smtClean="0"/>
              <a:t>5.Producto Potencial. El producto puede modificarse de forma que mejore su potencial. Hablamos de medialunas rellenas ya sea con dulces bajos en calorías como así también estilo sándwiches naturales, logrando así instalarse en la dieta alimenticia.</a:t>
            </a:r>
          </a:p>
          <a:p>
            <a:pPr marL="0" indent="0">
              <a:buNone/>
            </a:pPr>
            <a:r>
              <a:rPr lang="es-ES" sz="6400" dirty="0" smtClean="0"/>
              <a:t>Nuestro producto “Las medialunas del abuelo dietéticas” se podrán encontrar en todos los locales (ósea franquicias) de la empresa. La distribución se realizará igual que con el resto de los productos de la empresa, con envíos por parte de camiones especiales a todos los puntos de venta. </a:t>
            </a:r>
          </a:p>
          <a:p>
            <a:pPr marL="0" indent="0">
              <a:buNone/>
            </a:pPr>
            <a:r>
              <a:rPr lang="es-ES" sz="6400" dirty="0" smtClean="0"/>
              <a:t>Las plantas de fabricación se encuentran distribuidas en Capital Federal, Gran Buenos Aires, Mar del Plata, y próximamente se estima inaugurar una en Rosario, para poder desarrollarse en toda Santa Fe. </a:t>
            </a:r>
          </a:p>
          <a:p>
            <a:pPr marL="0" indent="0">
              <a:buNone/>
            </a:pPr>
            <a:endParaRPr lang="es-ES" dirty="0"/>
          </a:p>
        </p:txBody>
      </p:sp>
    </p:spTree>
    <p:extLst>
      <p:ext uri="{BB962C8B-B14F-4D97-AF65-F5344CB8AC3E}">
        <p14:creationId xmlns:p14="http://schemas.microsoft.com/office/powerpoint/2010/main" val="372878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ctr">
              <a:buNone/>
            </a:pPr>
            <a:endParaRPr lang="es-ES" dirty="0" smtClean="0"/>
          </a:p>
          <a:p>
            <a:pPr marL="0" indent="0" algn="ctr">
              <a:buNone/>
            </a:pPr>
            <a:r>
              <a:rPr lang="es-ES" dirty="0" smtClean="0"/>
              <a:t>Ejercicio 4</a:t>
            </a:r>
          </a:p>
          <a:p>
            <a:pPr marL="0" indent="0" algn="ctr">
              <a:buNone/>
            </a:pPr>
            <a:endParaRPr lang="es-ES" dirty="0" smtClean="0"/>
          </a:p>
          <a:p>
            <a:pPr marL="0" indent="0" algn="ctr">
              <a:buNone/>
            </a:pPr>
            <a:r>
              <a:rPr lang="es-ES" dirty="0" smtClean="0"/>
              <a:t>Almazaras y bodegas de Castilla-La Mancha</a:t>
            </a:r>
            <a:endParaRPr lang="es-ES" dirty="0"/>
          </a:p>
        </p:txBody>
      </p:sp>
    </p:spTree>
    <p:extLst>
      <p:ext uri="{BB962C8B-B14F-4D97-AF65-F5344CB8AC3E}">
        <p14:creationId xmlns:p14="http://schemas.microsoft.com/office/powerpoint/2010/main" val="1451754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1120</Words>
  <Application>Microsoft Office PowerPoint</Application>
  <PresentationFormat>Panorámica</PresentationFormat>
  <Paragraphs>57</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Ejercicios Practicas 1</vt:lpstr>
      <vt:lpstr>Ejercicio 1   Roberto </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Practicas 1</dc:title>
  <dc:creator>%username%</dc:creator>
  <cp:lastModifiedBy>%username%</cp:lastModifiedBy>
  <cp:revision>8</cp:revision>
  <dcterms:created xsi:type="dcterms:W3CDTF">2016-09-26T10:41:04Z</dcterms:created>
  <dcterms:modified xsi:type="dcterms:W3CDTF">2016-10-17T10:27:08Z</dcterms:modified>
</cp:coreProperties>
</file>