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7" r:id="rId2"/>
    <p:sldId id="461" r:id="rId3"/>
    <p:sldId id="462" r:id="rId4"/>
    <p:sldId id="463" r:id="rId5"/>
    <p:sldId id="464" r:id="rId6"/>
    <p:sldId id="465" r:id="rId7"/>
    <p:sldId id="466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100"/>
    <a:srgbClr val="F32929"/>
    <a:srgbClr val="FEDD47"/>
    <a:srgbClr val="B05800"/>
    <a:srgbClr val="FAEC38"/>
    <a:srgbClr val="373971"/>
    <a:srgbClr val="E53E2D"/>
    <a:srgbClr val="000000"/>
    <a:srgbClr val="DB2703"/>
    <a:srgbClr val="FB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6F67-6A38-408F-B95B-CFFCE2EDE2C8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2B8A6-4110-4E6D-B860-F6A339B122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434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3" indent="0" algn="ctr">
              <a:buNone/>
              <a:defRPr sz="2000"/>
            </a:lvl2pPr>
            <a:lvl3pPr marL="914426" indent="0" algn="ctr">
              <a:buNone/>
              <a:defRPr sz="1800"/>
            </a:lvl3pPr>
            <a:lvl4pPr marL="1371639" indent="0" algn="ctr">
              <a:buNone/>
              <a:defRPr sz="1600"/>
            </a:lvl4pPr>
            <a:lvl5pPr marL="1828852" indent="0" algn="ctr">
              <a:buNone/>
              <a:defRPr sz="1600"/>
            </a:lvl5pPr>
            <a:lvl6pPr marL="2286064" indent="0" algn="ctr">
              <a:buNone/>
              <a:defRPr sz="1600"/>
            </a:lvl6pPr>
            <a:lvl7pPr marL="2743278" indent="0" algn="ctr">
              <a:buNone/>
              <a:defRPr sz="1600"/>
            </a:lvl7pPr>
            <a:lvl8pPr marL="3200490" indent="0" algn="ctr">
              <a:buNone/>
              <a:defRPr sz="1600"/>
            </a:lvl8pPr>
            <a:lvl9pPr marL="3657703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415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88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246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007601" y="268289"/>
            <a:ext cx="751416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8" y="255589"/>
            <a:ext cx="9239253" cy="1114517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7" y="1497107"/>
            <a:ext cx="11264901" cy="489099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9603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46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15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664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6" indent="0">
              <a:buNone/>
              <a:defRPr sz="1800" b="1"/>
            </a:lvl3pPr>
            <a:lvl4pPr marL="1371639" indent="0">
              <a:buNone/>
              <a:defRPr sz="1600" b="1"/>
            </a:lvl4pPr>
            <a:lvl5pPr marL="1828852" indent="0">
              <a:buNone/>
              <a:defRPr sz="1600" b="1"/>
            </a:lvl5pPr>
            <a:lvl6pPr marL="2286064" indent="0">
              <a:buNone/>
              <a:defRPr sz="1600" b="1"/>
            </a:lvl6pPr>
            <a:lvl7pPr marL="2743278" indent="0">
              <a:buNone/>
              <a:defRPr sz="1600" b="1"/>
            </a:lvl7pPr>
            <a:lvl8pPr marL="3200490" indent="0">
              <a:buNone/>
              <a:defRPr sz="1600" b="1"/>
            </a:lvl8pPr>
            <a:lvl9pPr marL="3657703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6" indent="0">
              <a:buNone/>
              <a:defRPr sz="1800" b="1"/>
            </a:lvl3pPr>
            <a:lvl4pPr marL="1371639" indent="0">
              <a:buNone/>
              <a:defRPr sz="1600" b="1"/>
            </a:lvl4pPr>
            <a:lvl5pPr marL="1828852" indent="0">
              <a:buNone/>
              <a:defRPr sz="1600" b="1"/>
            </a:lvl5pPr>
            <a:lvl6pPr marL="2286064" indent="0">
              <a:buNone/>
              <a:defRPr sz="1600" b="1"/>
            </a:lvl6pPr>
            <a:lvl7pPr marL="2743278" indent="0">
              <a:buNone/>
              <a:defRPr sz="1600" b="1"/>
            </a:lvl7pPr>
            <a:lvl8pPr marL="3200490" indent="0">
              <a:buNone/>
              <a:defRPr sz="1600" b="1"/>
            </a:lvl8pPr>
            <a:lvl9pPr marL="3657703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67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17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550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6" indent="0">
              <a:buNone/>
              <a:defRPr sz="1200"/>
            </a:lvl3pPr>
            <a:lvl4pPr marL="1371639" indent="0">
              <a:buNone/>
              <a:defRPr sz="1000"/>
            </a:lvl4pPr>
            <a:lvl5pPr marL="1828852" indent="0">
              <a:buNone/>
              <a:defRPr sz="1000"/>
            </a:lvl5pPr>
            <a:lvl6pPr marL="2286064" indent="0">
              <a:buNone/>
              <a:defRPr sz="1000"/>
            </a:lvl6pPr>
            <a:lvl7pPr marL="2743278" indent="0">
              <a:buNone/>
              <a:defRPr sz="1000"/>
            </a:lvl7pPr>
            <a:lvl8pPr marL="3200490" indent="0">
              <a:buNone/>
              <a:defRPr sz="1000"/>
            </a:lvl8pPr>
            <a:lvl9pPr marL="36577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911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3" indent="0">
              <a:buNone/>
              <a:defRPr sz="2800"/>
            </a:lvl2pPr>
            <a:lvl3pPr marL="914426" indent="0">
              <a:buNone/>
              <a:defRPr sz="2400"/>
            </a:lvl3pPr>
            <a:lvl4pPr marL="1371639" indent="0">
              <a:buNone/>
              <a:defRPr sz="2000"/>
            </a:lvl4pPr>
            <a:lvl5pPr marL="1828852" indent="0">
              <a:buNone/>
              <a:defRPr sz="2000"/>
            </a:lvl5pPr>
            <a:lvl6pPr marL="2286064" indent="0">
              <a:buNone/>
              <a:defRPr sz="2000"/>
            </a:lvl6pPr>
            <a:lvl7pPr marL="2743278" indent="0">
              <a:buNone/>
              <a:defRPr sz="2000"/>
            </a:lvl7pPr>
            <a:lvl8pPr marL="3200490" indent="0">
              <a:buNone/>
              <a:defRPr sz="2000"/>
            </a:lvl8pPr>
            <a:lvl9pPr marL="3657703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6" indent="0">
              <a:buNone/>
              <a:defRPr sz="1200"/>
            </a:lvl3pPr>
            <a:lvl4pPr marL="1371639" indent="0">
              <a:buNone/>
              <a:defRPr sz="1000"/>
            </a:lvl4pPr>
            <a:lvl5pPr marL="1828852" indent="0">
              <a:buNone/>
              <a:defRPr sz="1000"/>
            </a:lvl5pPr>
            <a:lvl6pPr marL="2286064" indent="0">
              <a:buNone/>
              <a:defRPr sz="1000"/>
            </a:lvl6pPr>
            <a:lvl7pPr marL="2743278" indent="0">
              <a:buNone/>
              <a:defRPr sz="1000"/>
            </a:lvl7pPr>
            <a:lvl8pPr marL="3200490" indent="0">
              <a:buNone/>
              <a:defRPr sz="1000"/>
            </a:lvl8pPr>
            <a:lvl9pPr marL="36577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81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948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2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9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2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5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8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1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4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6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10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6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9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2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4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8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0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3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6582" y="1828942"/>
            <a:ext cx="10764982" cy="2387600"/>
          </a:xfrm>
        </p:spPr>
        <p:txBody>
          <a:bodyPr>
            <a:normAutofit fontScale="90000"/>
          </a:bodyPr>
          <a:lstStyle/>
          <a:p>
            <a:r>
              <a:rPr lang="es-CO" dirty="0"/>
              <a:t>UN PRIMER ACERCAMIENTO A ANALÍTICA APLICADA A LA PLANIFICACIÓN DE NEGOCIO 2019</a:t>
            </a:r>
          </a:p>
        </p:txBody>
      </p:sp>
    </p:spTree>
    <p:extLst>
      <p:ext uri="{BB962C8B-B14F-4D97-AF65-F5344CB8AC3E}">
        <p14:creationId xmlns:p14="http://schemas.microsoft.com/office/powerpoint/2010/main" val="253743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0BA3648-7A1D-48E2-BE3F-932614275BDF}"/>
              </a:ext>
            </a:extLst>
          </p:cNvPr>
          <p:cNvCxnSpPr>
            <a:cxnSpLocks/>
          </p:cNvCxnSpPr>
          <p:nvPr/>
        </p:nvCxnSpPr>
        <p:spPr>
          <a:xfrm>
            <a:off x="3147393" y="2703202"/>
            <a:ext cx="903139" cy="672272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753093D-027C-4A50-B4C2-80015D292A34}"/>
              </a:ext>
            </a:extLst>
          </p:cNvPr>
          <p:cNvSpPr txBox="1"/>
          <p:nvPr/>
        </p:nvSpPr>
        <p:spPr>
          <a:xfrm>
            <a:off x="9250068" y="3463647"/>
            <a:ext cx="196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 Narrow" panose="020B0606020202030204" pitchFamily="34" charset="0"/>
              </a:rPr>
              <a:t>TIEMPO ACEPTACIÓN + INICIO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435350B-4CC8-4944-A3C6-7BD943AA59BF}"/>
              </a:ext>
            </a:extLst>
          </p:cNvPr>
          <p:cNvCxnSpPr>
            <a:cxnSpLocks/>
          </p:cNvCxnSpPr>
          <p:nvPr/>
        </p:nvCxnSpPr>
        <p:spPr>
          <a:xfrm>
            <a:off x="9334655" y="3375474"/>
            <a:ext cx="1799467" cy="0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DE6D6C1-A3DF-4691-BFF9-487485B191B5}"/>
              </a:ext>
            </a:extLst>
          </p:cNvPr>
          <p:cNvSpPr txBox="1"/>
          <p:nvPr/>
        </p:nvSpPr>
        <p:spPr>
          <a:xfrm>
            <a:off x="830573" y="3025731"/>
            <a:ext cx="2197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rgbClr val="373971"/>
                </a:solidFill>
                <a:latin typeface="Arial Narrow" panose="020B0606020202030204" pitchFamily="34" charset="0"/>
              </a:rPr>
              <a:t>TASA DE LLEGADA = CANTIDAD MES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CE696D0-1D0F-4BFA-9336-87D3C8E9E6AE}"/>
              </a:ext>
            </a:extLst>
          </p:cNvPr>
          <p:cNvCxnSpPr>
            <a:cxnSpLocks/>
          </p:cNvCxnSpPr>
          <p:nvPr/>
        </p:nvCxnSpPr>
        <p:spPr>
          <a:xfrm flipV="1">
            <a:off x="3147393" y="3551440"/>
            <a:ext cx="903139" cy="684685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27D064C-DC73-4255-8B9D-AEB470E0FBB7}"/>
              </a:ext>
            </a:extLst>
          </p:cNvPr>
          <p:cNvSpPr txBox="1"/>
          <p:nvPr/>
        </p:nvSpPr>
        <p:spPr>
          <a:xfrm rot="19394026">
            <a:off x="2878145" y="3978662"/>
            <a:ext cx="1397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>
                <a:solidFill>
                  <a:srgbClr val="B05800"/>
                </a:solidFill>
                <a:latin typeface="Arial Narrow" panose="020B0606020202030204" pitchFamily="34" charset="0"/>
              </a:rPr>
              <a:t>LICITACIONES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F32771E-2E24-4743-BB4B-3ECA60A51C40}"/>
              </a:ext>
            </a:extLst>
          </p:cNvPr>
          <p:cNvSpPr txBox="1"/>
          <p:nvPr/>
        </p:nvSpPr>
        <p:spPr>
          <a:xfrm rot="2318939">
            <a:off x="2812890" y="3113837"/>
            <a:ext cx="1397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dirty="0">
                <a:solidFill>
                  <a:srgbClr val="B05800"/>
                </a:solidFill>
                <a:latin typeface="Arial Narrow" panose="020B0606020202030204" pitchFamily="34" charset="0"/>
              </a:rPr>
              <a:t>INVITACIONES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1D1F4ED-AF6B-4F06-8F31-C484B922AA10}"/>
              </a:ext>
            </a:extLst>
          </p:cNvPr>
          <p:cNvCxnSpPr>
            <a:cxnSpLocks/>
          </p:cNvCxnSpPr>
          <p:nvPr/>
        </p:nvCxnSpPr>
        <p:spPr>
          <a:xfrm>
            <a:off x="2726338" y="3463648"/>
            <a:ext cx="1055539" cy="1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048034D-2DF1-4D6C-8D23-F380F2012167}"/>
              </a:ext>
            </a:extLst>
          </p:cNvPr>
          <p:cNvSpPr txBox="1"/>
          <p:nvPr/>
        </p:nvSpPr>
        <p:spPr>
          <a:xfrm>
            <a:off x="2669023" y="3487479"/>
            <a:ext cx="1397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>
                <a:solidFill>
                  <a:srgbClr val="B05800"/>
                </a:solidFill>
                <a:latin typeface="Arial Narrow" panose="020B0606020202030204" pitchFamily="34" charset="0"/>
              </a:rPr>
              <a:t>OTROS</a:t>
            </a:r>
          </a:p>
        </p:txBody>
      </p:sp>
      <p:sp>
        <p:nvSpPr>
          <p:cNvPr id="14" name="Abrir corchete 13">
            <a:extLst>
              <a:ext uri="{FF2B5EF4-FFF2-40B4-BE49-F238E27FC236}">
                <a16:creationId xmlns:a16="http://schemas.microsoft.com/office/drawing/2014/main" id="{DE3BE17B-6BCA-40D6-B755-FD4879487FD9}"/>
              </a:ext>
            </a:extLst>
          </p:cNvPr>
          <p:cNvSpPr/>
          <p:nvPr/>
        </p:nvSpPr>
        <p:spPr>
          <a:xfrm>
            <a:off x="4316737" y="1937808"/>
            <a:ext cx="45719" cy="3598491"/>
          </a:xfrm>
          <a:prstGeom prst="leftBracket">
            <a:avLst/>
          </a:prstGeom>
          <a:noFill/>
          <a:ln>
            <a:solidFill>
              <a:srgbClr val="3739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Abrir corchete 31">
            <a:extLst>
              <a:ext uri="{FF2B5EF4-FFF2-40B4-BE49-F238E27FC236}">
                <a16:creationId xmlns:a16="http://schemas.microsoft.com/office/drawing/2014/main" id="{9F93DA4A-2344-473B-A2E3-4474165FCD45}"/>
              </a:ext>
            </a:extLst>
          </p:cNvPr>
          <p:cNvSpPr/>
          <p:nvPr/>
        </p:nvSpPr>
        <p:spPr>
          <a:xfrm rot="10800000">
            <a:off x="6948135" y="1949842"/>
            <a:ext cx="68182" cy="3598493"/>
          </a:xfrm>
          <a:prstGeom prst="leftBracket">
            <a:avLst/>
          </a:prstGeom>
          <a:ln>
            <a:solidFill>
              <a:srgbClr val="3739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D9642CA5-7AD3-4C77-855C-2A7151F1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66" y="4910032"/>
            <a:ext cx="1248371" cy="626266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EA58FBF5-C350-4E01-9E1B-1D4E46F5EA11}"/>
              </a:ext>
            </a:extLst>
          </p:cNvPr>
          <p:cNvSpPr txBox="1"/>
          <p:nvPr/>
        </p:nvSpPr>
        <p:spPr>
          <a:xfrm>
            <a:off x="4355366" y="3971468"/>
            <a:ext cx="14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latin typeface="Arial Narrow" panose="020B0606020202030204" pitchFamily="34" charset="0"/>
              </a:rPr>
              <a:t>VALOR ($)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3251F3E-6B22-4D73-ACF0-AED482F8D96C}"/>
              </a:ext>
            </a:extLst>
          </p:cNvPr>
          <p:cNvSpPr txBox="1"/>
          <p:nvPr/>
        </p:nvSpPr>
        <p:spPr>
          <a:xfrm>
            <a:off x="4299946" y="5069276"/>
            <a:ext cx="14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latin typeface="Arial Narrow" panose="020B0606020202030204" pitchFamily="34" charset="0"/>
              </a:rPr>
              <a:t>DURACIÓN (mes)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905DA7E-42BA-4012-BB3A-40BA5C82C1B9}"/>
              </a:ext>
            </a:extLst>
          </p:cNvPr>
          <p:cNvSpPr txBox="1"/>
          <p:nvPr/>
        </p:nvSpPr>
        <p:spPr>
          <a:xfrm>
            <a:off x="4368709" y="3163800"/>
            <a:ext cx="14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latin typeface="Arial Narrow" panose="020B0606020202030204" pitchFamily="34" charset="0"/>
              </a:rPr>
              <a:t>SERVICIO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87FD54A-D9CB-4B91-BC05-4667A5837C33}"/>
              </a:ext>
            </a:extLst>
          </p:cNvPr>
          <p:cNvSpPr txBox="1"/>
          <p:nvPr/>
        </p:nvSpPr>
        <p:spPr>
          <a:xfrm>
            <a:off x="4384890" y="2530697"/>
            <a:ext cx="14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latin typeface="Arial Narrow" panose="020B0606020202030204" pitchFamily="34" charset="0"/>
              </a:rPr>
              <a:t>AREA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640016A-3A52-4CCF-9A7D-A1DFC3D62028}"/>
              </a:ext>
            </a:extLst>
          </p:cNvPr>
          <p:cNvSpPr txBox="1"/>
          <p:nvPr/>
        </p:nvSpPr>
        <p:spPr>
          <a:xfrm>
            <a:off x="4402786" y="2006697"/>
            <a:ext cx="14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latin typeface="Arial Narrow" panose="020B0606020202030204" pitchFamily="34" charset="0"/>
              </a:rPr>
              <a:t>TIPO OBRA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E3E52C7-C1B8-464A-ADDE-3854BA421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860" y="4100138"/>
            <a:ext cx="1248371" cy="626266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D79D7F07-983E-4E52-9D36-1ABC63892AD2}"/>
              </a:ext>
            </a:extLst>
          </p:cNvPr>
          <p:cNvSpPr txBox="1"/>
          <p:nvPr/>
        </p:nvSpPr>
        <p:spPr>
          <a:xfrm>
            <a:off x="7063111" y="3095064"/>
            <a:ext cx="1312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 Narrow" panose="020B0606020202030204" pitchFamily="34" charset="0"/>
              </a:rPr>
              <a:t>PROBABILIDAD ACEPTACIÓN</a:t>
            </a:r>
          </a:p>
        </p:txBody>
      </p:sp>
      <p:sp>
        <p:nvSpPr>
          <p:cNvPr id="43" name="Trapecio 42">
            <a:extLst>
              <a:ext uri="{FF2B5EF4-FFF2-40B4-BE49-F238E27FC236}">
                <a16:creationId xmlns:a16="http://schemas.microsoft.com/office/drawing/2014/main" id="{B88846A0-B6F3-41CF-838B-76E1EAC29989}"/>
              </a:ext>
            </a:extLst>
          </p:cNvPr>
          <p:cNvSpPr/>
          <p:nvPr/>
        </p:nvSpPr>
        <p:spPr>
          <a:xfrm rot="5400000">
            <a:off x="8312699" y="2906343"/>
            <a:ext cx="923265" cy="900662"/>
          </a:xfrm>
          <a:prstGeom prst="trapezoid">
            <a:avLst/>
          </a:prstGeom>
          <a:solidFill>
            <a:srgbClr val="373971"/>
          </a:solidFill>
          <a:ln>
            <a:solidFill>
              <a:srgbClr val="3739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38494011-7ED3-416B-A631-9CE9974F7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654" y="2131852"/>
            <a:ext cx="1942862" cy="974669"/>
          </a:xfrm>
          <a:prstGeom prst="rect">
            <a:avLst/>
          </a:prstGeom>
        </p:spPr>
      </p:pic>
      <p:pic>
        <p:nvPicPr>
          <p:cNvPr id="19458" name="Picture 2" descr="Resultado de imagen para discrete random variable">
            <a:extLst>
              <a:ext uri="{FF2B5EF4-FFF2-40B4-BE49-F238E27FC236}">
                <a16:creationId xmlns:a16="http://schemas.microsoft.com/office/drawing/2014/main" id="{07607EEC-E6FE-46F0-A05F-DA4C6A262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387" y="3192048"/>
            <a:ext cx="1060332" cy="5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Resultado de imagen para discrete random variable">
            <a:extLst>
              <a:ext uri="{FF2B5EF4-FFF2-40B4-BE49-F238E27FC236}">
                <a16:creationId xmlns:a16="http://schemas.microsoft.com/office/drawing/2014/main" id="{1FA98138-5D7B-4692-A328-4F69A9B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19" y="2458390"/>
            <a:ext cx="1060332" cy="5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Resultado de imagen para discrete random variable">
            <a:extLst>
              <a:ext uri="{FF2B5EF4-FFF2-40B4-BE49-F238E27FC236}">
                <a16:creationId xmlns:a16="http://schemas.microsoft.com/office/drawing/2014/main" id="{A7662625-5C55-4314-8FB2-CBDA3EC91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517" y="1836595"/>
            <a:ext cx="1060332" cy="5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0903CFF2-D981-4330-B942-2F696B9D1A42}"/>
              </a:ext>
            </a:extLst>
          </p:cNvPr>
          <p:cNvSpPr txBox="1"/>
          <p:nvPr/>
        </p:nvSpPr>
        <p:spPr>
          <a:xfrm>
            <a:off x="516478" y="641542"/>
            <a:ext cx="369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373971"/>
                </a:solidFill>
                <a:latin typeface="Arial Narrow" panose="020B0606020202030204" pitchFamily="34" charset="0"/>
              </a:rPr>
              <a:t>NUEVAS OPORTUNIDADES</a:t>
            </a:r>
          </a:p>
        </p:txBody>
      </p:sp>
      <p:sp>
        <p:nvSpPr>
          <p:cNvPr id="50" name="Rectángulo: esquinas redondeadas 49">
            <a:hlinkClick r:id="" action="ppaction://noaction"/>
            <a:extLst>
              <a:ext uri="{FF2B5EF4-FFF2-40B4-BE49-F238E27FC236}">
                <a16:creationId xmlns:a16="http://schemas.microsoft.com/office/drawing/2014/main" id="{8CDE569E-11E5-4F68-B3DF-18883196D904}"/>
              </a:ext>
            </a:extLst>
          </p:cNvPr>
          <p:cNvSpPr/>
          <p:nvPr/>
        </p:nvSpPr>
        <p:spPr>
          <a:xfrm>
            <a:off x="10969714" y="103592"/>
            <a:ext cx="1041005" cy="479814"/>
          </a:xfrm>
          <a:prstGeom prst="roundRect">
            <a:avLst/>
          </a:prstGeom>
          <a:solidFill>
            <a:srgbClr val="F32929"/>
          </a:solidFill>
          <a:ln w="34925">
            <a:solidFill>
              <a:srgbClr val="F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bg1"/>
                </a:solidFill>
                <a:latin typeface="Arial Narrow" panose="020B0606020202030204" pitchFamily="34" charset="0"/>
              </a:rPr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73973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CAA1BB9-F7CF-40A8-98BE-4312FB94F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00835"/>
              </p:ext>
            </p:extLst>
          </p:nvPr>
        </p:nvGraphicFramePr>
        <p:xfrm>
          <a:off x="443347" y="1385455"/>
          <a:ext cx="11291455" cy="4033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380">
                  <a:extLst>
                    <a:ext uri="{9D8B030D-6E8A-4147-A177-3AD203B41FA5}">
                      <a16:colId xmlns:a16="http://schemas.microsoft.com/office/drawing/2014/main" val="2826290854"/>
                    </a:ext>
                  </a:extLst>
                </a:gridCol>
                <a:gridCol w="1260072">
                  <a:extLst>
                    <a:ext uri="{9D8B030D-6E8A-4147-A177-3AD203B41FA5}">
                      <a16:colId xmlns:a16="http://schemas.microsoft.com/office/drawing/2014/main" val="1936865138"/>
                    </a:ext>
                  </a:extLst>
                </a:gridCol>
                <a:gridCol w="1435983">
                  <a:extLst>
                    <a:ext uri="{9D8B030D-6E8A-4147-A177-3AD203B41FA5}">
                      <a16:colId xmlns:a16="http://schemas.microsoft.com/office/drawing/2014/main" val="770776139"/>
                    </a:ext>
                  </a:extLst>
                </a:gridCol>
                <a:gridCol w="1842654">
                  <a:extLst>
                    <a:ext uri="{9D8B030D-6E8A-4147-A177-3AD203B41FA5}">
                      <a16:colId xmlns:a16="http://schemas.microsoft.com/office/drawing/2014/main" val="1189206762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2098241873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47945293"/>
                    </a:ext>
                  </a:extLst>
                </a:gridCol>
                <a:gridCol w="1925784">
                  <a:extLst>
                    <a:ext uri="{9D8B030D-6E8A-4147-A177-3AD203B41FA5}">
                      <a16:colId xmlns:a16="http://schemas.microsoft.com/office/drawing/2014/main" val="3774419426"/>
                    </a:ext>
                  </a:extLst>
                </a:gridCol>
              </a:tblGrid>
              <a:tr h="708499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ESC</a:t>
                      </a:r>
                      <a:endParaRPr lang="es-CO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21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TASA DE LLEGADA</a:t>
                      </a:r>
                      <a:endParaRPr lang="es-CO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21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TASA DE ACEPTACIÓN</a:t>
                      </a:r>
                      <a:endParaRPr lang="es-CO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21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MEDIO 2019</a:t>
                      </a:r>
                      <a:endParaRPr lang="es-CO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21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 2019</a:t>
                      </a:r>
                      <a:endParaRPr lang="es-CO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21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MIN 2019</a:t>
                      </a:r>
                      <a:endParaRPr lang="es-CO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21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ERROR PRIMER TRIMESTRE</a:t>
                      </a:r>
                    </a:p>
                  </a:txBody>
                  <a:tcPr marL="9311" marR="9311" marT="931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2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54764"/>
                  </a:ext>
                </a:extLst>
              </a:tr>
              <a:tr h="469137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1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O" sz="1600" u="none" strike="noStrike" dirty="0">
                          <a:effectLst/>
                        </a:rPr>
                        <a:t>PROMEDIO 2010-2018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O" sz="1600" u="none" strike="noStrike" dirty="0">
                          <a:effectLst/>
                        </a:rPr>
                        <a:t>ACUMULADA POR SERVICIO 2010-2019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$ 10,055,863,010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$ 10,351,936,784</a:t>
                      </a: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$ 9,759,789,235</a:t>
                      </a: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868000"/>
                  </a:ext>
                </a:extLst>
              </a:tr>
              <a:tr h="383694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ES" sz="1600" u="none" strike="noStrike" dirty="0">
                          <a:effectLst/>
                        </a:rPr>
                        <a:t>TASA DE LLEGADA 2019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O" sz="1600" u="none" strike="noStrike" dirty="0">
                          <a:effectLst/>
                        </a:rPr>
                        <a:t>ACUMULADA POR SERVICIO 2010-2019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$ 11,082,607,764</a:t>
                      </a:r>
                    </a:p>
                    <a:p>
                      <a:pPr algn="r" fontAlgn="b"/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$ 11,360,822,140</a:t>
                      </a:r>
                    </a:p>
                    <a:p>
                      <a:pPr algn="r" fontAlgn="b"/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$ 10,804,393,389</a:t>
                      </a:r>
                    </a:p>
                    <a:p>
                      <a:pPr algn="r" fontAlgn="b"/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686558"/>
                  </a:ext>
                </a:extLst>
              </a:tr>
              <a:tr h="298252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O" sz="1600" u="none" strike="noStrike" dirty="0">
                          <a:effectLst/>
                        </a:rPr>
                        <a:t>PROMEDIO 2010-2018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TASA DE ACEPTACIÓN 2019</a:t>
                      </a: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$ 5,192,956,284</a:t>
                      </a:r>
                    </a:p>
                    <a:p>
                      <a:pPr algn="r" fontAlgn="b"/>
                      <a:endParaRPr lang="es-CO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$ 5,389,842,131</a:t>
                      </a:r>
                    </a:p>
                    <a:p>
                      <a:pPr algn="r" fontAlgn="b"/>
                      <a:endParaRPr lang="es-CO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$ 4,996,070,436</a:t>
                      </a:r>
                    </a:p>
                    <a:p>
                      <a:pPr algn="r" fontAlgn="b"/>
                      <a:endParaRPr lang="es-CO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O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431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u="none" strike="noStrike" dirty="0">
                          <a:effectLst/>
                        </a:rPr>
                        <a:t>4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ES" sz="1600" u="none" strike="noStrike" dirty="0">
                          <a:effectLst/>
                        </a:rPr>
                        <a:t>TASA DE LLEGADA 2019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TASA DE ACEPTACIÓN 2019</a:t>
                      </a: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$ 5,566,643,186</a:t>
                      </a:r>
                    </a:p>
                    <a:p>
                      <a:pPr algn="r" fontAlgn="b"/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$ 5,770,148,938</a:t>
                      </a:r>
                    </a:p>
                    <a:p>
                      <a:pPr algn="r" fontAlgn="b"/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$ 5,363,137,434</a:t>
                      </a:r>
                    </a:p>
                    <a:p>
                      <a:pPr algn="r" fontAlgn="b"/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70392"/>
                  </a:ext>
                </a:extLst>
              </a:tr>
              <a:tr h="36119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CO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PROMEDIO</a:t>
                      </a:r>
                    </a:p>
                  </a:txBody>
                  <a:tcPr marL="9311" marR="9311" marT="931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221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1" marR="9311" marT="931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O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221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O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221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O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221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O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22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457503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2F336517-0874-49B2-A5A3-A610AC703CE9}"/>
              </a:ext>
            </a:extLst>
          </p:cNvPr>
          <p:cNvSpPr txBox="1">
            <a:spLocks/>
          </p:cNvSpPr>
          <p:nvPr/>
        </p:nvSpPr>
        <p:spPr>
          <a:xfrm>
            <a:off x="360217" y="114632"/>
            <a:ext cx="10958945" cy="549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3200" dirty="0"/>
              <a:t>ESCENARIOS SIMULACIONES NUEVAS OPORTUNIDADES</a:t>
            </a:r>
          </a:p>
        </p:txBody>
      </p:sp>
      <p:sp>
        <p:nvSpPr>
          <p:cNvPr id="4" name="Rectángulo: esquinas redondeadas 3">
            <a:hlinkClick r:id="rId2" action="ppaction://hlinksldjump"/>
            <a:extLst>
              <a:ext uri="{FF2B5EF4-FFF2-40B4-BE49-F238E27FC236}">
                <a16:creationId xmlns:a16="http://schemas.microsoft.com/office/drawing/2014/main" id="{38B21F43-B6ED-4766-9575-ECAFF9A75465}"/>
              </a:ext>
            </a:extLst>
          </p:cNvPr>
          <p:cNvSpPr/>
          <p:nvPr/>
        </p:nvSpPr>
        <p:spPr>
          <a:xfrm>
            <a:off x="10969714" y="103592"/>
            <a:ext cx="1041005" cy="479814"/>
          </a:xfrm>
          <a:prstGeom prst="roundRect">
            <a:avLst/>
          </a:prstGeom>
          <a:solidFill>
            <a:srgbClr val="F32929"/>
          </a:solidFill>
          <a:ln w="34925">
            <a:solidFill>
              <a:srgbClr val="F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bg1"/>
                </a:solidFill>
                <a:latin typeface="Arial Narrow" panose="020B0606020202030204" pitchFamily="34" charset="0"/>
              </a:rPr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184247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F336517-0874-49B2-A5A3-A610AC703CE9}"/>
              </a:ext>
            </a:extLst>
          </p:cNvPr>
          <p:cNvSpPr txBox="1">
            <a:spLocks/>
          </p:cNvSpPr>
          <p:nvPr/>
        </p:nvSpPr>
        <p:spPr>
          <a:xfrm>
            <a:off x="360217" y="103592"/>
            <a:ext cx="10958945" cy="549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3200" dirty="0"/>
              <a:t>ESCENARIOS SIMULACIONES NUEVAS OPORTUNIDADES</a:t>
            </a:r>
          </a:p>
        </p:txBody>
      </p:sp>
      <p:sp>
        <p:nvSpPr>
          <p:cNvPr id="4" name="Rectángulo: esquinas redondeadas 3">
            <a:hlinkClick r:id="rId2" action="ppaction://hlinksldjump"/>
            <a:extLst>
              <a:ext uri="{FF2B5EF4-FFF2-40B4-BE49-F238E27FC236}">
                <a16:creationId xmlns:a16="http://schemas.microsoft.com/office/drawing/2014/main" id="{38B21F43-B6ED-4766-9575-ECAFF9A75465}"/>
              </a:ext>
            </a:extLst>
          </p:cNvPr>
          <p:cNvSpPr/>
          <p:nvPr/>
        </p:nvSpPr>
        <p:spPr>
          <a:xfrm>
            <a:off x="10969714" y="103592"/>
            <a:ext cx="1041005" cy="479814"/>
          </a:xfrm>
          <a:prstGeom prst="roundRect">
            <a:avLst/>
          </a:prstGeom>
          <a:solidFill>
            <a:srgbClr val="F32929"/>
          </a:solidFill>
          <a:ln w="34925">
            <a:solidFill>
              <a:srgbClr val="F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bg1"/>
                </a:solidFill>
                <a:latin typeface="Arial Narrow" panose="020B0606020202030204" pitchFamily="34" charset="0"/>
              </a:rPr>
              <a:t>VOLVER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D76B0B-4156-4483-820B-F2888F363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7" y="1025236"/>
            <a:ext cx="11319167" cy="55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1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F336517-0874-49B2-A5A3-A610AC703CE9}"/>
              </a:ext>
            </a:extLst>
          </p:cNvPr>
          <p:cNvSpPr txBox="1">
            <a:spLocks/>
          </p:cNvSpPr>
          <p:nvPr/>
        </p:nvSpPr>
        <p:spPr>
          <a:xfrm>
            <a:off x="360217" y="103592"/>
            <a:ext cx="10958945" cy="549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3200" dirty="0"/>
              <a:t>ESCENARIOS SIMULACIONES NUEVAS OPORTUNIDADES</a:t>
            </a:r>
          </a:p>
        </p:txBody>
      </p:sp>
      <p:sp>
        <p:nvSpPr>
          <p:cNvPr id="4" name="Rectángulo: esquinas redondeadas 3">
            <a:hlinkClick r:id="rId2" action="ppaction://hlinksldjump"/>
            <a:extLst>
              <a:ext uri="{FF2B5EF4-FFF2-40B4-BE49-F238E27FC236}">
                <a16:creationId xmlns:a16="http://schemas.microsoft.com/office/drawing/2014/main" id="{38B21F43-B6ED-4766-9575-ECAFF9A75465}"/>
              </a:ext>
            </a:extLst>
          </p:cNvPr>
          <p:cNvSpPr/>
          <p:nvPr/>
        </p:nvSpPr>
        <p:spPr>
          <a:xfrm>
            <a:off x="10969714" y="103592"/>
            <a:ext cx="1041005" cy="479814"/>
          </a:xfrm>
          <a:prstGeom prst="roundRect">
            <a:avLst/>
          </a:prstGeom>
          <a:solidFill>
            <a:srgbClr val="F32929"/>
          </a:solidFill>
          <a:ln w="34925">
            <a:solidFill>
              <a:srgbClr val="F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bg1"/>
                </a:solidFill>
                <a:latin typeface="Arial Narrow" panose="020B0606020202030204" pitchFamily="34" charset="0"/>
              </a:rPr>
              <a:t>VOLVER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49C187D-77A1-4BCE-9DB7-27D9B447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37" y="1171776"/>
            <a:ext cx="10335125" cy="503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3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F336517-0874-49B2-A5A3-A610AC703CE9}"/>
              </a:ext>
            </a:extLst>
          </p:cNvPr>
          <p:cNvSpPr txBox="1">
            <a:spLocks/>
          </p:cNvSpPr>
          <p:nvPr/>
        </p:nvSpPr>
        <p:spPr>
          <a:xfrm>
            <a:off x="360217" y="103592"/>
            <a:ext cx="10958945" cy="549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3200" dirty="0"/>
              <a:t>ESCENARIOS SIMULACIONES NUEVAS OPORTUNIDADES</a:t>
            </a:r>
          </a:p>
        </p:txBody>
      </p:sp>
      <p:sp>
        <p:nvSpPr>
          <p:cNvPr id="4" name="Rectángulo: esquinas redondeadas 3">
            <a:hlinkClick r:id="rId2" action="ppaction://hlinksldjump"/>
            <a:extLst>
              <a:ext uri="{FF2B5EF4-FFF2-40B4-BE49-F238E27FC236}">
                <a16:creationId xmlns:a16="http://schemas.microsoft.com/office/drawing/2014/main" id="{38B21F43-B6ED-4766-9575-ECAFF9A75465}"/>
              </a:ext>
            </a:extLst>
          </p:cNvPr>
          <p:cNvSpPr/>
          <p:nvPr/>
        </p:nvSpPr>
        <p:spPr>
          <a:xfrm>
            <a:off x="10969714" y="103592"/>
            <a:ext cx="1041005" cy="479814"/>
          </a:xfrm>
          <a:prstGeom prst="roundRect">
            <a:avLst/>
          </a:prstGeom>
          <a:solidFill>
            <a:srgbClr val="F32929"/>
          </a:solidFill>
          <a:ln w="34925">
            <a:solidFill>
              <a:srgbClr val="F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bg1"/>
                </a:solidFill>
                <a:latin typeface="Arial Narrow" panose="020B0606020202030204" pitchFamily="34" charset="0"/>
              </a:rPr>
              <a:t>VOLVER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301B81-4F5B-49C5-B47D-B8FDD5DBF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7" y="1175206"/>
            <a:ext cx="10958944" cy="53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F336517-0874-49B2-A5A3-A610AC703CE9}"/>
              </a:ext>
            </a:extLst>
          </p:cNvPr>
          <p:cNvSpPr txBox="1">
            <a:spLocks/>
          </p:cNvSpPr>
          <p:nvPr/>
        </p:nvSpPr>
        <p:spPr>
          <a:xfrm>
            <a:off x="360217" y="103592"/>
            <a:ext cx="10958945" cy="549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3200" dirty="0"/>
              <a:t>ESCENARIOS SIMULACIONES NUEVAS OPORTUNIDADES</a:t>
            </a:r>
          </a:p>
        </p:txBody>
      </p:sp>
      <p:sp>
        <p:nvSpPr>
          <p:cNvPr id="4" name="Rectángulo: esquinas redondeadas 3">
            <a:hlinkClick r:id="rId2" action="ppaction://hlinksldjump"/>
            <a:extLst>
              <a:ext uri="{FF2B5EF4-FFF2-40B4-BE49-F238E27FC236}">
                <a16:creationId xmlns:a16="http://schemas.microsoft.com/office/drawing/2014/main" id="{38B21F43-B6ED-4766-9575-ECAFF9A75465}"/>
              </a:ext>
            </a:extLst>
          </p:cNvPr>
          <p:cNvSpPr/>
          <p:nvPr/>
        </p:nvSpPr>
        <p:spPr>
          <a:xfrm>
            <a:off x="10969714" y="103592"/>
            <a:ext cx="1041005" cy="479814"/>
          </a:xfrm>
          <a:prstGeom prst="roundRect">
            <a:avLst/>
          </a:prstGeom>
          <a:solidFill>
            <a:srgbClr val="F32929"/>
          </a:solidFill>
          <a:ln w="34925">
            <a:solidFill>
              <a:srgbClr val="F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bg1"/>
                </a:solidFill>
                <a:latin typeface="Arial Narrow" panose="020B0606020202030204" pitchFamily="34" charset="0"/>
              </a:rPr>
              <a:t>VOLVER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6877EB5-6C0D-4422-8D98-8B29917A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1" y="983673"/>
            <a:ext cx="10861597" cy="52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03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58475</TotalTime>
  <Words>138</Words>
  <Application>Microsoft Office PowerPoint</Application>
  <PresentationFormat>Panorámica</PresentationFormat>
  <Paragraphs>56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Franklin Gothic Book</vt:lpstr>
      <vt:lpstr>Tema de Office</vt:lpstr>
      <vt:lpstr>UN PRIMER ACERCAMIENTO A ANALÍTICA APLICADA A LA PLANIFICACIÓN DE NEGOCIO 2019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Madrigal</dc:creator>
  <cp:lastModifiedBy>PROYECTO</cp:lastModifiedBy>
  <cp:revision>2118</cp:revision>
  <dcterms:created xsi:type="dcterms:W3CDTF">2018-12-14T14:34:05Z</dcterms:created>
  <dcterms:modified xsi:type="dcterms:W3CDTF">2019-05-07T17:58:55Z</dcterms:modified>
</cp:coreProperties>
</file>