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371" r:id="rId2"/>
    <p:sldId id="374" r:id="rId3"/>
    <p:sldId id="397" r:id="rId4"/>
    <p:sldId id="382" r:id="rId5"/>
    <p:sldId id="376" r:id="rId6"/>
    <p:sldId id="385" r:id="rId7"/>
    <p:sldId id="384" r:id="rId8"/>
    <p:sldId id="386" r:id="rId9"/>
    <p:sldId id="398" r:id="rId10"/>
    <p:sldId id="377" r:id="rId11"/>
    <p:sldId id="399" r:id="rId12"/>
    <p:sldId id="378" r:id="rId13"/>
    <p:sldId id="400" r:id="rId14"/>
    <p:sldId id="379" r:id="rId15"/>
    <p:sldId id="406" r:id="rId16"/>
    <p:sldId id="407" r:id="rId17"/>
    <p:sldId id="401" r:id="rId18"/>
    <p:sldId id="387" r:id="rId19"/>
    <p:sldId id="389" r:id="rId20"/>
    <p:sldId id="404" r:id="rId21"/>
    <p:sldId id="390" r:id="rId22"/>
    <p:sldId id="388" r:id="rId23"/>
    <p:sldId id="391" r:id="rId24"/>
    <p:sldId id="402" r:id="rId25"/>
    <p:sldId id="380" r:id="rId26"/>
    <p:sldId id="405" r:id="rId27"/>
  </p:sldIdLst>
  <p:sldSz cx="12192000" cy="6858000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29E"/>
    <a:srgbClr val="FFFFFF"/>
    <a:srgbClr val="52882D"/>
    <a:srgbClr val="3C67A3"/>
    <a:srgbClr val="8000FF"/>
    <a:srgbClr val="800040"/>
    <a:srgbClr val="FF6FCF"/>
    <a:srgbClr val="000080"/>
    <a:srgbClr val="8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434" autoAdjust="0"/>
  </p:normalViewPr>
  <p:slideViewPr>
    <p:cSldViewPr snapToGrid="0" snapToObjects="1" showGuides="1">
      <p:cViewPr varScale="1">
        <p:scale>
          <a:sx n="69" d="100"/>
          <a:sy n="69" d="100"/>
        </p:scale>
        <p:origin x="726" y="66"/>
      </p:cViewPr>
      <p:guideLst/>
    </p:cSldViewPr>
  </p:slideViewPr>
  <p:outlineViewPr>
    <p:cViewPr>
      <p:scale>
        <a:sx n="33" d="100"/>
        <a:sy n="33" d="100"/>
      </p:scale>
      <p:origin x="0" y="3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2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D%20Piraco%2027%22:Users:imac:Library:Containers:com.apple.mail:Data:Library:Mail%20Downloads:referencia%20rapida%2009%20JUL%2013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60"/>
      <c:hPercent val="100"/>
      <c:rotY val="0"/>
      <c:depthPercent val="10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4C639D"/>
              </a:solidFill>
            </c:spPr>
            <c:extLst>
              <c:ext xmlns:c16="http://schemas.microsoft.com/office/drawing/2014/chart" uri="{C3380CC4-5D6E-409C-BE32-E72D297353CC}">
                <c16:uniqueId val="{00000001-CAF1-484D-9FED-0F8C6E75364C}"/>
              </c:ext>
            </c:extLst>
          </c:dPt>
          <c:dLbls>
            <c:dLbl>
              <c:idx val="2"/>
              <c:layout>
                <c:manualLayout>
                  <c:x val="-6.5907270276078997E-3"/>
                  <c:y val="-0.241645939117422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F1-484D-9FED-0F8C6E7536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Franklin Gothic Book"/>
                    <a:cs typeface="Franklin Gothic Book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'General Español'!$C$7:$C$9</c:f>
              <c:strCache>
                <c:ptCount val="3"/>
                <c:pt idx="0">
                  <c:v> GERENCIA</c:v>
                </c:pt>
                <c:pt idx="1">
                  <c:v> INTERVENTORIA</c:v>
                </c:pt>
                <c:pt idx="2">
                  <c:v>PRESUPUESTO Y_x000d_PROGRAMACIÓN</c:v>
                </c:pt>
              </c:strCache>
            </c:strRef>
          </c:cat>
          <c:val>
            <c:numRef>
              <c:f>'General Español'!$H$7:$H$9</c:f>
              <c:numCache>
                <c:formatCode>#,##0</c:formatCode>
                <c:ptCount val="3"/>
                <c:pt idx="0">
                  <c:v>81612.305164095</c:v>
                </c:pt>
                <c:pt idx="1">
                  <c:v>74854.779759446406</c:v>
                </c:pt>
                <c:pt idx="2">
                  <c:v>4034.3934385911371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F1-484D-9FED-0F8C6E753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es-CO"/>
    </a:p>
  </c:txPr>
  <c:externalData r:id="rId2">
    <c:autoUpdate val="0"/>
  </c:externalData>
</c:chartSpace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E2A50-0E24-42D4-B339-6E1A9ED9BB63}" type="doc">
      <dgm:prSet loTypeId="urn:microsoft.com/office/officeart/2005/8/layout/b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9AD7CB13-99CD-4B97-96EC-9F5A0F0458EE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1. PROGRAMACIÓN Y PRESUPUESTACIÓN</a:t>
          </a:r>
        </a:p>
      </dgm:t>
    </dgm:pt>
    <dgm:pt modelId="{8B47824D-0FDF-4C16-B88B-FF1FD43BB563}" type="parTrans" cxnId="{1E4F6420-DA0B-4F58-AE5D-0285892D4CD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001EB5AF-24E0-41EB-B8C1-26B1BB2B0C3A}" type="sibTrans" cxnId="{1E4F6420-DA0B-4F58-AE5D-0285892D4CD5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F9A6249C-E2E4-4C95-8796-9A714F58DB2E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2. CONTRATACIÓN PROYECTO</a:t>
          </a:r>
        </a:p>
      </dgm:t>
    </dgm:pt>
    <dgm:pt modelId="{261EABFC-65F6-4245-81C0-495FA56767B5}" type="parTrans" cxnId="{7BEAE11F-C2D5-47B7-A604-4CC524A06B6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C36F11F-F6D5-47C5-B8B0-AFBF731E1586}" type="sibTrans" cxnId="{7BEAE11F-C2D5-47B7-A604-4CC524A06B60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7B6A0876-6272-4553-8E7D-BBE70084D06C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3. CONTROL PROYECTO</a:t>
          </a:r>
        </a:p>
      </dgm:t>
    </dgm:pt>
    <dgm:pt modelId="{8E46A684-F189-442C-A799-90AF4D63BBB1}" type="parTrans" cxnId="{F95C1C66-8368-4A46-9DC1-3E75CCE4885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CF2392A-10CB-4DAB-8DFF-E6F9EB384DB1}" type="sibTrans" cxnId="{F95C1C66-8368-4A46-9DC1-3E75CCE4885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BE458AA9-0B2B-4F44-94CA-E9A539E58652}">
      <dgm:prSet phldrT="[Texto]"/>
      <dgm:spPr/>
      <dgm:t>
        <a:bodyPr/>
        <a:lstStyle/>
        <a:p>
          <a:r>
            <a:rPr lang="es-CO" dirty="0">
              <a:solidFill>
                <a:schemeClr val="bg1"/>
              </a:solidFill>
            </a:rPr>
            <a:t>4. FACTURACIÓN Y PAGO (NUESTRO CLIENTE)</a:t>
          </a:r>
        </a:p>
      </dgm:t>
    </dgm:pt>
    <dgm:pt modelId="{F384F8B5-38C8-40CD-AE58-01A685FDE836}" type="parTrans" cxnId="{A0E20416-88CF-4B14-AF69-380086028826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FE7CF02A-29AD-4E6E-BDB0-A6D845EB3C50}" type="sibTrans" cxnId="{A0E20416-88CF-4B14-AF69-380086028826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FDA5155-3CC1-4C27-9210-6493A94E04C8}" type="pres">
      <dgm:prSet presAssocID="{294E2A50-0E24-42D4-B339-6E1A9ED9BB63}" presName="Name0" presStyleCnt="0">
        <dgm:presLayoutVars>
          <dgm:dir/>
          <dgm:resizeHandles/>
        </dgm:presLayoutVars>
      </dgm:prSet>
      <dgm:spPr/>
    </dgm:pt>
    <dgm:pt modelId="{4DF75A20-9F23-401B-A1E6-47AF60D4AC65}" type="pres">
      <dgm:prSet presAssocID="{9AD7CB13-99CD-4B97-96EC-9F5A0F0458EE}" presName="compNode" presStyleCnt="0"/>
      <dgm:spPr/>
    </dgm:pt>
    <dgm:pt modelId="{420B0017-D4E9-4CCE-819B-F56AEE256EB0}" type="pres">
      <dgm:prSet presAssocID="{9AD7CB13-99CD-4B97-96EC-9F5A0F0458EE}" presName="dummyConnPt" presStyleCnt="0"/>
      <dgm:spPr/>
    </dgm:pt>
    <dgm:pt modelId="{F003ABA4-448F-4A40-A863-77E162BCBA1A}" type="pres">
      <dgm:prSet presAssocID="{9AD7CB13-99CD-4B97-96EC-9F5A0F0458EE}" presName="node" presStyleLbl="node1" presStyleIdx="0" presStyleCnt="4">
        <dgm:presLayoutVars>
          <dgm:bulletEnabled val="1"/>
        </dgm:presLayoutVars>
      </dgm:prSet>
      <dgm:spPr/>
    </dgm:pt>
    <dgm:pt modelId="{C7F7D1BA-F113-4970-AF9F-0BF8624467B8}" type="pres">
      <dgm:prSet presAssocID="{001EB5AF-24E0-41EB-B8C1-26B1BB2B0C3A}" presName="sibTrans" presStyleLbl="bgSibTrans2D1" presStyleIdx="0" presStyleCnt="3" custScaleX="21973" custScaleY="90700" custLinFactY="66383" custLinFactNeighborX="-470" custLinFactNeighborY="100000"/>
      <dgm:spPr>
        <a:prstGeom prst="rightArrow">
          <a:avLst/>
        </a:prstGeom>
      </dgm:spPr>
    </dgm:pt>
    <dgm:pt modelId="{982320DF-273D-4325-B3B9-40BED6A288EF}" type="pres">
      <dgm:prSet presAssocID="{F9A6249C-E2E4-4C95-8796-9A714F58DB2E}" presName="compNode" presStyleCnt="0"/>
      <dgm:spPr/>
    </dgm:pt>
    <dgm:pt modelId="{F8E12D4F-5112-4834-9262-B6B219690C67}" type="pres">
      <dgm:prSet presAssocID="{F9A6249C-E2E4-4C95-8796-9A714F58DB2E}" presName="dummyConnPt" presStyleCnt="0"/>
      <dgm:spPr/>
    </dgm:pt>
    <dgm:pt modelId="{D5A314F9-BEC8-417F-875E-A685A8935892}" type="pres">
      <dgm:prSet presAssocID="{F9A6249C-E2E4-4C95-8796-9A714F58DB2E}" presName="node" presStyleLbl="node1" presStyleIdx="1" presStyleCnt="4">
        <dgm:presLayoutVars>
          <dgm:bulletEnabled val="1"/>
        </dgm:presLayoutVars>
      </dgm:prSet>
      <dgm:spPr/>
    </dgm:pt>
    <dgm:pt modelId="{1DA66182-5AC5-49D0-A48C-C4DFE7C47444}" type="pres">
      <dgm:prSet presAssocID="{6C36F11F-F6D5-47C5-B8B0-AFBF731E1586}" presName="sibTrans" presStyleLbl="bgSibTrans2D1" presStyleIdx="1" presStyleCnt="3" custScaleX="24756" custLinFactNeighborX="22986"/>
      <dgm:spPr>
        <a:prstGeom prst="rightArrow">
          <a:avLst/>
        </a:prstGeom>
      </dgm:spPr>
    </dgm:pt>
    <dgm:pt modelId="{522889B5-80D2-4050-9711-66131771F42C}" type="pres">
      <dgm:prSet presAssocID="{7B6A0876-6272-4553-8E7D-BBE70084D06C}" presName="compNode" presStyleCnt="0"/>
      <dgm:spPr/>
    </dgm:pt>
    <dgm:pt modelId="{BCAAF3E3-4D49-4028-AC52-F0862D968D4E}" type="pres">
      <dgm:prSet presAssocID="{7B6A0876-6272-4553-8E7D-BBE70084D06C}" presName="dummyConnPt" presStyleCnt="0"/>
      <dgm:spPr/>
    </dgm:pt>
    <dgm:pt modelId="{3DC57CD0-2639-470C-8989-E859FCB940A3}" type="pres">
      <dgm:prSet presAssocID="{7B6A0876-6272-4553-8E7D-BBE70084D06C}" presName="node" presStyleLbl="node1" presStyleIdx="2" presStyleCnt="4">
        <dgm:presLayoutVars>
          <dgm:bulletEnabled val="1"/>
        </dgm:presLayoutVars>
      </dgm:prSet>
      <dgm:spPr/>
    </dgm:pt>
    <dgm:pt modelId="{E5795254-C8C6-497E-8B60-67EF34E2FC2A}" type="pres">
      <dgm:prSet presAssocID="{CCF2392A-10CB-4DAB-8DFF-E6F9EB384DB1}" presName="sibTrans" presStyleLbl="bgSibTrans2D1" presStyleIdx="2" presStyleCnt="3" custScaleX="21973" custScaleY="90700" custLinFactY="79191" custLinFactNeighborX="-2325" custLinFactNeighborY="100000"/>
      <dgm:spPr>
        <a:prstGeom prst="rightArrow">
          <a:avLst/>
        </a:prstGeom>
      </dgm:spPr>
    </dgm:pt>
    <dgm:pt modelId="{AD181F73-B4EF-47EB-9998-5AA42D696D30}" type="pres">
      <dgm:prSet presAssocID="{BE458AA9-0B2B-4F44-94CA-E9A539E58652}" presName="compNode" presStyleCnt="0"/>
      <dgm:spPr/>
    </dgm:pt>
    <dgm:pt modelId="{14E6FEE9-F9F7-4D58-A8AC-91D24D4F9E30}" type="pres">
      <dgm:prSet presAssocID="{BE458AA9-0B2B-4F44-94CA-E9A539E58652}" presName="dummyConnPt" presStyleCnt="0"/>
      <dgm:spPr/>
    </dgm:pt>
    <dgm:pt modelId="{51197F2C-F56E-416B-BEC1-42411B5EFB65}" type="pres">
      <dgm:prSet presAssocID="{BE458AA9-0B2B-4F44-94CA-E9A539E58652}" presName="node" presStyleLbl="node1" presStyleIdx="3" presStyleCnt="4">
        <dgm:presLayoutVars>
          <dgm:bulletEnabled val="1"/>
        </dgm:presLayoutVars>
      </dgm:prSet>
      <dgm:spPr/>
    </dgm:pt>
  </dgm:ptLst>
  <dgm:cxnLst>
    <dgm:cxn modelId="{A0E20416-88CF-4B14-AF69-380086028826}" srcId="{294E2A50-0E24-42D4-B339-6E1A9ED9BB63}" destId="{BE458AA9-0B2B-4F44-94CA-E9A539E58652}" srcOrd="3" destOrd="0" parTransId="{F384F8B5-38C8-40CD-AE58-01A685FDE836}" sibTransId="{FE7CF02A-29AD-4E6E-BDB0-A6D845EB3C50}"/>
    <dgm:cxn modelId="{0113DF16-81CA-4FE4-AF4B-100FF2C47E7C}" type="presOf" srcId="{001EB5AF-24E0-41EB-B8C1-26B1BB2B0C3A}" destId="{C7F7D1BA-F113-4970-AF9F-0BF8624467B8}" srcOrd="0" destOrd="0" presId="urn:microsoft.com/office/officeart/2005/8/layout/bProcess4"/>
    <dgm:cxn modelId="{7BEAE11F-C2D5-47B7-A604-4CC524A06B60}" srcId="{294E2A50-0E24-42D4-B339-6E1A9ED9BB63}" destId="{F9A6249C-E2E4-4C95-8796-9A714F58DB2E}" srcOrd="1" destOrd="0" parTransId="{261EABFC-65F6-4245-81C0-495FA56767B5}" sibTransId="{6C36F11F-F6D5-47C5-B8B0-AFBF731E1586}"/>
    <dgm:cxn modelId="{1E4F6420-DA0B-4F58-AE5D-0285892D4CD5}" srcId="{294E2A50-0E24-42D4-B339-6E1A9ED9BB63}" destId="{9AD7CB13-99CD-4B97-96EC-9F5A0F0458EE}" srcOrd="0" destOrd="0" parTransId="{8B47824D-0FDF-4C16-B88B-FF1FD43BB563}" sibTransId="{001EB5AF-24E0-41EB-B8C1-26B1BB2B0C3A}"/>
    <dgm:cxn modelId="{A8EF543A-9DCC-4749-AF12-C055E1E61EAF}" type="presOf" srcId="{CCF2392A-10CB-4DAB-8DFF-E6F9EB384DB1}" destId="{E5795254-C8C6-497E-8B60-67EF34E2FC2A}" srcOrd="0" destOrd="0" presId="urn:microsoft.com/office/officeart/2005/8/layout/bProcess4"/>
    <dgm:cxn modelId="{F95C1C66-8368-4A46-9DC1-3E75CCE48852}" srcId="{294E2A50-0E24-42D4-B339-6E1A9ED9BB63}" destId="{7B6A0876-6272-4553-8E7D-BBE70084D06C}" srcOrd="2" destOrd="0" parTransId="{8E46A684-F189-442C-A799-90AF4D63BBB1}" sibTransId="{CCF2392A-10CB-4DAB-8DFF-E6F9EB384DB1}"/>
    <dgm:cxn modelId="{679E566A-175C-47D5-8057-F52C957518BF}" type="presOf" srcId="{294E2A50-0E24-42D4-B339-6E1A9ED9BB63}" destId="{8FDA5155-3CC1-4C27-9210-6493A94E04C8}" srcOrd="0" destOrd="0" presId="urn:microsoft.com/office/officeart/2005/8/layout/bProcess4"/>
    <dgm:cxn modelId="{4851D06B-F6E0-4849-A2ED-3E710E84DC9F}" type="presOf" srcId="{F9A6249C-E2E4-4C95-8796-9A714F58DB2E}" destId="{D5A314F9-BEC8-417F-875E-A685A8935892}" srcOrd="0" destOrd="0" presId="urn:microsoft.com/office/officeart/2005/8/layout/bProcess4"/>
    <dgm:cxn modelId="{6FCD76BA-A70D-4A98-B208-65F6311D6225}" type="presOf" srcId="{9AD7CB13-99CD-4B97-96EC-9F5A0F0458EE}" destId="{F003ABA4-448F-4A40-A863-77E162BCBA1A}" srcOrd="0" destOrd="0" presId="urn:microsoft.com/office/officeart/2005/8/layout/bProcess4"/>
    <dgm:cxn modelId="{1A8BEEC2-D4D0-4583-BEC0-57A9CE165B9A}" type="presOf" srcId="{7B6A0876-6272-4553-8E7D-BBE70084D06C}" destId="{3DC57CD0-2639-470C-8989-E859FCB940A3}" srcOrd="0" destOrd="0" presId="urn:microsoft.com/office/officeart/2005/8/layout/bProcess4"/>
    <dgm:cxn modelId="{02D97DD7-3E82-47E0-A8F8-9FE195F34E49}" type="presOf" srcId="{6C36F11F-F6D5-47C5-B8B0-AFBF731E1586}" destId="{1DA66182-5AC5-49D0-A48C-C4DFE7C47444}" srcOrd="0" destOrd="0" presId="urn:microsoft.com/office/officeart/2005/8/layout/bProcess4"/>
    <dgm:cxn modelId="{6EE9E4D8-A7A9-4556-BB61-F46540AE7CE4}" type="presOf" srcId="{BE458AA9-0B2B-4F44-94CA-E9A539E58652}" destId="{51197F2C-F56E-416B-BEC1-42411B5EFB65}" srcOrd="0" destOrd="0" presId="urn:microsoft.com/office/officeart/2005/8/layout/bProcess4"/>
    <dgm:cxn modelId="{B14944EC-5F77-4BFA-9964-F04CDE216467}" type="presParOf" srcId="{8FDA5155-3CC1-4C27-9210-6493A94E04C8}" destId="{4DF75A20-9F23-401B-A1E6-47AF60D4AC65}" srcOrd="0" destOrd="0" presId="urn:microsoft.com/office/officeart/2005/8/layout/bProcess4"/>
    <dgm:cxn modelId="{540D5622-43AF-4EB6-B131-A4FCBBE75DA7}" type="presParOf" srcId="{4DF75A20-9F23-401B-A1E6-47AF60D4AC65}" destId="{420B0017-D4E9-4CCE-819B-F56AEE256EB0}" srcOrd="0" destOrd="0" presId="urn:microsoft.com/office/officeart/2005/8/layout/bProcess4"/>
    <dgm:cxn modelId="{6DB6C6B7-2224-4A1E-A2DC-C15395CAAE28}" type="presParOf" srcId="{4DF75A20-9F23-401B-A1E6-47AF60D4AC65}" destId="{F003ABA4-448F-4A40-A863-77E162BCBA1A}" srcOrd="1" destOrd="0" presId="urn:microsoft.com/office/officeart/2005/8/layout/bProcess4"/>
    <dgm:cxn modelId="{1197136D-6FD3-4F0A-83F3-333ED06BAC54}" type="presParOf" srcId="{8FDA5155-3CC1-4C27-9210-6493A94E04C8}" destId="{C7F7D1BA-F113-4970-AF9F-0BF8624467B8}" srcOrd="1" destOrd="0" presId="urn:microsoft.com/office/officeart/2005/8/layout/bProcess4"/>
    <dgm:cxn modelId="{4DA268D2-2466-4CDF-917F-3EFA6435F17E}" type="presParOf" srcId="{8FDA5155-3CC1-4C27-9210-6493A94E04C8}" destId="{982320DF-273D-4325-B3B9-40BED6A288EF}" srcOrd="2" destOrd="0" presId="urn:microsoft.com/office/officeart/2005/8/layout/bProcess4"/>
    <dgm:cxn modelId="{08ACDF66-0DAA-48BE-A02E-08A591F8D771}" type="presParOf" srcId="{982320DF-273D-4325-B3B9-40BED6A288EF}" destId="{F8E12D4F-5112-4834-9262-B6B219690C67}" srcOrd="0" destOrd="0" presId="urn:microsoft.com/office/officeart/2005/8/layout/bProcess4"/>
    <dgm:cxn modelId="{1C7CF995-F268-4A15-9534-60B581D40D0F}" type="presParOf" srcId="{982320DF-273D-4325-B3B9-40BED6A288EF}" destId="{D5A314F9-BEC8-417F-875E-A685A8935892}" srcOrd="1" destOrd="0" presId="urn:microsoft.com/office/officeart/2005/8/layout/bProcess4"/>
    <dgm:cxn modelId="{962CBB08-669B-4A43-8CF8-D853D78D21B4}" type="presParOf" srcId="{8FDA5155-3CC1-4C27-9210-6493A94E04C8}" destId="{1DA66182-5AC5-49D0-A48C-C4DFE7C47444}" srcOrd="3" destOrd="0" presId="urn:microsoft.com/office/officeart/2005/8/layout/bProcess4"/>
    <dgm:cxn modelId="{303D9727-6414-4362-88C4-B449EA7CA2E6}" type="presParOf" srcId="{8FDA5155-3CC1-4C27-9210-6493A94E04C8}" destId="{522889B5-80D2-4050-9711-66131771F42C}" srcOrd="4" destOrd="0" presId="urn:microsoft.com/office/officeart/2005/8/layout/bProcess4"/>
    <dgm:cxn modelId="{F734BECF-F86E-4816-96F9-DF0D9301371B}" type="presParOf" srcId="{522889B5-80D2-4050-9711-66131771F42C}" destId="{BCAAF3E3-4D49-4028-AC52-F0862D968D4E}" srcOrd="0" destOrd="0" presId="urn:microsoft.com/office/officeart/2005/8/layout/bProcess4"/>
    <dgm:cxn modelId="{2B3B046B-9BD0-4706-A53A-C081FC93FC36}" type="presParOf" srcId="{522889B5-80D2-4050-9711-66131771F42C}" destId="{3DC57CD0-2639-470C-8989-E859FCB940A3}" srcOrd="1" destOrd="0" presId="urn:microsoft.com/office/officeart/2005/8/layout/bProcess4"/>
    <dgm:cxn modelId="{32D86107-7AD5-46B0-AA2F-AFAFDFFB0A6E}" type="presParOf" srcId="{8FDA5155-3CC1-4C27-9210-6493A94E04C8}" destId="{E5795254-C8C6-497E-8B60-67EF34E2FC2A}" srcOrd="5" destOrd="0" presId="urn:microsoft.com/office/officeart/2005/8/layout/bProcess4"/>
    <dgm:cxn modelId="{32FC6898-933C-4016-B6FA-3D91AA0A4965}" type="presParOf" srcId="{8FDA5155-3CC1-4C27-9210-6493A94E04C8}" destId="{AD181F73-B4EF-47EB-9998-5AA42D696D30}" srcOrd="6" destOrd="0" presId="urn:microsoft.com/office/officeart/2005/8/layout/bProcess4"/>
    <dgm:cxn modelId="{39B0A441-E0BE-47B1-B130-E78C450067AD}" type="presParOf" srcId="{AD181F73-B4EF-47EB-9998-5AA42D696D30}" destId="{14E6FEE9-F9F7-4D58-A8AC-91D24D4F9E30}" srcOrd="0" destOrd="0" presId="urn:microsoft.com/office/officeart/2005/8/layout/bProcess4"/>
    <dgm:cxn modelId="{11ADE321-ED73-4B21-AAEA-F2951B1A99EB}" type="presParOf" srcId="{AD181F73-B4EF-47EB-9998-5AA42D696D30}" destId="{51197F2C-F56E-416B-BEC1-42411B5EFB6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775FCA-3F3F-452C-A9AB-FBDE7AABC4E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67F63C9-CAB8-41EA-B4C4-F002D9F38F34}">
      <dgm:prSet phldrT="[Texto]"/>
      <dgm:spPr/>
      <dgm:t>
        <a:bodyPr/>
        <a:lstStyle/>
        <a:p>
          <a:r>
            <a:rPr lang="es-CO" dirty="0"/>
            <a:t>Prever los impactos futuros</a:t>
          </a:r>
        </a:p>
      </dgm:t>
    </dgm:pt>
    <dgm:pt modelId="{61EB7B9C-3988-4780-9157-CCDBA073E20C}" type="parTrans" cxnId="{1D22B158-D0D8-497B-9CE8-7F37ADA8DEB8}">
      <dgm:prSet/>
      <dgm:spPr/>
      <dgm:t>
        <a:bodyPr/>
        <a:lstStyle/>
        <a:p>
          <a:endParaRPr lang="es-CO"/>
        </a:p>
      </dgm:t>
    </dgm:pt>
    <dgm:pt modelId="{2A456AF3-5478-4471-88F7-942A9D5CAB85}" type="sibTrans" cxnId="{1D22B158-D0D8-497B-9CE8-7F37ADA8DEB8}">
      <dgm:prSet/>
      <dgm:spPr/>
      <dgm:t>
        <a:bodyPr/>
        <a:lstStyle/>
        <a:p>
          <a:endParaRPr lang="es-CO"/>
        </a:p>
      </dgm:t>
    </dgm:pt>
    <dgm:pt modelId="{E223A649-9E29-4318-84B0-E0E119AD88DC}">
      <dgm:prSet phldrT="[Texto]"/>
      <dgm:spPr/>
      <dgm:t>
        <a:bodyPr/>
        <a:lstStyle/>
        <a:p>
          <a:r>
            <a:rPr lang="es-CO" dirty="0"/>
            <a:t>Cuantificar los impactos de cambiar lo planificado</a:t>
          </a:r>
        </a:p>
      </dgm:t>
    </dgm:pt>
    <dgm:pt modelId="{5E8F9922-3F9E-4D7F-9A9E-18012A5D4545}" type="parTrans" cxnId="{A1EFA669-6707-4D50-B594-74446D473F53}">
      <dgm:prSet/>
      <dgm:spPr/>
      <dgm:t>
        <a:bodyPr/>
        <a:lstStyle/>
        <a:p>
          <a:endParaRPr lang="es-CO"/>
        </a:p>
      </dgm:t>
    </dgm:pt>
    <dgm:pt modelId="{8A7E8FBC-5625-4A34-B7D1-017F361DB9B4}" type="sibTrans" cxnId="{A1EFA669-6707-4D50-B594-74446D473F53}">
      <dgm:prSet/>
      <dgm:spPr/>
      <dgm:t>
        <a:bodyPr/>
        <a:lstStyle/>
        <a:p>
          <a:endParaRPr lang="es-CO"/>
        </a:p>
      </dgm:t>
    </dgm:pt>
    <dgm:pt modelId="{16618CC7-D6CE-44FF-B3A2-3A2165A366FD}">
      <dgm:prSet phldrT="[Texto]"/>
      <dgm:spPr/>
      <dgm:t>
        <a:bodyPr/>
        <a:lstStyle/>
        <a:p>
          <a:r>
            <a:rPr lang="es-CO" dirty="0"/>
            <a:t>Cuantificar los impactos de los demoras en la información</a:t>
          </a:r>
        </a:p>
      </dgm:t>
    </dgm:pt>
    <dgm:pt modelId="{8E002773-B7B4-41D4-8F2A-B5FB859EAC35}" type="parTrans" cxnId="{C3040705-0E92-49AC-BE12-BF529B6615AF}">
      <dgm:prSet/>
      <dgm:spPr/>
      <dgm:t>
        <a:bodyPr/>
        <a:lstStyle/>
        <a:p>
          <a:endParaRPr lang="es-CO"/>
        </a:p>
      </dgm:t>
    </dgm:pt>
    <dgm:pt modelId="{A94D4F3C-298F-4BAD-82F4-A36FC2824CE0}" type="sibTrans" cxnId="{C3040705-0E92-49AC-BE12-BF529B6615AF}">
      <dgm:prSet/>
      <dgm:spPr/>
      <dgm:t>
        <a:bodyPr/>
        <a:lstStyle/>
        <a:p>
          <a:endParaRPr lang="es-CO"/>
        </a:p>
      </dgm:t>
    </dgm:pt>
    <dgm:pt modelId="{6243ADFA-11CC-4A2A-AB60-CE4A8A9CE301}">
      <dgm:prSet phldrT="[Texto]"/>
      <dgm:spPr/>
      <dgm:t>
        <a:bodyPr/>
        <a:lstStyle/>
        <a:p>
          <a:r>
            <a:rPr lang="es-CO" dirty="0"/>
            <a:t>Identificar los cambios en tiempos de los impactos futuros</a:t>
          </a:r>
        </a:p>
      </dgm:t>
    </dgm:pt>
    <dgm:pt modelId="{8580B2D1-6E28-4BF0-99DC-D6FD8471CC27}" type="parTrans" cxnId="{EFA9B91E-3787-4DC4-A22C-210AE2A6CECB}">
      <dgm:prSet/>
      <dgm:spPr/>
      <dgm:t>
        <a:bodyPr/>
        <a:lstStyle/>
        <a:p>
          <a:endParaRPr lang="es-CO"/>
        </a:p>
      </dgm:t>
    </dgm:pt>
    <dgm:pt modelId="{03A0A486-F519-44F0-B0D1-5E01C398FEF5}" type="sibTrans" cxnId="{EFA9B91E-3787-4DC4-A22C-210AE2A6CECB}">
      <dgm:prSet/>
      <dgm:spPr/>
      <dgm:t>
        <a:bodyPr/>
        <a:lstStyle/>
        <a:p>
          <a:endParaRPr lang="es-CO"/>
        </a:p>
      </dgm:t>
    </dgm:pt>
    <dgm:pt modelId="{8C9D9B1B-7CBC-4A5C-94BB-CDC7A15ED3BA}">
      <dgm:prSet phldrT="[Texto]"/>
      <dgm:spPr/>
      <dgm:t>
        <a:bodyPr/>
        <a:lstStyle/>
        <a:p>
          <a:r>
            <a:rPr lang="es-CO" dirty="0"/>
            <a:t>Diagnosticar las causas de los impactos</a:t>
          </a:r>
        </a:p>
      </dgm:t>
    </dgm:pt>
    <dgm:pt modelId="{08544687-196F-413A-8E35-A3192C00BE51}" type="parTrans" cxnId="{417CFBC9-D905-4A75-8FEC-DEA844012FAC}">
      <dgm:prSet/>
      <dgm:spPr/>
      <dgm:t>
        <a:bodyPr/>
        <a:lstStyle/>
        <a:p>
          <a:endParaRPr lang="es-CO"/>
        </a:p>
      </dgm:t>
    </dgm:pt>
    <dgm:pt modelId="{0A76AC71-B2BE-4A66-8389-191F797B405E}" type="sibTrans" cxnId="{417CFBC9-D905-4A75-8FEC-DEA844012FAC}">
      <dgm:prSet/>
      <dgm:spPr/>
      <dgm:t>
        <a:bodyPr/>
        <a:lstStyle/>
        <a:p>
          <a:endParaRPr lang="es-CO"/>
        </a:p>
      </dgm:t>
    </dgm:pt>
    <dgm:pt modelId="{455B6141-095C-43ED-A5CE-1163E3F93229}">
      <dgm:prSet phldrT="[Texto]"/>
      <dgm:spPr/>
      <dgm:t>
        <a:bodyPr/>
        <a:lstStyle/>
        <a:p>
          <a:r>
            <a:rPr lang="es-CO" dirty="0"/>
            <a:t>Examinar opciones de reprogramación y evaluar su impacto</a:t>
          </a:r>
        </a:p>
      </dgm:t>
    </dgm:pt>
    <dgm:pt modelId="{63D41BC9-4424-40CC-AF9B-B0318A6621BD}" type="parTrans" cxnId="{2B6B8F2E-8C84-4A8F-BB99-C24DE3802A18}">
      <dgm:prSet/>
      <dgm:spPr/>
      <dgm:t>
        <a:bodyPr/>
        <a:lstStyle/>
        <a:p>
          <a:endParaRPr lang="es-CO"/>
        </a:p>
      </dgm:t>
    </dgm:pt>
    <dgm:pt modelId="{53094B22-7170-4003-8767-B4E277B3199D}" type="sibTrans" cxnId="{2B6B8F2E-8C84-4A8F-BB99-C24DE3802A18}">
      <dgm:prSet/>
      <dgm:spPr/>
      <dgm:t>
        <a:bodyPr/>
        <a:lstStyle/>
        <a:p>
          <a:endParaRPr lang="es-CO"/>
        </a:p>
      </dgm:t>
    </dgm:pt>
    <dgm:pt modelId="{A6BE6EE9-F6A6-4CDE-B96D-7278302C42E9}" type="pres">
      <dgm:prSet presAssocID="{2F775FCA-3F3F-452C-A9AB-FBDE7AABC4E6}" presName="diagram" presStyleCnt="0">
        <dgm:presLayoutVars>
          <dgm:dir/>
          <dgm:resizeHandles val="exact"/>
        </dgm:presLayoutVars>
      </dgm:prSet>
      <dgm:spPr/>
    </dgm:pt>
    <dgm:pt modelId="{7CD6E0B0-D6C0-4DD6-B316-9339CB2ADD33}" type="pres">
      <dgm:prSet presAssocID="{C67F63C9-CAB8-41EA-B4C4-F002D9F38F34}" presName="node" presStyleLbl="node1" presStyleIdx="0" presStyleCnt="6">
        <dgm:presLayoutVars>
          <dgm:bulletEnabled val="1"/>
        </dgm:presLayoutVars>
      </dgm:prSet>
      <dgm:spPr/>
    </dgm:pt>
    <dgm:pt modelId="{8772F9B3-A0AD-44B8-99CC-8ED4ED7745F7}" type="pres">
      <dgm:prSet presAssocID="{2A456AF3-5478-4471-88F7-942A9D5CAB85}" presName="sibTrans" presStyleCnt="0"/>
      <dgm:spPr/>
    </dgm:pt>
    <dgm:pt modelId="{EFC310CB-325A-4098-A1E7-CEB10541B961}" type="pres">
      <dgm:prSet presAssocID="{E223A649-9E29-4318-84B0-E0E119AD88DC}" presName="node" presStyleLbl="node1" presStyleIdx="1" presStyleCnt="6">
        <dgm:presLayoutVars>
          <dgm:bulletEnabled val="1"/>
        </dgm:presLayoutVars>
      </dgm:prSet>
      <dgm:spPr/>
    </dgm:pt>
    <dgm:pt modelId="{F3369DE1-5F67-470D-AD58-185DDAEE3D8F}" type="pres">
      <dgm:prSet presAssocID="{8A7E8FBC-5625-4A34-B7D1-017F361DB9B4}" presName="sibTrans" presStyleCnt="0"/>
      <dgm:spPr/>
    </dgm:pt>
    <dgm:pt modelId="{2AA29C06-9E86-462A-BB6C-4E6BA93D4358}" type="pres">
      <dgm:prSet presAssocID="{16618CC7-D6CE-44FF-B3A2-3A2165A366FD}" presName="node" presStyleLbl="node1" presStyleIdx="2" presStyleCnt="6">
        <dgm:presLayoutVars>
          <dgm:bulletEnabled val="1"/>
        </dgm:presLayoutVars>
      </dgm:prSet>
      <dgm:spPr/>
    </dgm:pt>
    <dgm:pt modelId="{F0DC9BB0-9D46-482A-817C-DCC10DD62BF7}" type="pres">
      <dgm:prSet presAssocID="{A94D4F3C-298F-4BAD-82F4-A36FC2824CE0}" presName="sibTrans" presStyleCnt="0"/>
      <dgm:spPr/>
    </dgm:pt>
    <dgm:pt modelId="{0BEF338B-F478-4147-84FC-E7B6BF0A9E66}" type="pres">
      <dgm:prSet presAssocID="{6243ADFA-11CC-4A2A-AB60-CE4A8A9CE301}" presName="node" presStyleLbl="node1" presStyleIdx="3" presStyleCnt="6">
        <dgm:presLayoutVars>
          <dgm:bulletEnabled val="1"/>
        </dgm:presLayoutVars>
      </dgm:prSet>
      <dgm:spPr/>
    </dgm:pt>
    <dgm:pt modelId="{BDD42972-15CE-466E-BD85-38BF5E72F9F3}" type="pres">
      <dgm:prSet presAssocID="{03A0A486-F519-44F0-B0D1-5E01C398FEF5}" presName="sibTrans" presStyleCnt="0"/>
      <dgm:spPr/>
    </dgm:pt>
    <dgm:pt modelId="{4336A8A8-C2E0-428B-9724-2BFB6AA1DEA1}" type="pres">
      <dgm:prSet presAssocID="{8C9D9B1B-7CBC-4A5C-94BB-CDC7A15ED3BA}" presName="node" presStyleLbl="node1" presStyleIdx="4" presStyleCnt="6">
        <dgm:presLayoutVars>
          <dgm:bulletEnabled val="1"/>
        </dgm:presLayoutVars>
      </dgm:prSet>
      <dgm:spPr/>
    </dgm:pt>
    <dgm:pt modelId="{4B20E589-A9E5-46E5-AE8B-5D421C5AAE45}" type="pres">
      <dgm:prSet presAssocID="{0A76AC71-B2BE-4A66-8389-191F797B405E}" presName="sibTrans" presStyleCnt="0"/>
      <dgm:spPr/>
    </dgm:pt>
    <dgm:pt modelId="{E47C5773-4A4D-49AE-BD07-172FCC69FFE5}" type="pres">
      <dgm:prSet presAssocID="{455B6141-095C-43ED-A5CE-1163E3F93229}" presName="node" presStyleLbl="node1" presStyleIdx="5" presStyleCnt="6">
        <dgm:presLayoutVars>
          <dgm:bulletEnabled val="1"/>
        </dgm:presLayoutVars>
      </dgm:prSet>
      <dgm:spPr/>
    </dgm:pt>
  </dgm:ptLst>
  <dgm:cxnLst>
    <dgm:cxn modelId="{C3040705-0E92-49AC-BE12-BF529B6615AF}" srcId="{2F775FCA-3F3F-452C-A9AB-FBDE7AABC4E6}" destId="{16618CC7-D6CE-44FF-B3A2-3A2165A366FD}" srcOrd="2" destOrd="0" parTransId="{8E002773-B7B4-41D4-8F2A-B5FB859EAC35}" sibTransId="{A94D4F3C-298F-4BAD-82F4-A36FC2824CE0}"/>
    <dgm:cxn modelId="{EFA9B91E-3787-4DC4-A22C-210AE2A6CECB}" srcId="{2F775FCA-3F3F-452C-A9AB-FBDE7AABC4E6}" destId="{6243ADFA-11CC-4A2A-AB60-CE4A8A9CE301}" srcOrd="3" destOrd="0" parTransId="{8580B2D1-6E28-4BF0-99DC-D6FD8471CC27}" sibTransId="{03A0A486-F519-44F0-B0D1-5E01C398FEF5}"/>
    <dgm:cxn modelId="{2B6B8F2E-8C84-4A8F-BB99-C24DE3802A18}" srcId="{2F775FCA-3F3F-452C-A9AB-FBDE7AABC4E6}" destId="{455B6141-095C-43ED-A5CE-1163E3F93229}" srcOrd="5" destOrd="0" parTransId="{63D41BC9-4424-40CC-AF9B-B0318A6621BD}" sibTransId="{53094B22-7170-4003-8767-B4E277B3199D}"/>
    <dgm:cxn modelId="{EEF1005D-3810-43E6-89D2-2CB43BBE04D5}" type="presOf" srcId="{6243ADFA-11CC-4A2A-AB60-CE4A8A9CE301}" destId="{0BEF338B-F478-4147-84FC-E7B6BF0A9E66}" srcOrd="0" destOrd="0" presId="urn:microsoft.com/office/officeart/2005/8/layout/default"/>
    <dgm:cxn modelId="{E4EB8D65-1B51-40B3-9458-3D595347B20C}" type="presOf" srcId="{C67F63C9-CAB8-41EA-B4C4-F002D9F38F34}" destId="{7CD6E0B0-D6C0-4DD6-B316-9339CB2ADD33}" srcOrd="0" destOrd="0" presId="urn:microsoft.com/office/officeart/2005/8/layout/default"/>
    <dgm:cxn modelId="{A1EFA669-6707-4D50-B594-74446D473F53}" srcId="{2F775FCA-3F3F-452C-A9AB-FBDE7AABC4E6}" destId="{E223A649-9E29-4318-84B0-E0E119AD88DC}" srcOrd="1" destOrd="0" parTransId="{5E8F9922-3F9E-4D7F-9A9E-18012A5D4545}" sibTransId="{8A7E8FBC-5625-4A34-B7D1-017F361DB9B4}"/>
    <dgm:cxn modelId="{1D22B158-D0D8-497B-9CE8-7F37ADA8DEB8}" srcId="{2F775FCA-3F3F-452C-A9AB-FBDE7AABC4E6}" destId="{C67F63C9-CAB8-41EA-B4C4-F002D9F38F34}" srcOrd="0" destOrd="0" parTransId="{61EB7B9C-3988-4780-9157-CCDBA073E20C}" sibTransId="{2A456AF3-5478-4471-88F7-942A9D5CAB85}"/>
    <dgm:cxn modelId="{B7C8C579-E3BB-4174-AD18-DA18293CDD38}" type="presOf" srcId="{2F775FCA-3F3F-452C-A9AB-FBDE7AABC4E6}" destId="{A6BE6EE9-F6A6-4CDE-B96D-7278302C42E9}" srcOrd="0" destOrd="0" presId="urn:microsoft.com/office/officeart/2005/8/layout/default"/>
    <dgm:cxn modelId="{0CEE2A7C-24CF-4621-81BC-ECEF03E38133}" type="presOf" srcId="{8C9D9B1B-7CBC-4A5C-94BB-CDC7A15ED3BA}" destId="{4336A8A8-C2E0-428B-9724-2BFB6AA1DEA1}" srcOrd="0" destOrd="0" presId="urn:microsoft.com/office/officeart/2005/8/layout/default"/>
    <dgm:cxn modelId="{89841181-05E4-4C9C-A2C4-8A0E6B84E455}" type="presOf" srcId="{455B6141-095C-43ED-A5CE-1163E3F93229}" destId="{E47C5773-4A4D-49AE-BD07-172FCC69FFE5}" srcOrd="0" destOrd="0" presId="urn:microsoft.com/office/officeart/2005/8/layout/default"/>
    <dgm:cxn modelId="{4EA21B90-DC83-453D-A9E2-2F6551471EC4}" type="presOf" srcId="{E223A649-9E29-4318-84B0-E0E119AD88DC}" destId="{EFC310CB-325A-4098-A1E7-CEB10541B961}" srcOrd="0" destOrd="0" presId="urn:microsoft.com/office/officeart/2005/8/layout/default"/>
    <dgm:cxn modelId="{417CFBC9-D905-4A75-8FEC-DEA844012FAC}" srcId="{2F775FCA-3F3F-452C-A9AB-FBDE7AABC4E6}" destId="{8C9D9B1B-7CBC-4A5C-94BB-CDC7A15ED3BA}" srcOrd="4" destOrd="0" parTransId="{08544687-196F-413A-8E35-A3192C00BE51}" sibTransId="{0A76AC71-B2BE-4A66-8389-191F797B405E}"/>
    <dgm:cxn modelId="{90925BD1-14A2-4090-B1AE-B1A23EAF3A68}" type="presOf" srcId="{16618CC7-D6CE-44FF-B3A2-3A2165A366FD}" destId="{2AA29C06-9E86-462A-BB6C-4E6BA93D4358}" srcOrd="0" destOrd="0" presId="urn:microsoft.com/office/officeart/2005/8/layout/default"/>
    <dgm:cxn modelId="{F24C2470-5A4B-460D-9A52-8A7485953368}" type="presParOf" srcId="{A6BE6EE9-F6A6-4CDE-B96D-7278302C42E9}" destId="{7CD6E0B0-D6C0-4DD6-B316-9339CB2ADD33}" srcOrd="0" destOrd="0" presId="urn:microsoft.com/office/officeart/2005/8/layout/default"/>
    <dgm:cxn modelId="{80C00203-B024-41EC-998D-47827BA8688E}" type="presParOf" srcId="{A6BE6EE9-F6A6-4CDE-B96D-7278302C42E9}" destId="{8772F9B3-A0AD-44B8-99CC-8ED4ED7745F7}" srcOrd="1" destOrd="0" presId="urn:microsoft.com/office/officeart/2005/8/layout/default"/>
    <dgm:cxn modelId="{65A69683-3641-4457-B71B-1CDE5F4AA0E7}" type="presParOf" srcId="{A6BE6EE9-F6A6-4CDE-B96D-7278302C42E9}" destId="{EFC310CB-325A-4098-A1E7-CEB10541B961}" srcOrd="2" destOrd="0" presId="urn:microsoft.com/office/officeart/2005/8/layout/default"/>
    <dgm:cxn modelId="{2F28B995-BA52-435B-83C2-A7CB5560DE41}" type="presParOf" srcId="{A6BE6EE9-F6A6-4CDE-B96D-7278302C42E9}" destId="{F3369DE1-5F67-470D-AD58-185DDAEE3D8F}" srcOrd="3" destOrd="0" presId="urn:microsoft.com/office/officeart/2005/8/layout/default"/>
    <dgm:cxn modelId="{FE4E227A-35F1-49D5-ABA1-2D166A02F989}" type="presParOf" srcId="{A6BE6EE9-F6A6-4CDE-B96D-7278302C42E9}" destId="{2AA29C06-9E86-462A-BB6C-4E6BA93D4358}" srcOrd="4" destOrd="0" presId="urn:microsoft.com/office/officeart/2005/8/layout/default"/>
    <dgm:cxn modelId="{B25AB541-6AA8-4B2C-8BD8-E33D8C0C4DFA}" type="presParOf" srcId="{A6BE6EE9-F6A6-4CDE-B96D-7278302C42E9}" destId="{F0DC9BB0-9D46-482A-817C-DCC10DD62BF7}" srcOrd="5" destOrd="0" presId="urn:microsoft.com/office/officeart/2005/8/layout/default"/>
    <dgm:cxn modelId="{C8B83863-EF80-428F-B3F2-C3348297D6E0}" type="presParOf" srcId="{A6BE6EE9-F6A6-4CDE-B96D-7278302C42E9}" destId="{0BEF338B-F478-4147-84FC-E7B6BF0A9E66}" srcOrd="6" destOrd="0" presId="urn:microsoft.com/office/officeart/2005/8/layout/default"/>
    <dgm:cxn modelId="{B7B98AC7-541B-4A33-874F-835336D2CE93}" type="presParOf" srcId="{A6BE6EE9-F6A6-4CDE-B96D-7278302C42E9}" destId="{BDD42972-15CE-466E-BD85-38BF5E72F9F3}" srcOrd="7" destOrd="0" presId="urn:microsoft.com/office/officeart/2005/8/layout/default"/>
    <dgm:cxn modelId="{FFB58FD3-21CB-404C-976A-853B0645B0FF}" type="presParOf" srcId="{A6BE6EE9-F6A6-4CDE-B96D-7278302C42E9}" destId="{4336A8A8-C2E0-428B-9724-2BFB6AA1DEA1}" srcOrd="8" destOrd="0" presId="urn:microsoft.com/office/officeart/2005/8/layout/default"/>
    <dgm:cxn modelId="{9DC03F22-92F2-4E18-A854-5531B25D878A}" type="presParOf" srcId="{A6BE6EE9-F6A6-4CDE-B96D-7278302C42E9}" destId="{4B20E589-A9E5-46E5-AE8B-5D421C5AAE45}" srcOrd="9" destOrd="0" presId="urn:microsoft.com/office/officeart/2005/8/layout/default"/>
    <dgm:cxn modelId="{E40BAE06-0004-4F45-B499-50EB4AF35583}" type="presParOf" srcId="{A6BE6EE9-F6A6-4CDE-B96D-7278302C42E9}" destId="{E47C5773-4A4D-49AE-BD07-172FCC69FFE5}" srcOrd="10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715093-D4FE-4D1D-8F83-344E5E324D39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5F332E15-17E2-489F-9AB4-A0C19E5A27A7}">
      <dgm:prSet phldrT="[Texto]"/>
      <dgm:spPr/>
      <dgm:t>
        <a:bodyPr/>
        <a:lstStyle/>
        <a:p>
          <a:r>
            <a:rPr lang="es-CO" b="1" dirty="0"/>
            <a:t>33%</a:t>
          </a:r>
          <a:r>
            <a:rPr lang="es-CO" dirty="0"/>
            <a:t>(Gestor)</a:t>
          </a:r>
        </a:p>
      </dgm:t>
    </dgm:pt>
    <dgm:pt modelId="{9EB3582F-4823-405E-9D47-9B6DAACEC477}" type="parTrans" cxnId="{9E23CDBF-0B44-4A49-A8DF-37E3528090EC}">
      <dgm:prSet/>
      <dgm:spPr/>
      <dgm:t>
        <a:bodyPr/>
        <a:lstStyle/>
        <a:p>
          <a:endParaRPr lang="es-CO"/>
        </a:p>
      </dgm:t>
    </dgm:pt>
    <dgm:pt modelId="{CAB4D6A5-6C6B-4B38-AF05-753F55411068}" type="sibTrans" cxnId="{9E23CDBF-0B44-4A49-A8DF-37E3528090EC}">
      <dgm:prSet/>
      <dgm:spPr/>
      <dgm:t>
        <a:bodyPr/>
        <a:lstStyle/>
        <a:p>
          <a:endParaRPr lang="es-CO"/>
        </a:p>
      </dgm:t>
    </dgm:pt>
    <dgm:pt modelId="{047CC6BD-0E36-458D-B82B-D9A9F75BC237}">
      <dgm:prSet phldrT="[Texto]"/>
      <dgm:spPr/>
      <dgm:t>
        <a:bodyPr/>
        <a:lstStyle/>
        <a:p>
          <a:r>
            <a:rPr lang="es-CO" dirty="0"/>
            <a:t>(Profesional Analítica Avanzada)</a:t>
          </a:r>
        </a:p>
      </dgm:t>
    </dgm:pt>
    <dgm:pt modelId="{41B3BD53-8B8E-419A-9D29-69F6BC4D6EC8}" type="parTrans" cxnId="{28D1BE56-965B-4583-8A84-4416BD163427}">
      <dgm:prSet/>
      <dgm:spPr/>
      <dgm:t>
        <a:bodyPr/>
        <a:lstStyle/>
        <a:p>
          <a:endParaRPr lang="es-CO"/>
        </a:p>
      </dgm:t>
    </dgm:pt>
    <dgm:pt modelId="{C754718A-58BF-4EDA-89F2-5AE4979B5FEE}" type="sibTrans" cxnId="{28D1BE56-965B-4583-8A84-4416BD163427}">
      <dgm:prSet/>
      <dgm:spPr/>
      <dgm:t>
        <a:bodyPr/>
        <a:lstStyle/>
        <a:p>
          <a:endParaRPr lang="es-CO"/>
        </a:p>
      </dgm:t>
    </dgm:pt>
    <dgm:pt modelId="{2CEFA37D-CC24-4E3C-80A8-5C582AA4FE78}">
      <dgm:prSet phldrT="[Texto]"/>
      <dgm:spPr/>
      <dgm:t>
        <a:bodyPr/>
        <a:lstStyle/>
        <a:p>
          <a:r>
            <a:rPr lang="es-CO" b="1" dirty="0"/>
            <a:t> </a:t>
          </a:r>
          <a:r>
            <a:rPr lang="es-CO" b="0" dirty="0"/>
            <a:t>(Desarrollador )</a:t>
          </a:r>
        </a:p>
      </dgm:t>
    </dgm:pt>
    <dgm:pt modelId="{2EBDFEAD-AF25-4CF0-A30B-0CB762DE780E}" type="parTrans" cxnId="{92242740-045E-4B0B-8B17-F57818564F05}">
      <dgm:prSet/>
      <dgm:spPr/>
      <dgm:t>
        <a:bodyPr/>
        <a:lstStyle/>
        <a:p>
          <a:endParaRPr lang="es-CO"/>
        </a:p>
      </dgm:t>
    </dgm:pt>
    <dgm:pt modelId="{EBC5C639-BF60-4897-A883-DB03D52D7A81}" type="sibTrans" cxnId="{92242740-045E-4B0B-8B17-F57818564F05}">
      <dgm:prSet/>
      <dgm:spPr/>
      <dgm:t>
        <a:bodyPr/>
        <a:lstStyle/>
        <a:p>
          <a:endParaRPr lang="es-CO"/>
        </a:p>
      </dgm:t>
    </dgm:pt>
    <dgm:pt modelId="{3AF5235C-BC9B-41D4-B068-6C5338649A3F}">
      <dgm:prSet phldrT="[Texto]"/>
      <dgm:spPr/>
      <dgm:t>
        <a:bodyPr/>
        <a:lstStyle/>
        <a:p>
          <a:r>
            <a:rPr lang="es-CO" dirty="0"/>
            <a:t>(Practicante)</a:t>
          </a:r>
        </a:p>
      </dgm:t>
    </dgm:pt>
    <dgm:pt modelId="{7466A970-F01D-452F-8CAB-8FFFAD238276}" type="parTrans" cxnId="{B1B4C3C7-9981-4BB6-9FE7-B2CEFC3BF9DC}">
      <dgm:prSet/>
      <dgm:spPr/>
      <dgm:t>
        <a:bodyPr/>
        <a:lstStyle/>
        <a:p>
          <a:endParaRPr lang="es-CO"/>
        </a:p>
      </dgm:t>
    </dgm:pt>
    <dgm:pt modelId="{1BCC676B-0A91-4331-AE57-8EC04120517A}" type="sibTrans" cxnId="{B1B4C3C7-9981-4BB6-9FE7-B2CEFC3BF9DC}">
      <dgm:prSet/>
      <dgm:spPr/>
      <dgm:t>
        <a:bodyPr/>
        <a:lstStyle/>
        <a:p>
          <a:endParaRPr lang="es-CO"/>
        </a:p>
      </dgm:t>
    </dgm:pt>
    <dgm:pt modelId="{530156BD-F4C0-4EF0-A9B1-146D29A479A0}" type="pres">
      <dgm:prSet presAssocID="{13715093-D4FE-4D1D-8F83-344E5E324D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C13F1F-8594-40BF-9988-F5390BC5C5EC}" type="pres">
      <dgm:prSet presAssocID="{5F332E15-17E2-489F-9AB4-A0C19E5A27A7}" presName="hierRoot1" presStyleCnt="0"/>
      <dgm:spPr/>
    </dgm:pt>
    <dgm:pt modelId="{899EBA34-09F7-44D4-8F32-540FCD28E54C}" type="pres">
      <dgm:prSet presAssocID="{5F332E15-17E2-489F-9AB4-A0C19E5A27A7}" presName="composite" presStyleCnt="0"/>
      <dgm:spPr/>
    </dgm:pt>
    <dgm:pt modelId="{DAAD5E09-DF1E-46A4-A437-262EFA0C5393}" type="pres">
      <dgm:prSet presAssocID="{5F332E15-17E2-489F-9AB4-A0C19E5A27A7}" presName="image" presStyleLbl="node0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1F590CE-2976-47CE-9713-AB53F70A4CFA}" type="pres">
      <dgm:prSet presAssocID="{5F332E15-17E2-489F-9AB4-A0C19E5A27A7}" presName="text" presStyleLbl="revTx" presStyleIdx="0" presStyleCnt="4">
        <dgm:presLayoutVars>
          <dgm:chPref val="3"/>
        </dgm:presLayoutVars>
      </dgm:prSet>
      <dgm:spPr/>
    </dgm:pt>
    <dgm:pt modelId="{85A5053D-84CE-4759-9BDA-B9D1EEA42B34}" type="pres">
      <dgm:prSet presAssocID="{5F332E15-17E2-489F-9AB4-A0C19E5A27A7}" presName="hierChild2" presStyleCnt="0"/>
      <dgm:spPr/>
    </dgm:pt>
    <dgm:pt modelId="{73383F6B-E17E-4414-BF98-46556C5A4B3F}" type="pres">
      <dgm:prSet presAssocID="{41B3BD53-8B8E-419A-9D29-69F6BC4D6EC8}" presName="Name10" presStyleLbl="parChTrans1D2" presStyleIdx="0" presStyleCnt="3"/>
      <dgm:spPr/>
    </dgm:pt>
    <dgm:pt modelId="{87FDCE91-E73B-4806-84F9-AB38195F2628}" type="pres">
      <dgm:prSet presAssocID="{047CC6BD-0E36-458D-B82B-D9A9F75BC237}" presName="hierRoot2" presStyleCnt="0"/>
      <dgm:spPr/>
    </dgm:pt>
    <dgm:pt modelId="{E4239E51-3432-445D-B517-F3090113A0D8}" type="pres">
      <dgm:prSet presAssocID="{047CC6BD-0E36-458D-B82B-D9A9F75BC237}" presName="composite2" presStyleCnt="0"/>
      <dgm:spPr/>
    </dgm:pt>
    <dgm:pt modelId="{C1E7DDA3-B6A6-476E-AF4A-D7B628088910}" type="pres">
      <dgm:prSet presAssocID="{047CC6BD-0E36-458D-B82B-D9A9F75BC237}" presName="image2" presStyleLbl="node2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0D0C46E-993B-4931-9D32-FD2CE93473C4}" type="pres">
      <dgm:prSet presAssocID="{047CC6BD-0E36-458D-B82B-D9A9F75BC237}" presName="text2" presStyleLbl="revTx" presStyleIdx="1" presStyleCnt="4">
        <dgm:presLayoutVars>
          <dgm:chPref val="3"/>
        </dgm:presLayoutVars>
      </dgm:prSet>
      <dgm:spPr/>
    </dgm:pt>
    <dgm:pt modelId="{C902D969-2A86-4BCD-A3FA-2055BDC60567}" type="pres">
      <dgm:prSet presAssocID="{047CC6BD-0E36-458D-B82B-D9A9F75BC237}" presName="hierChild3" presStyleCnt="0"/>
      <dgm:spPr/>
    </dgm:pt>
    <dgm:pt modelId="{FA9064D4-5FB4-4578-A8FF-18A02F5114F0}" type="pres">
      <dgm:prSet presAssocID="{2EBDFEAD-AF25-4CF0-A30B-0CB762DE780E}" presName="Name10" presStyleLbl="parChTrans1D2" presStyleIdx="1" presStyleCnt="3"/>
      <dgm:spPr/>
    </dgm:pt>
    <dgm:pt modelId="{240BDFD9-E777-4E6A-9AC2-3040295B8D50}" type="pres">
      <dgm:prSet presAssocID="{2CEFA37D-CC24-4E3C-80A8-5C582AA4FE78}" presName="hierRoot2" presStyleCnt="0"/>
      <dgm:spPr/>
    </dgm:pt>
    <dgm:pt modelId="{98254753-0A14-4E43-A148-9E58FC85B91A}" type="pres">
      <dgm:prSet presAssocID="{2CEFA37D-CC24-4E3C-80A8-5C582AA4FE78}" presName="composite2" presStyleCnt="0"/>
      <dgm:spPr/>
    </dgm:pt>
    <dgm:pt modelId="{9B3BC065-C20D-414A-AD59-7779A6E86F35}" type="pres">
      <dgm:prSet presAssocID="{2CEFA37D-CC24-4E3C-80A8-5C582AA4FE78}" presName="image2" presStyleLbl="node2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2D86DC0-562E-4884-A0C0-5E4884DDDA85}" type="pres">
      <dgm:prSet presAssocID="{2CEFA37D-CC24-4E3C-80A8-5C582AA4FE78}" presName="text2" presStyleLbl="revTx" presStyleIdx="2" presStyleCnt="4" custScaleX="119472" custLinFactNeighborX="14957" custLinFactNeighborY="4180">
        <dgm:presLayoutVars>
          <dgm:chPref val="3"/>
        </dgm:presLayoutVars>
      </dgm:prSet>
      <dgm:spPr/>
    </dgm:pt>
    <dgm:pt modelId="{D9FB2C5C-FAE9-42D0-A48F-B36CE3177FAE}" type="pres">
      <dgm:prSet presAssocID="{2CEFA37D-CC24-4E3C-80A8-5C582AA4FE78}" presName="hierChild3" presStyleCnt="0"/>
      <dgm:spPr/>
    </dgm:pt>
    <dgm:pt modelId="{A9F585B2-FB04-41CE-B76C-6D4412FC5065}" type="pres">
      <dgm:prSet presAssocID="{7466A970-F01D-452F-8CAB-8FFFAD238276}" presName="Name10" presStyleLbl="parChTrans1D2" presStyleIdx="2" presStyleCnt="3"/>
      <dgm:spPr/>
    </dgm:pt>
    <dgm:pt modelId="{96C5F4B3-434E-4279-B86C-702FA3BCF5F6}" type="pres">
      <dgm:prSet presAssocID="{3AF5235C-BC9B-41D4-B068-6C5338649A3F}" presName="hierRoot2" presStyleCnt="0"/>
      <dgm:spPr/>
    </dgm:pt>
    <dgm:pt modelId="{7FFBC18A-833C-4B2F-9A77-224C9D5D9D3C}" type="pres">
      <dgm:prSet presAssocID="{3AF5235C-BC9B-41D4-B068-6C5338649A3F}" presName="composite2" presStyleCnt="0"/>
      <dgm:spPr/>
    </dgm:pt>
    <dgm:pt modelId="{1D91C0B5-BA6F-4F90-89D3-FB7864709D50}" type="pres">
      <dgm:prSet presAssocID="{3AF5235C-BC9B-41D4-B068-6C5338649A3F}" presName="image2" presStyleLbl="node2" presStyleIdx="2" presStyleCnt="3" custLinFactNeighborX="-184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487548F-5774-4885-8249-F88EAE5B63F3}" type="pres">
      <dgm:prSet presAssocID="{3AF5235C-BC9B-41D4-B068-6C5338649A3F}" presName="text2" presStyleLbl="revTx" presStyleIdx="3" presStyleCnt="4">
        <dgm:presLayoutVars>
          <dgm:chPref val="3"/>
        </dgm:presLayoutVars>
      </dgm:prSet>
      <dgm:spPr/>
    </dgm:pt>
    <dgm:pt modelId="{0BDE9748-02D7-4BD3-97C9-82A851E1148D}" type="pres">
      <dgm:prSet presAssocID="{3AF5235C-BC9B-41D4-B068-6C5338649A3F}" presName="hierChild3" presStyleCnt="0"/>
      <dgm:spPr/>
    </dgm:pt>
  </dgm:ptLst>
  <dgm:cxnLst>
    <dgm:cxn modelId="{4DE65702-A266-405A-9F93-2B1C2E703BB6}" type="presOf" srcId="{3AF5235C-BC9B-41D4-B068-6C5338649A3F}" destId="{4487548F-5774-4885-8249-F88EAE5B63F3}" srcOrd="0" destOrd="0" presId="urn:microsoft.com/office/officeart/2009/layout/CirclePictureHierarchy"/>
    <dgm:cxn modelId="{71C98B0C-F45C-4B51-AEB6-199B9D298086}" type="presOf" srcId="{5F332E15-17E2-489F-9AB4-A0C19E5A27A7}" destId="{31F590CE-2976-47CE-9713-AB53F70A4CFA}" srcOrd="0" destOrd="0" presId="urn:microsoft.com/office/officeart/2009/layout/CirclePictureHierarchy"/>
    <dgm:cxn modelId="{92242740-045E-4B0B-8B17-F57818564F05}" srcId="{5F332E15-17E2-489F-9AB4-A0C19E5A27A7}" destId="{2CEFA37D-CC24-4E3C-80A8-5C582AA4FE78}" srcOrd="1" destOrd="0" parTransId="{2EBDFEAD-AF25-4CF0-A30B-0CB762DE780E}" sibTransId="{EBC5C639-BF60-4897-A883-DB03D52D7A81}"/>
    <dgm:cxn modelId="{AF84F163-A7C3-4F15-9B00-9EE5EE771921}" type="presOf" srcId="{2EBDFEAD-AF25-4CF0-A30B-0CB762DE780E}" destId="{FA9064D4-5FB4-4578-A8FF-18A02F5114F0}" srcOrd="0" destOrd="0" presId="urn:microsoft.com/office/officeart/2009/layout/CirclePictureHierarchy"/>
    <dgm:cxn modelId="{67CC294E-075B-4146-9BC2-0096BEC9E079}" type="presOf" srcId="{13715093-D4FE-4D1D-8F83-344E5E324D39}" destId="{530156BD-F4C0-4EF0-A9B1-146D29A479A0}" srcOrd="0" destOrd="0" presId="urn:microsoft.com/office/officeart/2009/layout/CirclePictureHierarchy"/>
    <dgm:cxn modelId="{28D1BE56-965B-4583-8A84-4416BD163427}" srcId="{5F332E15-17E2-489F-9AB4-A0C19E5A27A7}" destId="{047CC6BD-0E36-458D-B82B-D9A9F75BC237}" srcOrd="0" destOrd="0" parTransId="{41B3BD53-8B8E-419A-9D29-69F6BC4D6EC8}" sibTransId="{C754718A-58BF-4EDA-89F2-5AE4979B5FEE}"/>
    <dgm:cxn modelId="{011283AF-602A-467F-830C-AA929C93BC44}" type="presOf" srcId="{2CEFA37D-CC24-4E3C-80A8-5C582AA4FE78}" destId="{42D86DC0-562E-4884-A0C0-5E4884DDDA85}" srcOrd="0" destOrd="0" presId="urn:microsoft.com/office/officeart/2009/layout/CirclePictureHierarchy"/>
    <dgm:cxn modelId="{9E23CDBF-0B44-4A49-A8DF-37E3528090EC}" srcId="{13715093-D4FE-4D1D-8F83-344E5E324D39}" destId="{5F332E15-17E2-489F-9AB4-A0C19E5A27A7}" srcOrd="0" destOrd="0" parTransId="{9EB3582F-4823-405E-9D47-9B6DAACEC477}" sibTransId="{CAB4D6A5-6C6B-4B38-AF05-753F55411068}"/>
    <dgm:cxn modelId="{B1B4C3C7-9981-4BB6-9FE7-B2CEFC3BF9DC}" srcId="{5F332E15-17E2-489F-9AB4-A0C19E5A27A7}" destId="{3AF5235C-BC9B-41D4-B068-6C5338649A3F}" srcOrd="2" destOrd="0" parTransId="{7466A970-F01D-452F-8CAB-8FFFAD238276}" sibTransId="{1BCC676B-0A91-4331-AE57-8EC04120517A}"/>
    <dgm:cxn modelId="{FE707CC8-B53F-472D-A76D-69C1A5DC1D49}" type="presOf" srcId="{7466A970-F01D-452F-8CAB-8FFFAD238276}" destId="{A9F585B2-FB04-41CE-B76C-6D4412FC5065}" srcOrd="0" destOrd="0" presId="urn:microsoft.com/office/officeart/2009/layout/CirclePictureHierarchy"/>
    <dgm:cxn modelId="{4C3625CB-7A5C-4A26-A41A-1BE55E2E093D}" type="presOf" srcId="{41B3BD53-8B8E-419A-9D29-69F6BC4D6EC8}" destId="{73383F6B-E17E-4414-BF98-46556C5A4B3F}" srcOrd="0" destOrd="0" presId="urn:microsoft.com/office/officeart/2009/layout/CirclePictureHierarchy"/>
    <dgm:cxn modelId="{87D341F0-DF1F-4FB9-8885-72A7C436C78F}" type="presOf" srcId="{047CC6BD-0E36-458D-B82B-D9A9F75BC237}" destId="{90D0C46E-993B-4931-9D32-FD2CE93473C4}" srcOrd="0" destOrd="0" presId="urn:microsoft.com/office/officeart/2009/layout/CirclePictureHierarchy"/>
    <dgm:cxn modelId="{50801C4C-5375-4304-A4F9-091BE4B5EA4D}" type="presParOf" srcId="{530156BD-F4C0-4EF0-A9B1-146D29A479A0}" destId="{ADC13F1F-8594-40BF-9988-F5390BC5C5EC}" srcOrd="0" destOrd="0" presId="urn:microsoft.com/office/officeart/2009/layout/CirclePictureHierarchy"/>
    <dgm:cxn modelId="{59A9A95D-938A-4648-8E73-1323DA3FA91C}" type="presParOf" srcId="{ADC13F1F-8594-40BF-9988-F5390BC5C5EC}" destId="{899EBA34-09F7-44D4-8F32-540FCD28E54C}" srcOrd="0" destOrd="0" presId="urn:microsoft.com/office/officeart/2009/layout/CirclePictureHierarchy"/>
    <dgm:cxn modelId="{7AC10A2C-DB9C-4ED7-9F50-00FECD106041}" type="presParOf" srcId="{899EBA34-09F7-44D4-8F32-540FCD28E54C}" destId="{DAAD5E09-DF1E-46A4-A437-262EFA0C5393}" srcOrd="0" destOrd="0" presId="urn:microsoft.com/office/officeart/2009/layout/CirclePictureHierarchy"/>
    <dgm:cxn modelId="{9184A60B-D7B3-41B7-ABA2-6BBB18BE4D7A}" type="presParOf" srcId="{899EBA34-09F7-44D4-8F32-540FCD28E54C}" destId="{31F590CE-2976-47CE-9713-AB53F70A4CFA}" srcOrd="1" destOrd="0" presId="urn:microsoft.com/office/officeart/2009/layout/CirclePictureHierarchy"/>
    <dgm:cxn modelId="{83B7D687-0FEF-4E6B-9C37-80B7B71A314B}" type="presParOf" srcId="{ADC13F1F-8594-40BF-9988-F5390BC5C5EC}" destId="{85A5053D-84CE-4759-9BDA-B9D1EEA42B34}" srcOrd="1" destOrd="0" presId="urn:microsoft.com/office/officeart/2009/layout/CirclePictureHierarchy"/>
    <dgm:cxn modelId="{8909452F-DA4B-4209-8C42-B8651F9F607D}" type="presParOf" srcId="{85A5053D-84CE-4759-9BDA-B9D1EEA42B34}" destId="{73383F6B-E17E-4414-BF98-46556C5A4B3F}" srcOrd="0" destOrd="0" presId="urn:microsoft.com/office/officeart/2009/layout/CirclePictureHierarchy"/>
    <dgm:cxn modelId="{107F1FE7-58FA-49B0-A7C9-EA46A1775994}" type="presParOf" srcId="{85A5053D-84CE-4759-9BDA-B9D1EEA42B34}" destId="{87FDCE91-E73B-4806-84F9-AB38195F2628}" srcOrd="1" destOrd="0" presId="urn:microsoft.com/office/officeart/2009/layout/CirclePictureHierarchy"/>
    <dgm:cxn modelId="{4A3872BB-FB3A-4403-AB5C-53651F7D6DB0}" type="presParOf" srcId="{87FDCE91-E73B-4806-84F9-AB38195F2628}" destId="{E4239E51-3432-445D-B517-F3090113A0D8}" srcOrd="0" destOrd="0" presId="urn:microsoft.com/office/officeart/2009/layout/CirclePictureHierarchy"/>
    <dgm:cxn modelId="{6CB31459-3379-48F7-B515-B32EE99CEBBF}" type="presParOf" srcId="{E4239E51-3432-445D-B517-F3090113A0D8}" destId="{C1E7DDA3-B6A6-476E-AF4A-D7B628088910}" srcOrd="0" destOrd="0" presId="urn:microsoft.com/office/officeart/2009/layout/CirclePictureHierarchy"/>
    <dgm:cxn modelId="{F1E2F295-4384-4CF0-B185-A6099E0DCDFF}" type="presParOf" srcId="{E4239E51-3432-445D-B517-F3090113A0D8}" destId="{90D0C46E-993B-4931-9D32-FD2CE93473C4}" srcOrd="1" destOrd="0" presId="urn:microsoft.com/office/officeart/2009/layout/CirclePictureHierarchy"/>
    <dgm:cxn modelId="{208CB087-9F25-4725-B3C4-07539C12F253}" type="presParOf" srcId="{87FDCE91-E73B-4806-84F9-AB38195F2628}" destId="{C902D969-2A86-4BCD-A3FA-2055BDC60567}" srcOrd="1" destOrd="0" presId="urn:microsoft.com/office/officeart/2009/layout/CirclePictureHierarchy"/>
    <dgm:cxn modelId="{A45C72F4-6E37-402A-804F-B63C17BD18E6}" type="presParOf" srcId="{85A5053D-84CE-4759-9BDA-B9D1EEA42B34}" destId="{FA9064D4-5FB4-4578-A8FF-18A02F5114F0}" srcOrd="2" destOrd="0" presId="urn:microsoft.com/office/officeart/2009/layout/CirclePictureHierarchy"/>
    <dgm:cxn modelId="{A01D7E7A-AAB4-4DE7-A4E8-86E740EFA8B7}" type="presParOf" srcId="{85A5053D-84CE-4759-9BDA-B9D1EEA42B34}" destId="{240BDFD9-E777-4E6A-9AC2-3040295B8D50}" srcOrd="3" destOrd="0" presId="urn:microsoft.com/office/officeart/2009/layout/CirclePictureHierarchy"/>
    <dgm:cxn modelId="{2C0D4BE9-4476-4482-879E-EBC8C412890F}" type="presParOf" srcId="{240BDFD9-E777-4E6A-9AC2-3040295B8D50}" destId="{98254753-0A14-4E43-A148-9E58FC85B91A}" srcOrd="0" destOrd="0" presId="urn:microsoft.com/office/officeart/2009/layout/CirclePictureHierarchy"/>
    <dgm:cxn modelId="{F299E1EB-BBC7-480B-B275-B41D67149FDE}" type="presParOf" srcId="{98254753-0A14-4E43-A148-9E58FC85B91A}" destId="{9B3BC065-C20D-414A-AD59-7779A6E86F35}" srcOrd="0" destOrd="0" presId="urn:microsoft.com/office/officeart/2009/layout/CirclePictureHierarchy"/>
    <dgm:cxn modelId="{7BCD2137-8898-4F23-A0D2-C6BB88D1A069}" type="presParOf" srcId="{98254753-0A14-4E43-A148-9E58FC85B91A}" destId="{42D86DC0-562E-4884-A0C0-5E4884DDDA85}" srcOrd="1" destOrd="0" presId="urn:microsoft.com/office/officeart/2009/layout/CirclePictureHierarchy"/>
    <dgm:cxn modelId="{FBC3C32A-2B69-4D36-8AE6-C5C46010D036}" type="presParOf" srcId="{240BDFD9-E777-4E6A-9AC2-3040295B8D50}" destId="{D9FB2C5C-FAE9-42D0-A48F-B36CE3177FAE}" srcOrd="1" destOrd="0" presId="urn:microsoft.com/office/officeart/2009/layout/CirclePictureHierarchy"/>
    <dgm:cxn modelId="{520F756B-DDC4-4297-B2BF-A1F12FF083DC}" type="presParOf" srcId="{85A5053D-84CE-4759-9BDA-B9D1EEA42B34}" destId="{A9F585B2-FB04-41CE-B76C-6D4412FC5065}" srcOrd="4" destOrd="0" presId="urn:microsoft.com/office/officeart/2009/layout/CirclePictureHierarchy"/>
    <dgm:cxn modelId="{AA444CE7-FA8E-48B7-94A7-C135C120B821}" type="presParOf" srcId="{85A5053D-84CE-4759-9BDA-B9D1EEA42B34}" destId="{96C5F4B3-434E-4279-B86C-702FA3BCF5F6}" srcOrd="5" destOrd="0" presId="urn:microsoft.com/office/officeart/2009/layout/CirclePictureHierarchy"/>
    <dgm:cxn modelId="{07ECD4A9-D18B-479C-9FC3-230EDA2BB50F}" type="presParOf" srcId="{96C5F4B3-434E-4279-B86C-702FA3BCF5F6}" destId="{7FFBC18A-833C-4B2F-9A77-224C9D5D9D3C}" srcOrd="0" destOrd="0" presId="urn:microsoft.com/office/officeart/2009/layout/CirclePictureHierarchy"/>
    <dgm:cxn modelId="{CAA6B22D-CFA8-483A-9C00-C2D0512B1F06}" type="presParOf" srcId="{7FFBC18A-833C-4B2F-9A77-224C9D5D9D3C}" destId="{1D91C0B5-BA6F-4F90-89D3-FB7864709D50}" srcOrd="0" destOrd="0" presId="urn:microsoft.com/office/officeart/2009/layout/CirclePictureHierarchy"/>
    <dgm:cxn modelId="{1C5CE06B-FAAF-4711-820F-DAA21D33FB3F}" type="presParOf" srcId="{7FFBC18A-833C-4B2F-9A77-224C9D5D9D3C}" destId="{4487548F-5774-4885-8249-F88EAE5B63F3}" srcOrd="1" destOrd="0" presId="urn:microsoft.com/office/officeart/2009/layout/CirclePictureHierarchy"/>
    <dgm:cxn modelId="{01A7EAEC-BA67-4411-BF53-AF4B8D9ED3D4}" type="presParOf" srcId="{96C5F4B3-434E-4279-B86C-702FA3BCF5F6}" destId="{0BDE9748-02D7-4BD3-97C9-82A851E1148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7D1BA-F113-4970-AF9F-0BF8624467B8}">
      <dsp:nvSpPr>
        <dsp:cNvPr id="0" name=""/>
        <dsp:cNvSpPr/>
      </dsp:nvSpPr>
      <dsp:spPr>
        <a:xfrm rot="5400000">
          <a:off x="263869" y="1545175"/>
          <a:ext cx="359999" cy="180000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03ABA4-448F-4A40-A863-77E162BCBA1A}">
      <dsp:nvSpPr>
        <dsp:cNvPr id="0" name=""/>
        <dsp:cNvSpPr/>
      </dsp:nvSpPr>
      <dsp:spPr>
        <a:xfrm>
          <a:off x="2837" y="150622"/>
          <a:ext cx="2205074" cy="1323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1. PROGRAMACIÓN Y PRESUPUESTACIÓN</a:t>
          </a:r>
        </a:p>
      </dsp:txBody>
      <dsp:txXfrm>
        <a:off x="41588" y="189373"/>
        <a:ext cx="2127572" cy="1245542"/>
      </dsp:txXfrm>
    </dsp:sp>
    <dsp:sp modelId="{1DA66182-5AC5-49D0-A48C-C4DFE7C47444}">
      <dsp:nvSpPr>
        <dsp:cNvPr id="0" name=""/>
        <dsp:cNvSpPr/>
      </dsp:nvSpPr>
      <dsp:spPr>
        <a:xfrm>
          <a:off x="2227413" y="2032652"/>
          <a:ext cx="722210" cy="198456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A314F9-BEC8-417F-875E-A685A8935892}">
      <dsp:nvSpPr>
        <dsp:cNvPr id="0" name=""/>
        <dsp:cNvSpPr/>
      </dsp:nvSpPr>
      <dsp:spPr>
        <a:xfrm>
          <a:off x="2837" y="1804428"/>
          <a:ext cx="2205074" cy="1323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2. CONTRATACIÓN PROYECTO</a:t>
          </a:r>
        </a:p>
      </dsp:txBody>
      <dsp:txXfrm>
        <a:off x="41588" y="1843179"/>
        <a:ext cx="2127572" cy="1245542"/>
      </dsp:txXfrm>
    </dsp:sp>
    <dsp:sp modelId="{E5795254-C8C6-497E-8B60-67EF34E2FC2A}">
      <dsp:nvSpPr>
        <dsp:cNvPr id="0" name=""/>
        <dsp:cNvSpPr/>
      </dsp:nvSpPr>
      <dsp:spPr>
        <a:xfrm rot="16200000">
          <a:off x="3166227" y="1570594"/>
          <a:ext cx="359999" cy="180000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57CD0-2639-470C-8989-E859FCB940A3}">
      <dsp:nvSpPr>
        <dsp:cNvPr id="0" name=""/>
        <dsp:cNvSpPr/>
      </dsp:nvSpPr>
      <dsp:spPr>
        <a:xfrm>
          <a:off x="2935587" y="1804428"/>
          <a:ext cx="2205074" cy="1323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3. CONTROL PROYECTO</a:t>
          </a:r>
        </a:p>
      </dsp:txBody>
      <dsp:txXfrm>
        <a:off x="2974338" y="1843179"/>
        <a:ext cx="2127572" cy="1245542"/>
      </dsp:txXfrm>
    </dsp:sp>
    <dsp:sp modelId="{51197F2C-F56E-416B-BEC1-42411B5EFB65}">
      <dsp:nvSpPr>
        <dsp:cNvPr id="0" name=""/>
        <dsp:cNvSpPr/>
      </dsp:nvSpPr>
      <dsp:spPr>
        <a:xfrm>
          <a:off x="2935587" y="150622"/>
          <a:ext cx="2205074" cy="1323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60000"/>
                <a:satMod val="13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5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solidFill>
                <a:schemeClr val="bg1"/>
              </a:solidFill>
            </a:rPr>
            <a:t>4. FACTURACIÓN Y PAGO (NUESTRO CLIENTE)</a:t>
          </a:r>
        </a:p>
      </dsp:txBody>
      <dsp:txXfrm>
        <a:off x="2974338" y="189373"/>
        <a:ext cx="2127572" cy="1245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6E0B0-D6C0-4DD6-B316-9339CB2ADD33}">
      <dsp:nvSpPr>
        <dsp:cNvPr id="0" name=""/>
        <dsp:cNvSpPr/>
      </dsp:nvSpPr>
      <dsp:spPr>
        <a:xfrm>
          <a:off x="0" y="387051"/>
          <a:ext cx="1456764" cy="874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Prever los impactos futuros</a:t>
          </a:r>
        </a:p>
      </dsp:txBody>
      <dsp:txXfrm>
        <a:off x="0" y="387051"/>
        <a:ext cx="1456764" cy="874058"/>
      </dsp:txXfrm>
    </dsp:sp>
    <dsp:sp modelId="{EFC310CB-325A-4098-A1E7-CEB10541B961}">
      <dsp:nvSpPr>
        <dsp:cNvPr id="0" name=""/>
        <dsp:cNvSpPr/>
      </dsp:nvSpPr>
      <dsp:spPr>
        <a:xfrm>
          <a:off x="1602440" y="387051"/>
          <a:ext cx="1456764" cy="874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Cuantificar los impactos de cambiar lo planificado</a:t>
          </a:r>
        </a:p>
      </dsp:txBody>
      <dsp:txXfrm>
        <a:off x="1602440" y="387051"/>
        <a:ext cx="1456764" cy="874058"/>
      </dsp:txXfrm>
    </dsp:sp>
    <dsp:sp modelId="{2AA29C06-9E86-462A-BB6C-4E6BA93D4358}">
      <dsp:nvSpPr>
        <dsp:cNvPr id="0" name=""/>
        <dsp:cNvSpPr/>
      </dsp:nvSpPr>
      <dsp:spPr>
        <a:xfrm>
          <a:off x="3204880" y="387051"/>
          <a:ext cx="1456764" cy="874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Cuantificar los impactos de los demoras en la información</a:t>
          </a:r>
        </a:p>
      </dsp:txBody>
      <dsp:txXfrm>
        <a:off x="3204880" y="387051"/>
        <a:ext cx="1456764" cy="874058"/>
      </dsp:txXfrm>
    </dsp:sp>
    <dsp:sp modelId="{0BEF338B-F478-4147-84FC-E7B6BF0A9E66}">
      <dsp:nvSpPr>
        <dsp:cNvPr id="0" name=""/>
        <dsp:cNvSpPr/>
      </dsp:nvSpPr>
      <dsp:spPr>
        <a:xfrm>
          <a:off x="0" y="1406786"/>
          <a:ext cx="1456764" cy="874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Identificar los cambios en tiempos de los impactos futuros</a:t>
          </a:r>
        </a:p>
      </dsp:txBody>
      <dsp:txXfrm>
        <a:off x="0" y="1406786"/>
        <a:ext cx="1456764" cy="874058"/>
      </dsp:txXfrm>
    </dsp:sp>
    <dsp:sp modelId="{4336A8A8-C2E0-428B-9724-2BFB6AA1DEA1}">
      <dsp:nvSpPr>
        <dsp:cNvPr id="0" name=""/>
        <dsp:cNvSpPr/>
      </dsp:nvSpPr>
      <dsp:spPr>
        <a:xfrm>
          <a:off x="1602440" y="1406786"/>
          <a:ext cx="1456764" cy="874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Diagnosticar las causas de los impactos</a:t>
          </a:r>
        </a:p>
      </dsp:txBody>
      <dsp:txXfrm>
        <a:off x="1602440" y="1406786"/>
        <a:ext cx="1456764" cy="874058"/>
      </dsp:txXfrm>
    </dsp:sp>
    <dsp:sp modelId="{E47C5773-4A4D-49AE-BD07-172FCC69FFE5}">
      <dsp:nvSpPr>
        <dsp:cNvPr id="0" name=""/>
        <dsp:cNvSpPr/>
      </dsp:nvSpPr>
      <dsp:spPr>
        <a:xfrm>
          <a:off x="3204880" y="1406786"/>
          <a:ext cx="1456764" cy="874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Examinar opciones de reprogramación y evaluar su impacto</a:t>
          </a:r>
        </a:p>
      </dsp:txBody>
      <dsp:txXfrm>
        <a:off x="3204880" y="1406786"/>
        <a:ext cx="1456764" cy="874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585B2-FB04-41CE-B76C-6D4412FC5065}">
      <dsp:nvSpPr>
        <dsp:cNvPr id="0" name=""/>
        <dsp:cNvSpPr/>
      </dsp:nvSpPr>
      <dsp:spPr>
        <a:xfrm>
          <a:off x="2503219" y="899921"/>
          <a:ext cx="2110535" cy="237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63"/>
              </a:lnTo>
              <a:lnTo>
                <a:pt x="2110535" y="119463"/>
              </a:lnTo>
              <a:lnTo>
                <a:pt x="2110535" y="23704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064D4-5FB4-4578-A8FF-18A02F5114F0}">
      <dsp:nvSpPr>
        <dsp:cNvPr id="0" name=""/>
        <dsp:cNvSpPr/>
      </dsp:nvSpPr>
      <dsp:spPr>
        <a:xfrm>
          <a:off x="2402550" y="899921"/>
          <a:ext cx="91440" cy="237044"/>
        </a:xfrm>
        <a:custGeom>
          <a:avLst/>
          <a:gdLst/>
          <a:ahLst/>
          <a:cxnLst/>
          <a:rect l="0" t="0" r="0" b="0"/>
          <a:pathLst>
            <a:path>
              <a:moveTo>
                <a:pt x="100669" y="0"/>
              </a:moveTo>
              <a:lnTo>
                <a:pt x="100669" y="119463"/>
              </a:lnTo>
              <a:lnTo>
                <a:pt x="45720" y="119463"/>
              </a:lnTo>
              <a:lnTo>
                <a:pt x="45720" y="23704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83F6B-E17E-4414-BF98-46556C5A4B3F}">
      <dsp:nvSpPr>
        <dsp:cNvPr id="0" name=""/>
        <dsp:cNvSpPr/>
      </dsp:nvSpPr>
      <dsp:spPr>
        <a:xfrm>
          <a:off x="378830" y="899921"/>
          <a:ext cx="2124389" cy="237044"/>
        </a:xfrm>
        <a:custGeom>
          <a:avLst/>
          <a:gdLst/>
          <a:ahLst/>
          <a:cxnLst/>
          <a:rect l="0" t="0" r="0" b="0"/>
          <a:pathLst>
            <a:path>
              <a:moveTo>
                <a:pt x="2124389" y="0"/>
              </a:moveTo>
              <a:lnTo>
                <a:pt x="2124389" y="119463"/>
              </a:lnTo>
              <a:lnTo>
                <a:pt x="0" y="119463"/>
              </a:lnTo>
              <a:lnTo>
                <a:pt x="0" y="23704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D5E09-DF1E-46A4-A437-262EFA0C5393}">
      <dsp:nvSpPr>
        <dsp:cNvPr id="0" name=""/>
        <dsp:cNvSpPr/>
      </dsp:nvSpPr>
      <dsp:spPr>
        <a:xfrm>
          <a:off x="2126957" y="147398"/>
          <a:ext cx="752523" cy="75252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590CE-2976-47CE-9713-AB53F70A4CFA}">
      <dsp:nvSpPr>
        <dsp:cNvPr id="0" name=""/>
        <dsp:cNvSpPr/>
      </dsp:nvSpPr>
      <dsp:spPr>
        <a:xfrm>
          <a:off x="2879481" y="145516"/>
          <a:ext cx="1128785" cy="752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/>
            <a:t>33%</a:t>
          </a:r>
          <a:r>
            <a:rPr lang="es-CO" sz="1200" kern="1200" dirty="0"/>
            <a:t>(Gestor)</a:t>
          </a:r>
        </a:p>
      </dsp:txBody>
      <dsp:txXfrm>
        <a:off x="2879481" y="145516"/>
        <a:ext cx="1128785" cy="752523"/>
      </dsp:txXfrm>
    </dsp:sp>
    <dsp:sp modelId="{C1E7DDA3-B6A6-476E-AF4A-D7B628088910}">
      <dsp:nvSpPr>
        <dsp:cNvPr id="0" name=""/>
        <dsp:cNvSpPr/>
      </dsp:nvSpPr>
      <dsp:spPr>
        <a:xfrm>
          <a:off x="2568" y="1136966"/>
          <a:ext cx="752523" cy="75252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0C46E-993B-4931-9D32-FD2CE93473C4}">
      <dsp:nvSpPr>
        <dsp:cNvPr id="0" name=""/>
        <dsp:cNvSpPr/>
      </dsp:nvSpPr>
      <dsp:spPr>
        <a:xfrm>
          <a:off x="755092" y="1135085"/>
          <a:ext cx="1128785" cy="752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(Profesional Analítica Avanzada)</a:t>
          </a:r>
        </a:p>
      </dsp:txBody>
      <dsp:txXfrm>
        <a:off x="755092" y="1135085"/>
        <a:ext cx="1128785" cy="752523"/>
      </dsp:txXfrm>
    </dsp:sp>
    <dsp:sp modelId="{9B3BC065-C20D-414A-AD59-7779A6E86F35}">
      <dsp:nvSpPr>
        <dsp:cNvPr id="0" name=""/>
        <dsp:cNvSpPr/>
      </dsp:nvSpPr>
      <dsp:spPr>
        <a:xfrm>
          <a:off x="2072008" y="1136966"/>
          <a:ext cx="752523" cy="75252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86DC0-562E-4884-A0C0-5E4884DDDA85}">
      <dsp:nvSpPr>
        <dsp:cNvPr id="0" name=""/>
        <dsp:cNvSpPr/>
      </dsp:nvSpPr>
      <dsp:spPr>
        <a:xfrm>
          <a:off x="2883465" y="1166540"/>
          <a:ext cx="1348582" cy="752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/>
            <a:t> </a:t>
          </a:r>
          <a:r>
            <a:rPr lang="es-CO" sz="1200" b="0" kern="1200" dirty="0"/>
            <a:t>(Desarrollador )</a:t>
          </a:r>
        </a:p>
      </dsp:txBody>
      <dsp:txXfrm>
        <a:off x="2883465" y="1166540"/>
        <a:ext cx="1348582" cy="752523"/>
      </dsp:txXfrm>
    </dsp:sp>
    <dsp:sp modelId="{1D91C0B5-BA6F-4F90-89D3-FB7864709D50}">
      <dsp:nvSpPr>
        <dsp:cNvPr id="0" name=""/>
        <dsp:cNvSpPr/>
      </dsp:nvSpPr>
      <dsp:spPr>
        <a:xfrm>
          <a:off x="4237492" y="1136966"/>
          <a:ext cx="752523" cy="75252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7548F-5774-4885-8249-F88EAE5B63F3}">
      <dsp:nvSpPr>
        <dsp:cNvPr id="0" name=""/>
        <dsp:cNvSpPr/>
      </dsp:nvSpPr>
      <dsp:spPr>
        <a:xfrm>
          <a:off x="5003870" y="1135085"/>
          <a:ext cx="1128785" cy="752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(Practicante)</a:t>
          </a:r>
        </a:p>
      </dsp:txBody>
      <dsp:txXfrm>
        <a:off x="5003870" y="1135085"/>
        <a:ext cx="1128785" cy="752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D5140FD-1BFA-479D-B948-4050BB5CB5C4}" type="datetimeFigureOut">
              <a:rPr lang="es-CO"/>
              <a:pPr>
                <a:defRPr/>
              </a:pPr>
              <a:t>8/11/2018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D78F6EE-761D-4665-BC5C-DB0409FFEC5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278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CC64A69-6194-4355-B0EA-DE31C3DE752A}" type="datetimeFigureOut">
              <a:rPr lang="es-ES"/>
              <a:pPr>
                <a:defRPr/>
              </a:pPr>
              <a:t>08/11/2018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A9340AA-6F7B-4C17-959D-233316836C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6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6"/>
          <p:cNvSpPr/>
          <p:nvPr userDrawn="1"/>
        </p:nvSpPr>
        <p:spPr>
          <a:xfrm>
            <a:off x="1" y="2269338"/>
            <a:ext cx="12203441" cy="2022475"/>
          </a:xfrm>
          <a:prstGeom prst="rect">
            <a:avLst/>
          </a:prstGeom>
          <a:solidFill>
            <a:srgbClr val="321B0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800"/>
          </a:p>
        </p:txBody>
      </p:sp>
      <p:pic>
        <p:nvPicPr>
          <p:cNvPr id="13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2267" y="2922589"/>
            <a:ext cx="118533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ector recto 8"/>
          <p:cNvCxnSpPr/>
          <p:nvPr userDrawn="1"/>
        </p:nvCxnSpPr>
        <p:spPr>
          <a:xfrm rot="16200000" flipH="1">
            <a:off x="4202642" y="5429250"/>
            <a:ext cx="1758950" cy="0"/>
          </a:xfrm>
          <a:prstGeom prst="line">
            <a:avLst/>
          </a:prstGeom>
          <a:ln>
            <a:solidFill>
              <a:srgbClr val="583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9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0" name="Marcador de posición de imagen 29"/>
          <p:cNvSpPr>
            <a:spLocks noGrp="1"/>
          </p:cNvSpPr>
          <p:nvPr>
            <p:ph type="pic" sz="quarter" idx="13"/>
          </p:nvPr>
        </p:nvSpPr>
        <p:spPr>
          <a:xfrm>
            <a:off x="4911246" y="2269338"/>
            <a:ext cx="4307844" cy="202203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2" name="Marcador de posición de imagen 31"/>
          <p:cNvSpPr>
            <a:spLocks noGrp="1"/>
          </p:cNvSpPr>
          <p:nvPr>
            <p:ph type="pic" sz="quarter" idx="14"/>
          </p:nvPr>
        </p:nvSpPr>
        <p:spPr>
          <a:xfrm>
            <a:off x="603829" y="2269780"/>
            <a:ext cx="4307417" cy="202247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38" name="Marcador de texto 37"/>
          <p:cNvSpPr>
            <a:spLocks noGrp="1"/>
          </p:cNvSpPr>
          <p:nvPr>
            <p:ph type="body" sz="quarter" idx="15"/>
          </p:nvPr>
        </p:nvSpPr>
        <p:spPr>
          <a:xfrm>
            <a:off x="5082117" y="4548189"/>
            <a:ext cx="6195483" cy="176053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x-none" dirty="0"/>
              <a:t>Haga clic para modificar el estilo de texto del patrón</a:t>
            </a:r>
          </a:p>
          <a:p>
            <a:pPr lvl="1"/>
            <a:r>
              <a:rPr lang="x-none" dirty="0"/>
              <a:t>Segundo nivel</a:t>
            </a:r>
          </a:p>
          <a:p>
            <a:pPr lvl="2"/>
            <a:r>
              <a:rPr lang="x-none" dirty="0"/>
              <a:t>Tercer nivel</a:t>
            </a:r>
          </a:p>
          <a:p>
            <a:pPr lvl="3"/>
            <a:r>
              <a:rPr lang="x-none" dirty="0"/>
              <a:t>Cuarto nivel</a:t>
            </a:r>
          </a:p>
          <a:p>
            <a:pPr lvl="4"/>
            <a:r>
              <a:rPr lang="x-none" dirty="0"/>
              <a:t>Quinto nivel</a:t>
            </a:r>
            <a:endParaRPr lang="es-ES_tradnl" dirty="0"/>
          </a:p>
        </p:txBody>
      </p:sp>
      <p:sp>
        <p:nvSpPr>
          <p:cNvPr id="51" name="Título 50"/>
          <p:cNvSpPr>
            <a:spLocks noGrp="1"/>
          </p:cNvSpPr>
          <p:nvPr>
            <p:ph type="title" hasCustomPrompt="1"/>
          </p:nvPr>
        </p:nvSpPr>
        <p:spPr>
          <a:xfrm>
            <a:off x="620785" y="467376"/>
            <a:ext cx="10668001" cy="638956"/>
          </a:xfrm>
        </p:spPr>
        <p:txBody>
          <a:bodyPr/>
          <a:lstStyle>
            <a:lvl1pPr algn="r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PROYECTO</a:t>
            </a:r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15280" y="272684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PRINCIPALES</a:t>
            </a:r>
          </a:p>
        </p:txBody>
      </p:sp>
      <p:sp>
        <p:nvSpPr>
          <p:cNvPr id="31" name="Marcador de texto 23"/>
          <p:cNvSpPr>
            <a:spLocks noGrp="1"/>
          </p:cNvSpPr>
          <p:nvPr>
            <p:ph type="body" sz="quarter" idx="18" hasCustomPrompt="1"/>
          </p:nvPr>
        </p:nvSpPr>
        <p:spPr>
          <a:xfrm>
            <a:off x="617144" y="14231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ÁREA PROYECTO</a:t>
            </a:r>
          </a:p>
        </p:txBody>
      </p:sp>
      <p:sp>
        <p:nvSpPr>
          <p:cNvPr id="37" name="Marcador de texto 23"/>
          <p:cNvSpPr>
            <a:spLocks noGrp="1"/>
          </p:cNvSpPr>
          <p:nvPr>
            <p:ph type="body" sz="quarter" idx="19" hasCustomPrompt="1"/>
          </p:nvPr>
        </p:nvSpPr>
        <p:spPr>
          <a:xfrm>
            <a:off x="603520" y="1724939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PROYECTO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20"/>
          </p:nvPr>
        </p:nvSpPr>
        <p:spPr>
          <a:xfrm>
            <a:off x="609600" y="4548188"/>
            <a:ext cx="3741537" cy="831500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20" y="952564"/>
            <a:ext cx="10679761" cy="353990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CONTRATANTE</a:t>
            </a:r>
          </a:p>
        </p:txBody>
      </p:sp>
      <p:sp>
        <p:nvSpPr>
          <p:cNvPr id="56" name="Marcador de texto 23"/>
          <p:cNvSpPr>
            <a:spLocks noGrp="1"/>
          </p:cNvSpPr>
          <p:nvPr>
            <p:ph type="body" sz="quarter" idx="21" hasCustomPrompt="1"/>
          </p:nvPr>
        </p:nvSpPr>
        <p:spPr>
          <a:xfrm>
            <a:off x="603520" y="1622297"/>
            <a:ext cx="10674081" cy="26596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TIPO DE SERVICIO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22" hasCustomPrompt="1"/>
          </p:nvPr>
        </p:nvSpPr>
        <p:spPr>
          <a:xfrm>
            <a:off x="617144" y="1163316"/>
            <a:ext cx="10668001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PLAZO AÑOS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23" hasCustomPrompt="1"/>
          </p:nvPr>
        </p:nvSpPr>
        <p:spPr>
          <a:xfrm>
            <a:off x="605384" y="1894117"/>
            <a:ext cx="10674081" cy="381088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LOCALIZACIÓN</a:t>
            </a:r>
          </a:p>
        </p:txBody>
      </p:sp>
    </p:spTree>
    <p:extLst>
      <p:ext uri="{BB962C8B-B14F-4D97-AF65-F5344CB8AC3E}">
        <p14:creationId xmlns:p14="http://schemas.microsoft.com/office/powerpoint/2010/main" val="4474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604765" y="1219201"/>
            <a:ext cx="9144000" cy="501332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70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1"/>
          </p:nvPr>
        </p:nvSpPr>
        <p:spPr>
          <a:xfrm>
            <a:off x="615951" y="1428925"/>
            <a:ext cx="9144000" cy="4716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8" name="Título 50"/>
          <p:cNvSpPr>
            <a:spLocks noGrp="1"/>
          </p:cNvSpPr>
          <p:nvPr>
            <p:ph type="title"/>
          </p:nvPr>
        </p:nvSpPr>
        <p:spPr>
          <a:xfrm>
            <a:off x="625620" y="350013"/>
            <a:ext cx="9144000" cy="1008000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46857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21166" y="-23813"/>
            <a:ext cx="12213167" cy="3455988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2" name="Título 1"/>
          <p:cNvSpPr>
            <a:spLocks noGrp="1"/>
          </p:cNvSpPr>
          <p:nvPr>
            <p:ph type="ctrTitle"/>
          </p:nvPr>
        </p:nvSpPr>
        <p:spPr>
          <a:xfrm>
            <a:off x="4368800" y="4208929"/>
            <a:ext cx="7439509" cy="1048684"/>
          </a:xfrm>
        </p:spPr>
        <p:txBody>
          <a:bodyPr/>
          <a:lstStyle>
            <a:lvl1pPr algn="l">
              <a:defRPr/>
            </a:lvl1pPr>
          </a:lstStyle>
          <a:p>
            <a:endParaRPr lang="es-ES_tradnl" dirty="0"/>
          </a:p>
        </p:txBody>
      </p:sp>
      <p:sp>
        <p:nvSpPr>
          <p:cNvPr id="33" name="Subtítulo 2"/>
          <p:cNvSpPr>
            <a:spLocks noGrp="1"/>
          </p:cNvSpPr>
          <p:nvPr>
            <p:ph type="subTitle" idx="4294967295"/>
          </p:nvPr>
        </p:nvSpPr>
        <p:spPr>
          <a:xfrm>
            <a:off x="4368800" y="5257800"/>
            <a:ext cx="7439509" cy="621792"/>
          </a:xfrm>
        </p:spPr>
        <p:txBody>
          <a:bodyPr>
            <a:normAutofit/>
          </a:bodyPr>
          <a:lstStyle>
            <a:lvl1pPr algn="l">
              <a:buFont typeface="Wingdings" charset="2"/>
              <a:buChar char="§"/>
              <a:defRPr>
                <a:solidFill>
                  <a:srgbClr val="58391C"/>
                </a:solidFill>
              </a:defRPr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2020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759884" y="268289"/>
            <a:ext cx="7558616" cy="25606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9"/>
          <p:cNvSpPr/>
          <p:nvPr/>
        </p:nvSpPr>
        <p:spPr>
          <a:xfrm>
            <a:off x="11552768" y="268288"/>
            <a:ext cx="243417" cy="38862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873" y="4171950"/>
            <a:ext cx="7541112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876" y="5257800"/>
            <a:ext cx="7529155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Haga clic para modificar el estilo de subtítulo del patrón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77875" y="2877671"/>
            <a:ext cx="7529156" cy="128016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287913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93874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6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785" y="61118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39752" y="6435726"/>
            <a:ext cx="1104264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14400"/>
            <a:ext cx="8677836" cy="1143000"/>
          </a:xfrm>
        </p:spPr>
        <p:txBody>
          <a:bodyPr/>
          <a:lstStyle/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77" y="2209801"/>
            <a:ext cx="8677836" cy="3916363"/>
          </a:xfrm>
        </p:spPr>
        <p:txBody>
          <a:bodyPr/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387840" y="1976719"/>
            <a:ext cx="2194560" cy="4149445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79291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29168" y="6435726"/>
            <a:ext cx="1105323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6"/>
          <p:cNvSpPr/>
          <p:nvPr userDrawn="1"/>
        </p:nvSpPr>
        <p:spPr>
          <a:xfrm>
            <a:off x="7636933" y="4773614"/>
            <a:ext cx="3962400" cy="18446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1534" y="5276851"/>
            <a:ext cx="1428751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8944" y="3429001"/>
            <a:ext cx="6621928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528944" y="4824414"/>
            <a:ext cx="6621928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637924" y="268288"/>
            <a:ext cx="39624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4345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175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1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Alte DIN 1451 Mittelschrift"/>
                <a:cs typeface="Alte DIN 1451 Mittelschrif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774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0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4" name="Título 1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5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1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2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481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cha por proy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/>
          <p:nvPr userDrawn="1"/>
        </p:nvSpPr>
        <p:spPr>
          <a:xfrm flipH="1">
            <a:off x="6100233" y="357189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17" name="Rectángulo 7"/>
          <p:cNvSpPr>
            <a:spLocks noChangeArrowheads="1"/>
          </p:cNvSpPr>
          <p:nvPr userDrawn="1"/>
        </p:nvSpPr>
        <p:spPr bwMode="auto">
          <a:xfrm>
            <a:off x="615951" y="6515101"/>
            <a:ext cx="10668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s-ES_tradnl" sz="14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4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8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5"/>
          <p:cNvSpPr/>
          <p:nvPr userDrawn="1"/>
        </p:nvSpPr>
        <p:spPr>
          <a:xfrm>
            <a:off x="10864852" y="2790826"/>
            <a:ext cx="958849" cy="355282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1" name="Rectangle 6"/>
          <p:cNvSpPr/>
          <p:nvPr userDrawn="1"/>
        </p:nvSpPr>
        <p:spPr>
          <a:xfrm flipH="1">
            <a:off x="5054600" y="3363914"/>
            <a:ext cx="61384" cy="2987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6" name="Marcador de posición de imagen 31"/>
          <p:cNvSpPr>
            <a:spLocks noGrp="1"/>
          </p:cNvSpPr>
          <p:nvPr>
            <p:ph type="pic" sz="quarter" idx="28"/>
          </p:nvPr>
        </p:nvSpPr>
        <p:spPr>
          <a:xfrm>
            <a:off x="5322168" y="3579501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22" name="Marcador de posición de imagen 31"/>
          <p:cNvSpPr>
            <a:spLocks noGrp="1"/>
          </p:cNvSpPr>
          <p:nvPr>
            <p:ph type="pic" sz="quarter" idx="29"/>
          </p:nvPr>
        </p:nvSpPr>
        <p:spPr>
          <a:xfrm>
            <a:off x="533400" y="556977"/>
            <a:ext cx="5328000" cy="2592000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sp>
        <p:nvSpPr>
          <p:cNvPr id="30" name="Marcador de texto 23"/>
          <p:cNvSpPr>
            <a:spLocks noGrp="1"/>
          </p:cNvSpPr>
          <p:nvPr>
            <p:ph type="body" sz="quarter" idx="30" hasCustomPrompt="1"/>
          </p:nvPr>
        </p:nvSpPr>
        <p:spPr>
          <a:xfrm>
            <a:off x="6166200" y="1622598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33" name="Marcador de texto 23"/>
          <p:cNvSpPr>
            <a:spLocks noGrp="1"/>
          </p:cNvSpPr>
          <p:nvPr>
            <p:ph type="body" sz="quarter" idx="31" hasCustomPrompt="1"/>
          </p:nvPr>
        </p:nvSpPr>
        <p:spPr>
          <a:xfrm>
            <a:off x="6165535" y="1880157"/>
            <a:ext cx="4704980" cy="201631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CONSTRUIDA</a:t>
            </a:r>
          </a:p>
        </p:txBody>
      </p:sp>
      <p:sp>
        <p:nvSpPr>
          <p:cNvPr id="34" name="Marcador de texto 23"/>
          <p:cNvSpPr>
            <a:spLocks noGrp="1"/>
          </p:cNvSpPr>
          <p:nvPr>
            <p:ph type="body" sz="quarter" idx="32" hasCustomPrompt="1"/>
          </p:nvPr>
        </p:nvSpPr>
        <p:spPr>
          <a:xfrm>
            <a:off x="6165535" y="2319635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35" name="Marcador de texto 23"/>
          <p:cNvSpPr>
            <a:spLocks noGrp="1"/>
          </p:cNvSpPr>
          <p:nvPr>
            <p:ph type="body" sz="quarter" idx="33" hasCustomPrompt="1"/>
          </p:nvPr>
        </p:nvSpPr>
        <p:spPr>
          <a:xfrm>
            <a:off x="6165534" y="2071922"/>
            <a:ext cx="4704980" cy="18867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DE SERVICIO</a:t>
            </a:r>
          </a:p>
        </p:txBody>
      </p:sp>
      <p:sp>
        <p:nvSpPr>
          <p:cNvPr id="36" name="Marcador de texto 23"/>
          <p:cNvSpPr>
            <a:spLocks noGrp="1"/>
          </p:cNvSpPr>
          <p:nvPr>
            <p:ph type="body" sz="quarter" idx="34" hasCustomPrompt="1"/>
          </p:nvPr>
        </p:nvSpPr>
        <p:spPr>
          <a:xfrm>
            <a:off x="6160519" y="1103844"/>
            <a:ext cx="4709995" cy="362693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38" name="Marcador de texto 23"/>
          <p:cNvSpPr>
            <a:spLocks noGrp="1"/>
          </p:cNvSpPr>
          <p:nvPr>
            <p:ph type="body" sz="quarter" idx="35" hasCustomPrompt="1"/>
          </p:nvPr>
        </p:nvSpPr>
        <p:spPr>
          <a:xfrm>
            <a:off x="6167903" y="1385794"/>
            <a:ext cx="4709995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39" name="Marcador de texto 23"/>
          <p:cNvSpPr>
            <a:spLocks noGrp="1"/>
          </p:cNvSpPr>
          <p:nvPr>
            <p:ph type="body" sz="quarter" idx="36" hasCustomPrompt="1"/>
          </p:nvPr>
        </p:nvSpPr>
        <p:spPr>
          <a:xfrm>
            <a:off x="336900" y="4680123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PLAZO AÑOS</a:t>
            </a:r>
          </a:p>
        </p:txBody>
      </p:sp>
      <p:sp>
        <p:nvSpPr>
          <p:cNvPr id="40" name="Marcador de texto 23"/>
          <p:cNvSpPr>
            <a:spLocks noGrp="1"/>
          </p:cNvSpPr>
          <p:nvPr>
            <p:ph type="body" sz="quarter" idx="37" hasCustomPrompt="1"/>
          </p:nvPr>
        </p:nvSpPr>
        <p:spPr>
          <a:xfrm>
            <a:off x="336235" y="4946072"/>
            <a:ext cx="4704980" cy="201631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AREA</a:t>
            </a:r>
            <a:r>
              <a:rPr lang="es-ES" dirty="0"/>
              <a:t> PROYECTO</a:t>
            </a:r>
          </a:p>
        </p:txBody>
      </p:sp>
      <p:sp>
        <p:nvSpPr>
          <p:cNvPr id="41" name="Marcador de texto 23"/>
          <p:cNvSpPr>
            <a:spLocks noGrp="1"/>
          </p:cNvSpPr>
          <p:nvPr>
            <p:ph type="body" sz="quarter" idx="38" hasCustomPrompt="1"/>
          </p:nvPr>
        </p:nvSpPr>
        <p:spPr>
          <a:xfrm>
            <a:off x="336235" y="5377160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PROYECTO</a:t>
            </a:r>
          </a:p>
        </p:txBody>
      </p:sp>
      <p:sp>
        <p:nvSpPr>
          <p:cNvPr id="42" name="Marcador de texto 23"/>
          <p:cNvSpPr>
            <a:spLocks noGrp="1"/>
          </p:cNvSpPr>
          <p:nvPr>
            <p:ph type="body" sz="quarter" idx="39" hasCustomPrompt="1"/>
          </p:nvPr>
        </p:nvSpPr>
        <p:spPr>
          <a:xfrm>
            <a:off x="336234" y="5137836"/>
            <a:ext cx="4704980" cy="188678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TIPO SERVICIO</a:t>
            </a:r>
          </a:p>
        </p:txBody>
      </p:sp>
      <p:sp>
        <p:nvSpPr>
          <p:cNvPr id="43" name="Marcador de texto 23"/>
          <p:cNvSpPr>
            <a:spLocks noGrp="1"/>
          </p:cNvSpPr>
          <p:nvPr>
            <p:ph type="body" sz="quarter" idx="40" hasCustomPrompt="1"/>
          </p:nvPr>
        </p:nvSpPr>
        <p:spPr>
          <a:xfrm>
            <a:off x="331219" y="4169758"/>
            <a:ext cx="4709995" cy="362693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PROYECTO</a:t>
            </a:r>
          </a:p>
        </p:txBody>
      </p:sp>
      <p:sp>
        <p:nvSpPr>
          <p:cNvPr id="44" name="Marcador de texto 23"/>
          <p:cNvSpPr>
            <a:spLocks noGrp="1"/>
          </p:cNvSpPr>
          <p:nvPr>
            <p:ph type="body" sz="quarter" idx="41" hasCustomPrompt="1"/>
          </p:nvPr>
        </p:nvSpPr>
        <p:spPr>
          <a:xfrm>
            <a:off x="338603" y="4451708"/>
            <a:ext cx="4709995" cy="293726"/>
          </a:xfrm>
        </p:spPr>
        <p:txBody>
          <a:bodyPr>
            <a:noAutofit/>
          </a:bodyPr>
          <a:lstStyle>
            <a:lvl1pPr algn="r">
              <a:spcAft>
                <a:spcPts val="600"/>
              </a:spcAft>
              <a:buFontTx/>
              <a:buNone/>
              <a:defRPr sz="1200">
                <a:solidFill>
                  <a:schemeClr val="tx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CONTRATANTE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42" hasCustomPrompt="1"/>
          </p:nvPr>
        </p:nvSpPr>
        <p:spPr>
          <a:xfrm>
            <a:off x="6156214" y="2497202"/>
            <a:ext cx="4704980" cy="207116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43" hasCustomPrompt="1"/>
          </p:nvPr>
        </p:nvSpPr>
        <p:spPr>
          <a:xfrm>
            <a:off x="326914" y="5554727"/>
            <a:ext cx="4704980" cy="207116"/>
          </a:xfrm>
        </p:spPr>
        <p:txBody>
          <a:bodyPr anchor="b">
            <a:noAutofit/>
          </a:bodyPr>
          <a:lstStyle>
            <a:lvl1pPr algn="r">
              <a:spcAft>
                <a:spcPts val="600"/>
              </a:spcAft>
              <a:buFontTx/>
              <a:buNone/>
              <a:defRPr sz="11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 err="1"/>
              <a:t>LOCALIZACION</a:t>
            </a:r>
            <a:endParaRPr lang="es-ES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9578027" y="4383806"/>
            <a:ext cx="3532496" cy="391635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4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" dirty="0"/>
              <a:t>PRINCIPALES</a:t>
            </a:r>
          </a:p>
        </p:txBody>
      </p:sp>
    </p:spTree>
    <p:extLst>
      <p:ext uri="{BB962C8B-B14F-4D97-AF65-F5344CB8AC3E}">
        <p14:creationId xmlns:p14="http://schemas.microsoft.com/office/powerpoint/2010/main" val="3895519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Rectangle 7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14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8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4485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0864852" y="268289"/>
            <a:ext cx="958849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20574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2383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64852" y="268289"/>
            <a:ext cx="958849" cy="7270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4852" y="1066801"/>
            <a:ext cx="958849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30713" y="995083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0416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328833" y="268289"/>
            <a:ext cx="4430184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1"/>
            <a:ext cx="5462016" cy="53657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" noProof="0"/>
              <a:t>Haga clic en el icono para agregar una imagen</a:t>
            </a:r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411212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007601" y="268289"/>
            <a:ext cx="751416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767" y="268289"/>
            <a:ext cx="95673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8" y="255589"/>
            <a:ext cx="9239253" cy="1114517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7" y="1497107"/>
            <a:ext cx="11264901" cy="489099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26605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622367" y="268288"/>
            <a:ext cx="2186517" cy="36385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0167" y="1903414"/>
            <a:ext cx="1860551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892115" cy="566738"/>
          </a:xfrm>
        </p:spPr>
        <p:txBody>
          <a:bodyPr/>
          <a:lstStyle>
            <a:lvl1pPr algn="l">
              <a:defRPr sz="2800" b="0">
                <a:solidFill>
                  <a:srgbClr val="58391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892115" cy="13042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3978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9411121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x-none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9411121" cy="13042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58391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Haga clic para modificar el estilo de texto del patrón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161046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10176934" y="-7938"/>
            <a:ext cx="2036233" cy="6873876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9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1715" y="268288"/>
            <a:ext cx="3757084" cy="3639312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1" y="268289"/>
            <a:ext cx="5552439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4" y="2131936"/>
            <a:ext cx="2355505" cy="1775665"/>
          </a:xfrm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Haga clic en el icono para agregar una imagen</a:t>
            </a:r>
            <a:endParaRPr noProof="0"/>
          </a:p>
        </p:txBody>
      </p:sp>
      <p:sp>
        <p:nvSpPr>
          <p:cNvPr id="14" name="Título 50"/>
          <p:cNvSpPr>
            <a:spLocks noGrp="1"/>
          </p:cNvSpPr>
          <p:nvPr>
            <p:ph type="title"/>
          </p:nvPr>
        </p:nvSpPr>
        <p:spPr>
          <a:xfrm>
            <a:off x="603249" y="4234120"/>
            <a:ext cx="9404352" cy="638956"/>
          </a:xfrm>
        </p:spPr>
        <p:txBody>
          <a:bodyPr/>
          <a:lstStyle>
            <a:lvl1pPr algn="l">
              <a:defRPr cap="all">
                <a:solidFill>
                  <a:srgbClr val="58391C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5" name="Marcador de texto 23"/>
          <p:cNvSpPr>
            <a:spLocks noGrp="1"/>
          </p:cNvSpPr>
          <p:nvPr>
            <p:ph type="body" sz="quarter" idx="16"/>
          </p:nvPr>
        </p:nvSpPr>
        <p:spPr>
          <a:xfrm>
            <a:off x="608929" y="4022650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6" name="Marcador de texto 23"/>
          <p:cNvSpPr>
            <a:spLocks noGrp="1"/>
          </p:cNvSpPr>
          <p:nvPr>
            <p:ph type="body" sz="quarter" idx="18"/>
          </p:nvPr>
        </p:nvSpPr>
        <p:spPr>
          <a:xfrm>
            <a:off x="597169" y="5282220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7" name="Marcador de texto 23"/>
          <p:cNvSpPr>
            <a:spLocks noGrp="1"/>
          </p:cNvSpPr>
          <p:nvPr>
            <p:ph type="body" sz="quarter" idx="19"/>
          </p:nvPr>
        </p:nvSpPr>
        <p:spPr>
          <a:xfrm>
            <a:off x="597169" y="5827243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20"/>
          </p:nvPr>
        </p:nvSpPr>
        <p:spPr>
          <a:xfrm>
            <a:off x="597169" y="4778031"/>
            <a:ext cx="9414719" cy="353990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_tradnl" dirty="0"/>
          </a:p>
        </p:txBody>
      </p:sp>
      <p:sp>
        <p:nvSpPr>
          <p:cNvPr id="19" name="Marcador de texto 23"/>
          <p:cNvSpPr>
            <a:spLocks noGrp="1"/>
          </p:cNvSpPr>
          <p:nvPr>
            <p:ph type="body" sz="quarter" idx="21"/>
          </p:nvPr>
        </p:nvSpPr>
        <p:spPr>
          <a:xfrm>
            <a:off x="597169" y="5498098"/>
            <a:ext cx="9409712" cy="265968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>
                <a:solidFill>
                  <a:srgbClr val="58391C"/>
                </a:solidFill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23"/>
          <p:cNvSpPr>
            <a:spLocks noGrp="1"/>
          </p:cNvSpPr>
          <p:nvPr>
            <p:ph type="body" sz="quarter" idx="22"/>
          </p:nvPr>
        </p:nvSpPr>
        <p:spPr>
          <a:xfrm>
            <a:off x="599608" y="5022339"/>
            <a:ext cx="9404352" cy="293726"/>
          </a:xfrm>
        </p:spPr>
        <p:txBody>
          <a:bodyPr>
            <a:noAutofit/>
          </a:bodyPr>
          <a:lstStyle>
            <a:lvl1pPr algn="l">
              <a:spcAft>
                <a:spcPts val="600"/>
              </a:spcAft>
              <a:buFontTx/>
              <a:buNone/>
              <a:defRPr sz="1800">
                <a:solidFill>
                  <a:srgbClr val="B8A592"/>
                </a:solidFill>
                <a:latin typeface="Alte DIN 1451 Mittelschrift"/>
                <a:cs typeface="Alte DIN 1451 Mittelschrift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23"/>
          </p:nvPr>
        </p:nvSpPr>
        <p:spPr>
          <a:xfrm>
            <a:off x="599033" y="5627305"/>
            <a:ext cx="9409712" cy="381088"/>
          </a:xfrm>
        </p:spPr>
        <p:txBody>
          <a:bodyPr anchor="b">
            <a:noAutofit/>
          </a:bodyPr>
          <a:lstStyle>
            <a:lvl1pPr algn="l">
              <a:spcAft>
                <a:spcPts val="600"/>
              </a:spcAft>
              <a:buFontTx/>
              <a:buNone/>
              <a:defRPr sz="1300" baseline="0">
                <a:solidFill>
                  <a:srgbClr val="B8A592"/>
                </a:solidFill>
                <a:latin typeface="Franklin Gothic Demi"/>
                <a:cs typeface="Franklin Gothic Demi"/>
              </a:defRPr>
            </a:lvl1pPr>
            <a:lvl2pPr>
              <a:spcAft>
                <a:spcPts val="600"/>
              </a:spcAft>
              <a:buFontTx/>
              <a:buNone/>
              <a:defRPr/>
            </a:lvl2pPr>
            <a:lvl3pPr>
              <a:spcAft>
                <a:spcPts val="600"/>
              </a:spcAft>
              <a:buFontTx/>
              <a:buNone/>
              <a:defRPr/>
            </a:lvl3pPr>
            <a:lvl4pPr>
              <a:spcAft>
                <a:spcPts val="600"/>
              </a:spcAft>
              <a:buFontTx/>
              <a:buNone/>
              <a:defRPr/>
            </a:lvl4pPr>
            <a:lvl5pPr>
              <a:spcAft>
                <a:spcPts val="600"/>
              </a:spcAft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94022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9616018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206303" y="518319"/>
            <a:ext cx="107156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678333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09801"/>
            <a:ext cx="8678333" cy="39163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7147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0864852" y="268289"/>
            <a:ext cx="958849" cy="5667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7" name="Imagen 7" descr="logo35a_ch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10066074" y="261674"/>
            <a:ext cx="566737" cy="61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634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s y Graficos Experie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7" name="Rectángulo 7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8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abla 9"/>
          <p:cNvSpPr>
            <a:spLocks noGrp="1"/>
          </p:cNvSpPr>
          <p:nvPr>
            <p:ph type="tbl" sz="quarter" idx="10"/>
          </p:nvPr>
        </p:nvSpPr>
        <p:spPr>
          <a:xfrm>
            <a:off x="615952" y="3036704"/>
            <a:ext cx="10724889" cy="3251385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1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  <p:sp>
        <p:nvSpPr>
          <p:cNvPr id="14" name="Marcador de gráfico 13"/>
          <p:cNvSpPr>
            <a:spLocks noGrp="1"/>
          </p:cNvSpPr>
          <p:nvPr>
            <p:ph type="chart" sz="quarter" idx="12"/>
          </p:nvPr>
        </p:nvSpPr>
        <p:spPr>
          <a:xfrm>
            <a:off x="615951" y="307976"/>
            <a:ext cx="5143500" cy="2728728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2859852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90DB-8679-4971-B8D7-F23F7BB2C6C1}" type="datetimeFigureOut">
              <a:rPr lang="es-CO" smtClean="0"/>
              <a:t>8/11/2018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EB01-876A-4BE4-9249-CEC8F32DE1E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9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" y="-15875"/>
            <a:ext cx="12213167" cy="103505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graphicFrame>
        <p:nvGraphicFramePr>
          <p:cNvPr id="5" name="Chart 55"/>
          <p:cNvGraphicFramePr>
            <a:graphicFrameLocks/>
          </p:cNvGraphicFramePr>
          <p:nvPr/>
        </p:nvGraphicFramePr>
        <p:xfrm>
          <a:off x="615279" y="371070"/>
          <a:ext cx="4801004" cy="288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8"/>
          <p:cNvGraphicFramePr>
            <a:graphicFrameLocks noGrp="1"/>
          </p:cNvGraphicFramePr>
          <p:nvPr/>
        </p:nvGraphicFramePr>
        <p:xfrm>
          <a:off x="632884" y="3255963"/>
          <a:ext cx="10708216" cy="2903538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0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9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44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58391C"/>
                        </a:solidFill>
                        <a:effectLst/>
                        <a:latin typeface="Alte DIN 1451 Mittelschrift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TIPO DE TRABAJO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No. DE PROYECTOS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AREA m²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PROYECTO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VALOR 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CONTRATO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ÚLT 10 AÑOS</a:t>
                      </a:r>
                      <a:b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58391C"/>
                          </a:solidFill>
                          <a:effectLst/>
                          <a:latin typeface="Alte DIN 1451 Mittelschrift" pitchFamily="34" charset="0"/>
                          <a:ea typeface="MS PGothic" pitchFamily="34" charset="-128"/>
                        </a:rPr>
                        <a:t>(millones)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A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63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GERENCIA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1.838.310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3.217.154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104.301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81.612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0D2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 INTERVENTORIA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600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14.258.459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10.482.771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200.047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74.855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687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PRESUPUESTO Y</a:t>
                      </a:r>
                      <a:b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</a:b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PROGRAMACIÓN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841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12.783.040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11.553.623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15.963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4.034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 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O" sz="1200" b="1" i="0" u="none" strike="noStrike" cap="none" normalizeH="0" baseline="0">
                        <a:ln>
                          <a:noFill/>
                        </a:ln>
                        <a:solidFill>
                          <a:srgbClr val="B8A592"/>
                        </a:solidFill>
                        <a:effectLst/>
                        <a:latin typeface="Franklin Gothic Book" pitchFamily="34" charset="0"/>
                        <a:ea typeface="MS PGothic" pitchFamily="34" charset="-128"/>
                      </a:endParaRP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TOTAL NETO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1.595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28.879.808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$25.253.548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$320.311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B8A592"/>
                          </a:solidFill>
                          <a:effectLst/>
                          <a:latin typeface="Franklin Gothic Book" pitchFamily="34" charset="0"/>
                          <a:ea typeface="MS PGothic" pitchFamily="34" charset="-128"/>
                        </a:rPr>
                        <a:t>$160.501</a:t>
                      </a:r>
                    </a:p>
                  </a:txBody>
                  <a:tcPr marL="16932" marR="16932" marT="12701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83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ángulo 9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pic>
        <p:nvPicPr>
          <p:cNvPr id="8" name="Imagen 10" descr="logo35a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134" y="152400"/>
            <a:ext cx="113876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759861" y="1019644"/>
            <a:ext cx="5580980" cy="1398494"/>
          </a:xfrm>
        </p:spPr>
        <p:txBody>
          <a:bodyPr/>
          <a:lstStyle>
            <a:lvl1pPr algn="r">
              <a:defRPr sz="32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0"/>
          </p:nvPr>
        </p:nvSpPr>
        <p:spPr>
          <a:xfrm>
            <a:off x="5759861" y="2418139"/>
            <a:ext cx="5580980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fachada-e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92151"/>
            <a:ext cx="5856817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13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40956" y="5660157"/>
            <a:ext cx="11018953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9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364165" y="268289"/>
            <a:ext cx="2194983" cy="1646237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9"/>
            <a:ext cx="2194560" cy="414944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/>
          </a:p>
        </p:txBody>
      </p:sp>
      <p:pic>
        <p:nvPicPr>
          <p:cNvPr id="11" name="Imagen 10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1" y="611894"/>
            <a:ext cx="1428256" cy="867577"/>
          </a:xfrm>
          <a:prstGeom prst="rect">
            <a:avLst/>
          </a:prstGeom>
        </p:spPr>
      </p:pic>
      <p:sp>
        <p:nvSpPr>
          <p:cNvPr id="10" name="Rectángulo 8"/>
          <p:cNvSpPr>
            <a:spLocks noChangeArrowheads="1"/>
          </p:cNvSpPr>
          <p:nvPr userDrawn="1"/>
        </p:nvSpPr>
        <p:spPr bwMode="auto">
          <a:xfrm>
            <a:off x="759885" y="6435726"/>
            <a:ext cx="1082251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Calle 75 No. 13 - 51, Piso 6 | PBX: (571) 325 6500 | FAX: (571) 310 2335  | Bogotá D.C. – Colombia</a:t>
            </a:r>
          </a:p>
          <a:p>
            <a:r>
              <a:rPr lang="es-ES_tradnl" sz="1300" baseline="30000" dirty="0">
                <a:solidFill>
                  <a:srgbClr val="B8A592"/>
                </a:solidFill>
                <a:latin typeface="Franklin Gothic Book" pitchFamily="34" charset="0"/>
              </a:rPr>
              <a:t>Conozca más proyectos  www.payc.com.co </a:t>
            </a:r>
          </a:p>
          <a:p>
            <a:pPr algn="r"/>
            <a:endParaRPr lang="es-ES_tradnl" sz="1300" baseline="30000" dirty="0">
              <a:solidFill>
                <a:srgbClr val="B8A592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Inicio">
    <p:bg>
      <p:bgPr>
        <a:solidFill>
          <a:srgbClr val="321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35984" y="-79375"/>
            <a:ext cx="12361335" cy="6972300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cxnSp>
        <p:nvCxnSpPr>
          <p:cNvPr id="6" name="Conector recto 8"/>
          <p:cNvCxnSpPr/>
          <p:nvPr userDrawn="1"/>
        </p:nvCxnSpPr>
        <p:spPr>
          <a:xfrm flipV="1">
            <a:off x="541867" y="6370638"/>
            <a:ext cx="11017251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8"/>
          <p:cNvSpPr>
            <a:spLocks noChangeArrowheads="1"/>
          </p:cNvSpPr>
          <p:nvPr userDrawn="1"/>
        </p:nvSpPr>
        <p:spPr bwMode="auto">
          <a:xfrm>
            <a:off x="541867" y="6515100"/>
            <a:ext cx="1101725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dist"/>
            <a:r>
              <a:rPr lang="es-ES_tradnl" sz="1500" baseline="30000">
                <a:solidFill>
                  <a:srgbClr val="FFFFFF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500" baseline="3000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8" name="Imagen 9" descr="LOGO PAYC 35anios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00" y="615950"/>
            <a:ext cx="345651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540957" y="4517156"/>
            <a:ext cx="11018953" cy="1143000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5193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5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47" y="3429000"/>
            <a:ext cx="7454383" cy="1398494"/>
          </a:xfrm>
        </p:spPr>
        <p:txBody>
          <a:bodyPr/>
          <a:lstStyle>
            <a:lvl1pPr algn="r">
              <a:defRPr sz="4600" b="0" cap="none" baseline="0">
                <a:latin typeface="Alte DIN 1451 Mittelschrift"/>
                <a:cs typeface="Alte DIN 1451 Mittelschrift"/>
              </a:defRPr>
            </a:lvl1pPr>
          </a:lstStyle>
          <a:p>
            <a:r>
              <a:rPr lang="x-none" dirty="0"/>
              <a:t>Clic para editar título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0"/>
          </p:nvPr>
        </p:nvSpPr>
        <p:spPr>
          <a:xfrm>
            <a:off x="2113947" y="4827495"/>
            <a:ext cx="7454383" cy="618565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600">
                <a:solidFill>
                  <a:srgbClr val="B8A592"/>
                </a:solidFill>
                <a:latin typeface="Franklin Gothic Book"/>
                <a:cs typeface="Franklin Gothic Book"/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Haga clic para modificar el estilo de subtítulo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3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176934" y="-15875"/>
            <a:ext cx="2036233" cy="6873875"/>
          </a:xfrm>
          <a:prstGeom prst="rect">
            <a:avLst/>
          </a:prstGeom>
          <a:solidFill>
            <a:srgbClr val="321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pic>
        <p:nvPicPr>
          <p:cNvPr id="4" name="Imagen 7" descr="logo35a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7068" y="350838"/>
            <a:ext cx="142663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8"/>
          <p:cNvSpPr>
            <a:spLocks noChangeArrowheads="1"/>
          </p:cNvSpPr>
          <p:nvPr userDrawn="1"/>
        </p:nvSpPr>
        <p:spPr bwMode="auto">
          <a:xfrm>
            <a:off x="615952" y="6515101"/>
            <a:ext cx="9391649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_tradnl" sz="1300" baseline="30000">
                <a:solidFill>
                  <a:srgbClr val="B8A592"/>
                </a:solidFill>
                <a:latin typeface="Franklin Gothic Book" pitchFamily="34" charset="0"/>
              </a:rPr>
              <a:t>Conozca más proyectos  www.payc.com.co  | Calle 75 No. 13 - 51, Piso 6 | PBX: (571) 325 6500 | FAX: (571) 310 2335  | Bogotá D.C. - Colombia</a:t>
            </a:r>
          </a:p>
          <a:p>
            <a:pPr algn="dist"/>
            <a:endParaRPr lang="es-ES_tradnl" sz="1300" baseline="30000">
              <a:solidFill>
                <a:srgbClr val="B8A592"/>
              </a:solidFill>
              <a:latin typeface="Franklin Gothic Book" pitchFamily="34" charset="0"/>
            </a:endParaRPr>
          </a:p>
        </p:txBody>
      </p:sp>
      <p:sp>
        <p:nvSpPr>
          <p:cNvPr id="13" name="Marcador de SmartArt 12"/>
          <p:cNvSpPr>
            <a:spLocks noGrp="1"/>
          </p:cNvSpPr>
          <p:nvPr>
            <p:ph type="dgm" sz="quarter" idx="10"/>
          </p:nvPr>
        </p:nvSpPr>
        <p:spPr>
          <a:xfrm>
            <a:off x="615951" y="1219201"/>
            <a:ext cx="9144000" cy="4945063"/>
          </a:xfrm>
        </p:spPr>
        <p:txBody>
          <a:bodyPr rtlCol="0">
            <a:normAutofit/>
          </a:bodyPr>
          <a:lstStyle>
            <a:lvl1pPr>
              <a:buFontTx/>
              <a:buNone/>
              <a:defRPr>
                <a:solidFill>
                  <a:srgbClr val="58391C"/>
                </a:solidFill>
              </a:defRPr>
            </a:lvl1pPr>
          </a:lstStyle>
          <a:p>
            <a:pPr lvl="0"/>
            <a:endParaRPr lang="es-ES_tradnl" noProof="0" dirty="0"/>
          </a:p>
        </p:txBody>
      </p:sp>
      <p:cxnSp>
        <p:nvCxnSpPr>
          <p:cNvPr id="7" name="Conector recto 11"/>
          <p:cNvCxnSpPr/>
          <p:nvPr userDrawn="1"/>
        </p:nvCxnSpPr>
        <p:spPr>
          <a:xfrm>
            <a:off x="609601" y="750889"/>
            <a:ext cx="91313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609601" y="127000"/>
            <a:ext cx="9131300" cy="6238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None/>
              <a:defRPr lang="es-CO" sz="2400" cap="all" dirty="0">
                <a:solidFill>
                  <a:srgbClr val="58391C"/>
                </a:solidFill>
                <a:latin typeface="Alte DIN 1451 Mittelschrift"/>
                <a:cs typeface="Alte DIN 1451 Mittelschrift"/>
              </a:defRPr>
            </a:lvl1pPr>
          </a:lstStyle>
          <a:p>
            <a:pPr lvl="0">
              <a:spcBef>
                <a:spcPct val="0"/>
              </a:spcBef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62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6783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servicios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209801"/>
            <a:ext cx="8678333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9084" y="6356351"/>
            <a:ext cx="2336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834" y="6356351"/>
            <a:ext cx="9055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aseline="30000">
                <a:solidFill>
                  <a:srgbClr val="B8A592"/>
                </a:solidFill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84" y="1389064"/>
            <a:ext cx="67521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2"/>
                </a:solidFill>
                <a:latin typeface="Alte DIN 1451 Mittelschrift" pitchFamily="34" charset="0"/>
              </a:defRPr>
            </a:lvl1pPr>
          </a:lstStyle>
          <a:p>
            <a:pPr>
              <a:defRPr/>
            </a:pPr>
            <a:fld id="{F5C71987-F920-436D-8C00-7906C1608E0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34" r:id="rId2"/>
    <p:sldLayoutId id="2147484335" r:id="rId3"/>
    <p:sldLayoutId id="2147484336" r:id="rId4"/>
    <p:sldLayoutId id="2147484337" r:id="rId5"/>
    <p:sldLayoutId id="2147484359" r:id="rId6"/>
    <p:sldLayoutId id="2147484358" r:id="rId7"/>
    <p:sldLayoutId id="2147484338" r:id="rId8"/>
    <p:sldLayoutId id="2147484339" r:id="rId9"/>
    <p:sldLayoutId id="2147484360" r:id="rId10"/>
    <p:sldLayoutId id="2147484357" r:id="rId11"/>
    <p:sldLayoutId id="2147484340" r:id="rId12"/>
    <p:sldLayoutId id="2147484341" r:id="rId13"/>
    <p:sldLayoutId id="2147484342" r:id="rId14"/>
    <p:sldLayoutId id="2147484343" r:id="rId15"/>
    <p:sldLayoutId id="2147484344" r:id="rId16"/>
    <p:sldLayoutId id="2147484345" r:id="rId17"/>
    <p:sldLayoutId id="2147484346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62" r:id="rId24"/>
    <p:sldLayoutId id="2147484352" r:id="rId25"/>
    <p:sldLayoutId id="2147484353" r:id="rId26"/>
    <p:sldLayoutId id="2147484356" r:id="rId27"/>
    <p:sldLayoutId id="2147484354" r:id="rId28"/>
    <p:sldLayoutId id="2147484355" r:id="rId29"/>
    <p:sldLayoutId id="2147484361" r:id="rId3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Alte DIN 1451 Mittelschrift"/>
          <a:ea typeface="MS PGothic" pitchFamily="34" charset="-128"/>
          <a:cs typeface="Alte DIN 1451 Mittelschrif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MS PGothic" pitchFamily="34" charset="-128"/>
          <a:cs typeface="Alte DIN 1451 Mittelschrif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lte DIN 1451 Mittelschrif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C6874C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F45569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FBC6CD"/>
        </a:buClr>
        <a:buSzPct val="100000"/>
        <a:buFont typeface="Wingdings 2" pitchFamily="18" charset="2"/>
        <a:buChar char="¡"/>
        <a:defRPr sz="1600" kern="1200">
          <a:solidFill>
            <a:srgbClr val="595959"/>
          </a:solidFill>
          <a:latin typeface="Franklin Gothic Book"/>
          <a:ea typeface="MS PGothic" pitchFamily="34" charset="-128"/>
          <a:cs typeface="Franklin Gothic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4800" b="1" dirty="0"/>
              <a:t>Control Proyectos de Construcción</a:t>
            </a:r>
            <a:endParaRPr lang="es-CO" sz="48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Unidad Analítica</a:t>
            </a:r>
          </a:p>
        </p:txBody>
      </p:sp>
    </p:spTree>
    <p:extLst>
      <p:ext uri="{BB962C8B-B14F-4D97-AF65-F5344CB8AC3E}">
        <p14:creationId xmlns:p14="http://schemas.microsoft.com/office/powerpoint/2010/main" val="196227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OBJETIVOS DEL PROYECTO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b="1" dirty="0"/>
              <a:t>OBJETIVO GENERAL: </a:t>
            </a:r>
            <a:r>
              <a:rPr lang="es-CO" sz="2000" dirty="0"/>
              <a:t>Desarrollar, actualizar o adquirir una herramienta para el control de proyectos de construcción de PAYC.</a:t>
            </a:r>
          </a:p>
          <a:p>
            <a:pPr algn="just"/>
            <a:r>
              <a:rPr lang="es-CO" sz="2000" b="1" dirty="0"/>
              <a:t>OBJETIVOS ESPECÍFICOS: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Obtener información de control presupuestal o de costos de manera oportuna y con calidad.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Obtener una base de datos centralizada de costos y tiempos ejecutados.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Reducir el tiempo empleado para el registro asociado al control presupuestal y de ejecución.</a:t>
            </a:r>
          </a:p>
          <a:p>
            <a:pPr marL="257175" indent="-257175" algn="just">
              <a:buAutoNum type="arabicPeriod"/>
            </a:pPr>
            <a:r>
              <a:rPr lang="es-CO" sz="2000" dirty="0"/>
              <a:t>Obtener la información financiera y de avance de ejecución para los informes mensuales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83266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477982" y="2556168"/>
            <a:ext cx="7574973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ÍNDICE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ENTENDIMIENTO DEL PROCESO Y LA OPORTUNIDAD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OBJETIVOS Y ALCANCE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FASES PROPUESTAS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REQUERIMIENTOS INICIALES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COTIZACIONES PROVEEDORES INFORMÁTICOS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DESARROLLO PROPIO</a:t>
            </a:r>
          </a:p>
        </p:txBody>
      </p:sp>
    </p:spTree>
    <p:extLst>
      <p:ext uri="{BB962C8B-B14F-4D97-AF65-F5344CB8AC3E}">
        <p14:creationId xmlns:p14="http://schemas.microsoft.com/office/powerpoint/2010/main" val="379874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003" y="5082202"/>
            <a:ext cx="2495162" cy="1303122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FASES PROPUESTAS</a:t>
            </a:r>
            <a:endParaRPr lang="es-CO" dirty="0"/>
          </a:p>
        </p:txBody>
      </p:sp>
      <p:grpSp>
        <p:nvGrpSpPr>
          <p:cNvPr id="5" name="Grupo 4"/>
          <p:cNvGrpSpPr/>
          <p:nvPr/>
        </p:nvGrpSpPr>
        <p:grpSpPr>
          <a:xfrm>
            <a:off x="825501" y="1674240"/>
            <a:ext cx="8080002" cy="4711084"/>
            <a:chOff x="825501" y="1674240"/>
            <a:chExt cx="8080002" cy="471108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501" y="1674240"/>
              <a:ext cx="8080002" cy="4711084"/>
            </a:xfrm>
            <a:prstGeom prst="rect">
              <a:avLst/>
            </a:prstGeom>
          </p:spPr>
        </p:pic>
        <p:sp>
          <p:nvSpPr>
            <p:cNvPr id="2" name="Rectángulo 1"/>
            <p:cNvSpPr/>
            <p:nvPr/>
          </p:nvSpPr>
          <p:spPr>
            <a:xfrm>
              <a:off x="1402773" y="2223655"/>
              <a:ext cx="1672936" cy="8832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733284" y="3848913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INICIO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534390" y="3652299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10910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477982" y="3086109"/>
            <a:ext cx="7574973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ÍNDICE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ENTENDIMIENTO DEL PROCESO Y LA OPORTUNIDAD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OBJETIVOS Y ALCANCE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FASES PROPUESTAS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REQUERIMIENTOS INICIALES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COTIZACIONES PROVEEDORES INFORMÁTICOS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DESARROLLO PROPIO</a:t>
            </a:r>
          </a:p>
        </p:txBody>
      </p:sp>
    </p:spTree>
    <p:extLst>
      <p:ext uri="{BB962C8B-B14F-4D97-AF65-F5344CB8AC3E}">
        <p14:creationId xmlns:p14="http://schemas.microsoft.com/office/powerpoint/2010/main" val="410481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218362"/>
            <a:ext cx="9239253" cy="646773"/>
          </a:xfrm>
        </p:spPr>
        <p:txBody>
          <a:bodyPr/>
          <a:lstStyle/>
          <a:p>
            <a:r>
              <a:rPr lang="es-CO" b="1" dirty="0"/>
              <a:t>REQUERIMIENTOS INICIALES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type="body" sz="half" idx="2"/>
          </p:nvPr>
        </p:nvSpPr>
        <p:spPr>
          <a:xfrm>
            <a:off x="609598" y="1132765"/>
            <a:ext cx="6480000" cy="405239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20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1" dirty="0">
                <a:solidFill>
                  <a:schemeClr val="tx1"/>
                </a:solidFill>
              </a:rPr>
              <a:t>REGISTRO DE INFORMACIÓN</a:t>
            </a:r>
            <a:endParaRPr lang="es-CO" sz="1700" dirty="0"/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>
                <a:highlight>
                  <a:srgbClr val="00FF00"/>
                </a:highlight>
              </a:rPr>
              <a:t>TERCEROS O CONTRATISTAS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>
                <a:highlight>
                  <a:srgbClr val="00FF00"/>
                </a:highlight>
              </a:rPr>
              <a:t>CONTRATOS, ATRIBUTOS Y MODIFICACIONES, SUMINISTROS/ SERVICIOS (ÍTEMS) Y SUS VALORES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PRESUPUESTO Y PROGRAMA DEL PROYECTO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REGISTRO DE ACTIVIDADES Y SERVICIOS FINALIZADOS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REGISTRO SUMINISTROS RECIBIDOS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NOTIFICACIONES DE PAGO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INTEGRACIÓN CON EL FORMATO BAJO EL CUAL PAYC PRODUCE PRESUPUESTOS Y PROGRAMAS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INTEGRACIÓN CON LOS PRINCIPALES FORMATOS/SOFTWARE PARA PRESUPUESTACIÓN Y PROGRAMACIÓN (MS PROJECT)</a:t>
            </a:r>
          </a:p>
          <a:p>
            <a:pPr marL="35775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700" dirty="0"/>
              <a:t>CAUSAS DESVÍOS</a:t>
            </a:r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4294967295"/>
          </p:nvPr>
        </p:nvSpPr>
        <p:spPr>
          <a:xfrm>
            <a:off x="609598" y="5398653"/>
            <a:ext cx="6480000" cy="658812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72000" indent="0" algn="just" defTabSz="45720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b="1" dirty="0">
                <a:solidFill>
                  <a:schemeClr val="tx1"/>
                </a:solidFill>
              </a:rPr>
              <a:t>PROCESAMIENTO DE INFORMACIÓN</a:t>
            </a:r>
            <a:endParaRPr lang="es-ES_tradnl" sz="1700" dirty="0"/>
          </a:p>
          <a:p>
            <a:pPr marL="357750" indent="-285750" algn="just" defTabSz="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_tradnl" sz="1700" dirty="0"/>
              <a:t>ESCENARIOS PARA EL CÁLCULO DEL COSTO REAL</a:t>
            </a:r>
          </a:p>
        </p:txBody>
      </p:sp>
      <p:sp>
        <p:nvSpPr>
          <p:cNvPr id="13" name="Marcador de contenido 10"/>
          <p:cNvSpPr txBox="1">
            <a:spLocks/>
          </p:cNvSpPr>
          <p:nvPr/>
        </p:nvSpPr>
        <p:spPr>
          <a:xfrm>
            <a:off x="7442548" y="3998070"/>
            <a:ext cx="4320000" cy="112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72000" indent="180000" algn="just" ea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400">
                <a:solidFill>
                  <a:srgbClr val="595959"/>
                </a:solidFill>
                <a:latin typeface="Franklin Gothic Book"/>
                <a:cs typeface="Franklin Gothic Book"/>
              </a:defRPr>
            </a:lvl1pPr>
            <a:lvl2pPr indent="-228600" eaLnBrk="0" hangingPunct="0">
              <a:spcBef>
                <a:spcPts val="600"/>
              </a:spcBef>
              <a:buClr>
                <a:schemeClr val="accent2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2pPr>
            <a:lvl3pPr marL="685800" indent="-228600" eaLnBrk="0" hangingPunct="0">
              <a:spcBef>
                <a:spcPts val="600"/>
              </a:spcBef>
              <a:buClr>
                <a:srgbClr val="C6874C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3pPr>
            <a:lvl4pPr marL="914400" indent="-228600" eaLnBrk="0" hangingPunct="0">
              <a:spcBef>
                <a:spcPts val="600"/>
              </a:spcBef>
              <a:buClr>
                <a:srgbClr val="F45569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4pPr>
            <a:lvl5pPr marL="1143000" indent="-228600" eaLnBrk="0" hangingPunct="0">
              <a:spcBef>
                <a:spcPts val="600"/>
              </a:spcBef>
              <a:buClr>
                <a:srgbClr val="FBC6CD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indent="0">
              <a:buNone/>
            </a:pPr>
            <a:r>
              <a:rPr lang="es-ES_tradnl" sz="1700" b="1" dirty="0">
                <a:solidFill>
                  <a:schemeClr val="tx1"/>
                </a:solidFill>
              </a:rPr>
              <a:t>REPORTES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EJECUCIÓN PRESUPUESTAL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INDICADORES PROYECTOS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ORDEN DE PAGO PARA CLIENTE</a:t>
            </a:r>
          </a:p>
        </p:txBody>
      </p:sp>
      <p:sp>
        <p:nvSpPr>
          <p:cNvPr id="15" name="Marcador de contenido 10"/>
          <p:cNvSpPr txBox="1">
            <a:spLocks/>
          </p:cNvSpPr>
          <p:nvPr/>
        </p:nvSpPr>
        <p:spPr>
          <a:xfrm>
            <a:off x="7442548" y="1132765"/>
            <a:ext cx="4320000" cy="2690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72000" indent="180000" algn="just" ea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defRPr sz="1400">
                <a:solidFill>
                  <a:srgbClr val="595959"/>
                </a:solidFill>
                <a:latin typeface="Franklin Gothic Book"/>
                <a:cs typeface="Franklin Gothic Book"/>
              </a:defRPr>
            </a:lvl1pPr>
            <a:lvl2pPr indent="-228600" eaLnBrk="0" hangingPunct="0">
              <a:spcBef>
                <a:spcPts val="600"/>
              </a:spcBef>
              <a:buClr>
                <a:schemeClr val="accent2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2pPr>
            <a:lvl3pPr marL="685800" indent="-228600" eaLnBrk="0" hangingPunct="0">
              <a:spcBef>
                <a:spcPts val="600"/>
              </a:spcBef>
              <a:buClr>
                <a:srgbClr val="C6874C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3pPr>
            <a:lvl4pPr marL="914400" indent="-228600" eaLnBrk="0" hangingPunct="0">
              <a:spcBef>
                <a:spcPts val="600"/>
              </a:spcBef>
              <a:buClr>
                <a:srgbClr val="F45569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4pPr>
            <a:lvl5pPr marL="1143000" indent="-228600" eaLnBrk="0" hangingPunct="0">
              <a:spcBef>
                <a:spcPts val="600"/>
              </a:spcBef>
              <a:buClr>
                <a:srgbClr val="FBC6CD"/>
              </a:buClr>
              <a:buSzPct val="100000"/>
              <a:buFont typeface="Wingdings 2" pitchFamily="18" charset="2"/>
              <a:buChar char="¡"/>
              <a:defRPr sz="1600">
                <a:solidFill>
                  <a:srgbClr val="595959"/>
                </a:solidFill>
                <a:latin typeface="Franklin Gothic Book"/>
                <a:cs typeface="Franklin Gothic Book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indent="0">
              <a:buNone/>
            </a:pPr>
            <a:r>
              <a:rPr lang="es-ES_tradnl" sz="1700" b="1" dirty="0">
                <a:solidFill>
                  <a:schemeClr val="tx1"/>
                </a:solidFill>
              </a:rPr>
              <a:t>ROLES</a:t>
            </a:r>
            <a:r>
              <a:rPr lang="es-ES_tradnl" sz="1700" dirty="0"/>
              <a:t> </a:t>
            </a:r>
            <a:r>
              <a:rPr lang="es-ES_tradnl" sz="1700" b="1" dirty="0">
                <a:solidFill>
                  <a:schemeClr val="tx1"/>
                </a:solidFill>
              </a:rPr>
              <a:t>SISTEMA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CONTROLADOR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DIRECTOR DE OBRA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COORDINADOR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ADMINISTRADOR SISTEMA EN OBRA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ADMINISTRADOR SISTEMA EN PAYC ANALÍTICA/SISTEMAS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es-ES_tradnl" sz="1700" dirty="0">
                <a:solidFill>
                  <a:schemeClr val="dk1"/>
                </a:solidFill>
                <a:latin typeface="+mn-lt"/>
                <a:cs typeface="+mn-cs"/>
              </a:rPr>
              <a:t>CLIENTE FINAL</a:t>
            </a:r>
          </a:p>
        </p:txBody>
      </p:sp>
    </p:spTree>
    <p:extLst>
      <p:ext uri="{BB962C8B-B14F-4D97-AF65-F5344CB8AC3E}">
        <p14:creationId xmlns:p14="http://schemas.microsoft.com/office/powerpoint/2010/main" val="236733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218362"/>
            <a:ext cx="9239253" cy="646773"/>
          </a:xfrm>
        </p:spPr>
        <p:txBody>
          <a:bodyPr/>
          <a:lstStyle/>
          <a:p>
            <a:r>
              <a:rPr lang="es-CO" b="1" dirty="0"/>
              <a:t>CAUSAS DESVÍOS – PREVER IMPACTOS FUTUROS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r="21560"/>
          <a:stretch/>
        </p:blipFill>
        <p:spPr>
          <a:xfrm>
            <a:off x="609598" y="1104678"/>
            <a:ext cx="7402485" cy="49201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097" y="1896897"/>
            <a:ext cx="4049903" cy="35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524435" y="2685620"/>
            <a:ext cx="10316584" cy="3521541"/>
          </a:xfrm>
          <a:prstGeom prst="roundRect">
            <a:avLst>
              <a:gd name="adj" fmla="val 56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2000" b="1" dirty="0"/>
              <a:t>¿Cómo se logró este resultado?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599741" y="3426304"/>
            <a:ext cx="4916245" cy="2495774"/>
          </a:xfrm>
          <a:prstGeom prst="roundRect">
            <a:avLst>
              <a:gd name="adj" fmla="val 80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dirty="0"/>
              <a:t>1. Modelando los retos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31115" y="849854"/>
            <a:ext cx="867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DINÁMICA DE SISTEMAS EN ADMINISTRACIÓN DE PROYECTOS Y CAMBIOS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31115" y="1452282"/>
            <a:ext cx="9581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800" dirty="0"/>
              <a:t>Y los resultados… En más de 100 proyectos en los que se han implementado la metodología desarrollada se han generado </a:t>
            </a:r>
            <a:r>
              <a:rPr lang="es-CO" sz="1800" b="1" dirty="0"/>
              <a:t>ahorros</a:t>
            </a:r>
            <a:r>
              <a:rPr lang="es-CO" sz="1800" dirty="0"/>
              <a:t> de alrededor de </a:t>
            </a:r>
            <a:r>
              <a:rPr lang="es-CO" sz="1800" b="1" dirty="0"/>
              <a:t>$1.3 billones de dólares.</a:t>
            </a:r>
          </a:p>
        </p:txBody>
      </p:sp>
      <p:graphicFrame>
        <p:nvGraphicFramePr>
          <p:cNvPr id="14" name="Diagrama 13"/>
          <p:cNvGraphicFramePr/>
          <p:nvPr>
            <p:extLst/>
          </p:nvPr>
        </p:nvGraphicFramePr>
        <p:xfrm>
          <a:off x="714489" y="3533886"/>
          <a:ext cx="4661645" cy="266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5682726" y="3426304"/>
            <a:ext cx="5004000" cy="973332"/>
          </a:xfrm>
          <a:prstGeom prst="roundRect">
            <a:avLst>
              <a:gd name="adj" fmla="val 80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s-CO" sz="1800" dirty="0"/>
              <a:t>2. Entendiendo las relaciones entre los retos y los diferentes entes participantes del proyecto.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5682725" y="4674190"/>
            <a:ext cx="5004000" cy="1247887"/>
          </a:xfrm>
          <a:prstGeom prst="roundRect">
            <a:avLst>
              <a:gd name="adj" fmla="val 80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s-CO" sz="1800" dirty="0"/>
              <a:t>3. Simulando el proyecto bajo las condiciones encontradas y experimentando diferentes escenarios para encontrar el que minimice los sobrecostos.</a:t>
            </a:r>
          </a:p>
        </p:txBody>
      </p:sp>
    </p:spTree>
    <p:extLst>
      <p:ext uri="{BB962C8B-B14F-4D97-AF65-F5344CB8AC3E}">
        <p14:creationId xmlns:p14="http://schemas.microsoft.com/office/powerpoint/2010/main" val="209355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477982" y="3626440"/>
            <a:ext cx="7574973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ÍNDICE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ENTENDIMIENTO DEL PROCESO Y LA OPORTUNIDAD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OBJETIVOS Y ALCANCE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FASES PROPUESTAS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REQUERIMIENTOS INICIALES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COTIZACIONES PROVEEDORES INFORMÁTICOS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DESARROLLO PROPIO</a:t>
            </a:r>
          </a:p>
        </p:txBody>
      </p:sp>
    </p:spTree>
    <p:extLst>
      <p:ext uri="{BB962C8B-B14F-4D97-AF65-F5344CB8AC3E}">
        <p14:creationId xmlns:p14="http://schemas.microsoft.com/office/powerpoint/2010/main" val="69747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COTIZACIONES DE PROVEEDORES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64024"/>
              </p:ext>
            </p:extLst>
          </p:nvPr>
        </p:nvGraphicFramePr>
        <p:xfrm>
          <a:off x="151246" y="3130356"/>
          <a:ext cx="776662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7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Número de licencias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Precio</a:t>
                      </a:r>
                      <a:r>
                        <a:rPr lang="es-CO" baseline="0" dirty="0"/>
                        <a:t> licencia a un año (Sin IVA) 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 (presupuestos)</a:t>
                      </a:r>
                    </a:p>
                    <a:p>
                      <a:pPr algn="ctr"/>
                      <a:r>
                        <a:rPr lang="es-CO" dirty="0"/>
                        <a:t>1 (control)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    11,676,000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76099"/>
              </p:ext>
            </p:extLst>
          </p:nvPr>
        </p:nvGraphicFramePr>
        <p:xfrm>
          <a:off x="151246" y="4127883"/>
          <a:ext cx="776662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Número de licencias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Precio mínimo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Precio máximo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 (presupuesto)</a:t>
                      </a:r>
                    </a:p>
                    <a:p>
                      <a:pPr algn="ctr"/>
                      <a:r>
                        <a:rPr lang="es-CO" dirty="0"/>
                        <a:t>50 (control)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192,800,402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227,042,007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 (presupuesto)</a:t>
                      </a:r>
                    </a:p>
                    <a:p>
                      <a:pPr algn="ctr"/>
                      <a:r>
                        <a:rPr lang="es-CO" dirty="0"/>
                        <a:t>70 (control)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$ 266,518,202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$ 297,238,230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092" y="1562050"/>
            <a:ext cx="2457450" cy="14001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58" y="1562050"/>
            <a:ext cx="2533650" cy="1428750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312727" y="1562050"/>
            <a:ext cx="3584864" cy="4861215"/>
          </a:xfrm>
          <a:prstGeom prst="roundRect">
            <a:avLst>
              <a:gd name="adj" fmla="val 6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b="1" dirty="0"/>
              <a:t>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Software especializado para el sector construcción.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Incluye la mayoría de características necesarias para la administración de contratos y avances de obra.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Alta usabilidad, intuitivo y cargue automático de proyectos.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Es posible enlazar con </a:t>
            </a:r>
            <a:r>
              <a:rPr lang="es-CO" sz="1400" dirty="0" err="1"/>
              <a:t>Revit</a:t>
            </a:r>
            <a:r>
              <a:rPr lang="es-CO" sz="1400" dirty="0"/>
              <a:t> y AutoCAD.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Flexibilidad en la creación de informes.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sz="1400" dirty="0"/>
          </a:p>
          <a:p>
            <a:r>
              <a:rPr lang="es-CO" sz="1400" b="1" dirty="0"/>
              <a:t>DESVENTAJAS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El módulo de control, depende del módulo de presupuesto.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No es posible agregar características adicionales necesarias en el control.</a:t>
            </a:r>
          </a:p>
        </p:txBody>
      </p:sp>
    </p:spTree>
    <p:extLst>
      <p:ext uri="{BB962C8B-B14F-4D97-AF65-F5344CB8AC3E}">
        <p14:creationId xmlns:p14="http://schemas.microsoft.com/office/powerpoint/2010/main" val="366301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COTIZACIONES DE PROVEEDORES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62880"/>
              </p:ext>
            </p:extLst>
          </p:nvPr>
        </p:nvGraphicFramePr>
        <p:xfrm>
          <a:off x="151243" y="3140747"/>
          <a:ext cx="796405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Precio</a:t>
                      </a:r>
                      <a:r>
                        <a:rPr lang="es-CO" baseline="0" dirty="0"/>
                        <a:t> licencia perpetua (USD) 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s-CO" dirty="0"/>
                        <a:t>Precio</a:t>
                      </a:r>
                      <a:r>
                        <a:rPr lang="es-CO" baseline="0" dirty="0"/>
                        <a:t> licencia perpetua (COP)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Licencia de Project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$ 8,000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$ 24,000,000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Desarrollo de la aplicación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valor de la licencia no incluye el desarrollo de la aplicación necesaria para el control de proyectos.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crosoft project server 20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t="20072" r="3988" b="17964"/>
          <a:stretch/>
        </p:blipFill>
        <p:spPr bwMode="auto">
          <a:xfrm>
            <a:off x="3179619" y="1562050"/>
            <a:ext cx="2161309" cy="147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redondeado 8"/>
          <p:cNvSpPr/>
          <p:nvPr/>
        </p:nvSpPr>
        <p:spPr>
          <a:xfrm>
            <a:off x="8312727" y="1562050"/>
            <a:ext cx="3584864" cy="4861215"/>
          </a:xfrm>
          <a:prstGeom prst="roundRect">
            <a:avLst>
              <a:gd name="adj" fmla="val 6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/>
              <a:t>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Software que funciona en la nube.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Alta flexibilidad para el desarrollo de herramientas.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sz="1600" dirty="0"/>
          </a:p>
          <a:p>
            <a:r>
              <a:rPr lang="es-CO" sz="1600" b="1" dirty="0"/>
              <a:t>DESVENTAJAS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Tiempo de implementación de la herramienta.</a:t>
            </a:r>
          </a:p>
        </p:txBody>
      </p:sp>
    </p:spTree>
    <p:extLst>
      <p:ext uri="{BB962C8B-B14F-4D97-AF65-F5344CB8AC3E}">
        <p14:creationId xmlns:p14="http://schemas.microsoft.com/office/powerpoint/2010/main" val="9191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ÍNDICE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ENTENDIMIENTO DEL PROCESO Y LA OPORTUNIDAD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OBJETIVOS Y ALCANCE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FASES PROPUESTAS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REQUERIMIENTOS INICIALES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COTIZACIONES PROVEEDORES INFORMÁTICOS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DESARROLLO PROPIO</a:t>
            </a:r>
          </a:p>
        </p:txBody>
      </p:sp>
    </p:spTree>
    <p:extLst>
      <p:ext uri="{BB962C8B-B14F-4D97-AF65-F5344CB8AC3E}">
        <p14:creationId xmlns:p14="http://schemas.microsoft.com/office/powerpoint/2010/main" val="1524830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COTIZACIONES DE PROVEEDORES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49395"/>
              </p:ext>
            </p:extLst>
          </p:nvPr>
        </p:nvGraphicFramePr>
        <p:xfrm>
          <a:off x="151243" y="3148454"/>
          <a:ext cx="7966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Precio</a:t>
                      </a:r>
                      <a:r>
                        <a:rPr lang="es-CO" baseline="0" dirty="0"/>
                        <a:t> licencia anual (USD) 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s-CO" dirty="0"/>
                        <a:t>Precio</a:t>
                      </a:r>
                      <a:r>
                        <a:rPr lang="es-CO" baseline="0" dirty="0"/>
                        <a:t> licencia anual (COP)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s-CO" dirty="0" err="1"/>
                        <a:t>Community</a:t>
                      </a:r>
                      <a:endParaRPr lang="es-CO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/>
                        <a:t>Gratis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Enterprise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$ 7,000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$ 21,000,000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Desarrollo de la aplicación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valor de la licencia no incluye el desarrollo de la aplicación necesaria para el control de proyectos.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8312727" y="1562050"/>
            <a:ext cx="3584864" cy="4861215"/>
          </a:xfrm>
          <a:prstGeom prst="roundRect">
            <a:avLst>
              <a:gd name="adj" fmla="val 6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/>
              <a:t>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Software que funciona en la nube.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Alta flexibilidad para el desarrollo de herramientas.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sz="1600" dirty="0"/>
          </a:p>
          <a:p>
            <a:r>
              <a:rPr lang="es-CO" sz="1600" b="1" dirty="0"/>
              <a:t>DESVENTAJAS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Tiempo de implementación de la herramienta.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Curva de aprendizaje para la implementación</a:t>
            </a:r>
          </a:p>
        </p:txBody>
      </p:sp>
      <p:pic>
        <p:nvPicPr>
          <p:cNvPr id="1028" name="Picture 4" descr="Image result for openproject ser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6" b="38186"/>
          <a:stretch/>
        </p:blipFill>
        <p:spPr bwMode="auto">
          <a:xfrm>
            <a:off x="2686991" y="1866851"/>
            <a:ext cx="3120083" cy="7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01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COTIZACIONES DE PROVEEDORES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2063"/>
              </p:ext>
            </p:extLst>
          </p:nvPr>
        </p:nvGraphicFramePr>
        <p:xfrm>
          <a:off x="151243" y="2980032"/>
          <a:ext cx="796405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Tipo de licencia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Precio</a:t>
                      </a:r>
                      <a:r>
                        <a:rPr lang="es-CO" baseline="0" dirty="0"/>
                        <a:t> licencia a un año (USD) 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s-CO" dirty="0"/>
                        <a:t>Precio</a:t>
                      </a:r>
                      <a:r>
                        <a:rPr lang="es-CO" baseline="0" dirty="0"/>
                        <a:t> licencia a un año (COP)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562050"/>
            <a:ext cx="3002539" cy="69855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312727" y="1562050"/>
            <a:ext cx="3584864" cy="4861215"/>
          </a:xfrm>
          <a:prstGeom prst="roundRect">
            <a:avLst>
              <a:gd name="adj" fmla="val 6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400" b="1" dirty="0"/>
              <a:t>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Software especializado para el sector construcción.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Incluye la mayoría de características necesarias para la administración de contratos y avances de obra.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Alta usabilidad, intuitivo y cargue automático de proyectos.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Flexibilidad en la creación de informes.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Software que funciona en la nube.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sz="1400" dirty="0"/>
          </a:p>
          <a:p>
            <a:r>
              <a:rPr lang="es-CO" sz="1400" b="1" dirty="0"/>
              <a:t>DESVENTAJAS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El módulo de control, depende del módulo de presupuesto.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400" dirty="0"/>
              <a:t>No es posible agregar características adicionales necesarias en el control.</a:t>
            </a:r>
          </a:p>
        </p:txBody>
      </p:sp>
    </p:spTree>
    <p:extLst>
      <p:ext uri="{BB962C8B-B14F-4D97-AF65-F5344CB8AC3E}">
        <p14:creationId xmlns:p14="http://schemas.microsoft.com/office/powerpoint/2010/main" val="138149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COTIZACIONES DE PROVEEDORES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36296"/>
              </p:ext>
            </p:extLst>
          </p:nvPr>
        </p:nvGraphicFramePr>
        <p:xfrm>
          <a:off x="151243" y="2880972"/>
          <a:ext cx="796405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Tipo de licencia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Precio</a:t>
                      </a:r>
                      <a:r>
                        <a:rPr lang="es-CO" baseline="0" dirty="0"/>
                        <a:t> licencia a un año (USD) 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s-CO" dirty="0"/>
                        <a:t>Precio</a:t>
                      </a:r>
                      <a:r>
                        <a:rPr lang="es-CO" baseline="0" dirty="0"/>
                        <a:t> licencia a un año (COP)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Enterprise (Número ilimitado de proyectos y de usuarios)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$ 12,000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$ 36,000,000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59" y="1562050"/>
            <a:ext cx="3285325" cy="694459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312727" y="1562050"/>
            <a:ext cx="3584864" cy="4861215"/>
          </a:xfrm>
          <a:prstGeom prst="roundRect">
            <a:avLst>
              <a:gd name="adj" fmla="val 6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/>
              <a:t>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Administración de proyectos en tiempo real y colaborativos.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Herramienta multiplataforma, con alta usabilidad y muy visual.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Integración con varias aplicaciones de control de proyectos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sz="1600" dirty="0"/>
          </a:p>
          <a:p>
            <a:r>
              <a:rPr lang="es-CO" sz="1600" b="1" dirty="0"/>
              <a:t>DESVENTAJAS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No es posible realizar control presupuestal a través de la herramienta.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No incluye características necesarias para la administración de contratos.</a:t>
            </a:r>
          </a:p>
        </p:txBody>
      </p:sp>
    </p:spTree>
    <p:extLst>
      <p:ext uri="{BB962C8B-B14F-4D97-AF65-F5344CB8AC3E}">
        <p14:creationId xmlns:p14="http://schemas.microsoft.com/office/powerpoint/2010/main" val="266122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COTIZACIONES DE PROVEEDORES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37309"/>
              </p:ext>
            </p:extLst>
          </p:nvPr>
        </p:nvGraphicFramePr>
        <p:xfrm>
          <a:off x="151243" y="3125594"/>
          <a:ext cx="69873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Tipo de licencia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s-CO" dirty="0"/>
                        <a:t>Precio</a:t>
                      </a:r>
                      <a:r>
                        <a:rPr lang="es-CO" baseline="0" dirty="0"/>
                        <a:t> licencia a un año (COP)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100</a:t>
                      </a:r>
                      <a:r>
                        <a:rPr lang="es-CO" baseline="0" dirty="0"/>
                        <a:t> licencias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$ 200,000,000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562050"/>
            <a:ext cx="1714500" cy="137160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312727" y="1562050"/>
            <a:ext cx="3584864" cy="4861215"/>
          </a:xfrm>
          <a:prstGeom prst="roundRect">
            <a:avLst>
              <a:gd name="adj" fmla="val 66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600" b="1" dirty="0"/>
              <a:t>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Software especializado en el sector construcción, específicamente para el control de proyectos.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Cuenta con versión on-line que permite mayor flexibilidad.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sz="1600" dirty="0"/>
          </a:p>
          <a:p>
            <a:r>
              <a:rPr lang="es-CO" sz="1600" b="1" dirty="0"/>
              <a:t>DESVENTAJAS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1600" dirty="0"/>
              <a:t>Software con baja usabilidad, arquitectura informática un poco anticuada.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436543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477982" y="4145990"/>
            <a:ext cx="7574973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ÍNDICE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ENTENDIMIENTO DEL PROCESO Y LA OPORTUNIDAD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OBJETIVOS Y ALCANCE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FASES PROPUESTAS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REQUERIMIENTOS INICIALES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COTIZACIONES PROVEEDORES INFORMÁTICOS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DESARROLLO PROPIO</a:t>
            </a:r>
          </a:p>
        </p:txBody>
      </p:sp>
    </p:spTree>
    <p:extLst>
      <p:ext uri="{BB962C8B-B14F-4D97-AF65-F5344CB8AC3E}">
        <p14:creationId xmlns:p14="http://schemas.microsoft.com/office/powerpoint/2010/main" val="55586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401217" y="6199707"/>
            <a:ext cx="8602947" cy="576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redondeado 16"/>
          <p:cNvSpPr/>
          <p:nvPr/>
        </p:nvSpPr>
        <p:spPr>
          <a:xfrm>
            <a:off x="5380959" y="1416675"/>
            <a:ext cx="6672496" cy="4572000"/>
          </a:xfrm>
          <a:prstGeom prst="roundRect">
            <a:avLst>
              <a:gd name="adj" fmla="val 26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CO" b="1" dirty="0"/>
              <a:t>RECURSOS HUMANOS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86366" y="1416675"/>
            <a:ext cx="4827166" cy="4572000"/>
          </a:xfrm>
          <a:prstGeom prst="roundRect">
            <a:avLst>
              <a:gd name="adj" fmla="val 24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s-CO" b="1" dirty="0"/>
              <a:t>SERVIDOR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09598" y="425003"/>
            <a:ext cx="9113951" cy="102130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O" b="1" dirty="0"/>
              <a:t>RECURSOS NECESARIOS Y COSTOS DEL PROYECTO DE DESARROLLO</a:t>
            </a:r>
          </a:p>
        </p:txBody>
      </p:sp>
      <p:pic>
        <p:nvPicPr>
          <p:cNvPr id="18" name="Marcador de contenido 17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l="262" t="-1339" r="6972" b="1339"/>
          <a:stretch/>
        </p:blipFill>
        <p:spPr>
          <a:xfrm>
            <a:off x="582211" y="1950360"/>
            <a:ext cx="4435475" cy="2019300"/>
          </a:xfrm>
          <a:prstGeom prst="rect">
            <a:avLst/>
          </a:prstGeom>
        </p:spPr>
      </p:pic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54012"/>
              </p:ext>
            </p:extLst>
          </p:nvPr>
        </p:nvGraphicFramePr>
        <p:xfrm>
          <a:off x="436237" y="4153822"/>
          <a:ext cx="4725340" cy="927052"/>
        </p:xfrm>
        <a:graphic>
          <a:graphicData uri="http://schemas.openxmlformats.org/drawingml/2006/table">
            <a:tbl>
              <a:tblPr/>
              <a:tblGrid>
                <a:gridCol w="197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16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 MENSUAL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</a:t>
                      </a:r>
                      <a:r>
                        <a:rPr lang="es-CO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CO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89">
                <a:tc vMerge="1">
                  <a:txBody>
                    <a:bodyPr/>
                    <a:lstStyle/>
                    <a:p>
                      <a:pPr algn="ctr" fontAlgn="b"/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PROPUESTO</a:t>
                      </a:r>
                    </a:p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 MESES)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PESIMISTA</a:t>
                      </a:r>
                      <a:r>
                        <a:rPr lang="es-CO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 MESES)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0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SERVIDOR DESARROLLO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$ 309.241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$ 3.710.887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$ 5.875.571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21674"/>
              </p:ext>
            </p:extLst>
          </p:nvPr>
        </p:nvGraphicFramePr>
        <p:xfrm>
          <a:off x="5692327" y="4083787"/>
          <a:ext cx="6030177" cy="1423988"/>
        </p:xfrm>
        <a:graphic>
          <a:graphicData uri="http://schemas.openxmlformats.org/drawingml/2006/table">
            <a:tbl>
              <a:tblPr/>
              <a:tblGrid>
                <a:gridCol w="185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1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FUNCIONALIDAD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COSTO</a:t>
                      </a:r>
                      <a:r>
                        <a:rPr lang="es-CO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DESARROLLO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MESES DESARROLLO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04">
                <a:tc vMerge="1">
                  <a:txBody>
                    <a:bodyPr/>
                    <a:lstStyle/>
                    <a:p>
                      <a:pPr algn="ctr" fontAlgn="ctr"/>
                      <a:endParaRPr lang="es-C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PROPUESTO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PESIMISTA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PROPUESTO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PESIMISTA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$ 27.993.750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$ 41.990.625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$ 29.775.000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$ 44.662.500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848797"/>
                  </a:ext>
                </a:extLst>
              </a:tr>
              <a:tr h="1671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164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$ 57.768.750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$ 86.653.125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ángulo redondeado 7"/>
          <p:cNvSpPr/>
          <p:nvPr/>
        </p:nvSpPr>
        <p:spPr>
          <a:xfrm>
            <a:off x="2041597" y="6135312"/>
            <a:ext cx="7920000" cy="648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b="1" dirty="0"/>
              <a:t>VALOR INICIAL DEL PROYECTO:		</a:t>
            </a:r>
            <a:r>
              <a:rPr lang="es-CO" sz="1600" dirty="0"/>
              <a:t>ESCENARIO PROPUESTO 	$ 61.479.637</a:t>
            </a:r>
          </a:p>
          <a:p>
            <a:pPr algn="ctr"/>
            <a:r>
              <a:rPr lang="es-CO" sz="1600" dirty="0"/>
              <a:t>								ESCENARIO PESIMISTA 		$ 92.528.696</a:t>
            </a:r>
          </a:p>
        </p:txBody>
      </p:sp>
      <p:graphicFrame>
        <p:nvGraphicFramePr>
          <p:cNvPr id="15" name="Marcador de contenido 10">
            <a:extLst>
              <a:ext uri="{FF2B5EF4-FFF2-40B4-BE49-F238E27FC236}">
                <a16:creationId xmlns:a16="http://schemas.microsoft.com/office/drawing/2014/main" id="{EC074D41-5F9F-4A16-A87B-BCEDE9287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066549"/>
              </p:ext>
            </p:extLst>
          </p:nvPr>
        </p:nvGraphicFramePr>
        <p:xfrm>
          <a:off x="5780237" y="1732728"/>
          <a:ext cx="6135224" cy="2035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661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PASOS A SEGUIR</a:t>
            </a:r>
          </a:p>
        </p:txBody>
      </p:sp>
    </p:spTree>
    <p:extLst>
      <p:ext uri="{BB962C8B-B14F-4D97-AF65-F5344CB8AC3E}">
        <p14:creationId xmlns:p14="http://schemas.microsoft.com/office/powerpoint/2010/main" val="976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477982" y="1485897"/>
            <a:ext cx="7574973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ÍNDICE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ENTENDIMIENTO DEL PROCESO Y LA OPORTUNIDAD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OBJETIVOS Y ALCANCE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FASES PROPUESTAS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REQUERIMIENTOS INICIALES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COTIZACIONES PROVEEDORES INFORMÁTICOS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DESARROLLO PROPIO</a:t>
            </a:r>
          </a:p>
        </p:txBody>
      </p:sp>
    </p:spTree>
    <p:extLst>
      <p:ext uri="{BB962C8B-B14F-4D97-AF65-F5344CB8AC3E}">
        <p14:creationId xmlns:p14="http://schemas.microsoft.com/office/powerpoint/2010/main" val="141938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609598" y="6388100"/>
            <a:ext cx="7112544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 derecha 11"/>
          <p:cNvSpPr/>
          <p:nvPr/>
        </p:nvSpPr>
        <p:spPr>
          <a:xfrm>
            <a:off x="8237334" y="3861373"/>
            <a:ext cx="794457" cy="18000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8" name="Flecha derecha 17"/>
          <p:cNvSpPr/>
          <p:nvPr/>
        </p:nvSpPr>
        <p:spPr>
          <a:xfrm>
            <a:off x="8237334" y="2155974"/>
            <a:ext cx="794457" cy="18000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4" name="Flecha derecha 13"/>
          <p:cNvSpPr/>
          <p:nvPr/>
        </p:nvSpPr>
        <p:spPr>
          <a:xfrm rot="5400000" flipV="1">
            <a:off x="6258901" y="5026700"/>
            <a:ext cx="359999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6" name="Flecha derecha 15"/>
          <p:cNvSpPr/>
          <p:nvPr/>
        </p:nvSpPr>
        <p:spPr>
          <a:xfrm rot="5400000" flipV="1">
            <a:off x="7579701" y="5026700"/>
            <a:ext cx="359999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ENTENDIMIENTO DEL PROCESO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00136921"/>
              </p:ext>
            </p:extLst>
          </p:nvPr>
        </p:nvGraphicFramePr>
        <p:xfrm>
          <a:off x="3098800" y="1827306"/>
          <a:ext cx="5143500" cy="3278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ortar rectángulo de esquina sencilla 5"/>
          <p:cNvSpPr/>
          <p:nvPr/>
        </p:nvSpPr>
        <p:spPr>
          <a:xfrm>
            <a:off x="1230475" y="3594101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/>
              <a:t>CONTRATOS</a:t>
            </a:r>
          </a:p>
        </p:txBody>
      </p:sp>
      <p:sp>
        <p:nvSpPr>
          <p:cNvPr id="7" name="Recortar rectángulo de esquina sencilla 6"/>
          <p:cNvSpPr/>
          <p:nvPr/>
        </p:nvSpPr>
        <p:spPr>
          <a:xfrm>
            <a:off x="1230475" y="1899989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/>
              <a:t>PRESUPUESTO Y PROGRAMA DE OBRA</a:t>
            </a:r>
          </a:p>
        </p:txBody>
      </p:sp>
      <p:sp>
        <p:nvSpPr>
          <p:cNvPr id="8" name="Recortar rectángulo de esquina sencilla 7"/>
          <p:cNvSpPr/>
          <p:nvPr/>
        </p:nvSpPr>
        <p:spPr>
          <a:xfrm>
            <a:off x="9033400" y="3594101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/>
              <a:t>ÓRDENES DE PAGO</a:t>
            </a:r>
          </a:p>
        </p:txBody>
      </p:sp>
      <p:sp>
        <p:nvSpPr>
          <p:cNvPr id="10" name="Flecha derecha 9"/>
          <p:cNvSpPr/>
          <p:nvPr/>
        </p:nvSpPr>
        <p:spPr>
          <a:xfrm>
            <a:off x="2323175" y="3861373"/>
            <a:ext cx="794457" cy="18000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1" name="Flecha derecha 10"/>
          <p:cNvSpPr/>
          <p:nvPr/>
        </p:nvSpPr>
        <p:spPr>
          <a:xfrm>
            <a:off x="2323175" y="2165462"/>
            <a:ext cx="794457" cy="180000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ortar rectángulo de esquina sencilla 12"/>
          <p:cNvSpPr/>
          <p:nvPr/>
        </p:nvSpPr>
        <p:spPr>
          <a:xfrm>
            <a:off x="6163200" y="5299500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/>
              <a:t>INFORMES MENSUALES</a:t>
            </a:r>
          </a:p>
        </p:txBody>
      </p:sp>
      <p:sp>
        <p:nvSpPr>
          <p:cNvPr id="15" name="Recortar rectángulo de esquina sencilla 14"/>
          <p:cNvSpPr/>
          <p:nvPr/>
        </p:nvSpPr>
        <p:spPr>
          <a:xfrm>
            <a:off x="7484000" y="5299500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/>
              <a:t>ACTA DE SUPERVISIÓN/ REVISIÓN/</a:t>
            </a:r>
          </a:p>
          <a:p>
            <a:pPr algn="ctr"/>
            <a:r>
              <a:rPr lang="es-ES" sz="1000" dirty="0"/>
              <a:t>ENTREGA DEL BIEN, SERVICIO U OBRA</a:t>
            </a:r>
          </a:p>
          <a:p>
            <a:pPr algn="ctr"/>
            <a:r>
              <a:rPr lang="es-CO" sz="1000" dirty="0"/>
              <a:t> EJECUTADA</a:t>
            </a:r>
          </a:p>
        </p:txBody>
      </p:sp>
      <p:sp>
        <p:nvSpPr>
          <p:cNvPr id="17" name="Recortar rectángulo de esquina sencilla 16"/>
          <p:cNvSpPr/>
          <p:nvPr/>
        </p:nvSpPr>
        <p:spPr>
          <a:xfrm>
            <a:off x="9033400" y="1888702"/>
            <a:ext cx="1080000" cy="13680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CO" sz="1000" dirty="0"/>
              <a:t>NOTIFICACIÓN DE PAGO</a:t>
            </a:r>
          </a:p>
        </p:txBody>
      </p:sp>
      <p:sp>
        <p:nvSpPr>
          <p:cNvPr id="19" name="Flecha derecha 18"/>
          <p:cNvSpPr/>
          <p:nvPr/>
        </p:nvSpPr>
        <p:spPr>
          <a:xfrm flipH="1">
            <a:off x="5310832" y="2165462"/>
            <a:ext cx="722210" cy="198456"/>
          </a:xfrm>
          <a:prstGeom prst="rightArrow">
            <a:avLst/>
          </a:prstGeom>
          <a:solidFill>
            <a:srgbClr val="AAA29E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232247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609599" y="838200"/>
            <a:ext cx="9062436" cy="60810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s-CO" b="1" dirty="0"/>
              <a:t>ENTENDIMIENTO DEL PROCESO – ESTADOS DE LOS ITEMS DEL PRESUPUESTO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55" y="4618147"/>
            <a:ext cx="2241821" cy="11708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52" y="2438885"/>
            <a:ext cx="9804228" cy="15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5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OPORTUNIDADES DE MEJORA EN EL SOFTWARE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/>
              <a:t>El software de control de presupuestos es inestable y poco flexible.</a:t>
            </a:r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100" dirty="0"/>
          </a:p>
          <a:p>
            <a:pPr algn="just">
              <a:spcBef>
                <a:spcPts val="600"/>
              </a:spcBef>
            </a:pPr>
            <a:endParaRPr lang="es-CO" sz="100" dirty="0"/>
          </a:p>
          <a:p>
            <a:pPr algn="just">
              <a:spcBef>
                <a:spcPts val="600"/>
              </a:spcBef>
            </a:pPr>
            <a:endParaRPr lang="es-CO" sz="100" dirty="0"/>
          </a:p>
          <a:p>
            <a:pPr algn="just">
              <a:spcBef>
                <a:spcPts val="600"/>
              </a:spcBef>
            </a:pPr>
            <a:endParaRPr lang="es-CO" sz="100" dirty="0"/>
          </a:p>
          <a:p>
            <a:pPr algn="just">
              <a:spcBef>
                <a:spcPts val="600"/>
              </a:spcBef>
            </a:pPr>
            <a:endParaRPr lang="es-CO" sz="100" dirty="0"/>
          </a:p>
          <a:p>
            <a:pPr algn="just">
              <a:spcBef>
                <a:spcPts val="600"/>
              </a:spcBef>
            </a:pPr>
            <a:endParaRPr lang="es-CO" sz="100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/>
              <a:t>La aplicación se instala localmente y la consolidación de bases de datos se dificulta (hoy no está consolidada), lo que imposibilita el análisis transversal de la información.</a:t>
            </a:r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100" dirty="0"/>
          </a:p>
          <a:p>
            <a:pPr algn="just">
              <a:spcBef>
                <a:spcPts val="600"/>
              </a:spcBef>
            </a:pPr>
            <a:endParaRPr lang="es-CO" sz="1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44" t="2051" r="1946" b="3192"/>
          <a:stretch/>
        </p:blipFill>
        <p:spPr>
          <a:xfrm>
            <a:off x="8402069" y="1831159"/>
            <a:ext cx="3028951" cy="164544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-1" t="625" r="758" b="1"/>
          <a:stretch/>
        </p:blipFill>
        <p:spPr>
          <a:xfrm>
            <a:off x="4209114" y="2200254"/>
            <a:ext cx="2055588" cy="90725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08" y="2198951"/>
            <a:ext cx="1881755" cy="90986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505" t="1730" r="673" b="2515"/>
          <a:stretch/>
        </p:blipFill>
        <p:spPr>
          <a:xfrm>
            <a:off x="652308" y="2061634"/>
            <a:ext cx="3429000" cy="11844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Imagen 12"/>
          <p:cNvPicPr/>
          <p:nvPr/>
        </p:nvPicPr>
        <p:blipFill>
          <a:blip r:embed="rId6"/>
          <a:stretch>
            <a:fillRect/>
          </a:stretch>
        </p:blipFill>
        <p:spPr>
          <a:xfrm>
            <a:off x="4067335" y="4516438"/>
            <a:ext cx="34004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2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609598" y="6388100"/>
            <a:ext cx="7112544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OPORTUNIDADES DE MEJORA EN EL SOFTWARE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/>
              <a:t>El ambiente de cargue de información es poco intuitivo, muy manual y visualmente pobre (baja usabilidad).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100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/>
              <a:t>Cuando se monta el presupuesto, únicamente permite cargar los capítulos, los subcapítulos y demás detalles deben ser cargados manualmente (este cargue puede tardar hasta dos meses).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707" r="66141" b="74479"/>
          <a:stretch/>
        </p:blipFill>
        <p:spPr>
          <a:xfrm>
            <a:off x="3548747" y="1947436"/>
            <a:ext cx="4313392" cy="1866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583" y="4533392"/>
            <a:ext cx="3315720" cy="23246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70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07" y="5409126"/>
            <a:ext cx="3116687" cy="10135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OPORTUNIDADES DE MEJORA EN EL SOFTWARE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/>
              <a:t>El manual de usuario es pobre y no define los procesos al detalle necesario.</a:t>
            </a:r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sz="2000" dirty="0"/>
          </a:p>
          <a:p>
            <a:pPr algn="just">
              <a:spcBef>
                <a:spcPts val="600"/>
              </a:spcBef>
            </a:pPr>
            <a:endParaRPr lang="es-CO" dirty="0"/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CO" sz="2000" dirty="0"/>
              <a:t>La herramienta debido a las oportunidades que se enumeraron anteriormente, se utiliza únicamente como registro de cierta información que previamente es calculada en Excel. Teniendo un uso paralelo haciendo ineficiente el proceso.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29" y="1929081"/>
            <a:ext cx="3821540" cy="25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0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477982" y="2015838"/>
            <a:ext cx="7574973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ÍNDICE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ENTENDIMIENTO DEL PROCESO Y LA OPORTUNIDAD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OBJETIVOS Y ALCANCE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FASES PROPUESTAS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REQUERIMIENTOS INICIALES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COTIZACIONES PROVEEDORES INFORMÁTICOS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s-CO" sz="2000" dirty="0"/>
              <a:t>DESARROLLO PROPIO</a:t>
            </a:r>
          </a:p>
        </p:txBody>
      </p:sp>
    </p:spTree>
    <p:extLst>
      <p:ext uri="{BB962C8B-B14F-4D97-AF65-F5344CB8AC3E}">
        <p14:creationId xmlns:p14="http://schemas.microsoft.com/office/powerpoint/2010/main" val="353383106"/>
      </p:ext>
    </p:extLst>
  </p:cSld>
  <p:clrMapOvr>
    <a:masterClrMapping/>
  </p:clrMapOvr>
</p:sld>
</file>

<file path=ppt/theme/theme1.xml><?xml version="1.0" encoding="utf-8"?>
<a:theme xmlns:a="http://schemas.openxmlformats.org/drawingml/2006/main" name="Payc_2013">
  <a:themeElements>
    <a:clrScheme name="PAYC 1">
      <a:dk1>
        <a:sysClr val="windowText" lastClr="000000"/>
      </a:dk1>
      <a:lt1>
        <a:sysClr val="window" lastClr="FFFFFF"/>
      </a:lt1>
      <a:dk2>
        <a:srgbClr val="321B0B"/>
      </a:dk2>
      <a:lt2>
        <a:srgbClr val="F6EBE0"/>
      </a:lt2>
      <a:accent1>
        <a:srgbClr val="58391C"/>
      </a:accent1>
      <a:accent2>
        <a:srgbClr val="C20D24"/>
      </a:accent2>
      <a:accent3>
        <a:srgbClr val="268C36"/>
      </a:accent3>
      <a:accent4>
        <a:srgbClr val="731769"/>
      </a:accent4>
      <a:accent5>
        <a:srgbClr val="4C639D"/>
      </a:accent5>
      <a:accent6>
        <a:srgbClr val="EC9E21"/>
      </a:accent6>
      <a:hlink>
        <a:srgbClr val="AB1321"/>
      </a:hlink>
      <a:folHlink>
        <a:srgbClr val="930B22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r 6">
    <a:dk1>
      <a:sysClr val="windowText" lastClr="000000"/>
    </a:dk1>
    <a:lt1>
      <a:sysClr val="window" lastClr="FFFFFF"/>
    </a:lt1>
    <a:dk2>
      <a:srgbClr val="58391C"/>
    </a:dk2>
    <a:lt2>
      <a:srgbClr val="F6EBE0"/>
    </a:lt2>
    <a:accent1>
      <a:srgbClr val="58391C"/>
    </a:accent1>
    <a:accent2>
      <a:srgbClr val="C20D24"/>
    </a:accent2>
    <a:accent3>
      <a:srgbClr val="268C36"/>
    </a:accent3>
    <a:accent4>
      <a:srgbClr val="731769"/>
    </a:accent4>
    <a:accent5>
      <a:srgbClr val="4C639D"/>
    </a:accent5>
    <a:accent6>
      <a:srgbClr val="EC9E21"/>
    </a:accent6>
    <a:hlink>
      <a:srgbClr val="AB1321"/>
    </a:hlink>
    <a:folHlink>
      <a:srgbClr val="930B22"/>
    </a:folHlink>
  </a:clrScheme>
  <a:fontScheme name="Plaza">
    <a:majorFont>
      <a:latin typeface="Century Gothic"/>
      <a:ea typeface=""/>
      <a:cs typeface=""/>
      <a:font script="Jpan" typeface="メイリオ"/>
    </a:majorFont>
    <a:minorFont>
      <a:latin typeface="Century Gothic"/>
      <a:ea typeface=""/>
      <a:cs typeface=""/>
      <a:font script="Jpan" typeface="メイリオ"/>
    </a:minorFont>
  </a:fontScheme>
  <a:fmtScheme name="Plaza">
    <a:fillStyleLst>
      <a:solidFill>
        <a:schemeClr val="phClr"/>
      </a:solidFill>
      <a:gradFill rotWithShape="1">
        <a:gsLst>
          <a:gs pos="0">
            <a:schemeClr val="phClr">
              <a:tint val="100000"/>
              <a:shade val="60000"/>
              <a:satMod val="135000"/>
            </a:schemeClr>
          </a:gs>
          <a:gs pos="100000">
            <a:schemeClr val="phClr">
              <a:tint val="100000"/>
              <a:shade val="100000"/>
              <a:satMod val="135000"/>
            </a:schemeClr>
          </a:gs>
        </a:gsLst>
        <a:lin ang="16200000" scaled="1"/>
      </a:gradFill>
      <a:gradFill rotWithShape="1">
        <a:gsLst>
          <a:gs pos="0">
            <a:schemeClr val="phClr">
              <a:shade val="70000"/>
              <a:satMod val="120000"/>
            </a:schemeClr>
          </a:gs>
          <a:gs pos="35000">
            <a:schemeClr val="phClr">
              <a:shade val="100000"/>
              <a:satMod val="150000"/>
            </a:schemeClr>
          </a:gs>
          <a:gs pos="70000">
            <a:schemeClr val="phClr">
              <a:tint val="100000"/>
              <a:shade val="100000"/>
              <a:satMod val="200000"/>
              <a:greenMod val="100000"/>
            </a:schemeClr>
          </a:gs>
          <a:gs pos="100000">
            <a:schemeClr val="phClr">
              <a:tint val="100000"/>
              <a:shade val="100000"/>
              <a:satMod val="250000"/>
              <a:greenMod val="100000"/>
            </a:schemeClr>
          </a:gs>
        </a:gsLst>
        <a:lin ang="16200000" scaled="1"/>
      </a:gradFill>
    </a:fillStyleLst>
    <a:lnStyleLst>
      <a:ln w="12700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a:effectStyle>
      <a:effectStyle>
        <a:effectLst>
          <a:innerShdw blurRad="50800" dist="25400" dir="13500000">
            <a:srgbClr val="FFFFFF">
              <a:alpha val="75000"/>
            </a:srgbClr>
          </a:innerShdw>
          <a:outerShdw blurRad="88900" dist="38100" dir="6600000" sx="101000" sy="101000" rotWithShape="0">
            <a:srgbClr val="000000">
              <a:alpha val="50000"/>
            </a:srgbClr>
          </a:outerShdw>
        </a:effectLst>
        <a:scene3d>
          <a:camera prst="perspectiveFront" fov="3000000"/>
          <a:lightRig rig="morning" dir="tl">
            <a:rot lat="0" lon="0" rev="1800000"/>
          </a:lightRig>
        </a:scene3d>
        <a:sp3d contourW="38100" prstMaterial="softEdge">
          <a:bevelT w="25400" h="38100"/>
          <a:contourClr>
            <a:schemeClr val="phClr">
              <a:tint val="6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4558</TotalTime>
  <Words>1320</Words>
  <Application>Microsoft Office PowerPoint</Application>
  <PresentationFormat>Panorámica</PresentationFormat>
  <Paragraphs>293</Paragraphs>
  <Slides>26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7" baseType="lpstr">
      <vt:lpstr>ＭＳ Ｐゴシック</vt:lpstr>
      <vt:lpstr>ＭＳ Ｐゴシック</vt:lpstr>
      <vt:lpstr>Alte DIN 1451 Mittelschrift</vt:lpstr>
      <vt:lpstr>Arial</vt:lpstr>
      <vt:lpstr>Calibri</vt:lpstr>
      <vt:lpstr>Century Gothic</vt:lpstr>
      <vt:lpstr>Franklin Gothic Book</vt:lpstr>
      <vt:lpstr>Franklin Gothic Demi</vt:lpstr>
      <vt:lpstr>Wingdings</vt:lpstr>
      <vt:lpstr>Wingdings 2</vt:lpstr>
      <vt:lpstr>Payc_2013</vt:lpstr>
      <vt:lpstr>Control Proyectos de Construcción</vt:lpstr>
      <vt:lpstr>ÍNDICE</vt:lpstr>
      <vt:lpstr>ÍNDICE</vt:lpstr>
      <vt:lpstr>ENTENDIMIENTO DEL PROCESO</vt:lpstr>
      <vt:lpstr>ENTENDIMIENTO DEL PROCESO – ESTADOS DE LOS ITEMS DEL PRESUPUESTO</vt:lpstr>
      <vt:lpstr>OPORTUNIDADES DE MEJORA EN EL SOFTWARE</vt:lpstr>
      <vt:lpstr>OPORTUNIDADES DE MEJORA EN EL SOFTWARE</vt:lpstr>
      <vt:lpstr>OPORTUNIDADES DE MEJORA EN EL SOFTWARE</vt:lpstr>
      <vt:lpstr>ÍNDICE</vt:lpstr>
      <vt:lpstr>OBJETIVOS DEL PROYECTO</vt:lpstr>
      <vt:lpstr>ÍNDICE</vt:lpstr>
      <vt:lpstr>FASES PROPUESTAS</vt:lpstr>
      <vt:lpstr>ÍNDICE</vt:lpstr>
      <vt:lpstr>REQUERIMIENTOS INICIALES</vt:lpstr>
      <vt:lpstr>CAUSAS DESVÍOS – PREVER IMPACTOS FUTUROS</vt:lpstr>
      <vt:lpstr>Presentación de PowerPoint</vt:lpstr>
      <vt:lpstr>ÍNDICE</vt:lpstr>
      <vt:lpstr>COTIZACIONES DE PROVEEDORES</vt:lpstr>
      <vt:lpstr>COTIZACIONES DE PROVEEDORES</vt:lpstr>
      <vt:lpstr>COTIZACIONES DE PROVEEDORES</vt:lpstr>
      <vt:lpstr>COTIZACIONES DE PROVEEDORES</vt:lpstr>
      <vt:lpstr>COTIZACIONES DE PROVEEDORES</vt:lpstr>
      <vt:lpstr>COTIZACIONES DE PROVEEDORES</vt:lpstr>
      <vt:lpstr>ÍNDICE</vt:lpstr>
      <vt:lpstr>RECURSOS NECESARIOS Y COSTOS DEL PROYECTO DE DESARROLLO</vt:lpstr>
      <vt:lpstr>PASOS A SEGUIR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QUIÉNES SOMOS</dc:title>
  <dc:creator>Javier Piraquive</dc:creator>
  <cp:lastModifiedBy>Jaime Parra</cp:lastModifiedBy>
  <cp:revision>388</cp:revision>
  <dcterms:created xsi:type="dcterms:W3CDTF">2013-08-15T16:23:06Z</dcterms:created>
  <dcterms:modified xsi:type="dcterms:W3CDTF">2018-11-08T20:02:10Z</dcterms:modified>
</cp:coreProperties>
</file>