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34"/>
  </p:notesMasterIdLst>
  <p:handoutMasterIdLst>
    <p:handoutMasterId r:id="rId35"/>
  </p:handoutMasterIdLst>
  <p:sldIdLst>
    <p:sldId id="371" r:id="rId5"/>
    <p:sldId id="462" r:id="rId6"/>
    <p:sldId id="466" r:id="rId7"/>
    <p:sldId id="467" r:id="rId8"/>
    <p:sldId id="468" r:id="rId9"/>
    <p:sldId id="469" r:id="rId10"/>
    <p:sldId id="470" r:id="rId11"/>
    <p:sldId id="471" r:id="rId12"/>
    <p:sldId id="472" r:id="rId13"/>
    <p:sldId id="473" r:id="rId14"/>
    <p:sldId id="474" r:id="rId15"/>
    <p:sldId id="475" r:id="rId16"/>
    <p:sldId id="476" r:id="rId17"/>
    <p:sldId id="477" r:id="rId18"/>
    <p:sldId id="478" r:id="rId19"/>
    <p:sldId id="479" r:id="rId20"/>
    <p:sldId id="480" r:id="rId21"/>
    <p:sldId id="481" r:id="rId22"/>
    <p:sldId id="482" r:id="rId23"/>
    <p:sldId id="483" r:id="rId24"/>
    <p:sldId id="484" r:id="rId25"/>
    <p:sldId id="465" r:id="rId26"/>
    <p:sldId id="463" r:id="rId27"/>
    <p:sldId id="491" r:id="rId28"/>
    <p:sldId id="485" r:id="rId29"/>
    <p:sldId id="486" r:id="rId30"/>
    <p:sldId id="489" r:id="rId31"/>
    <p:sldId id="490" r:id="rId32"/>
    <p:sldId id="487" r:id="rId33"/>
  </p:sldIdLst>
  <p:sldSz cx="12192000" cy="6858000"/>
  <p:notesSz cx="6858000" cy="9144000"/>
  <p:defaultTextStyle>
    <a:defPPr>
      <a:defRPr lang="es-ES_tradnl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OYECTO" initials="P" lastIdx="2" clrIdx="0">
    <p:extLst>
      <p:ext uri="{19B8F6BF-5375-455C-9EA6-DF929625EA0E}">
        <p15:presenceInfo xmlns:p15="http://schemas.microsoft.com/office/powerpoint/2012/main" userId="PROYECT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65911"/>
    <a:srgbClr val="FF6FCF"/>
    <a:srgbClr val="AAA29E"/>
    <a:srgbClr val="52882D"/>
    <a:srgbClr val="3C67A3"/>
    <a:srgbClr val="8000FF"/>
    <a:srgbClr val="800040"/>
    <a:srgbClr val="000080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6" autoAdjust="0"/>
    <p:restoredTop sz="94434" autoAdjust="0"/>
  </p:normalViewPr>
  <p:slideViewPr>
    <p:cSldViewPr snapToGrid="0" snapToObjects="1" showGuides="1">
      <p:cViewPr varScale="1">
        <p:scale>
          <a:sx n="69" d="100"/>
          <a:sy n="69" d="100"/>
        </p:scale>
        <p:origin x="702" y="66"/>
      </p:cViewPr>
      <p:guideLst/>
    </p:cSldViewPr>
  </p:slideViewPr>
  <p:outlineViewPr>
    <p:cViewPr>
      <p:scale>
        <a:sx n="33" d="100"/>
        <a:sy n="33" d="100"/>
      </p:scale>
      <p:origin x="0" y="38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32"/>
    </p:cViewPr>
  </p:sorterViewPr>
  <p:notesViewPr>
    <p:cSldViewPr snapToGrid="0" snapToObjects="1" showGuides="1">
      <p:cViewPr varScale="1">
        <p:scale>
          <a:sx n="85" d="100"/>
          <a:sy n="85" d="100"/>
        </p:scale>
        <p:origin x="-37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HD%20Piraco%2027%22:Users:imac:Library:Containers:com.apple.mail:Data:Library:Mail%20Downloads:referencia%20rapida%2009%20JUL%2013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60"/>
      <c:hPercent val="100"/>
      <c:rotY val="0"/>
      <c:depthPercent val="100"/>
      <c:rAngAx val="0"/>
      <c:perspective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rgbClr val="4C639D"/>
              </a:solidFill>
            </c:spPr>
            <c:extLst>
              <c:ext xmlns:c16="http://schemas.microsoft.com/office/drawing/2014/chart" uri="{C3380CC4-5D6E-409C-BE32-E72D297353CC}">
                <c16:uniqueId val="{00000001-7741-49F2-A80B-5099EF872129}"/>
              </c:ext>
            </c:extLst>
          </c:dPt>
          <c:dLbls>
            <c:dLbl>
              <c:idx val="2"/>
              <c:layout>
                <c:manualLayout>
                  <c:x val="-6.5907270276078997E-3"/>
                  <c:y val="-0.24164593911742299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741-49F2-A80B-5099EF87212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latin typeface="Franklin Gothic Book"/>
                    <a:cs typeface="Franklin Gothic Book"/>
                  </a:defRPr>
                </a:pPr>
                <a:endParaRPr lang="es-CO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'General Español'!$C$7:$C$9</c:f>
              <c:strCache>
                <c:ptCount val="3"/>
                <c:pt idx="0">
                  <c:v> GERENCIA</c:v>
                </c:pt>
                <c:pt idx="1">
                  <c:v> INTERVENTORIA</c:v>
                </c:pt>
                <c:pt idx="2">
                  <c:v>PRESUPUESTO Y_x000d_PROGRAMACIÓN</c:v>
                </c:pt>
              </c:strCache>
            </c:strRef>
          </c:cat>
          <c:val>
            <c:numRef>
              <c:f>'General Español'!$H$7:$H$9</c:f>
              <c:numCache>
                <c:formatCode>#,##0</c:formatCode>
                <c:ptCount val="3"/>
                <c:pt idx="0">
                  <c:v>81612.305164095</c:v>
                </c:pt>
                <c:pt idx="1">
                  <c:v>74854.779759446406</c:v>
                </c:pt>
                <c:pt idx="2">
                  <c:v>4034.3934385911371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741-49F2-A80B-5099EF8721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plotVisOnly val="1"/>
    <c:dispBlanksAs val="zero"/>
    <c:showDLblsOverMax val="0"/>
  </c:chart>
  <c:txPr>
    <a:bodyPr/>
    <a:lstStyle/>
    <a:p>
      <a:pPr>
        <a:defRPr sz="1800"/>
      </a:pPr>
      <a:endParaRPr lang="es-CO"/>
    </a:p>
  </c:txPr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B93944-577A-4468-A32A-21CCC05FB813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4201AC10-BBBD-49B6-8031-3B3F68329839}">
      <dgm:prSet phldrT="[Texto]" custT="1"/>
      <dgm:spPr/>
      <dgm:t>
        <a:bodyPr/>
        <a:lstStyle/>
        <a:p>
          <a:r>
            <a:rPr lang="es-CO" sz="2000" dirty="0"/>
            <a:t>Solicitar a la gerencia técnica, comercial y financiera los proyectos actuales</a:t>
          </a:r>
        </a:p>
      </dgm:t>
    </dgm:pt>
    <dgm:pt modelId="{F276AE22-3C45-4092-B5ED-953EC7B6C2D1}" type="parTrans" cxnId="{CD667CAC-3279-4465-A7AC-34F1C61F28A9}">
      <dgm:prSet/>
      <dgm:spPr/>
      <dgm:t>
        <a:bodyPr/>
        <a:lstStyle/>
        <a:p>
          <a:endParaRPr lang="es-CO" sz="1400"/>
        </a:p>
      </dgm:t>
    </dgm:pt>
    <dgm:pt modelId="{EBD2F6CD-271D-403F-8FBA-3F52D3582089}" type="sibTrans" cxnId="{CD667CAC-3279-4465-A7AC-34F1C61F28A9}">
      <dgm:prSet custT="1"/>
      <dgm:spPr/>
      <dgm:t>
        <a:bodyPr/>
        <a:lstStyle/>
        <a:p>
          <a:endParaRPr lang="es-CO" sz="1600"/>
        </a:p>
      </dgm:t>
    </dgm:pt>
    <dgm:pt modelId="{7ACE34D6-656E-4628-BE20-7AFEDB8F012C}">
      <dgm:prSet phldrT="[Texto]" custT="1"/>
      <dgm:spPr/>
      <dgm:t>
        <a:bodyPr/>
        <a:lstStyle/>
        <a:p>
          <a:r>
            <a:rPr lang="es-CO" sz="2000" dirty="0"/>
            <a:t>Actualizar la base de datos de contratos con la información contractual</a:t>
          </a:r>
        </a:p>
      </dgm:t>
    </dgm:pt>
    <dgm:pt modelId="{3640C246-3B59-4E82-BD60-D0F0E14A8599}" type="parTrans" cxnId="{9D203E22-FFB5-4951-8FE7-E989A87BDD63}">
      <dgm:prSet/>
      <dgm:spPr/>
      <dgm:t>
        <a:bodyPr/>
        <a:lstStyle/>
        <a:p>
          <a:endParaRPr lang="es-CO" sz="1400"/>
        </a:p>
      </dgm:t>
    </dgm:pt>
    <dgm:pt modelId="{371AE60A-BF88-470F-8F0F-1F84473272C0}" type="sibTrans" cxnId="{9D203E22-FFB5-4951-8FE7-E989A87BDD63}">
      <dgm:prSet custT="1"/>
      <dgm:spPr/>
      <dgm:t>
        <a:bodyPr/>
        <a:lstStyle/>
        <a:p>
          <a:endParaRPr lang="es-CO" sz="1600"/>
        </a:p>
      </dgm:t>
    </dgm:pt>
    <dgm:pt modelId="{BCEEF94D-747F-4A00-9292-06CD45DC0494}">
      <dgm:prSet phldrT="[Texto]" custT="1"/>
      <dgm:spPr/>
      <dgm:t>
        <a:bodyPr/>
        <a:lstStyle/>
        <a:p>
          <a:r>
            <a:rPr lang="es-CO" sz="2000" dirty="0"/>
            <a:t>Enviar al área comercial para que valide y corrija la información</a:t>
          </a:r>
        </a:p>
      </dgm:t>
    </dgm:pt>
    <dgm:pt modelId="{316075D1-4C64-4100-8F01-005082CEC25B}" type="parTrans" cxnId="{48515203-B316-40B2-B5F5-B095AE852702}">
      <dgm:prSet/>
      <dgm:spPr/>
      <dgm:t>
        <a:bodyPr/>
        <a:lstStyle/>
        <a:p>
          <a:endParaRPr lang="es-CO" sz="1400"/>
        </a:p>
      </dgm:t>
    </dgm:pt>
    <dgm:pt modelId="{04D04430-E964-421D-A613-9371CAE6E9FF}" type="sibTrans" cxnId="{48515203-B316-40B2-B5F5-B095AE852702}">
      <dgm:prSet/>
      <dgm:spPr/>
      <dgm:t>
        <a:bodyPr/>
        <a:lstStyle/>
        <a:p>
          <a:endParaRPr lang="es-CO" sz="1400"/>
        </a:p>
      </dgm:t>
    </dgm:pt>
    <dgm:pt modelId="{7213D632-6941-43CA-99A0-CFA9D3DA8137}" type="pres">
      <dgm:prSet presAssocID="{57B93944-577A-4468-A32A-21CCC05FB813}" presName="diagram" presStyleCnt="0">
        <dgm:presLayoutVars>
          <dgm:dir/>
          <dgm:resizeHandles val="exact"/>
        </dgm:presLayoutVars>
      </dgm:prSet>
      <dgm:spPr/>
    </dgm:pt>
    <dgm:pt modelId="{C45387AC-FB3D-4D62-BB05-A64BDA829C38}" type="pres">
      <dgm:prSet presAssocID="{4201AC10-BBBD-49B6-8031-3B3F68329839}" presName="node" presStyleLbl="node1" presStyleIdx="0" presStyleCnt="3">
        <dgm:presLayoutVars>
          <dgm:bulletEnabled val="1"/>
        </dgm:presLayoutVars>
      </dgm:prSet>
      <dgm:spPr/>
    </dgm:pt>
    <dgm:pt modelId="{6026A53E-A61E-44F8-A9A4-3925BF93F3DF}" type="pres">
      <dgm:prSet presAssocID="{EBD2F6CD-271D-403F-8FBA-3F52D3582089}" presName="sibTrans" presStyleLbl="sibTrans2D1" presStyleIdx="0" presStyleCnt="2"/>
      <dgm:spPr/>
    </dgm:pt>
    <dgm:pt modelId="{63A7BAC8-5D4A-4E31-A6A8-16ED19B33696}" type="pres">
      <dgm:prSet presAssocID="{EBD2F6CD-271D-403F-8FBA-3F52D3582089}" presName="connectorText" presStyleLbl="sibTrans2D1" presStyleIdx="0" presStyleCnt="2"/>
      <dgm:spPr/>
    </dgm:pt>
    <dgm:pt modelId="{E313BE3D-9B6B-419F-B2B0-E869940636FB}" type="pres">
      <dgm:prSet presAssocID="{7ACE34D6-656E-4628-BE20-7AFEDB8F012C}" presName="node" presStyleLbl="node1" presStyleIdx="1" presStyleCnt="3">
        <dgm:presLayoutVars>
          <dgm:bulletEnabled val="1"/>
        </dgm:presLayoutVars>
      </dgm:prSet>
      <dgm:spPr/>
    </dgm:pt>
    <dgm:pt modelId="{7E352AFA-0B1A-47D8-94E5-44D75EAE9638}" type="pres">
      <dgm:prSet presAssocID="{371AE60A-BF88-470F-8F0F-1F84473272C0}" presName="sibTrans" presStyleLbl="sibTrans2D1" presStyleIdx="1" presStyleCnt="2"/>
      <dgm:spPr/>
    </dgm:pt>
    <dgm:pt modelId="{EB0A0C64-C99A-438C-9FB2-64E4EBA7A9E5}" type="pres">
      <dgm:prSet presAssocID="{371AE60A-BF88-470F-8F0F-1F84473272C0}" presName="connectorText" presStyleLbl="sibTrans2D1" presStyleIdx="1" presStyleCnt="2"/>
      <dgm:spPr/>
    </dgm:pt>
    <dgm:pt modelId="{EA0AE689-39FD-4577-87D7-569533DC6228}" type="pres">
      <dgm:prSet presAssocID="{BCEEF94D-747F-4A00-9292-06CD45DC0494}" presName="node" presStyleLbl="node1" presStyleIdx="2" presStyleCnt="3">
        <dgm:presLayoutVars>
          <dgm:bulletEnabled val="1"/>
        </dgm:presLayoutVars>
      </dgm:prSet>
      <dgm:spPr/>
    </dgm:pt>
  </dgm:ptLst>
  <dgm:cxnLst>
    <dgm:cxn modelId="{48515203-B316-40B2-B5F5-B095AE852702}" srcId="{57B93944-577A-4468-A32A-21CCC05FB813}" destId="{BCEEF94D-747F-4A00-9292-06CD45DC0494}" srcOrd="2" destOrd="0" parTransId="{316075D1-4C64-4100-8F01-005082CEC25B}" sibTransId="{04D04430-E964-421D-A613-9371CAE6E9FF}"/>
    <dgm:cxn modelId="{9D203E22-FFB5-4951-8FE7-E989A87BDD63}" srcId="{57B93944-577A-4468-A32A-21CCC05FB813}" destId="{7ACE34D6-656E-4628-BE20-7AFEDB8F012C}" srcOrd="1" destOrd="0" parTransId="{3640C246-3B59-4E82-BD60-D0F0E14A8599}" sibTransId="{371AE60A-BF88-470F-8F0F-1F84473272C0}"/>
    <dgm:cxn modelId="{B2DBAB38-BBA1-43C0-8663-573DE3CC1973}" type="presOf" srcId="{EBD2F6CD-271D-403F-8FBA-3F52D3582089}" destId="{63A7BAC8-5D4A-4E31-A6A8-16ED19B33696}" srcOrd="1" destOrd="0" presId="urn:microsoft.com/office/officeart/2005/8/layout/process5"/>
    <dgm:cxn modelId="{04577645-357C-4EA1-9558-7F73C17257BF}" type="presOf" srcId="{7ACE34D6-656E-4628-BE20-7AFEDB8F012C}" destId="{E313BE3D-9B6B-419F-B2B0-E869940636FB}" srcOrd="0" destOrd="0" presId="urn:microsoft.com/office/officeart/2005/8/layout/process5"/>
    <dgm:cxn modelId="{A7102455-6387-4241-BE33-EA11E94E23E0}" type="presOf" srcId="{371AE60A-BF88-470F-8F0F-1F84473272C0}" destId="{EB0A0C64-C99A-438C-9FB2-64E4EBA7A9E5}" srcOrd="1" destOrd="0" presId="urn:microsoft.com/office/officeart/2005/8/layout/process5"/>
    <dgm:cxn modelId="{166C0386-9CC8-4147-9900-DDE16CB6D24B}" type="presOf" srcId="{BCEEF94D-747F-4A00-9292-06CD45DC0494}" destId="{EA0AE689-39FD-4577-87D7-569533DC6228}" srcOrd="0" destOrd="0" presId="urn:microsoft.com/office/officeart/2005/8/layout/process5"/>
    <dgm:cxn modelId="{0C313989-CD71-4A0B-8425-7FFE241BB305}" type="presOf" srcId="{371AE60A-BF88-470F-8F0F-1F84473272C0}" destId="{7E352AFA-0B1A-47D8-94E5-44D75EAE9638}" srcOrd="0" destOrd="0" presId="urn:microsoft.com/office/officeart/2005/8/layout/process5"/>
    <dgm:cxn modelId="{CD667CAC-3279-4465-A7AC-34F1C61F28A9}" srcId="{57B93944-577A-4468-A32A-21CCC05FB813}" destId="{4201AC10-BBBD-49B6-8031-3B3F68329839}" srcOrd="0" destOrd="0" parTransId="{F276AE22-3C45-4092-B5ED-953EC7B6C2D1}" sibTransId="{EBD2F6CD-271D-403F-8FBA-3F52D3582089}"/>
    <dgm:cxn modelId="{68D604D0-665F-4C7B-AAC3-5768916A3060}" type="presOf" srcId="{EBD2F6CD-271D-403F-8FBA-3F52D3582089}" destId="{6026A53E-A61E-44F8-A9A4-3925BF93F3DF}" srcOrd="0" destOrd="0" presId="urn:microsoft.com/office/officeart/2005/8/layout/process5"/>
    <dgm:cxn modelId="{73FF21DB-649F-4106-A097-01C2FB42C778}" type="presOf" srcId="{4201AC10-BBBD-49B6-8031-3B3F68329839}" destId="{C45387AC-FB3D-4D62-BB05-A64BDA829C38}" srcOrd="0" destOrd="0" presId="urn:microsoft.com/office/officeart/2005/8/layout/process5"/>
    <dgm:cxn modelId="{7E4689FB-2CBB-4E68-BA63-CB7D0A53CEA9}" type="presOf" srcId="{57B93944-577A-4468-A32A-21CCC05FB813}" destId="{7213D632-6941-43CA-99A0-CFA9D3DA8137}" srcOrd="0" destOrd="0" presId="urn:microsoft.com/office/officeart/2005/8/layout/process5"/>
    <dgm:cxn modelId="{148C7E19-E113-400A-B869-22BB20F2265C}" type="presParOf" srcId="{7213D632-6941-43CA-99A0-CFA9D3DA8137}" destId="{C45387AC-FB3D-4D62-BB05-A64BDA829C38}" srcOrd="0" destOrd="0" presId="urn:microsoft.com/office/officeart/2005/8/layout/process5"/>
    <dgm:cxn modelId="{3895B9B2-C209-446A-AB19-F83C14ECCB4B}" type="presParOf" srcId="{7213D632-6941-43CA-99A0-CFA9D3DA8137}" destId="{6026A53E-A61E-44F8-A9A4-3925BF93F3DF}" srcOrd="1" destOrd="0" presId="urn:microsoft.com/office/officeart/2005/8/layout/process5"/>
    <dgm:cxn modelId="{46279CBD-1A77-4C99-A9A3-B224D342709B}" type="presParOf" srcId="{6026A53E-A61E-44F8-A9A4-3925BF93F3DF}" destId="{63A7BAC8-5D4A-4E31-A6A8-16ED19B33696}" srcOrd="0" destOrd="0" presId="urn:microsoft.com/office/officeart/2005/8/layout/process5"/>
    <dgm:cxn modelId="{B5719EA0-F035-4288-8AC3-6CDB1EFFC944}" type="presParOf" srcId="{7213D632-6941-43CA-99A0-CFA9D3DA8137}" destId="{E313BE3D-9B6B-419F-B2B0-E869940636FB}" srcOrd="2" destOrd="0" presId="urn:microsoft.com/office/officeart/2005/8/layout/process5"/>
    <dgm:cxn modelId="{FA674F80-6561-498D-9D34-36D4D63B3AC8}" type="presParOf" srcId="{7213D632-6941-43CA-99A0-CFA9D3DA8137}" destId="{7E352AFA-0B1A-47D8-94E5-44D75EAE9638}" srcOrd="3" destOrd="0" presId="urn:microsoft.com/office/officeart/2005/8/layout/process5"/>
    <dgm:cxn modelId="{6EB9C6C2-312D-4E79-9B98-1ADC3649558E}" type="presParOf" srcId="{7E352AFA-0B1A-47D8-94E5-44D75EAE9638}" destId="{EB0A0C64-C99A-438C-9FB2-64E4EBA7A9E5}" srcOrd="0" destOrd="0" presId="urn:microsoft.com/office/officeart/2005/8/layout/process5"/>
    <dgm:cxn modelId="{D92537FC-11CE-4933-AA29-7A55C3B05AA0}" type="presParOf" srcId="{7213D632-6941-43CA-99A0-CFA9D3DA8137}" destId="{EA0AE689-39FD-4577-87D7-569533DC6228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B93944-577A-4468-A32A-21CCC05FB813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4201AC10-BBBD-49B6-8031-3B3F68329839}">
      <dgm:prSet phldrT="[Texto]" custT="1"/>
      <dgm:spPr/>
      <dgm:t>
        <a:bodyPr/>
        <a:lstStyle/>
        <a:p>
          <a:r>
            <a:rPr lang="es-CO" sz="2000" dirty="0"/>
            <a:t>Solicitar a la gerencia técnica, comercial y financiera los proyectos actuales</a:t>
          </a:r>
        </a:p>
      </dgm:t>
    </dgm:pt>
    <dgm:pt modelId="{F276AE22-3C45-4092-B5ED-953EC7B6C2D1}" type="parTrans" cxnId="{CD667CAC-3279-4465-A7AC-34F1C61F28A9}">
      <dgm:prSet/>
      <dgm:spPr/>
      <dgm:t>
        <a:bodyPr/>
        <a:lstStyle/>
        <a:p>
          <a:endParaRPr lang="es-CO" sz="1400"/>
        </a:p>
      </dgm:t>
    </dgm:pt>
    <dgm:pt modelId="{EBD2F6CD-271D-403F-8FBA-3F52D3582089}" type="sibTrans" cxnId="{CD667CAC-3279-4465-A7AC-34F1C61F28A9}">
      <dgm:prSet custT="1"/>
      <dgm:spPr/>
      <dgm:t>
        <a:bodyPr/>
        <a:lstStyle/>
        <a:p>
          <a:endParaRPr lang="es-CO" sz="1600"/>
        </a:p>
      </dgm:t>
    </dgm:pt>
    <dgm:pt modelId="{7ACE34D6-656E-4628-BE20-7AFEDB8F012C}">
      <dgm:prSet phldrT="[Texto]" custT="1"/>
      <dgm:spPr/>
      <dgm:t>
        <a:bodyPr/>
        <a:lstStyle/>
        <a:p>
          <a:r>
            <a:rPr lang="es-CO" sz="2000" dirty="0"/>
            <a:t>Actualizar la base de datos de contratos con la información contractual</a:t>
          </a:r>
        </a:p>
      </dgm:t>
    </dgm:pt>
    <dgm:pt modelId="{3640C246-3B59-4E82-BD60-D0F0E14A8599}" type="parTrans" cxnId="{9D203E22-FFB5-4951-8FE7-E989A87BDD63}">
      <dgm:prSet/>
      <dgm:spPr/>
      <dgm:t>
        <a:bodyPr/>
        <a:lstStyle/>
        <a:p>
          <a:endParaRPr lang="es-CO" sz="1400"/>
        </a:p>
      </dgm:t>
    </dgm:pt>
    <dgm:pt modelId="{371AE60A-BF88-470F-8F0F-1F84473272C0}" type="sibTrans" cxnId="{9D203E22-FFB5-4951-8FE7-E989A87BDD63}">
      <dgm:prSet custT="1"/>
      <dgm:spPr/>
      <dgm:t>
        <a:bodyPr/>
        <a:lstStyle/>
        <a:p>
          <a:endParaRPr lang="es-CO" sz="1600"/>
        </a:p>
      </dgm:t>
    </dgm:pt>
    <dgm:pt modelId="{BCEEF94D-747F-4A00-9292-06CD45DC0494}">
      <dgm:prSet phldrT="[Texto]" custT="1"/>
      <dgm:spPr/>
      <dgm:t>
        <a:bodyPr/>
        <a:lstStyle/>
        <a:p>
          <a:r>
            <a:rPr lang="es-CO" sz="2000" dirty="0"/>
            <a:t>Enviar al área técnica para que incluya sus percepciones</a:t>
          </a:r>
        </a:p>
      </dgm:t>
    </dgm:pt>
    <dgm:pt modelId="{316075D1-4C64-4100-8F01-005082CEC25B}" type="parTrans" cxnId="{48515203-B316-40B2-B5F5-B095AE852702}">
      <dgm:prSet/>
      <dgm:spPr/>
      <dgm:t>
        <a:bodyPr/>
        <a:lstStyle/>
        <a:p>
          <a:endParaRPr lang="es-CO" sz="1400"/>
        </a:p>
      </dgm:t>
    </dgm:pt>
    <dgm:pt modelId="{04D04430-E964-421D-A613-9371CAE6E9FF}" type="sibTrans" cxnId="{48515203-B316-40B2-B5F5-B095AE852702}">
      <dgm:prSet/>
      <dgm:spPr/>
      <dgm:t>
        <a:bodyPr/>
        <a:lstStyle/>
        <a:p>
          <a:endParaRPr lang="es-CO" sz="1400"/>
        </a:p>
      </dgm:t>
    </dgm:pt>
    <dgm:pt modelId="{7213D632-6941-43CA-99A0-CFA9D3DA8137}" type="pres">
      <dgm:prSet presAssocID="{57B93944-577A-4468-A32A-21CCC05FB813}" presName="diagram" presStyleCnt="0">
        <dgm:presLayoutVars>
          <dgm:dir/>
          <dgm:resizeHandles val="exact"/>
        </dgm:presLayoutVars>
      </dgm:prSet>
      <dgm:spPr/>
    </dgm:pt>
    <dgm:pt modelId="{C45387AC-FB3D-4D62-BB05-A64BDA829C38}" type="pres">
      <dgm:prSet presAssocID="{4201AC10-BBBD-49B6-8031-3B3F68329839}" presName="node" presStyleLbl="node1" presStyleIdx="0" presStyleCnt="3">
        <dgm:presLayoutVars>
          <dgm:bulletEnabled val="1"/>
        </dgm:presLayoutVars>
      </dgm:prSet>
      <dgm:spPr/>
    </dgm:pt>
    <dgm:pt modelId="{6026A53E-A61E-44F8-A9A4-3925BF93F3DF}" type="pres">
      <dgm:prSet presAssocID="{EBD2F6CD-271D-403F-8FBA-3F52D3582089}" presName="sibTrans" presStyleLbl="sibTrans2D1" presStyleIdx="0" presStyleCnt="2"/>
      <dgm:spPr/>
    </dgm:pt>
    <dgm:pt modelId="{63A7BAC8-5D4A-4E31-A6A8-16ED19B33696}" type="pres">
      <dgm:prSet presAssocID="{EBD2F6CD-271D-403F-8FBA-3F52D3582089}" presName="connectorText" presStyleLbl="sibTrans2D1" presStyleIdx="0" presStyleCnt="2"/>
      <dgm:spPr/>
    </dgm:pt>
    <dgm:pt modelId="{E313BE3D-9B6B-419F-B2B0-E869940636FB}" type="pres">
      <dgm:prSet presAssocID="{7ACE34D6-656E-4628-BE20-7AFEDB8F012C}" presName="node" presStyleLbl="node1" presStyleIdx="1" presStyleCnt="3">
        <dgm:presLayoutVars>
          <dgm:bulletEnabled val="1"/>
        </dgm:presLayoutVars>
      </dgm:prSet>
      <dgm:spPr/>
    </dgm:pt>
    <dgm:pt modelId="{7E352AFA-0B1A-47D8-94E5-44D75EAE9638}" type="pres">
      <dgm:prSet presAssocID="{371AE60A-BF88-470F-8F0F-1F84473272C0}" presName="sibTrans" presStyleLbl="sibTrans2D1" presStyleIdx="1" presStyleCnt="2"/>
      <dgm:spPr/>
    </dgm:pt>
    <dgm:pt modelId="{EB0A0C64-C99A-438C-9FB2-64E4EBA7A9E5}" type="pres">
      <dgm:prSet presAssocID="{371AE60A-BF88-470F-8F0F-1F84473272C0}" presName="connectorText" presStyleLbl="sibTrans2D1" presStyleIdx="1" presStyleCnt="2"/>
      <dgm:spPr/>
    </dgm:pt>
    <dgm:pt modelId="{EA0AE689-39FD-4577-87D7-569533DC6228}" type="pres">
      <dgm:prSet presAssocID="{BCEEF94D-747F-4A00-9292-06CD45DC0494}" presName="node" presStyleLbl="node1" presStyleIdx="2" presStyleCnt="3">
        <dgm:presLayoutVars>
          <dgm:bulletEnabled val="1"/>
        </dgm:presLayoutVars>
      </dgm:prSet>
      <dgm:spPr/>
    </dgm:pt>
  </dgm:ptLst>
  <dgm:cxnLst>
    <dgm:cxn modelId="{48515203-B316-40B2-B5F5-B095AE852702}" srcId="{57B93944-577A-4468-A32A-21CCC05FB813}" destId="{BCEEF94D-747F-4A00-9292-06CD45DC0494}" srcOrd="2" destOrd="0" parTransId="{316075D1-4C64-4100-8F01-005082CEC25B}" sibTransId="{04D04430-E964-421D-A613-9371CAE6E9FF}"/>
    <dgm:cxn modelId="{9D203E22-FFB5-4951-8FE7-E989A87BDD63}" srcId="{57B93944-577A-4468-A32A-21CCC05FB813}" destId="{7ACE34D6-656E-4628-BE20-7AFEDB8F012C}" srcOrd="1" destOrd="0" parTransId="{3640C246-3B59-4E82-BD60-D0F0E14A8599}" sibTransId="{371AE60A-BF88-470F-8F0F-1F84473272C0}"/>
    <dgm:cxn modelId="{B2DBAB38-BBA1-43C0-8663-573DE3CC1973}" type="presOf" srcId="{EBD2F6CD-271D-403F-8FBA-3F52D3582089}" destId="{63A7BAC8-5D4A-4E31-A6A8-16ED19B33696}" srcOrd="1" destOrd="0" presId="urn:microsoft.com/office/officeart/2005/8/layout/process5"/>
    <dgm:cxn modelId="{04577645-357C-4EA1-9558-7F73C17257BF}" type="presOf" srcId="{7ACE34D6-656E-4628-BE20-7AFEDB8F012C}" destId="{E313BE3D-9B6B-419F-B2B0-E869940636FB}" srcOrd="0" destOrd="0" presId="urn:microsoft.com/office/officeart/2005/8/layout/process5"/>
    <dgm:cxn modelId="{A7102455-6387-4241-BE33-EA11E94E23E0}" type="presOf" srcId="{371AE60A-BF88-470F-8F0F-1F84473272C0}" destId="{EB0A0C64-C99A-438C-9FB2-64E4EBA7A9E5}" srcOrd="1" destOrd="0" presId="urn:microsoft.com/office/officeart/2005/8/layout/process5"/>
    <dgm:cxn modelId="{166C0386-9CC8-4147-9900-DDE16CB6D24B}" type="presOf" srcId="{BCEEF94D-747F-4A00-9292-06CD45DC0494}" destId="{EA0AE689-39FD-4577-87D7-569533DC6228}" srcOrd="0" destOrd="0" presId="urn:microsoft.com/office/officeart/2005/8/layout/process5"/>
    <dgm:cxn modelId="{0C313989-CD71-4A0B-8425-7FFE241BB305}" type="presOf" srcId="{371AE60A-BF88-470F-8F0F-1F84473272C0}" destId="{7E352AFA-0B1A-47D8-94E5-44D75EAE9638}" srcOrd="0" destOrd="0" presId="urn:microsoft.com/office/officeart/2005/8/layout/process5"/>
    <dgm:cxn modelId="{CD667CAC-3279-4465-A7AC-34F1C61F28A9}" srcId="{57B93944-577A-4468-A32A-21CCC05FB813}" destId="{4201AC10-BBBD-49B6-8031-3B3F68329839}" srcOrd="0" destOrd="0" parTransId="{F276AE22-3C45-4092-B5ED-953EC7B6C2D1}" sibTransId="{EBD2F6CD-271D-403F-8FBA-3F52D3582089}"/>
    <dgm:cxn modelId="{68D604D0-665F-4C7B-AAC3-5768916A3060}" type="presOf" srcId="{EBD2F6CD-271D-403F-8FBA-3F52D3582089}" destId="{6026A53E-A61E-44F8-A9A4-3925BF93F3DF}" srcOrd="0" destOrd="0" presId="urn:microsoft.com/office/officeart/2005/8/layout/process5"/>
    <dgm:cxn modelId="{73FF21DB-649F-4106-A097-01C2FB42C778}" type="presOf" srcId="{4201AC10-BBBD-49B6-8031-3B3F68329839}" destId="{C45387AC-FB3D-4D62-BB05-A64BDA829C38}" srcOrd="0" destOrd="0" presId="urn:microsoft.com/office/officeart/2005/8/layout/process5"/>
    <dgm:cxn modelId="{7E4689FB-2CBB-4E68-BA63-CB7D0A53CEA9}" type="presOf" srcId="{57B93944-577A-4468-A32A-21CCC05FB813}" destId="{7213D632-6941-43CA-99A0-CFA9D3DA8137}" srcOrd="0" destOrd="0" presId="urn:microsoft.com/office/officeart/2005/8/layout/process5"/>
    <dgm:cxn modelId="{148C7E19-E113-400A-B869-22BB20F2265C}" type="presParOf" srcId="{7213D632-6941-43CA-99A0-CFA9D3DA8137}" destId="{C45387AC-FB3D-4D62-BB05-A64BDA829C38}" srcOrd="0" destOrd="0" presId="urn:microsoft.com/office/officeart/2005/8/layout/process5"/>
    <dgm:cxn modelId="{3895B9B2-C209-446A-AB19-F83C14ECCB4B}" type="presParOf" srcId="{7213D632-6941-43CA-99A0-CFA9D3DA8137}" destId="{6026A53E-A61E-44F8-A9A4-3925BF93F3DF}" srcOrd="1" destOrd="0" presId="urn:microsoft.com/office/officeart/2005/8/layout/process5"/>
    <dgm:cxn modelId="{46279CBD-1A77-4C99-A9A3-B224D342709B}" type="presParOf" srcId="{6026A53E-A61E-44F8-A9A4-3925BF93F3DF}" destId="{63A7BAC8-5D4A-4E31-A6A8-16ED19B33696}" srcOrd="0" destOrd="0" presId="urn:microsoft.com/office/officeart/2005/8/layout/process5"/>
    <dgm:cxn modelId="{B5719EA0-F035-4288-8AC3-6CDB1EFFC944}" type="presParOf" srcId="{7213D632-6941-43CA-99A0-CFA9D3DA8137}" destId="{E313BE3D-9B6B-419F-B2B0-E869940636FB}" srcOrd="2" destOrd="0" presId="urn:microsoft.com/office/officeart/2005/8/layout/process5"/>
    <dgm:cxn modelId="{FA674F80-6561-498D-9D34-36D4D63B3AC8}" type="presParOf" srcId="{7213D632-6941-43CA-99A0-CFA9D3DA8137}" destId="{7E352AFA-0B1A-47D8-94E5-44D75EAE9638}" srcOrd="3" destOrd="0" presId="urn:microsoft.com/office/officeart/2005/8/layout/process5"/>
    <dgm:cxn modelId="{6EB9C6C2-312D-4E79-9B98-1ADC3649558E}" type="presParOf" srcId="{7E352AFA-0B1A-47D8-94E5-44D75EAE9638}" destId="{EB0A0C64-C99A-438C-9FB2-64E4EBA7A9E5}" srcOrd="0" destOrd="0" presId="urn:microsoft.com/office/officeart/2005/8/layout/process5"/>
    <dgm:cxn modelId="{D92537FC-11CE-4933-AA29-7A55C3B05AA0}" type="presParOf" srcId="{7213D632-6941-43CA-99A0-CFA9D3DA8137}" destId="{EA0AE689-39FD-4577-87D7-569533DC6228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B93944-577A-4468-A32A-21CCC05FB813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4201AC10-BBBD-49B6-8031-3B3F68329839}">
      <dgm:prSet phldrT="[Texto]" custT="1"/>
      <dgm:spPr/>
      <dgm:t>
        <a:bodyPr/>
        <a:lstStyle/>
        <a:p>
          <a:r>
            <a:rPr lang="es-CO" sz="2000" dirty="0"/>
            <a:t>Solicitar al área comercial la base de datos de propuestas</a:t>
          </a:r>
        </a:p>
      </dgm:t>
    </dgm:pt>
    <dgm:pt modelId="{F276AE22-3C45-4092-B5ED-953EC7B6C2D1}" type="parTrans" cxnId="{CD667CAC-3279-4465-A7AC-34F1C61F28A9}">
      <dgm:prSet/>
      <dgm:spPr/>
      <dgm:t>
        <a:bodyPr/>
        <a:lstStyle/>
        <a:p>
          <a:endParaRPr lang="es-CO" sz="1400"/>
        </a:p>
      </dgm:t>
    </dgm:pt>
    <dgm:pt modelId="{EBD2F6CD-271D-403F-8FBA-3F52D3582089}" type="sibTrans" cxnId="{CD667CAC-3279-4465-A7AC-34F1C61F28A9}">
      <dgm:prSet custT="1"/>
      <dgm:spPr/>
      <dgm:t>
        <a:bodyPr/>
        <a:lstStyle/>
        <a:p>
          <a:endParaRPr lang="es-CO" sz="1600"/>
        </a:p>
      </dgm:t>
    </dgm:pt>
    <dgm:pt modelId="{7ACE34D6-656E-4628-BE20-7AFEDB8F012C}">
      <dgm:prSet phldrT="[Texto]" custT="1"/>
      <dgm:spPr/>
      <dgm:t>
        <a:bodyPr/>
        <a:lstStyle/>
        <a:p>
          <a:r>
            <a:rPr lang="es-CO" sz="2000" dirty="0"/>
            <a:t>Actualizar la base de datos de propuestas</a:t>
          </a:r>
        </a:p>
      </dgm:t>
    </dgm:pt>
    <dgm:pt modelId="{3640C246-3B59-4E82-BD60-D0F0E14A8599}" type="parTrans" cxnId="{9D203E22-FFB5-4951-8FE7-E989A87BDD63}">
      <dgm:prSet/>
      <dgm:spPr/>
      <dgm:t>
        <a:bodyPr/>
        <a:lstStyle/>
        <a:p>
          <a:endParaRPr lang="es-CO" sz="1400"/>
        </a:p>
      </dgm:t>
    </dgm:pt>
    <dgm:pt modelId="{371AE60A-BF88-470F-8F0F-1F84473272C0}" type="sibTrans" cxnId="{9D203E22-FFB5-4951-8FE7-E989A87BDD63}">
      <dgm:prSet custT="1"/>
      <dgm:spPr/>
      <dgm:t>
        <a:bodyPr/>
        <a:lstStyle/>
        <a:p>
          <a:endParaRPr lang="es-CO" sz="1600"/>
        </a:p>
      </dgm:t>
    </dgm:pt>
    <dgm:pt modelId="{BCEEF94D-747F-4A00-9292-06CD45DC0494}">
      <dgm:prSet phldrT="[Texto]" custT="1"/>
      <dgm:spPr/>
      <dgm:t>
        <a:bodyPr/>
        <a:lstStyle/>
        <a:p>
          <a:r>
            <a:rPr lang="es-CO" sz="2000" dirty="0"/>
            <a:t>Ajustar la base de datos cuando existan problemas</a:t>
          </a:r>
        </a:p>
      </dgm:t>
    </dgm:pt>
    <dgm:pt modelId="{316075D1-4C64-4100-8F01-005082CEC25B}" type="parTrans" cxnId="{48515203-B316-40B2-B5F5-B095AE852702}">
      <dgm:prSet/>
      <dgm:spPr/>
      <dgm:t>
        <a:bodyPr/>
        <a:lstStyle/>
        <a:p>
          <a:endParaRPr lang="es-CO" sz="1400"/>
        </a:p>
      </dgm:t>
    </dgm:pt>
    <dgm:pt modelId="{04D04430-E964-421D-A613-9371CAE6E9FF}" type="sibTrans" cxnId="{48515203-B316-40B2-B5F5-B095AE852702}">
      <dgm:prSet/>
      <dgm:spPr/>
      <dgm:t>
        <a:bodyPr/>
        <a:lstStyle/>
        <a:p>
          <a:endParaRPr lang="es-CO" sz="1400"/>
        </a:p>
      </dgm:t>
    </dgm:pt>
    <dgm:pt modelId="{7213D632-6941-43CA-99A0-CFA9D3DA8137}" type="pres">
      <dgm:prSet presAssocID="{57B93944-577A-4468-A32A-21CCC05FB813}" presName="diagram" presStyleCnt="0">
        <dgm:presLayoutVars>
          <dgm:dir/>
          <dgm:resizeHandles val="exact"/>
        </dgm:presLayoutVars>
      </dgm:prSet>
      <dgm:spPr/>
    </dgm:pt>
    <dgm:pt modelId="{C45387AC-FB3D-4D62-BB05-A64BDA829C38}" type="pres">
      <dgm:prSet presAssocID="{4201AC10-BBBD-49B6-8031-3B3F68329839}" presName="node" presStyleLbl="node1" presStyleIdx="0" presStyleCnt="3">
        <dgm:presLayoutVars>
          <dgm:bulletEnabled val="1"/>
        </dgm:presLayoutVars>
      </dgm:prSet>
      <dgm:spPr/>
    </dgm:pt>
    <dgm:pt modelId="{6026A53E-A61E-44F8-A9A4-3925BF93F3DF}" type="pres">
      <dgm:prSet presAssocID="{EBD2F6CD-271D-403F-8FBA-3F52D3582089}" presName="sibTrans" presStyleLbl="sibTrans2D1" presStyleIdx="0" presStyleCnt="2"/>
      <dgm:spPr/>
    </dgm:pt>
    <dgm:pt modelId="{63A7BAC8-5D4A-4E31-A6A8-16ED19B33696}" type="pres">
      <dgm:prSet presAssocID="{EBD2F6CD-271D-403F-8FBA-3F52D3582089}" presName="connectorText" presStyleLbl="sibTrans2D1" presStyleIdx="0" presStyleCnt="2"/>
      <dgm:spPr/>
    </dgm:pt>
    <dgm:pt modelId="{E313BE3D-9B6B-419F-B2B0-E869940636FB}" type="pres">
      <dgm:prSet presAssocID="{7ACE34D6-656E-4628-BE20-7AFEDB8F012C}" presName="node" presStyleLbl="node1" presStyleIdx="1" presStyleCnt="3">
        <dgm:presLayoutVars>
          <dgm:bulletEnabled val="1"/>
        </dgm:presLayoutVars>
      </dgm:prSet>
      <dgm:spPr/>
    </dgm:pt>
    <dgm:pt modelId="{7E352AFA-0B1A-47D8-94E5-44D75EAE9638}" type="pres">
      <dgm:prSet presAssocID="{371AE60A-BF88-470F-8F0F-1F84473272C0}" presName="sibTrans" presStyleLbl="sibTrans2D1" presStyleIdx="1" presStyleCnt="2"/>
      <dgm:spPr/>
    </dgm:pt>
    <dgm:pt modelId="{EB0A0C64-C99A-438C-9FB2-64E4EBA7A9E5}" type="pres">
      <dgm:prSet presAssocID="{371AE60A-BF88-470F-8F0F-1F84473272C0}" presName="connectorText" presStyleLbl="sibTrans2D1" presStyleIdx="1" presStyleCnt="2"/>
      <dgm:spPr/>
    </dgm:pt>
    <dgm:pt modelId="{EA0AE689-39FD-4577-87D7-569533DC6228}" type="pres">
      <dgm:prSet presAssocID="{BCEEF94D-747F-4A00-9292-06CD45DC0494}" presName="node" presStyleLbl="node1" presStyleIdx="2" presStyleCnt="3">
        <dgm:presLayoutVars>
          <dgm:bulletEnabled val="1"/>
        </dgm:presLayoutVars>
      </dgm:prSet>
      <dgm:spPr/>
    </dgm:pt>
  </dgm:ptLst>
  <dgm:cxnLst>
    <dgm:cxn modelId="{48515203-B316-40B2-B5F5-B095AE852702}" srcId="{57B93944-577A-4468-A32A-21CCC05FB813}" destId="{BCEEF94D-747F-4A00-9292-06CD45DC0494}" srcOrd="2" destOrd="0" parTransId="{316075D1-4C64-4100-8F01-005082CEC25B}" sibTransId="{04D04430-E964-421D-A613-9371CAE6E9FF}"/>
    <dgm:cxn modelId="{9D203E22-FFB5-4951-8FE7-E989A87BDD63}" srcId="{57B93944-577A-4468-A32A-21CCC05FB813}" destId="{7ACE34D6-656E-4628-BE20-7AFEDB8F012C}" srcOrd="1" destOrd="0" parTransId="{3640C246-3B59-4E82-BD60-D0F0E14A8599}" sibTransId="{371AE60A-BF88-470F-8F0F-1F84473272C0}"/>
    <dgm:cxn modelId="{B2DBAB38-BBA1-43C0-8663-573DE3CC1973}" type="presOf" srcId="{EBD2F6CD-271D-403F-8FBA-3F52D3582089}" destId="{63A7BAC8-5D4A-4E31-A6A8-16ED19B33696}" srcOrd="1" destOrd="0" presId="urn:microsoft.com/office/officeart/2005/8/layout/process5"/>
    <dgm:cxn modelId="{04577645-357C-4EA1-9558-7F73C17257BF}" type="presOf" srcId="{7ACE34D6-656E-4628-BE20-7AFEDB8F012C}" destId="{E313BE3D-9B6B-419F-B2B0-E869940636FB}" srcOrd="0" destOrd="0" presId="urn:microsoft.com/office/officeart/2005/8/layout/process5"/>
    <dgm:cxn modelId="{A7102455-6387-4241-BE33-EA11E94E23E0}" type="presOf" srcId="{371AE60A-BF88-470F-8F0F-1F84473272C0}" destId="{EB0A0C64-C99A-438C-9FB2-64E4EBA7A9E5}" srcOrd="1" destOrd="0" presId="urn:microsoft.com/office/officeart/2005/8/layout/process5"/>
    <dgm:cxn modelId="{166C0386-9CC8-4147-9900-DDE16CB6D24B}" type="presOf" srcId="{BCEEF94D-747F-4A00-9292-06CD45DC0494}" destId="{EA0AE689-39FD-4577-87D7-569533DC6228}" srcOrd="0" destOrd="0" presId="urn:microsoft.com/office/officeart/2005/8/layout/process5"/>
    <dgm:cxn modelId="{0C313989-CD71-4A0B-8425-7FFE241BB305}" type="presOf" srcId="{371AE60A-BF88-470F-8F0F-1F84473272C0}" destId="{7E352AFA-0B1A-47D8-94E5-44D75EAE9638}" srcOrd="0" destOrd="0" presId="urn:microsoft.com/office/officeart/2005/8/layout/process5"/>
    <dgm:cxn modelId="{CD667CAC-3279-4465-A7AC-34F1C61F28A9}" srcId="{57B93944-577A-4468-A32A-21CCC05FB813}" destId="{4201AC10-BBBD-49B6-8031-3B3F68329839}" srcOrd="0" destOrd="0" parTransId="{F276AE22-3C45-4092-B5ED-953EC7B6C2D1}" sibTransId="{EBD2F6CD-271D-403F-8FBA-3F52D3582089}"/>
    <dgm:cxn modelId="{68D604D0-665F-4C7B-AAC3-5768916A3060}" type="presOf" srcId="{EBD2F6CD-271D-403F-8FBA-3F52D3582089}" destId="{6026A53E-A61E-44F8-A9A4-3925BF93F3DF}" srcOrd="0" destOrd="0" presId="urn:microsoft.com/office/officeart/2005/8/layout/process5"/>
    <dgm:cxn modelId="{73FF21DB-649F-4106-A097-01C2FB42C778}" type="presOf" srcId="{4201AC10-BBBD-49B6-8031-3B3F68329839}" destId="{C45387AC-FB3D-4D62-BB05-A64BDA829C38}" srcOrd="0" destOrd="0" presId="urn:microsoft.com/office/officeart/2005/8/layout/process5"/>
    <dgm:cxn modelId="{7E4689FB-2CBB-4E68-BA63-CB7D0A53CEA9}" type="presOf" srcId="{57B93944-577A-4468-A32A-21CCC05FB813}" destId="{7213D632-6941-43CA-99A0-CFA9D3DA8137}" srcOrd="0" destOrd="0" presId="urn:microsoft.com/office/officeart/2005/8/layout/process5"/>
    <dgm:cxn modelId="{148C7E19-E113-400A-B869-22BB20F2265C}" type="presParOf" srcId="{7213D632-6941-43CA-99A0-CFA9D3DA8137}" destId="{C45387AC-FB3D-4D62-BB05-A64BDA829C38}" srcOrd="0" destOrd="0" presId="urn:microsoft.com/office/officeart/2005/8/layout/process5"/>
    <dgm:cxn modelId="{3895B9B2-C209-446A-AB19-F83C14ECCB4B}" type="presParOf" srcId="{7213D632-6941-43CA-99A0-CFA9D3DA8137}" destId="{6026A53E-A61E-44F8-A9A4-3925BF93F3DF}" srcOrd="1" destOrd="0" presId="urn:microsoft.com/office/officeart/2005/8/layout/process5"/>
    <dgm:cxn modelId="{46279CBD-1A77-4C99-A9A3-B224D342709B}" type="presParOf" srcId="{6026A53E-A61E-44F8-A9A4-3925BF93F3DF}" destId="{63A7BAC8-5D4A-4E31-A6A8-16ED19B33696}" srcOrd="0" destOrd="0" presId="urn:microsoft.com/office/officeart/2005/8/layout/process5"/>
    <dgm:cxn modelId="{B5719EA0-F035-4288-8AC3-6CDB1EFFC944}" type="presParOf" srcId="{7213D632-6941-43CA-99A0-CFA9D3DA8137}" destId="{E313BE3D-9B6B-419F-B2B0-E869940636FB}" srcOrd="2" destOrd="0" presId="urn:microsoft.com/office/officeart/2005/8/layout/process5"/>
    <dgm:cxn modelId="{FA674F80-6561-498D-9D34-36D4D63B3AC8}" type="presParOf" srcId="{7213D632-6941-43CA-99A0-CFA9D3DA8137}" destId="{7E352AFA-0B1A-47D8-94E5-44D75EAE9638}" srcOrd="3" destOrd="0" presId="urn:microsoft.com/office/officeart/2005/8/layout/process5"/>
    <dgm:cxn modelId="{6EB9C6C2-312D-4E79-9B98-1ADC3649558E}" type="presParOf" srcId="{7E352AFA-0B1A-47D8-94E5-44D75EAE9638}" destId="{EB0A0C64-C99A-438C-9FB2-64E4EBA7A9E5}" srcOrd="0" destOrd="0" presId="urn:microsoft.com/office/officeart/2005/8/layout/process5"/>
    <dgm:cxn modelId="{D92537FC-11CE-4933-AA29-7A55C3B05AA0}" type="presParOf" srcId="{7213D632-6941-43CA-99A0-CFA9D3DA8137}" destId="{EA0AE689-39FD-4577-87D7-569533DC6228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B93944-577A-4468-A32A-21CCC05FB813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4201AC10-BBBD-49B6-8031-3B3F68329839}">
      <dgm:prSet phldrT="[Texto]" custT="1"/>
      <dgm:spPr/>
      <dgm:t>
        <a:bodyPr/>
        <a:lstStyle/>
        <a:p>
          <a:r>
            <a:rPr lang="es-CO" sz="2000" dirty="0"/>
            <a:t>Generar los indicadores</a:t>
          </a:r>
        </a:p>
      </dgm:t>
    </dgm:pt>
    <dgm:pt modelId="{F276AE22-3C45-4092-B5ED-953EC7B6C2D1}" type="parTrans" cxnId="{CD667CAC-3279-4465-A7AC-34F1C61F28A9}">
      <dgm:prSet/>
      <dgm:spPr/>
      <dgm:t>
        <a:bodyPr/>
        <a:lstStyle/>
        <a:p>
          <a:endParaRPr lang="es-CO" sz="1400"/>
        </a:p>
      </dgm:t>
    </dgm:pt>
    <dgm:pt modelId="{EBD2F6CD-271D-403F-8FBA-3F52D3582089}" type="sibTrans" cxnId="{CD667CAC-3279-4465-A7AC-34F1C61F28A9}">
      <dgm:prSet custT="1"/>
      <dgm:spPr/>
      <dgm:t>
        <a:bodyPr/>
        <a:lstStyle/>
        <a:p>
          <a:endParaRPr lang="es-CO" sz="1600"/>
        </a:p>
      </dgm:t>
    </dgm:pt>
    <dgm:pt modelId="{7ACE34D6-656E-4628-BE20-7AFEDB8F012C}">
      <dgm:prSet phldrT="[Texto]" custT="1"/>
      <dgm:spPr/>
      <dgm:t>
        <a:bodyPr/>
        <a:lstStyle/>
        <a:p>
          <a:r>
            <a:rPr lang="es-CO" sz="2000" dirty="0"/>
            <a:t>Validar con financiera los valores</a:t>
          </a:r>
        </a:p>
      </dgm:t>
    </dgm:pt>
    <dgm:pt modelId="{3640C246-3B59-4E82-BD60-D0F0E14A8599}" type="parTrans" cxnId="{9D203E22-FFB5-4951-8FE7-E989A87BDD63}">
      <dgm:prSet/>
      <dgm:spPr/>
      <dgm:t>
        <a:bodyPr/>
        <a:lstStyle/>
        <a:p>
          <a:endParaRPr lang="es-CO" sz="1400"/>
        </a:p>
      </dgm:t>
    </dgm:pt>
    <dgm:pt modelId="{371AE60A-BF88-470F-8F0F-1F84473272C0}" type="sibTrans" cxnId="{9D203E22-FFB5-4951-8FE7-E989A87BDD63}">
      <dgm:prSet custT="1"/>
      <dgm:spPr/>
      <dgm:t>
        <a:bodyPr/>
        <a:lstStyle/>
        <a:p>
          <a:endParaRPr lang="es-CO" sz="1600"/>
        </a:p>
      </dgm:t>
    </dgm:pt>
    <dgm:pt modelId="{BCEEF94D-747F-4A00-9292-06CD45DC0494}">
      <dgm:prSet phldrT="[Texto]" custT="1"/>
      <dgm:spPr/>
      <dgm:t>
        <a:bodyPr/>
        <a:lstStyle/>
        <a:p>
          <a:r>
            <a:rPr lang="es-CO" sz="2000" dirty="0"/>
            <a:t>Ajustar la procedimientos de cálculo en caso de existir problemas</a:t>
          </a:r>
        </a:p>
      </dgm:t>
    </dgm:pt>
    <dgm:pt modelId="{316075D1-4C64-4100-8F01-005082CEC25B}" type="parTrans" cxnId="{48515203-B316-40B2-B5F5-B095AE852702}">
      <dgm:prSet/>
      <dgm:spPr/>
      <dgm:t>
        <a:bodyPr/>
        <a:lstStyle/>
        <a:p>
          <a:endParaRPr lang="es-CO" sz="1400"/>
        </a:p>
      </dgm:t>
    </dgm:pt>
    <dgm:pt modelId="{04D04430-E964-421D-A613-9371CAE6E9FF}" type="sibTrans" cxnId="{48515203-B316-40B2-B5F5-B095AE852702}">
      <dgm:prSet/>
      <dgm:spPr/>
      <dgm:t>
        <a:bodyPr/>
        <a:lstStyle/>
        <a:p>
          <a:endParaRPr lang="es-CO" sz="1400"/>
        </a:p>
      </dgm:t>
    </dgm:pt>
    <dgm:pt modelId="{7213D632-6941-43CA-99A0-CFA9D3DA8137}" type="pres">
      <dgm:prSet presAssocID="{57B93944-577A-4468-A32A-21CCC05FB813}" presName="diagram" presStyleCnt="0">
        <dgm:presLayoutVars>
          <dgm:dir/>
          <dgm:resizeHandles val="exact"/>
        </dgm:presLayoutVars>
      </dgm:prSet>
      <dgm:spPr/>
    </dgm:pt>
    <dgm:pt modelId="{C45387AC-FB3D-4D62-BB05-A64BDA829C38}" type="pres">
      <dgm:prSet presAssocID="{4201AC10-BBBD-49B6-8031-3B3F68329839}" presName="node" presStyleLbl="node1" presStyleIdx="0" presStyleCnt="3">
        <dgm:presLayoutVars>
          <dgm:bulletEnabled val="1"/>
        </dgm:presLayoutVars>
      </dgm:prSet>
      <dgm:spPr/>
    </dgm:pt>
    <dgm:pt modelId="{6026A53E-A61E-44F8-A9A4-3925BF93F3DF}" type="pres">
      <dgm:prSet presAssocID="{EBD2F6CD-271D-403F-8FBA-3F52D3582089}" presName="sibTrans" presStyleLbl="sibTrans2D1" presStyleIdx="0" presStyleCnt="2"/>
      <dgm:spPr/>
    </dgm:pt>
    <dgm:pt modelId="{63A7BAC8-5D4A-4E31-A6A8-16ED19B33696}" type="pres">
      <dgm:prSet presAssocID="{EBD2F6CD-271D-403F-8FBA-3F52D3582089}" presName="connectorText" presStyleLbl="sibTrans2D1" presStyleIdx="0" presStyleCnt="2"/>
      <dgm:spPr/>
    </dgm:pt>
    <dgm:pt modelId="{E313BE3D-9B6B-419F-B2B0-E869940636FB}" type="pres">
      <dgm:prSet presAssocID="{7ACE34D6-656E-4628-BE20-7AFEDB8F012C}" presName="node" presStyleLbl="node1" presStyleIdx="1" presStyleCnt="3">
        <dgm:presLayoutVars>
          <dgm:bulletEnabled val="1"/>
        </dgm:presLayoutVars>
      </dgm:prSet>
      <dgm:spPr/>
    </dgm:pt>
    <dgm:pt modelId="{7E352AFA-0B1A-47D8-94E5-44D75EAE9638}" type="pres">
      <dgm:prSet presAssocID="{371AE60A-BF88-470F-8F0F-1F84473272C0}" presName="sibTrans" presStyleLbl="sibTrans2D1" presStyleIdx="1" presStyleCnt="2"/>
      <dgm:spPr/>
    </dgm:pt>
    <dgm:pt modelId="{EB0A0C64-C99A-438C-9FB2-64E4EBA7A9E5}" type="pres">
      <dgm:prSet presAssocID="{371AE60A-BF88-470F-8F0F-1F84473272C0}" presName="connectorText" presStyleLbl="sibTrans2D1" presStyleIdx="1" presStyleCnt="2"/>
      <dgm:spPr/>
    </dgm:pt>
    <dgm:pt modelId="{EA0AE689-39FD-4577-87D7-569533DC6228}" type="pres">
      <dgm:prSet presAssocID="{BCEEF94D-747F-4A00-9292-06CD45DC0494}" presName="node" presStyleLbl="node1" presStyleIdx="2" presStyleCnt="3">
        <dgm:presLayoutVars>
          <dgm:bulletEnabled val="1"/>
        </dgm:presLayoutVars>
      </dgm:prSet>
      <dgm:spPr/>
    </dgm:pt>
  </dgm:ptLst>
  <dgm:cxnLst>
    <dgm:cxn modelId="{48515203-B316-40B2-B5F5-B095AE852702}" srcId="{57B93944-577A-4468-A32A-21CCC05FB813}" destId="{BCEEF94D-747F-4A00-9292-06CD45DC0494}" srcOrd="2" destOrd="0" parTransId="{316075D1-4C64-4100-8F01-005082CEC25B}" sibTransId="{04D04430-E964-421D-A613-9371CAE6E9FF}"/>
    <dgm:cxn modelId="{9D203E22-FFB5-4951-8FE7-E989A87BDD63}" srcId="{57B93944-577A-4468-A32A-21CCC05FB813}" destId="{7ACE34D6-656E-4628-BE20-7AFEDB8F012C}" srcOrd="1" destOrd="0" parTransId="{3640C246-3B59-4E82-BD60-D0F0E14A8599}" sibTransId="{371AE60A-BF88-470F-8F0F-1F84473272C0}"/>
    <dgm:cxn modelId="{B2DBAB38-BBA1-43C0-8663-573DE3CC1973}" type="presOf" srcId="{EBD2F6CD-271D-403F-8FBA-3F52D3582089}" destId="{63A7BAC8-5D4A-4E31-A6A8-16ED19B33696}" srcOrd="1" destOrd="0" presId="urn:microsoft.com/office/officeart/2005/8/layout/process5"/>
    <dgm:cxn modelId="{04577645-357C-4EA1-9558-7F73C17257BF}" type="presOf" srcId="{7ACE34D6-656E-4628-BE20-7AFEDB8F012C}" destId="{E313BE3D-9B6B-419F-B2B0-E869940636FB}" srcOrd="0" destOrd="0" presId="urn:microsoft.com/office/officeart/2005/8/layout/process5"/>
    <dgm:cxn modelId="{A7102455-6387-4241-BE33-EA11E94E23E0}" type="presOf" srcId="{371AE60A-BF88-470F-8F0F-1F84473272C0}" destId="{EB0A0C64-C99A-438C-9FB2-64E4EBA7A9E5}" srcOrd="1" destOrd="0" presId="urn:microsoft.com/office/officeart/2005/8/layout/process5"/>
    <dgm:cxn modelId="{166C0386-9CC8-4147-9900-DDE16CB6D24B}" type="presOf" srcId="{BCEEF94D-747F-4A00-9292-06CD45DC0494}" destId="{EA0AE689-39FD-4577-87D7-569533DC6228}" srcOrd="0" destOrd="0" presId="urn:microsoft.com/office/officeart/2005/8/layout/process5"/>
    <dgm:cxn modelId="{0C313989-CD71-4A0B-8425-7FFE241BB305}" type="presOf" srcId="{371AE60A-BF88-470F-8F0F-1F84473272C0}" destId="{7E352AFA-0B1A-47D8-94E5-44D75EAE9638}" srcOrd="0" destOrd="0" presId="urn:microsoft.com/office/officeart/2005/8/layout/process5"/>
    <dgm:cxn modelId="{CD667CAC-3279-4465-A7AC-34F1C61F28A9}" srcId="{57B93944-577A-4468-A32A-21CCC05FB813}" destId="{4201AC10-BBBD-49B6-8031-3B3F68329839}" srcOrd="0" destOrd="0" parTransId="{F276AE22-3C45-4092-B5ED-953EC7B6C2D1}" sibTransId="{EBD2F6CD-271D-403F-8FBA-3F52D3582089}"/>
    <dgm:cxn modelId="{68D604D0-665F-4C7B-AAC3-5768916A3060}" type="presOf" srcId="{EBD2F6CD-271D-403F-8FBA-3F52D3582089}" destId="{6026A53E-A61E-44F8-A9A4-3925BF93F3DF}" srcOrd="0" destOrd="0" presId="urn:microsoft.com/office/officeart/2005/8/layout/process5"/>
    <dgm:cxn modelId="{73FF21DB-649F-4106-A097-01C2FB42C778}" type="presOf" srcId="{4201AC10-BBBD-49B6-8031-3B3F68329839}" destId="{C45387AC-FB3D-4D62-BB05-A64BDA829C38}" srcOrd="0" destOrd="0" presId="urn:microsoft.com/office/officeart/2005/8/layout/process5"/>
    <dgm:cxn modelId="{7E4689FB-2CBB-4E68-BA63-CB7D0A53CEA9}" type="presOf" srcId="{57B93944-577A-4468-A32A-21CCC05FB813}" destId="{7213D632-6941-43CA-99A0-CFA9D3DA8137}" srcOrd="0" destOrd="0" presId="urn:microsoft.com/office/officeart/2005/8/layout/process5"/>
    <dgm:cxn modelId="{148C7E19-E113-400A-B869-22BB20F2265C}" type="presParOf" srcId="{7213D632-6941-43CA-99A0-CFA9D3DA8137}" destId="{C45387AC-FB3D-4D62-BB05-A64BDA829C38}" srcOrd="0" destOrd="0" presId="urn:microsoft.com/office/officeart/2005/8/layout/process5"/>
    <dgm:cxn modelId="{3895B9B2-C209-446A-AB19-F83C14ECCB4B}" type="presParOf" srcId="{7213D632-6941-43CA-99A0-CFA9D3DA8137}" destId="{6026A53E-A61E-44F8-A9A4-3925BF93F3DF}" srcOrd="1" destOrd="0" presId="urn:microsoft.com/office/officeart/2005/8/layout/process5"/>
    <dgm:cxn modelId="{46279CBD-1A77-4C99-A9A3-B224D342709B}" type="presParOf" srcId="{6026A53E-A61E-44F8-A9A4-3925BF93F3DF}" destId="{63A7BAC8-5D4A-4E31-A6A8-16ED19B33696}" srcOrd="0" destOrd="0" presId="urn:microsoft.com/office/officeart/2005/8/layout/process5"/>
    <dgm:cxn modelId="{B5719EA0-F035-4288-8AC3-6CDB1EFFC944}" type="presParOf" srcId="{7213D632-6941-43CA-99A0-CFA9D3DA8137}" destId="{E313BE3D-9B6B-419F-B2B0-E869940636FB}" srcOrd="2" destOrd="0" presId="urn:microsoft.com/office/officeart/2005/8/layout/process5"/>
    <dgm:cxn modelId="{FA674F80-6561-498D-9D34-36D4D63B3AC8}" type="presParOf" srcId="{7213D632-6941-43CA-99A0-CFA9D3DA8137}" destId="{7E352AFA-0B1A-47D8-94E5-44D75EAE9638}" srcOrd="3" destOrd="0" presId="urn:microsoft.com/office/officeart/2005/8/layout/process5"/>
    <dgm:cxn modelId="{6EB9C6C2-312D-4E79-9B98-1ADC3649558E}" type="presParOf" srcId="{7E352AFA-0B1A-47D8-94E5-44D75EAE9638}" destId="{EB0A0C64-C99A-438C-9FB2-64E4EBA7A9E5}" srcOrd="0" destOrd="0" presId="urn:microsoft.com/office/officeart/2005/8/layout/process5"/>
    <dgm:cxn modelId="{D92537FC-11CE-4933-AA29-7A55C3B05AA0}" type="presParOf" srcId="{7213D632-6941-43CA-99A0-CFA9D3DA8137}" destId="{EA0AE689-39FD-4577-87D7-569533DC6228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7B93944-577A-4468-A32A-21CCC05FB813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4201AC10-BBBD-49B6-8031-3B3F68329839}">
      <dgm:prSet phldrT="[Texto]" custT="1"/>
      <dgm:spPr/>
      <dgm:t>
        <a:bodyPr/>
        <a:lstStyle/>
        <a:p>
          <a:r>
            <a:rPr lang="es-CO" sz="2000" dirty="0"/>
            <a:t>Solicitar a </a:t>
          </a:r>
          <a:r>
            <a:rPr lang="es-CO" sz="2000" dirty="0" err="1"/>
            <a:t>ffie</a:t>
          </a:r>
          <a:r>
            <a:rPr lang="es-CO" sz="2000" dirty="0"/>
            <a:t> el estado actual de los proyectos y cronogramas</a:t>
          </a:r>
        </a:p>
      </dgm:t>
    </dgm:pt>
    <dgm:pt modelId="{F276AE22-3C45-4092-B5ED-953EC7B6C2D1}" type="parTrans" cxnId="{CD667CAC-3279-4465-A7AC-34F1C61F28A9}">
      <dgm:prSet/>
      <dgm:spPr/>
      <dgm:t>
        <a:bodyPr/>
        <a:lstStyle/>
        <a:p>
          <a:endParaRPr lang="es-CO" sz="1400"/>
        </a:p>
      </dgm:t>
    </dgm:pt>
    <dgm:pt modelId="{EBD2F6CD-271D-403F-8FBA-3F52D3582089}" type="sibTrans" cxnId="{CD667CAC-3279-4465-A7AC-34F1C61F28A9}">
      <dgm:prSet custT="1"/>
      <dgm:spPr/>
      <dgm:t>
        <a:bodyPr/>
        <a:lstStyle/>
        <a:p>
          <a:endParaRPr lang="es-CO" sz="1600"/>
        </a:p>
      </dgm:t>
    </dgm:pt>
    <dgm:pt modelId="{7ACE34D6-656E-4628-BE20-7AFEDB8F012C}">
      <dgm:prSet phldrT="[Texto]" custT="1"/>
      <dgm:spPr/>
      <dgm:t>
        <a:bodyPr/>
        <a:lstStyle/>
        <a:p>
          <a:r>
            <a:rPr lang="es-CO" sz="2000" dirty="0"/>
            <a:t>Actualizar base de datos</a:t>
          </a:r>
        </a:p>
      </dgm:t>
    </dgm:pt>
    <dgm:pt modelId="{3640C246-3B59-4E82-BD60-D0F0E14A8599}" type="parTrans" cxnId="{9D203E22-FFB5-4951-8FE7-E989A87BDD63}">
      <dgm:prSet/>
      <dgm:spPr/>
      <dgm:t>
        <a:bodyPr/>
        <a:lstStyle/>
        <a:p>
          <a:endParaRPr lang="es-CO" sz="1400"/>
        </a:p>
      </dgm:t>
    </dgm:pt>
    <dgm:pt modelId="{371AE60A-BF88-470F-8F0F-1F84473272C0}" type="sibTrans" cxnId="{9D203E22-FFB5-4951-8FE7-E989A87BDD63}">
      <dgm:prSet custT="1"/>
      <dgm:spPr/>
      <dgm:t>
        <a:bodyPr/>
        <a:lstStyle/>
        <a:p>
          <a:endParaRPr lang="es-CO" sz="1600"/>
        </a:p>
      </dgm:t>
    </dgm:pt>
    <dgm:pt modelId="{7213D632-6941-43CA-99A0-CFA9D3DA8137}" type="pres">
      <dgm:prSet presAssocID="{57B93944-577A-4468-A32A-21CCC05FB813}" presName="diagram" presStyleCnt="0">
        <dgm:presLayoutVars>
          <dgm:dir/>
          <dgm:resizeHandles val="exact"/>
        </dgm:presLayoutVars>
      </dgm:prSet>
      <dgm:spPr/>
    </dgm:pt>
    <dgm:pt modelId="{C45387AC-FB3D-4D62-BB05-A64BDA829C38}" type="pres">
      <dgm:prSet presAssocID="{4201AC10-BBBD-49B6-8031-3B3F68329839}" presName="node" presStyleLbl="node1" presStyleIdx="0" presStyleCnt="2">
        <dgm:presLayoutVars>
          <dgm:bulletEnabled val="1"/>
        </dgm:presLayoutVars>
      </dgm:prSet>
      <dgm:spPr/>
    </dgm:pt>
    <dgm:pt modelId="{6026A53E-A61E-44F8-A9A4-3925BF93F3DF}" type="pres">
      <dgm:prSet presAssocID="{EBD2F6CD-271D-403F-8FBA-3F52D3582089}" presName="sibTrans" presStyleLbl="sibTrans2D1" presStyleIdx="0" presStyleCnt="1"/>
      <dgm:spPr/>
    </dgm:pt>
    <dgm:pt modelId="{63A7BAC8-5D4A-4E31-A6A8-16ED19B33696}" type="pres">
      <dgm:prSet presAssocID="{EBD2F6CD-271D-403F-8FBA-3F52D3582089}" presName="connectorText" presStyleLbl="sibTrans2D1" presStyleIdx="0" presStyleCnt="1"/>
      <dgm:spPr/>
    </dgm:pt>
    <dgm:pt modelId="{E313BE3D-9B6B-419F-B2B0-E869940636FB}" type="pres">
      <dgm:prSet presAssocID="{7ACE34D6-656E-4628-BE20-7AFEDB8F012C}" presName="node" presStyleLbl="node1" presStyleIdx="1" presStyleCnt="2">
        <dgm:presLayoutVars>
          <dgm:bulletEnabled val="1"/>
        </dgm:presLayoutVars>
      </dgm:prSet>
      <dgm:spPr/>
    </dgm:pt>
  </dgm:ptLst>
  <dgm:cxnLst>
    <dgm:cxn modelId="{9D203E22-FFB5-4951-8FE7-E989A87BDD63}" srcId="{57B93944-577A-4468-A32A-21CCC05FB813}" destId="{7ACE34D6-656E-4628-BE20-7AFEDB8F012C}" srcOrd="1" destOrd="0" parTransId="{3640C246-3B59-4E82-BD60-D0F0E14A8599}" sibTransId="{371AE60A-BF88-470F-8F0F-1F84473272C0}"/>
    <dgm:cxn modelId="{B2DBAB38-BBA1-43C0-8663-573DE3CC1973}" type="presOf" srcId="{EBD2F6CD-271D-403F-8FBA-3F52D3582089}" destId="{63A7BAC8-5D4A-4E31-A6A8-16ED19B33696}" srcOrd="1" destOrd="0" presId="urn:microsoft.com/office/officeart/2005/8/layout/process5"/>
    <dgm:cxn modelId="{04577645-357C-4EA1-9558-7F73C17257BF}" type="presOf" srcId="{7ACE34D6-656E-4628-BE20-7AFEDB8F012C}" destId="{E313BE3D-9B6B-419F-B2B0-E869940636FB}" srcOrd="0" destOrd="0" presId="urn:microsoft.com/office/officeart/2005/8/layout/process5"/>
    <dgm:cxn modelId="{CD667CAC-3279-4465-A7AC-34F1C61F28A9}" srcId="{57B93944-577A-4468-A32A-21CCC05FB813}" destId="{4201AC10-BBBD-49B6-8031-3B3F68329839}" srcOrd="0" destOrd="0" parTransId="{F276AE22-3C45-4092-B5ED-953EC7B6C2D1}" sibTransId="{EBD2F6CD-271D-403F-8FBA-3F52D3582089}"/>
    <dgm:cxn modelId="{68D604D0-665F-4C7B-AAC3-5768916A3060}" type="presOf" srcId="{EBD2F6CD-271D-403F-8FBA-3F52D3582089}" destId="{6026A53E-A61E-44F8-A9A4-3925BF93F3DF}" srcOrd="0" destOrd="0" presId="urn:microsoft.com/office/officeart/2005/8/layout/process5"/>
    <dgm:cxn modelId="{73FF21DB-649F-4106-A097-01C2FB42C778}" type="presOf" srcId="{4201AC10-BBBD-49B6-8031-3B3F68329839}" destId="{C45387AC-FB3D-4D62-BB05-A64BDA829C38}" srcOrd="0" destOrd="0" presId="urn:microsoft.com/office/officeart/2005/8/layout/process5"/>
    <dgm:cxn modelId="{7E4689FB-2CBB-4E68-BA63-CB7D0A53CEA9}" type="presOf" srcId="{57B93944-577A-4468-A32A-21CCC05FB813}" destId="{7213D632-6941-43CA-99A0-CFA9D3DA8137}" srcOrd="0" destOrd="0" presId="urn:microsoft.com/office/officeart/2005/8/layout/process5"/>
    <dgm:cxn modelId="{148C7E19-E113-400A-B869-22BB20F2265C}" type="presParOf" srcId="{7213D632-6941-43CA-99A0-CFA9D3DA8137}" destId="{C45387AC-FB3D-4D62-BB05-A64BDA829C38}" srcOrd="0" destOrd="0" presId="urn:microsoft.com/office/officeart/2005/8/layout/process5"/>
    <dgm:cxn modelId="{3895B9B2-C209-446A-AB19-F83C14ECCB4B}" type="presParOf" srcId="{7213D632-6941-43CA-99A0-CFA9D3DA8137}" destId="{6026A53E-A61E-44F8-A9A4-3925BF93F3DF}" srcOrd="1" destOrd="0" presId="urn:microsoft.com/office/officeart/2005/8/layout/process5"/>
    <dgm:cxn modelId="{46279CBD-1A77-4C99-A9A3-B224D342709B}" type="presParOf" srcId="{6026A53E-A61E-44F8-A9A4-3925BF93F3DF}" destId="{63A7BAC8-5D4A-4E31-A6A8-16ED19B33696}" srcOrd="0" destOrd="0" presId="urn:microsoft.com/office/officeart/2005/8/layout/process5"/>
    <dgm:cxn modelId="{B5719EA0-F035-4288-8AC3-6CDB1EFFC944}" type="presParOf" srcId="{7213D632-6941-43CA-99A0-CFA9D3DA8137}" destId="{E313BE3D-9B6B-419F-B2B0-E869940636FB}" srcOrd="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5387AC-FB3D-4D62-BB05-A64BDA829C38}">
      <dsp:nvSpPr>
        <dsp:cNvPr id="0" name=""/>
        <dsp:cNvSpPr/>
      </dsp:nvSpPr>
      <dsp:spPr>
        <a:xfrm>
          <a:off x="10289" y="1100143"/>
          <a:ext cx="3075398" cy="18452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Solicitar a la gerencia técnica, comercial y financiera los proyectos actuales</a:t>
          </a:r>
        </a:p>
      </dsp:txBody>
      <dsp:txXfrm>
        <a:off x="64334" y="1154188"/>
        <a:ext cx="2967308" cy="1737149"/>
      </dsp:txXfrm>
    </dsp:sp>
    <dsp:sp modelId="{6026A53E-A61E-44F8-A9A4-3925BF93F3DF}">
      <dsp:nvSpPr>
        <dsp:cNvPr id="0" name=""/>
        <dsp:cNvSpPr/>
      </dsp:nvSpPr>
      <dsp:spPr>
        <a:xfrm>
          <a:off x="3356323" y="1641414"/>
          <a:ext cx="651984" cy="7626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600" kern="1200"/>
        </a:p>
      </dsp:txBody>
      <dsp:txXfrm>
        <a:off x="3356323" y="1793954"/>
        <a:ext cx="456389" cy="457618"/>
      </dsp:txXfrm>
    </dsp:sp>
    <dsp:sp modelId="{E313BE3D-9B6B-419F-B2B0-E869940636FB}">
      <dsp:nvSpPr>
        <dsp:cNvPr id="0" name=""/>
        <dsp:cNvSpPr/>
      </dsp:nvSpPr>
      <dsp:spPr>
        <a:xfrm>
          <a:off x="4315847" y="1100143"/>
          <a:ext cx="3075398" cy="18452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Actualizar la base de datos de contratos con la información contractual</a:t>
          </a:r>
        </a:p>
      </dsp:txBody>
      <dsp:txXfrm>
        <a:off x="4369892" y="1154188"/>
        <a:ext cx="2967308" cy="1737149"/>
      </dsp:txXfrm>
    </dsp:sp>
    <dsp:sp modelId="{7E352AFA-0B1A-47D8-94E5-44D75EAE9638}">
      <dsp:nvSpPr>
        <dsp:cNvPr id="0" name=""/>
        <dsp:cNvSpPr/>
      </dsp:nvSpPr>
      <dsp:spPr>
        <a:xfrm>
          <a:off x="7661881" y="1641414"/>
          <a:ext cx="651984" cy="7626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600" kern="1200"/>
        </a:p>
      </dsp:txBody>
      <dsp:txXfrm>
        <a:off x="7661881" y="1793954"/>
        <a:ext cx="456389" cy="457618"/>
      </dsp:txXfrm>
    </dsp:sp>
    <dsp:sp modelId="{EA0AE689-39FD-4577-87D7-569533DC6228}">
      <dsp:nvSpPr>
        <dsp:cNvPr id="0" name=""/>
        <dsp:cNvSpPr/>
      </dsp:nvSpPr>
      <dsp:spPr>
        <a:xfrm>
          <a:off x="8621405" y="1100143"/>
          <a:ext cx="3075398" cy="18452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Enviar al área comercial para que valide y corrija la información</a:t>
          </a:r>
        </a:p>
      </dsp:txBody>
      <dsp:txXfrm>
        <a:off x="8675450" y="1154188"/>
        <a:ext cx="2967308" cy="17371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5387AC-FB3D-4D62-BB05-A64BDA829C38}">
      <dsp:nvSpPr>
        <dsp:cNvPr id="0" name=""/>
        <dsp:cNvSpPr/>
      </dsp:nvSpPr>
      <dsp:spPr>
        <a:xfrm>
          <a:off x="10289" y="1100143"/>
          <a:ext cx="3075398" cy="18452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Solicitar a la gerencia técnica, comercial y financiera los proyectos actuales</a:t>
          </a:r>
        </a:p>
      </dsp:txBody>
      <dsp:txXfrm>
        <a:off x="64334" y="1154188"/>
        <a:ext cx="2967308" cy="1737149"/>
      </dsp:txXfrm>
    </dsp:sp>
    <dsp:sp modelId="{6026A53E-A61E-44F8-A9A4-3925BF93F3DF}">
      <dsp:nvSpPr>
        <dsp:cNvPr id="0" name=""/>
        <dsp:cNvSpPr/>
      </dsp:nvSpPr>
      <dsp:spPr>
        <a:xfrm>
          <a:off x="3356323" y="1641414"/>
          <a:ext cx="651984" cy="7626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600" kern="1200"/>
        </a:p>
      </dsp:txBody>
      <dsp:txXfrm>
        <a:off x="3356323" y="1793954"/>
        <a:ext cx="456389" cy="457618"/>
      </dsp:txXfrm>
    </dsp:sp>
    <dsp:sp modelId="{E313BE3D-9B6B-419F-B2B0-E869940636FB}">
      <dsp:nvSpPr>
        <dsp:cNvPr id="0" name=""/>
        <dsp:cNvSpPr/>
      </dsp:nvSpPr>
      <dsp:spPr>
        <a:xfrm>
          <a:off x="4315847" y="1100143"/>
          <a:ext cx="3075398" cy="18452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Actualizar la base de datos de contratos con la información contractual</a:t>
          </a:r>
        </a:p>
      </dsp:txBody>
      <dsp:txXfrm>
        <a:off x="4369892" y="1154188"/>
        <a:ext cx="2967308" cy="1737149"/>
      </dsp:txXfrm>
    </dsp:sp>
    <dsp:sp modelId="{7E352AFA-0B1A-47D8-94E5-44D75EAE9638}">
      <dsp:nvSpPr>
        <dsp:cNvPr id="0" name=""/>
        <dsp:cNvSpPr/>
      </dsp:nvSpPr>
      <dsp:spPr>
        <a:xfrm>
          <a:off x="7661881" y="1641414"/>
          <a:ext cx="651984" cy="7626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600" kern="1200"/>
        </a:p>
      </dsp:txBody>
      <dsp:txXfrm>
        <a:off x="7661881" y="1793954"/>
        <a:ext cx="456389" cy="457618"/>
      </dsp:txXfrm>
    </dsp:sp>
    <dsp:sp modelId="{EA0AE689-39FD-4577-87D7-569533DC6228}">
      <dsp:nvSpPr>
        <dsp:cNvPr id="0" name=""/>
        <dsp:cNvSpPr/>
      </dsp:nvSpPr>
      <dsp:spPr>
        <a:xfrm>
          <a:off x="8621405" y="1100143"/>
          <a:ext cx="3075398" cy="18452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Enviar al área técnica para que incluya sus percepciones</a:t>
          </a:r>
        </a:p>
      </dsp:txBody>
      <dsp:txXfrm>
        <a:off x="8675450" y="1154188"/>
        <a:ext cx="2967308" cy="17371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5387AC-FB3D-4D62-BB05-A64BDA829C38}">
      <dsp:nvSpPr>
        <dsp:cNvPr id="0" name=""/>
        <dsp:cNvSpPr/>
      </dsp:nvSpPr>
      <dsp:spPr>
        <a:xfrm>
          <a:off x="10289" y="1100143"/>
          <a:ext cx="3075398" cy="18452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Solicitar al área comercial la base de datos de propuestas</a:t>
          </a:r>
        </a:p>
      </dsp:txBody>
      <dsp:txXfrm>
        <a:off x="64334" y="1154188"/>
        <a:ext cx="2967308" cy="1737149"/>
      </dsp:txXfrm>
    </dsp:sp>
    <dsp:sp modelId="{6026A53E-A61E-44F8-A9A4-3925BF93F3DF}">
      <dsp:nvSpPr>
        <dsp:cNvPr id="0" name=""/>
        <dsp:cNvSpPr/>
      </dsp:nvSpPr>
      <dsp:spPr>
        <a:xfrm>
          <a:off x="3356323" y="1641414"/>
          <a:ext cx="651984" cy="7626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600" kern="1200"/>
        </a:p>
      </dsp:txBody>
      <dsp:txXfrm>
        <a:off x="3356323" y="1793954"/>
        <a:ext cx="456389" cy="457618"/>
      </dsp:txXfrm>
    </dsp:sp>
    <dsp:sp modelId="{E313BE3D-9B6B-419F-B2B0-E869940636FB}">
      <dsp:nvSpPr>
        <dsp:cNvPr id="0" name=""/>
        <dsp:cNvSpPr/>
      </dsp:nvSpPr>
      <dsp:spPr>
        <a:xfrm>
          <a:off x="4315847" y="1100143"/>
          <a:ext cx="3075398" cy="18452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Actualizar la base de datos de propuestas</a:t>
          </a:r>
        </a:p>
      </dsp:txBody>
      <dsp:txXfrm>
        <a:off x="4369892" y="1154188"/>
        <a:ext cx="2967308" cy="1737149"/>
      </dsp:txXfrm>
    </dsp:sp>
    <dsp:sp modelId="{7E352AFA-0B1A-47D8-94E5-44D75EAE9638}">
      <dsp:nvSpPr>
        <dsp:cNvPr id="0" name=""/>
        <dsp:cNvSpPr/>
      </dsp:nvSpPr>
      <dsp:spPr>
        <a:xfrm>
          <a:off x="7661881" y="1641414"/>
          <a:ext cx="651984" cy="7626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600" kern="1200"/>
        </a:p>
      </dsp:txBody>
      <dsp:txXfrm>
        <a:off x="7661881" y="1793954"/>
        <a:ext cx="456389" cy="457618"/>
      </dsp:txXfrm>
    </dsp:sp>
    <dsp:sp modelId="{EA0AE689-39FD-4577-87D7-569533DC6228}">
      <dsp:nvSpPr>
        <dsp:cNvPr id="0" name=""/>
        <dsp:cNvSpPr/>
      </dsp:nvSpPr>
      <dsp:spPr>
        <a:xfrm>
          <a:off x="8621405" y="1100143"/>
          <a:ext cx="3075398" cy="18452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Ajustar la base de datos cuando existan problemas</a:t>
          </a:r>
        </a:p>
      </dsp:txBody>
      <dsp:txXfrm>
        <a:off x="8675450" y="1154188"/>
        <a:ext cx="2967308" cy="17371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5387AC-FB3D-4D62-BB05-A64BDA829C38}">
      <dsp:nvSpPr>
        <dsp:cNvPr id="0" name=""/>
        <dsp:cNvSpPr/>
      </dsp:nvSpPr>
      <dsp:spPr>
        <a:xfrm>
          <a:off x="10289" y="1100143"/>
          <a:ext cx="3075398" cy="18452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Generar los indicadores</a:t>
          </a:r>
        </a:p>
      </dsp:txBody>
      <dsp:txXfrm>
        <a:off x="64334" y="1154188"/>
        <a:ext cx="2967308" cy="1737149"/>
      </dsp:txXfrm>
    </dsp:sp>
    <dsp:sp modelId="{6026A53E-A61E-44F8-A9A4-3925BF93F3DF}">
      <dsp:nvSpPr>
        <dsp:cNvPr id="0" name=""/>
        <dsp:cNvSpPr/>
      </dsp:nvSpPr>
      <dsp:spPr>
        <a:xfrm>
          <a:off x="3356323" y="1641414"/>
          <a:ext cx="651984" cy="7626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600" kern="1200"/>
        </a:p>
      </dsp:txBody>
      <dsp:txXfrm>
        <a:off x="3356323" y="1793954"/>
        <a:ext cx="456389" cy="457618"/>
      </dsp:txXfrm>
    </dsp:sp>
    <dsp:sp modelId="{E313BE3D-9B6B-419F-B2B0-E869940636FB}">
      <dsp:nvSpPr>
        <dsp:cNvPr id="0" name=""/>
        <dsp:cNvSpPr/>
      </dsp:nvSpPr>
      <dsp:spPr>
        <a:xfrm>
          <a:off x="4315847" y="1100143"/>
          <a:ext cx="3075398" cy="18452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Validar con financiera los valores</a:t>
          </a:r>
        </a:p>
      </dsp:txBody>
      <dsp:txXfrm>
        <a:off x="4369892" y="1154188"/>
        <a:ext cx="2967308" cy="1737149"/>
      </dsp:txXfrm>
    </dsp:sp>
    <dsp:sp modelId="{7E352AFA-0B1A-47D8-94E5-44D75EAE9638}">
      <dsp:nvSpPr>
        <dsp:cNvPr id="0" name=""/>
        <dsp:cNvSpPr/>
      </dsp:nvSpPr>
      <dsp:spPr>
        <a:xfrm>
          <a:off x="7661881" y="1641414"/>
          <a:ext cx="651984" cy="7626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600" kern="1200"/>
        </a:p>
      </dsp:txBody>
      <dsp:txXfrm>
        <a:off x="7661881" y="1793954"/>
        <a:ext cx="456389" cy="457618"/>
      </dsp:txXfrm>
    </dsp:sp>
    <dsp:sp modelId="{EA0AE689-39FD-4577-87D7-569533DC6228}">
      <dsp:nvSpPr>
        <dsp:cNvPr id="0" name=""/>
        <dsp:cNvSpPr/>
      </dsp:nvSpPr>
      <dsp:spPr>
        <a:xfrm>
          <a:off x="8621405" y="1100143"/>
          <a:ext cx="3075398" cy="18452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Ajustar la procedimientos de cálculo en caso de existir problemas</a:t>
          </a:r>
        </a:p>
      </dsp:txBody>
      <dsp:txXfrm>
        <a:off x="8675450" y="1154188"/>
        <a:ext cx="2967308" cy="17371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5387AC-FB3D-4D62-BB05-A64BDA829C38}">
      <dsp:nvSpPr>
        <dsp:cNvPr id="0" name=""/>
        <dsp:cNvSpPr/>
      </dsp:nvSpPr>
      <dsp:spPr>
        <a:xfrm>
          <a:off x="2286" y="559948"/>
          <a:ext cx="4876050" cy="29256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Solicitar a </a:t>
          </a:r>
          <a:r>
            <a:rPr lang="es-CO" sz="2000" kern="1200" dirty="0" err="1"/>
            <a:t>ffie</a:t>
          </a:r>
          <a:r>
            <a:rPr lang="es-CO" sz="2000" kern="1200" dirty="0"/>
            <a:t> el estado actual de los proyectos y cronogramas</a:t>
          </a:r>
        </a:p>
      </dsp:txBody>
      <dsp:txXfrm>
        <a:off x="87975" y="645637"/>
        <a:ext cx="4704672" cy="2754252"/>
      </dsp:txXfrm>
    </dsp:sp>
    <dsp:sp modelId="{6026A53E-A61E-44F8-A9A4-3925BF93F3DF}">
      <dsp:nvSpPr>
        <dsp:cNvPr id="0" name=""/>
        <dsp:cNvSpPr/>
      </dsp:nvSpPr>
      <dsp:spPr>
        <a:xfrm>
          <a:off x="5307429" y="1418133"/>
          <a:ext cx="1033722" cy="12092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600" kern="1200"/>
        </a:p>
      </dsp:txBody>
      <dsp:txXfrm>
        <a:off x="5307429" y="1659985"/>
        <a:ext cx="723605" cy="725556"/>
      </dsp:txXfrm>
    </dsp:sp>
    <dsp:sp modelId="{E313BE3D-9B6B-419F-B2B0-E869940636FB}">
      <dsp:nvSpPr>
        <dsp:cNvPr id="0" name=""/>
        <dsp:cNvSpPr/>
      </dsp:nvSpPr>
      <dsp:spPr>
        <a:xfrm>
          <a:off x="6828757" y="559948"/>
          <a:ext cx="4876050" cy="29256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Actualizar base de datos</a:t>
          </a:r>
        </a:p>
      </dsp:txBody>
      <dsp:txXfrm>
        <a:off x="6914446" y="645637"/>
        <a:ext cx="4704672" cy="27542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9D5140FD-1BFA-479D-B948-4050BB5CB5C4}" type="datetimeFigureOut">
              <a:rPr lang="es-CO"/>
              <a:pPr>
                <a:defRPr/>
              </a:pPr>
              <a:t>5/04/2019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7D78F6EE-761D-4665-BC5C-DB0409FFEC57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32784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8CC64A69-6194-4355-B0EA-DE31C3DE752A}" type="datetimeFigureOut">
              <a:rPr lang="es-ES"/>
              <a:pPr>
                <a:defRPr/>
              </a:pPr>
              <a:t>05/04/2019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/>
              <a:t>Haga clic para modificar el estilo de texto del patrón</a:t>
            </a:r>
          </a:p>
          <a:p>
            <a:pPr lvl="1"/>
            <a:r>
              <a:rPr lang="es-ES_tradnl" noProof="0"/>
              <a:t>Segundo nivel</a:t>
            </a:r>
          </a:p>
          <a:p>
            <a:pPr lvl="2"/>
            <a:r>
              <a:rPr lang="es-ES_tradnl" noProof="0"/>
              <a:t>Tercer nivel</a:t>
            </a:r>
          </a:p>
          <a:p>
            <a:pPr lvl="3"/>
            <a:r>
              <a:rPr lang="es-ES_tradnl" noProof="0"/>
              <a:t>Cuarto nivel</a:t>
            </a:r>
          </a:p>
          <a:p>
            <a:pPr lvl="4"/>
            <a:r>
              <a:rPr lang="es-ES_tradnl" noProof="0"/>
              <a:t>Quinto nivel</a:t>
            </a:r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FA9340AA-6F7B-4C17-959D-233316836C9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35691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cha por proy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6"/>
          <p:cNvSpPr/>
          <p:nvPr userDrawn="1"/>
        </p:nvSpPr>
        <p:spPr>
          <a:xfrm>
            <a:off x="1" y="2269338"/>
            <a:ext cx="12203441" cy="2022475"/>
          </a:xfrm>
          <a:prstGeom prst="rect">
            <a:avLst/>
          </a:prstGeom>
          <a:solidFill>
            <a:srgbClr val="321B0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_tradnl" sz="1800"/>
          </a:p>
        </p:txBody>
      </p:sp>
      <p:pic>
        <p:nvPicPr>
          <p:cNvPr id="13" name="Imagen 7" descr="logo35a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92267" y="2922589"/>
            <a:ext cx="1185333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Conector recto 8"/>
          <p:cNvCxnSpPr/>
          <p:nvPr userDrawn="1"/>
        </p:nvCxnSpPr>
        <p:spPr>
          <a:xfrm rot="16200000" flipH="1">
            <a:off x="4202642" y="5429250"/>
            <a:ext cx="1758950" cy="0"/>
          </a:xfrm>
          <a:prstGeom prst="line">
            <a:avLst/>
          </a:prstGeom>
          <a:ln>
            <a:solidFill>
              <a:srgbClr val="5839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ángulo 9"/>
          <p:cNvSpPr>
            <a:spLocks noChangeArrowheads="1"/>
          </p:cNvSpPr>
          <p:nvPr userDrawn="1"/>
        </p:nvSpPr>
        <p:spPr bwMode="auto">
          <a:xfrm>
            <a:off x="615951" y="6515101"/>
            <a:ext cx="10668000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s-ES_tradnl" sz="14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4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30" name="Marcador de posición de imagen 29"/>
          <p:cNvSpPr>
            <a:spLocks noGrp="1"/>
          </p:cNvSpPr>
          <p:nvPr>
            <p:ph type="pic" sz="quarter" idx="13"/>
          </p:nvPr>
        </p:nvSpPr>
        <p:spPr>
          <a:xfrm>
            <a:off x="4911246" y="2269338"/>
            <a:ext cx="4307844" cy="2022033"/>
          </a:xfrm>
        </p:spPr>
        <p:txBody>
          <a:bodyPr rtlCol="0">
            <a:normAutofit/>
          </a:bodyPr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es-ES_tradnl" noProof="0"/>
          </a:p>
        </p:txBody>
      </p:sp>
      <p:sp>
        <p:nvSpPr>
          <p:cNvPr id="32" name="Marcador de posición de imagen 31"/>
          <p:cNvSpPr>
            <a:spLocks noGrp="1"/>
          </p:cNvSpPr>
          <p:nvPr>
            <p:ph type="pic" sz="quarter" idx="14"/>
          </p:nvPr>
        </p:nvSpPr>
        <p:spPr>
          <a:xfrm>
            <a:off x="603829" y="2269780"/>
            <a:ext cx="4307417" cy="2022475"/>
          </a:xfrm>
        </p:spPr>
        <p:txBody>
          <a:bodyPr rtlCol="0">
            <a:normAutofit/>
          </a:bodyPr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es-ES_tradnl" noProof="0"/>
          </a:p>
        </p:txBody>
      </p:sp>
      <p:sp>
        <p:nvSpPr>
          <p:cNvPr id="38" name="Marcador de texto 37"/>
          <p:cNvSpPr>
            <a:spLocks noGrp="1"/>
          </p:cNvSpPr>
          <p:nvPr>
            <p:ph type="body" sz="quarter" idx="15"/>
          </p:nvPr>
        </p:nvSpPr>
        <p:spPr>
          <a:xfrm>
            <a:off x="5082117" y="4548189"/>
            <a:ext cx="6195483" cy="176053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x-none" dirty="0"/>
              <a:t>Haga clic para modificar el estilo de texto del patrón</a:t>
            </a:r>
          </a:p>
          <a:p>
            <a:pPr lvl="1"/>
            <a:r>
              <a:rPr lang="x-none" dirty="0"/>
              <a:t>Segundo nivel</a:t>
            </a:r>
          </a:p>
          <a:p>
            <a:pPr lvl="2"/>
            <a:r>
              <a:rPr lang="x-none" dirty="0"/>
              <a:t>Tercer nivel</a:t>
            </a:r>
          </a:p>
          <a:p>
            <a:pPr lvl="3"/>
            <a:r>
              <a:rPr lang="x-none" dirty="0"/>
              <a:t>Cuarto nivel</a:t>
            </a:r>
          </a:p>
          <a:p>
            <a:pPr lvl="4"/>
            <a:r>
              <a:rPr lang="x-none" dirty="0"/>
              <a:t>Quinto nivel</a:t>
            </a:r>
            <a:endParaRPr lang="es-ES_tradnl" dirty="0"/>
          </a:p>
        </p:txBody>
      </p:sp>
      <p:sp>
        <p:nvSpPr>
          <p:cNvPr id="51" name="Título 50"/>
          <p:cNvSpPr>
            <a:spLocks noGrp="1"/>
          </p:cNvSpPr>
          <p:nvPr>
            <p:ph type="title" hasCustomPrompt="1"/>
          </p:nvPr>
        </p:nvSpPr>
        <p:spPr>
          <a:xfrm>
            <a:off x="620785" y="467376"/>
            <a:ext cx="10668001" cy="638956"/>
          </a:xfrm>
        </p:spPr>
        <p:txBody>
          <a:bodyPr/>
          <a:lstStyle>
            <a:lvl1pPr algn="r">
              <a:defRPr cap="all">
                <a:solidFill>
                  <a:srgbClr val="58391C"/>
                </a:solidFill>
              </a:defRPr>
            </a:lvl1pPr>
          </a:lstStyle>
          <a:p>
            <a:r>
              <a:rPr lang="es-ES_tradnl" dirty="0"/>
              <a:t>PROYECTO</a:t>
            </a:r>
          </a:p>
        </p:txBody>
      </p:sp>
      <p:sp>
        <p:nvSpPr>
          <p:cNvPr id="24" name="Marcador de texto 23"/>
          <p:cNvSpPr>
            <a:spLocks noGrp="1"/>
          </p:cNvSpPr>
          <p:nvPr>
            <p:ph type="body" sz="quarter" idx="16" hasCustomPrompt="1"/>
          </p:nvPr>
        </p:nvSpPr>
        <p:spPr>
          <a:xfrm>
            <a:off x="615280" y="272684"/>
            <a:ext cx="10668001" cy="293726"/>
          </a:xfrm>
        </p:spPr>
        <p:txBody>
          <a:bodyPr>
            <a:noAutofit/>
          </a:bodyPr>
          <a:lstStyle>
            <a:lvl1pPr algn="r">
              <a:spcAft>
                <a:spcPts val="600"/>
              </a:spcAft>
              <a:buFontTx/>
              <a:buNone/>
              <a:defRPr sz="1800">
                <a:solidFill>
                  <a:srgbClr val="B8A592"/>
                </a:solidFill>
                <a:latin typeface="Alte DIN 1451 Mittelschrift"/>
                <a:cs typeface="Alte DIN 1451 Mittelschrift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_tradnl" dirty="0"/>
              <a:t>PRINCIPALES</a:t>
            </a:r>
          </a:p>
        </p:txBody>
      </p:sp>
      <p:sp>
        <p:nvSpPr>
          <p:cNvPr id="31" name="Marcador de texto 23"/>
          <p:cNvSpPr>
            <a:spLocks noGrp="1"/>
          </p:cNvSpPr>
          <p:nvPr>
            <p:ph type="body" sz="quarter" idx="18" hasCustomPrompt="1"/>
          </p:nvPr>
        </p:nvSpPr>
        <p:spPr>
          <a:xfrm>
            <a:off x="617144" y="1423197"/>
            <a:ext cx="10674081" cy="265968"/>
          </a:xfrm>
        </p:spPr>
        <p:txBody>
          <a:bodyPr>
            <a:noAutofit/>
          </a:bodyPr>
          <a:lstStyle>
            <a:lvl1pPr algn="r">
              <a:spcAft>
                <a:spcPts val="600"/>
              </a:spcAft>
              <a:buFontTx/>
              <a:buNone/>
              <a:defRPr sz="1300">
                <a:solidFill>
                  <a:srgbClr val="58391C"/>
                </a:solidFill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_tradnl" dirty="0"/>
              <a:t>ÁREA PROYECTO</a:t>
            </a:r>
          </a:p>
        </p:txBody>
      </p:sp>
      <p:sp>
        <p:nvSpPr>
          <p:cNvPr id="37" name="Marcador de texto 23"/>
          <p:cNvSpPr>
            <a:spLocks noGrp="1"/>
          </p:cNvSpPr>
          <p:nvPr>
            <p:ph type="body" sz="quarter" idx="19" hasCustomPrompt="1"/>
          </p:nvPr>
        </p:nvSpPr>
        <p:spPr>
          <a:xfrm>
            <a:off x="603520" y="1724939"/>
            <a:ext cx="10674081" cy="381088"/>
          </a:xfrm>
        </p:spPr>
        <p:txBody>
          <a:bodyPr anchor="b">
            <a:noAutofit/>
          </a:bodyPr>
          <a:lstStyle>
            <a:lvl1pPr algn="r">
              <a:spcAft>
                <a:spcPts val="600"/>
              </a:spcAft>
              <a:buFontTx/>
              <a:buNone/>
              <a:defRPr sz="1300" baseline="0">
                <a:solidFill>
                  <a:srgbClr val="B8A592"/>
                </a:solidFill>
                <a:latin typeface="Franklin Gothic Demi"/>
                <a:cs typeface="Franklin Gothic Demi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_tradnl" dirty="0"/>
              <a:t>TIPO DE PROYECTO</a:t>
            </a:r>
          </a:p>
        </p:txBody>
      </p:sp>
      <p:sp>
        <p:nvSpPr>
          <p:cNvPr id="39" name="Marcador de texto 23"/>
          <p:cNvSpPr>
            <a:spLocks noGrp="1"/>
          </p:cNvSpPr>
          <p:nvPr>
            <p:ph type="body" sz="quarter" idx="20"/>
          </p:nvPr>
        </p:nvSpPr>
        <p:spPr>
          <a:xfrm>
            <a:off x="609600" y="4548188"/>
            <a:ext cx="3741537" cy="831500"/>
          </a:xfrm>
        </p:spPr>
        <p:txBody>
          <a:bodyPr>
            <a:noAutofit/>
          </a:bodyPr>
          <a:lstStyle>
            <a:lvl1pPr algn="l">
              <a:spcAft>
                <a:spcPts val="600"/>
              </a:spcAft>
              <a:buFontTx/>
              <a:buNone/>
              <a:defRPr sz="1400">
                <a:solidFill>
                  <a:srgbClr val="58391C"/>
                </a:solidFill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3520" y="952564"/>
            <a:ext cx="10679761" cy="353990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600">
                <a:solidFill>
                  <a:srgbClr val="58391C"/>
                </a:solidFill>
                <a:latin typeface="Alte DIN 1451 Mittelschrift"/>
                <a:cs typeface="Alte DIN 1451 Mittelschrift"/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/>
              <a:t>CONTRATANTE</a:t>
            </a:r>
          </a:p>
        </p:txBody>
      </p:sp>
      <p:sp>
        <p:nvSpPr>
          <p:cNvPr id="56" name="Marcador de texto 23"/>
          <p:cNvSpPr>
            <a:spLocks noGrp="1"/>
          </p:cNvSpPr>
          <p:nvPr>
            <p:ph type="body" sz="quarter" idx="21" hasCustomPrompt="1"/>
          </p:nvPr>
        </p:nvSpPr>
        <p:spPr>
          <a:xfrm>
            <a:off x="603520" y="1622297"/>
            <a:ext cx="10674081" cy="265968"/>
          </a:xfrm>
        </p:spPr>
        <p:txBody>
          <a:bodyPr>
            <a:noAutofit/>
          </a:bodyPr>
          <a:lstStyle>
            <a:lvl1pPr algn="r">
              <a:spcAft>
                <a:spcPts val="600"/>
              </a:spcAft>
              <a:buFontTx/>
              <a:buNone/>
              <a:defRPr sz="1300">
                <a:solidFill>
                  <a:srgbClr val="58391C"/>
                </a:solidFill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_tradnl" dirty="0"/>
              <a:t>TIPO DE SERVICIO</a:t>
            </a:r>
          </a:p>
        </p:txBody>
      </p:sp>
      <p:sp>
        <p:nvSpPr>
          <p:cNvPr id="16" name="Marcador de texto 23"/>
          <p:cNvSpPr>
            <a:spLocks noGrp="1"/>
          </p:cNvSpPr>
          <p:nvPr>
            <p:ph type="body" sz="quarter" idx="22" hasCustomPrompt="1"/>
          </p:nvPr>
        </p:nvSpPr>
        <p:spPr>
          <a:xfrm>
            <a:off x="617144" y="1163316"/>
            <a:ext cx="10668001" cy="293726"/>
          </a:xfrm>
        </p:spPr>
        <p:txBody>
          <a:bodyPr>
            <a:noAutofit/>
          </a:bodyPr>
          <a:lstStyle>
            <a:lvl1pPr algn="r">
              <a:spcAft>
                <a:spcPts val="600"/>
              </a:spcAft>
              <a:buFontTx/>
              <a:buNone/>
              <a:defRPr sz="1800">
                <a:solidFill>
                  <a:srgbClr val="B8A592"/>
                </a:solidFill>
                <a:latin typeface="Alte DIN 1451 Mittelschrift"/>
                <a:cs typeface="Alte DIN 1451 Mittelschrift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_tradnl" dirty="0"/>
              <a:t>PLAZO AÑOS</a:t>
            </a:r>
          </a:p>
        </p:txBody>
      </p:sp>
      <p:sp>
        <p:nvSpPr>
          <p:cNvPr id="17" name="Marcador de texto 23"/>
          <p:cNvSpPr>
            <a:spLocks noGrp="1"/>
          </p:cNvSpPr>
          <p:nvPr>
            <p:ph type="body" sz="quarter" idx="23" hasCustomPrompt="1"/>
          </p:nvPr>
        </p:nvSpPr>
        <p:spPr>
          <a:xfrm>
            <a:off x="605384" y="1894117"/>
            <a:ext cx="10674081" cy="381088"/>
          </a:xfrm>
        </p:spPr>
        <p:txBody>
          <a:bodyPr anchor="b">
            <a:noAutofit/>
          </a:bodyPr>
          <a:lstStyle>
            <a:lvl1pPr algn="r">
              <a:spcAft>
                <a:spcPts val="600"/>
              </a:spcAft>
              <a:buFontTx/>
              <a:buNone/>
              <a:defRPr sz="1300" baseline="0">
                <a:solidFill>
                  <a:srgbClr val="B8A592"/>
                </a:solidFill>
                <a:latin typeface="Franklin Gothic Demi"/>
                <a:cs typeface="Franklin Gothic Demi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_tradnl" dirty="0"/>
              <a:t>LOCALIZACIÓN</a:t>
            </a:r>
          </a:p>
        </p:txBody>
      </p:sp>
    </p:spTree>
    <p:extLst>
      <p:ext uri="{BB962C8B-B14F-4D97-AF65-F5344CB8AC3E}">
        <p14:creationId xmlns:p14="http://schemas.microsoft.com/office/powerpoint/2010/main" val="4474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/>
          <p:nvPr/>
        </p:nvSpPr>
        <p:spPr>
          <a:xfrm>
            <a:off x="10176934" y="-15875"/>
            <a:ext cx="2036233" cy="6873875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4" name="Imagen 7" descr="logo35a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97068" y="350838"/>
            <a:ext cx="1426633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cxnSp>
        <p:nvCxnSpPr>
          <p:cNvPr id="7" name="Conector recto 11"/>
          <p:cNvCxnSpPr/>
          <p:nvPr userDrawn="1"/>
        </p:nvCxnSpPr>
        <p:spPr>
          <a:xfrm>
            <a:off x="609601" y="750889"/>
            <a:ext cx="9131300" cy="15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7 Marcador de texto"/>
          <p:cNvSpPr>
            <a:spLocks noGrp="1"/>
          </p:cNvSpPr>
          <p:nvPr>
            <p:ph type="body" sz="quarter" idx="11"/>
          </p:nvPr>
        </p:nvSpPr>
        <p:spPr>
          <a:xfrm>
            <a:off x="609601" y="127000"/>
            <a:ext cx="9131300" cy="6238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>
              <a:buNone/>
              <a:defRPr lang="es-CO" sz="2400" cap="all" dirty="0">
                <a:solidFill>
                  <a:srgbClr val="58391C"/>
                </a:solidFill>
                <a:latin typeface="Alte DIN 1451 Mittelschrift"/>
                <a:cs typeface="Alte DIN 1451 Mittelschrift"/>
              </a:defRPr>
            </a:lvl1pPr>
          </a:lstStyle>
          <a:p>
            <a:pPr lvl="0">
              <a:spcBef>
                <a:spcPct val="0"/>
              </a:spcBef>
            </a:pPr>
            <a:endParaRPr lang="es-CO" dirty="0"/>
          </a:p>
        </p:txBody>
      </p:sp>
      <p:sp>
        <p:nvSpPr>
          <p:cNvPr id="6" name="5 Marcador de posición de imagen"/>
          <p:cNvSpPr>
            <a:spLocks noGrp="1"/>
          </p:cNvSpPr>
          <p:nvPr>
            <p:ph type="pic" sz="quarter" idx="12"/>
          </p:nvPr>
        </p:nvSpPr>
        <p:spPr>
          <a:xfrm>
            <a:off x="604765" y="1219201"/>
            <a:ext cx="9144000" cy="5013325"/>
          </a:xfrm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1706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/>
          <p:nvPr/>
        </p:nvSpPr>
        <p:spPr>
          <a:xfrm>
            <a:off x="10176934" y="-15875"/>
            <a:ext cx="2036233" cy="6873875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4" name="Imagen 7" descr="logo35a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97068" y="350838"/>
            <a:ext cx="1426633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1"/>
          </p:nvPr>
        </p:nvSpPr>
        <p:spPr>
          <a:xfrm>
            <a:off x="615951" y="1428925"/>
            <a:ext cx="9144000" cy="47160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8" name="Título 50"/>
          <p:cNvSpPr>
            <a:spLocks noGrp="1"/>
          </p:cNvSpPr>
          <p:nvPr>
            <p:ph type="title"/>
          </p:nvPr>
        </p:nvSpPr>
        <p:spPr>
          <a:xfrm>
            <a:off x="625620" y="350013"/>
            <a:ext cx="9144000" cy="1008000"/>
          </a:xfrm>
        </p:spPr>
        <p:txBody>
          <a:bodyPr/>
          <a:lstStyle>
            <a:lvl1pPr algn="l">
              <a:defRPr cap="all">
                <a:solidFill>
                  <a:srgbClr val="58391C"/>
                </a:solidFill>
              </a:defRPr>
            </a:lvl1pPr>
          </a:lstStyle>
          <a:p>
            <a:r>
              <a:rPr lang="es-ES_tradnl" dirty="0"/>
              <a:t>Clic para editar título</a:t>
            </a:r>
          </a:p>
        </p:txBody>
      </p:sp>
    </p:spTree>
    <p:extLst>
      <p:ext uri="{BB962C8B-B14F-4D97-AF65-F5344CB8AC3E}">
        <p14:creationId xmlns:p14="http://schemas.microsoft.com/office/powerpoint/2010/main" val="2468574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-21166" y="-23813"/>
            <a:ext cx="12213167" cy="3455988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5" name="Imagen 7" descr="logo35a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97068" y="350838"/>
            <a:ext cx="1426633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32" name="Título 1"/>
          <p:cNvSpPr>
            <a:spLocks noGrp="1"/>
          </p:cNvSpPr>
          <p:nvPr>
            <p:ph type="ctrTitle"/>
          </p:nvPr>
        </p:nvSpPr>
        <p:spPr>
          <a:xfrm>
            <a:off x="4368800" y="4208929"/>
            <a:ext cx="7439509" cy="1048684"/>
          </a:xfrm>
        </p:spPr>
        <p:txBody>
          <a:bodyPr/>
          <a:lstStyle>
            <a:lvl1pPr algn="l">
              <a:defRPr/>
            </a:lvl1pPr>
          </a:lstStyle>
          <a:p>
            <a:endParaRPr lang="es-ES_tradnl" dirty="0"/>
          </a:p>
        </p:txBody>
      </p:sp>
      <p:sp>
        <p:nvSpPr>
          <p:cNvPr id="33" name="Subtítulo 2"/>
          <p:cNvSpPr>
            <a:spLocks noGrp="1"/>
          </p:cNvSpPr>
          <p:nvPr>
            <p:ph type="subTitle" idx="4294967295"/>
          </p:nvPr>
        </p:nvSpPr>
        <p:spPr>
          <a:xfrm>
            <a:off x="4368800" y="5257800"/>
            <a:ext cx="7439509" cy="621792"/>
          </a:xfrm>
        </p:spPr>
        <p:txBody>
          <a:bodyPr>
            <a:normAutofit/>
          </a:bodyPr>
          <a:lstStyle>
            <a:lvl1pPr algn="l">
              <a:buFont typeface="Wingdings" charset="2"/>
              <a:buChar char="§"/>
              <a:defRPr>
                <a:solidFill>
                  <a:srgbClr val="58391C"/>
                </a:solidFill>
              </a:defRPr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22020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/>
        </p:nvSpPr>
        <p:spPr>
          <a:xfrm>
            <a:off x="759884" y="268289"/>
            <a:ext cx="7558616" cy="25606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sp>
        <p:nvSpPr>
          <p:cNvPr id="6" name="Rectangle 9"/>
          <p:cNvSpPr/>
          <p:nvPr/>
        </p:nvSpPr>
        <p:spPr>
          <a:xfrm>
            <a:off x="11552768" y="268288"/>
            <a:ext cx="243417" cy="3886200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sp>
        <p:nvSpPr>
          <p:cNvPr id="7" name="Rectángulo 8"/>
          <p:cNvSpPr>
            <a:spLocks noChangeArrowheads="1"/>
          </p:cNvSpPr>
          <p:nvPr userDrawn="1"/>
        </p:nvSpPr>
        <p:spPr bwMode="auto">
          <a:xfrm>
            <a:off x="759885" y="6435726"/>
            <a:ext cx="10822516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 dirty="0">
                <a:solidFill>
                  <a:srgbClr val="B8A592"/>
                </a:solidFill>
                <a:latin typeface="Franklin Gothic Book" pitchFamily="34" charset="0"/>
              </a:rPr>
              <a:t>Calle 75 No. 13 - 51, Piso 6 | PBX: (571) 325 6500 | FAX: (571) 310 2335  | Bogotá D.C. – Colombia</a:t>
            </a:r>
          </a:p>
          <a:p>
            <a:r>
              <a:rPr lang="es-ES_tradnl" sz="1300" baseline="30000" dirty="0">
                <a:solidFill>
                  <a:srgbClr val="B8A592"/>
                </a:solidFill>
                <a:latin typeface="Franklin Gothic Book" pitchFamily="34" charset="0"/>
              </a:rPr>
              <a:t>Conozca más proyectos  www.payc.com.co </a:t>
            </a:r>
          </a:p>
          <a:p>
            <a:pPr algn="r"/>
            <a:endParaRPr lang="es-ES_tradnl" sz="1300" baseline="30000" dirty="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873" y="4171950"/>
            <a:ext cx="7541112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x-none"/>
              <a:t>Clic para editar título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7876" y="5257800"/>
            <a:ext cx="7529155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rgbClr val="B8A59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Haga clic para modificar el estilo de subtítulo del patrón</a:t>
            </a:r>
            <a:endParaRPr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77875" y="2877671"/>
            <a:ext cx="7529156" cy="1280160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x-none" noProof="0"/>
              <a:t>Haga clic en el icono para agregar una imagen</a:t>
            </a:r>
            <a:endParaRPr noProof="0"/>
          </a:p>
        </p:txBody>
      </p:sp>
    </p:spTree>
    <p:extLst>
      <p:ext uri="{BB962C8B-B14F-4D97-AF65-F5344CB8AC3E}">
        <p14:creationId xmlns:p14="http://schemas.microsoft.com/office/powerpoint/2010/main" val="2879134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objetos e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/>
        </p:nvSpPr>
        <p:spPr>
          <a:xfrm>
            <a:off x="9387418" y="268289"/>
            <a:ext cx="2194983" cy="16462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6" name="Imagen 7" descr="logo35a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38785" y="611188"/>
            <a:ext cx="1426633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8"/>
          <p:cNvSpPr>
            <a:spLocks noChangeArrowheads="1"/>
          </p:cNvSpPr>
          <p:nvPr userDrawn="1"/>
        </p:nvSpPr>
        <p:spPr bwMode="auto">
          <a:xfrm>
            <a:off x="539752" y="6435726"/>
            <a:ext cx="11042649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Calle 75 No. 13 - 51, Piso 6 | PBX: (571) 325 6500 | FAX: (571) 310 2335  | Bogotá D.C. – Colombia</a:t>
            </a:r>
          </a:p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</a:t>
            </a:r>
          </a:p>
          <a:p>
            <a:pPr algn="r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77" y="914400"/>
            <a:ext cx="8677836" cy="1143000"/>
          </a:xfrm>
        </p:spPr>
        <p:txBody>
          <a:bodyPr/>
          <a:lstStyle/>
          <a:p>
            <a:r>
              <a:rPr lang="x-none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77" y="2209801"/>
            <a:ext cx="8677836" cy="3916363"/>
          </a:xfrm>
        </p:spPr>
        <p:txBody>
          <a:bodyPr/>
          <a:lstStyle/>
          <a:p>
            <a:pPr lvl="0"/>
            <a:r>
              <a:rPr lang="x-none"/>
              <a:t>Haga clic para modificar el estilo de texto del patrón</a:t>
            </a:r>
          </a:p>
          <a:p>
            <a:pPr lvl="1"/>
            <a:r>
              <a:rPr lang="x-none"/>
              <a:t>Segundo nivel</a:t>
            </a:r>
          </a:p>
          <a:p>
            <a:pPr lvl="2"/>
            <a:r>
              <a:rPr lang="x-none"/>
              <a:t>Tercer nivel</a:t>
            </a:r>
          </a:p>
          <a:p>
            <a:pPr lvl="3"/>
            <a:r>
              <a:rPr lang="x-none"/>
              <a:t>Cuarto nivel</a:t>
            </a:r>
          </a:p>
          <a:p>
            <a:pPr lvl="4"/>
            <a:r>
              <a:rPr lang="x-none"/>
              <a:t>Quinto nivel</a:t>
            </a:r>
            <a:endParaRPr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387840" y="1976719"/>
            <a:ext cx="2194560" cy="4149445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x-none" noProof="0"/>
              <a:t>Haga clic en el icono para agregar una imagen</a:t>
            </a:r>
            <a:endParaRPr noProof="0"/>
          </a:p>
        </p:txBody>
      </p:sp>
    </p:spTree>
    <p:extLst>
      <p:ext uri="{BB962C8B-B14F-4D97-AF65-F5344CB8AC3E}">
        <p14:creationId xmlns:p14="http://schemas.microsoft.com/office/powerpoint/2010/main" val="1792912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8"/>
          <p:cNvSpPr>
            <a:spLocks noChangeArrowheads="1"/>
          </p:cNvSpPr>
          <p:nvPr userDrawn="1"/>
        </p:nvSpPr>
        <p:spPr bwMode="auto">
          <a:xfrm>
            <a:off x="529168" y="6435726"/>
            <a:ext cx="11053233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Calle 75 No. 13 - 51, Piso 6 | PBX: (571) 325 6500 | FAX: (571) 310 2335  | Bogotá D.C. – Colombia</a:t>
            </a:r>
          </a:p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</a:t>
            </a:r>
          </a:p>
          <a:p>
            <a:pPr algn="r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8" name="Rectangle 6"/>
          <p:cNvSpPr/>
          <p:nvPr userDrawn="1"/>
        </p:nvSpPr>
        <p:spPr>
          <a:xfrm>
            <a:off x="7636933" y="4773614"/>
            <a:ext cx="3962400" cy="1844675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10" name="Imagen 7" descr="logo35a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81534" y="5276851"/>
            <a:ext cx="1428751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28944" y="3429001"/>
            <a:ext cx="6621928" cy="1398494"/>
          </a:xfrm>
        </p:spPr>
        <p:txBody>
          <a:bodyPr/>
          <a:lstStyle>
            <a:lvl1pPr algn="r">
              <a:defRPr sz="4600" b="0" cap="none" baseline="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528944" y="4824414"/>
            <a:ext cx="6621928" cy="1320800"/>
          </a:xfrm>
        </p:spPr>
        <p:txBody>
          <a:bodyPr>
            <a:normAutofit/>
          </a:bodyPr>
          <a:lstStyle>
            <a:lvl1pPr marL="0" indent="0" algn="r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637924" y="268288"/>
            <a:ext cx="3962400" cy="4438650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s-ES" noProof="0"/>
              <a:t>Haga clic en el icono para agregar una imagen</a:t>
            </a:r>
            <a:endParaRPr noProof="0"/>
          </a:p>
        </p:txBody>
      </p:sp>
    </p:spTree>
    <p:extLst>
      <p:ext uri="{BB962C8B-B14F-4D97-AF65-F5344CB8AC3E}">
        <p14:creationId xmlns:p14="http://schemas.microsoft.com/office/powerpoint/2010/main" val="43451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64852" y="268289"/>
            <a:ext cx="958849" cy="16462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9" name="Imagen 7" descr="logo35a_ch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64852" y="2057401"/>
            <a:ext cx="958849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9855201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14563"/>
            <a:ext cx="475488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5709920" y="2214563"/>
            <a:ext cx="475488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41750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0864852" y="268289"/>
            <a:ext cx="958849" cy="16462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11" name="Imagen 7" descr="logo35a_ch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64852" y="2057401"/>
            <a:ext cx="958849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09599" y="914400"/>
            <a:ext cx="985113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054132"/>
            <a:ext cx="475488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  <a:latin typeface="Alte DIN 1451 Mittelschrift"/>
                <a:cs typeface="Alte DIN 1451 Mittelschrif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689412"/>
            <a:ext cx="475488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05855" y="2054132"/>
            <a:ext cx="475488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  <a:latin typeface="Alte DIN 1451 Mittelschrift"/>
                <a:cs typeface="Alte DIN 1451 Mittelschrif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5705855" y="2689412"/>
            <a:ext cx="475488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987748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bjetos, superior e inf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64852" y="268289"/>
            <a:ext cx="958849" cy="16462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10" name="Imagen 7" descr="logo35a_ch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64852" y="2057401"/>
            <a:ext cx="958849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609599" y="2214562"/>
            <a:ext cx="9861551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3"/>
          </p:nvPr>
        </p:nvSpPr>
        <p:spPr>
          <a:xfrm>
            <a:off x="609599" y="4224973"/>
            <a:ext cx="9861551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14" name="Título 11"/>
          <p:cNvSpPr>
            <a:spLocks noGrp="1"/>
          </p:cNvSpPr>
          <p:nvPr>
            <p:ph type="title"/>
          </p:nvPr>
        </p:nvSpPr>
        <p:spPr>
          <a:xfrm>
            <a:off x="609600" y="914400"/>
            <a:ext cx="8678333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035230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11" name="Rectangle 7"/>
          <p:cNvSpPr/>
          <p:nvPr userDrawn="1"/>
        </p:nvSpPr>
        <p:spPr>
          <a:xfrm>
            <a:off x="10864852" y="268289"/>
            <a:ext cx="958849" cy="16462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12" name="Imagen 7" descr="logo35a_ch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64852" y="2057401"/>
            <a:ext cx="958849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9855201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5709920" y="2214562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5709920" y="4224973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4"/>
          </p:nvPr>
        </p:nvSpPr>
        <p:spPr>
          <a:xfrm>
            <a:off x="609600" y="2214563"/>
            <a:ext cx="475488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44816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icha por proy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/>
          <p:nvPr userDrawn="1"/>
        </p:nvSpPr>
        <p:spPr>
          <a:xfrm flipH="1">
            <a:off x="6100233" y="357189"/>
            <a:ext cx="61384" cy="2987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sp>
        <p:nvSpPr>
          <p:cNvPr id="17" name="Rectángulo 7"/>
          <p:cNvSpPr>
            <a:spLocks noChangeArrowheads="1"/>
          </p:cNvSpPr>
          <p:nvPr userDrawn="1"/>
        </p:nvSpPr>
        <p:spPr bwMode="auto">
          <a:xfrm>
            <a:off x="615951" y="6515101"/>
            <a:ext cx="10668000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s-ES_tradnl" sz="14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4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18" name="Rectangle 5"/>
          <p:cNvSpPr/>
          <p:nvPr userDrawn="1"/>
        </p:nvSpPr>
        <p:spPr>
          <a:xfrm>
            <a:off x="10864852" y="268289"/>
            <a:ext cx="958849" cy="16462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19" name="Imagen 7" descr="logo35a_ch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64852" y="2057401"/>
            <a:ext cx="958849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5"/>
          <p:cNvSpPr/>
          <p:nvPr userDrawn="1"/>
        </p:nvSpPr>
        <p:spPr>
          <a:xfrm>
            <a:off x="10864852" y="2790826"/>
            <a:ext cx="958849" cy="3552825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sp>
        <p:nvSpPr>
          <p:cNvPr id="21" name="Rectangle 6"/>
          <p:cNvSpPr/>
          <p:nvPr userDrawn="1"/>
        </p:nvSpPr>
        <p:spPr>
          <a:xfrm flipH="1">
            <a:off x="5054600" y="3363914"/>
            <a:ext cx="61384" cy="2987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sp>
        <p:nvSpPr>
          <p:cNvPr id="76" name="Marcador de posición de imagen 31"/>
          <p:cNvSpPr>
            <a:spLocks noGrp="1"/>
          </p:cNvSpPr>
          <p:nvPr>
            <p:ph type="pic" sz="quarter" idx="28"/>
          </p:nvPr>
        </p:nvSpPr>
        <p:spPr>
          <a:xfrm>
            <a:off x="5322168" y="3579501"/>
            <a:ext cx="5328000" cy="2592000"/>
          </a:xfrm>
        </p:spPr>
        <p:txBody>
          <a:bodyPr rtlCol="0">
            <a:normAutofit/>
          </a:bodyPr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es-ES_tradnl" noProof="0" dirty="0"/>
          </a:p>
        </p:txBody>
      </p:sp>
      <p:sp>
        <p:nvSpPr>
          <p:cNvPr id="22" name="Marcador de posición de imagen 31"/>
          <p:cNvSpPr>
            <a:spLocks noGrp="1"/>
          </p:cNvSpPr>
          <p:nvPr>
            <p:ph type="pic" sz="quarter" idx="29"/>
          </p:nvPr>
        </p:nvSpPr>
        <p:spPr>
          <a:xfrm>
            <a:off x="533400" y="556977"/>
            <a:ext cx="5328000" cy="2592000"/>
          </a:xfrm>
        </p:spPr>
        <p:txBody>
          <a:bodyPr rtlCol="0">
            <a:normAutofit/>
          </a:bodyPr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es-ES_tradnl" noProof="0" dirty="0"/>
          </a:p>
        </p:txBody>
      </p:sp>
      <p:sp>
        <p:nvSpPr>
          <p:cNvPr id="30" name="Marcador de texto 23"/>
          <p:cNvSpPr>
            <a:spLocks noGrp="1"/>
          </p:cNvSpPr>
          <p:nvPr>
            <p:ph type="body" sz="quarter" idx="30" hasCustomPrompt="1"/>
          </p:nvPr>
        </p:nvSpPr>
        <p:spPr>
          <a:xfrm>
            <a:off x="6166200" y="1622598"/>
            <a:ext cx="4709995" cy="293726"/>
          </a:xfrm>
        </p:spPr>
        <p:txBody>
          <a:bodyPr>
            <a:noAutofit/>
          </a:bodyPr>
          <a:lstStyle>
            <a:lvl1pPr algn="l">
              <a:spcAft>
                <a:spcPts val="600"/>
              </a:spcAft>
              <a:buFontTx/>
              <a:buNone/>
              <a:defRPr sz="1400">
                <a:solidFill>
                  <a:srgbClr val="B8A592"/>
                </a:solidFill>
                <a:latin typeface="Alte DIN 1451 Mittelschrift"/>
                <a:cs typeface="Alte DIN 1451 Mittelschrift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/>
              <a:t>PLAZO AÑOS</a:t>
            </a:r>
          </a:p>
        </p:txBody>
      </p:sp>
      <p:sp>
        <p:nvSpPr>
          <p:cNvPr id="33" name="Marcador de texto 23"/>
          <p:cNvSpPr>
            <a:spLocks noGrp="1"/>
          </p:cNvSpPr>
          <p:nvPr>
            <p:ph type="body" sz="quarter" idx="31" hasCustomPrompt="1"/>
          </p:nvPr>
        </p:nvSpPr>
        <p:spPr>
          <a:xfrm>
            <a:off x="6165535" y="1880157"/>
            <a:ext cx="4704980" cy="201631"/>
          </a:xfrm>
        </p:spPr>
        <p:txBody>
          <a:bodyPr>
            <a:noAutofit/>
          </a:bodyPr>
          <a:lstStyle>
            <a:lvl1pPr algn="l">
              <a:spcAft>
                <a:spcPts val="600"/>
              </a:spcAft>
              <a:buFontTx/>
              <a:buNone/>
              <a:defRPr sz="1100" baseline="0">
                <a:solidFill>
                  <a:srgbClr val="58391C"/>
                </a:solidFill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 err="1"/>
              <a:t>AREA</a:t>
            </a:r>
            <a:r>
              <a:rPr lang="es-ES" dirty="0"/>
              <a:t> CONSTRUIDA</a:t>
            </a:r>
          </a:p>
        </p:txBody>
      </p:sp>
      <p:sp>
        <p:nvSpPr>
          <p:cNvPr id="34" name="Marcador de texto 23"/>
          <p:cNvSpPr>
            <a:spLocks noGrp="1"/>
          </p:cNvSpPr>
          <p:nvPr>
            <p:ph type="body" sz="quarter" idx="32" hasCustomPrompt="1"/>
          </p:nvPr>
        </p:nvSpPr>
        <p:spPr>
          <a:xfrm>
            <a:off x="6165535" y="2319635"/>
            <a:ext cx="4704980" cy="207116"/>
          </a:xfrm>
        </p:spPr>
        <p:txBody>
          <a:bodyPr anchor="b">
            <a:noAutofit/>
          </a:bodyPr>
          <a:lstStyle>
            <a:lvl1pPr algn="l">
              <a:spcAft>
                <a:spcPts val="600"/>
              </a:spcAft>
              <a:buFontTx/>
              <a:buNone/>
              <a:defRPr sz="1100" baseline="0">
                <a:solidFill>
                  <a:srgbClr val="B8A592"/>
                </a:solidFill>
                <a:latin typeface="Franklin Gothic Demi"/>
                <a:cs typeface="Franklin Gothic Demi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/>
              <a:t>TIPO PROYECTO</a:t>
            </a:r>
          </a:p>
        </p:txBody>
      </p:sp>
      <p:sp>
        <p:nvSpPr>
          <p:cNvPr id="35" name="Marcador de texto 23"/>
          <p:cNvSpPr>
            <a:spLocks noGrp="1"/>
          </p:cNvSpPr>
          <p:nvPr>
            <p:ph type="body" sz="quarter" idx="33" hasCustomPrompt="1"/>
          </p:nvPr>
        </p:nvSpPr>
        <p:spPr>
          <a:xfrm>
            <a:off x="6165534" y="2071922"/>
            <a:ext cx="4704980" cy="188678"/>
          </a:xfrm>
        </p:spPr>
        <p:txBody>
          <a:bodyPr>
            <a:noAutofit/>
          </a:bodyPr>
          <a:lstStyle>
            <a:lvl1pPr algn="l">
              <a:spcAft>
                <a:spcPts val="600"/>
              </a:spcAft>
              <a:buFontTx/>
              <a:buNone/>
              <a:defRPr sz="1100">
                <a:solidFill>
                  <a:srgbClr val="58391C"/>
                </a:solidFill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/>
              <a:t>TIPO DE SERVICIO</a:t>
            </a:r>
          </a:p>
        </p:txBody>
      </p:sp>
      <p:sp>
        <p:nvSpPr>
          <p:cNvPr id="36" name="Marcador de texto 23"/>
          <p:cNvSpPr>
            <a:spLocks noGrp="1"/>
          </p:cNvSpPr>
          <p:nvPr>
            <p:ph type="body" sz="quarter" idx="34" hasCustomPrompt="1"/>
          </p:nvPr>
        </p:nvSpPr>
        <p:spPr>
          <a:xfrm>
            <a:off x="6160519" y="1103844"/>
            <a:ext cx="4709995" cy="362693"/>
          </a:xfrm>
        </p:spPr>
        <p:txBody>
          <a:bodyPr anchor="b">
            <a:noAutofit/>
          </a:bodyPr>
          <a:lstStyle>
            <a:lvl1pPr algn="l"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  <a:latin typeface="Alte DIN 1451 Mittelschrift"/>
                <a:cs typeface="Alte DIN 1451 Mittelschrift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/>
              <a:t>PROYECTO</a:t>
            </a:r>
          </a:p>
        </p:txBody>
      </p:sp>
      <p:sp>
        <p:nvSpPr>
          <p:cNvPr id="38" name="Marcador de texto 23"/>
          <p:cNvSpPr>
            <a:spLocks noGrp="1"/>
          </p:cNvSpPr>
          <p:nvPr>
            <p:ph type="body" sz="quarter" idx="35" hasCustomPrompt="1"/>
          </p:nvPr>
        </p:nvSpPr>
        <p:spPr>
          <a:xfrm>
            <a:off x="6167903" y="1385794"/>
            <a:ext cx="4709995" cy="293726"/>
          </a:xfrm>
        </p:spPr>
        <p:txBody>
          <a:bodyPr>
            <a:noAutofit/>
          </a:bodyPr>
          <a:lstStyle>
            <a:lvl1pPr algn="l">
              <a:spcAft>
                <a:spcPts val="600"/>
              </a:spcAft>
              <a:buFontTx/>
              <a:buNone/>
              <a:defRPr sz="1200">
                <a:solidFill>
                  <a:schemeClr val="tx2"/>
                </a:solidFill>
                <a:latin typeface="Alte DIN 1451 Mittelschrift"/>
                <a:cs typeface="Alte DIN 1451 Mittelschrift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/>
              <a:t>CONTRATANTE</a:t>
            </a:r>
          </a:p>
        </p:txBody>
      </p:sp>
      <p:sp>
        <p:nvSpPr>
          <p:cNvPr id="39" name="Marcador de texto 23"/>
          <p:cNvSpPr>
            <a:spLocks noGrp="1"/>
          </p:cNvSpPr>
          <p:nvPr>
            <p:ph type="body" sz="quarter" idx="36" hasCustomPrompt="1"/>
          </p:nvPr>
        </p:nvSpPr>
        <p:spPr>
          <a:xfrm>
            <a:off x="336900" y="4680123"/>
            <a:ext cx="4709995" cy="293726"/>
          </a:xfrm>
        </p:spPr>
        <p:txBody>
          <a:bodyPr>
            <a:noAutofit/>
          </a:bodyPr>
          <a:lstStyle>
            <a:lvl1pPr algn="r">
              <a:spcAft>
                <a:spcPts val="600"/>
              </a:spcAft>
              <a:buFontTx/>
              <a:buNone/>
              <a:defRPr sz="1400">
                <a:solidFill>
                  <a:srgbClr val="B8A592"/>
                </a:solidFill>
                <a:latin typeface="Alte DIN 1451 Mittelschrift"/>
                <a:cs typeface="Alte DIN 1451 Mittelschrift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/>
              <a:t>PLAZO AÑOS</a:t>
            </a:r>
          </a:p>
        </p:txBody>
      </p:sp>
      <p:sp>
        <p:nvSpPr>
          <p:cNvPr id="40" name="Marcador de texto 23"/>
          <p:cNvSpPr>
            <a:spLocks noGrp="1"/>
          </p:cNvSpPr>
          <p:nvPr>
            <p:ph type="body" sz="quarter" idx="37" hasCustomPrompt="1"/>
          </p:nvPr>
        </p:nvSpPr>
        <p:spPr>
          <a:xfrm>
            <a:off x="336235" y="4946072"/>
            <a:ext cx="4704980" cy="201631"/>
          </a:xfrm>
        </p:spPr>
        <p:txBody>
          <a:bodyPr>
            <a:noAutofit/>
          </a:bodyPr>
          <a:lstStyle>
            <a:lvl1pPr algn="r">
              <a:spcAft>
                <a:spcPts val="600"/>
              </a:spcAft>
              <a:buFontTx/>
              <a:buNone/>
              <a:defRPr sz="1100" baseline="0">
                <a:solidFill>
                  <a:srgbClr val="58391C"/>
                </a:solidFill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 err="1"/>
              <a:t>AREA</a:t>
            </a:r>
            <a:r>
              <a:rPr lang="es-ES" dirty="0"/>
              <a:t> PROYECTO</a:t>
            </a:r>
          </a:p>
        </p:txBody>
      </p:sp>
      <p:sp>
        <p:nvSpPr>
          <p:cNvPr id="41" name="Marcador de texto 23"/>
          <p:cNvSpPr>
            <a:spLocks noGrp="1"/>
          </p:cNvSpPr>
          <p:nvPr>
            <p:ph type="body" sz="quarter" idx="38" hasCustomPrompt="1"/>
          </p:nvPr>
        </p:nvSpPr>
        <p:spPr>
          <a:xfrm>
            <a:off x="336235" y="5377160"/>
            <a:ext cx="4704980" cy="207116"/>
          </a:xfrm>
        </p:spPr>
        <p:txBody>
          <a:bodyPr anchor="b">
            <a:noAutofit/>
          </a:bodyPr>
          <a:lstStyle>
            <a:lvl1pPr algn="r">
              <a:spcAft>
                <a:spcPts val="600"/>
              </a:spcAft>
              <a:buFontTx/>
              <a:buNone/>
              <a:defRPr sz="1100" baseline="0">
                <a:solidFill>
                  <a:srgbClr val="B8A592"/>
                </a:solidFill>
                <a:latin typeface="Franklin Gothic Demi"/>
                <a:cs typeface="Franklin Gothic Demi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/>
              <a:t>TIPO PROYECTO</a:t>
            </a:r>
          </a:p>
        </p:txBody>
      </p:sp>
      <p:sp>
        <p:nvSpPr>
          <p:cNvPr id="42" name="Marcador de texto 23"/>
          <p:cNvSpPr>
            <a:spLocks noGrp="1"/>
          </p:cNvSpPr>
          <p:nvPr>
            <p:ph type="body" sz="quarter" idx="39" hasCustomPrompt="1"/>
          </p:nvPr>
        </p:nvSpPr>
        <p:spPr>
          <a:xfrm>
            <a:off x="336234" y="5137836"/>
            <a:ext cx="4704980" cy="188678"/>
          </a:xfrm>
        </p:spPr>
        <p:txBody>
          <a:bodyPr>
            <a:noAutofit/>
          </a:bodyPr>
          <a:lstStyle>
            <a:lvl1pPr algn="r">
              <a:spcAft>
                <a:spcPts val="600"/>
              </a:spcAft>
              <a:buFontTx/>
              <a:buNone/>
              <a:defRPr sz="1100">
                <a:solidFill>
                  <a:srgbClr val="58391C"/>
                </a:solidFill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/>
              <a:t>TIPO SERVICIO</a:t>
            </a:r>
          </a:p>
        </p:txBody>
      </p:sp>
      <p:sp>
        <p:nvSpPr>
          <p:cNvPr id="43" name="Marcador de texto 23"/>
          <p:cNvSpPr>
            <a:spLocks noGrp="1"/>
          </p:cNvSpPr>
          <p:nvPr>
            <p:ph type="body" sz="quarter" idx="40" hasCustomPrompt="1"/>
          </p:nvPr>
        </p:nvSpPr>
        <p:spPr>
          <a:xfrm>
            <a:off x="331219" y="4169758"/>
            <a:ext cx="4709995" cy="362693"/>
          </a:xfrm>
        </p:spPr>
        <p:txBody>
          <a:bodyPr anchor="b">
            <a:noAutofit/>
          </a:bodyPr>
          <a:lstStyle>
            <a:lvl1pPr algn="r"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  <a:latin typeface="Alte DIN 1451 Mittelschrift"/>
                <a:cs typeface="Alte DIN 1451 Mittelschrift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/>
              <a:t>PROYECTO</a:t>
            </a:r>
          </a:p>
        </p:txBody>
      </p:sp>
      <p:sp>
        <p:nvSpPr>
          <p:cNvPr id="44" name="Marcador de texto 23"/>
          <p:cNvSpPr>
            <a:spLocks noGrp="1"/>
          </p:cNvSpPr>
          <p:nvPr>
            <p:ph type="body" sz="quarter" idx="41" hasCustomPrompt="1"/>
          </p:nvPr>
        </p:nvSpPr>
        <p:spPr>
          <a:xfrm>
            <a:off x="338603" y="4451708"/>
            <a:ext cx="4709995" cy="293726"/>
          </a:xfrm>
        </p:spPr>
        <p:txBody>
          <a:bodyPr>
            <a:noAutofit/>
          </a:bodyPr>
          <a:lstStyle>
            <a:lvl1pPr algn="r">
              <a:spcAft>
                <a:spcPts val="600"/>
              </a:spcAft>
              <a:buFontTx/>
              <a:buNone/>
              <a:defRPr sz="1200">
                <a:solidFill>
                  <a:schemeClr val="tx2"/>
                </a:solidFill>
                <a:latin typeface="Alte DIN 1451 Mittelschrift"/>
                <a:cs typeface="Alte DIN 1451 Mittelschrift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/>
              <a:t>CONTRATANTE</a:t>
            </a:r>
          </a:p>
        </p:txBody>
      </p:sp>
      <p:sp>
        <p:nvSpPr>
          <p:cNvPr id="25" name="Marcador de texto 23"/>
          <p:cNvSpPr>
            <a:spLocks noGrp="1"/>
          </p:cNvSpPr>
          <p:nvPr>
            <p:ph type="body" sz="quarter" idx="42" hasCustomPrompt="1"/>
          </p:nvPr>
        </p:nvSpPr>
        <p:spPr>
          <a:xfrm>
            <a:off x="6156214" y="2497202"/>
            <a:ext cx="4704980" cy="207116"/>
          </a:xfrm>
        </p:spPr>
        <p:txBody>
          <a:bodyPr anchor="b">
            <a:noAutofit/>
          </a:bodyPr>
          <a:lstStyle>
            <a:lvl1pPr algn="l">
              <a:spcAft>
                <a:spcPts val="600"/>
              </a:spcAft>
              <a:buFontTx/>
              <a:buNone/>
              <a:defRPr sz="1100" baseline="0">
                <a:solidFill>
                  <a:srgbClr val="B8A592"/>
                </a:solidFill>
                <a:latin typeface="Franklin Gothic Demi"/>
                <a:cs typeface="Franklin Gothic Demi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 err="1"/>
              <a:t>LOCALIZACION</a:t>
            </a:r>
            <a:endParaRPr lang="es-ES" dirty="0"/>
          </a:p>
        </p:txBody>
      </p:sp>
      <p:sp>
        <p:nvSpPr>
          <p:cNvPr id="26" name="Marcador de texto 23"/>
          <p:cNvSpPr>
            <a:spLocks noGrp="1"/>
          </p:cNvSpPr>
          <p:nvPr>
            <p:ph type="body" sz="quarter" idx="43" hasCustomPrompt="1"/>
          </p:nvPr>
        </p:nvSpPr>
        <p:spPr>
          <a:xfrm>
            <a:off x="326914" y="5554727"/>
            <a:ext cx="4704980" cy="207116"/>
          </a:xfrm>
        </p:spPr>
        <p:txBody>
          <a:bodyPr anchor="b">
            <a:noAutofit/>
          </a:bodyPr>
          <a:lstStyle>
            <a:lvl1pPr algn="r">
              <a:spcAft>
                <a:spcPts val="600"/>
              </a:spcAft>
              <a:buFontTx/>
              <a:buNone/>
              <a:defRPr sz="1100" baseline="0">
                <a:solidFill>
                  <a:srgbClr val="B8A592"/>
                </a:solidFill>
                <a:latin typeface="Franklin Gothic Demi"/>
                <a:cs typeface="Franklin Gothic Demi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 err="1"/>
              <a:t>LOCALIZACION</a:t>
            </a:r>
            <a:endParaRPr lang="es-ES" dirty="0"/>
          </a:p>
        </p:txBody>
      </p:sp>
      <p:sp>
        <p:nvSpPr>
          <p:cNvPr id="24" name="Marcador de texto 23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9578027" y="4383806"/>
            <a:ext cx="3532496" cy="391635"/>
          </a:xfrm>
        </p:spPr>
        <p:txBody>
          <a:bodyPr>
            <a:noAutofit/>
          </a:bodyPr>
          <a:lstStyle>
            <a:lvl1pPr algn="l">
              <a:spcAft>
                <a:spcPts val="600"/>
              </a:spcAft>
              <a:buFontTx/>
              <a:buNone/>
              <a:defRPr sz="1400">
                <a:solidFill>
                  <a:srgbClr val="B8A592"/>
                </a:solidFill>
                <a:latin typeface="Alte DIN 1451 Mittelschrift"/>
                <a:cs typeface="Alte DIN 1451 Mittelschrift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/>
              <a:t>PRINCIPALES</a:t>
            </a:r>
          </a:p>
        </p:txBody>
      </p:sp>
    </p:spTree>
    <p:extLst>
      <p:ext uri="{BB962C8B-B14F-4D97-AF65-F5344CB8AC3E}">
        <p14:creationId xmlns:p14="http://schemas.microsoft.com/office/powerpoint/2010/main" val="38955191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13" name="Rectangle 7"/>
          <p:cNvSpPr/>
          <p:nvPr userDrawn="1"/>
        </p:nvSpPr>
        <p:spPr>
          <a:xfrm>
            <a:off x="10864852" y="268289"/>
            <a:ext cx="958849" cy="16462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14" name="Imagen 7" descr="logo35a_ch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64852" y="2057401"/>
            <a:ext cx="958849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9855201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5709920" y="2214562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17" name="Content Placeholder 2"/>
          <p:cNvSpPr>
            <a:spLocks noGrp="1"/>
          </p:cNvSpPr>
          <p:nvPr>
            <p:ph sz="half" idx="13"/>
          </p:nvPr>
        </p:nvSpPr>
        <p:spPr>
          <a:xfrm>
            <a:off x="5709920" y="4224973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18" name="Content Placeholder 2"/>
          <p:cNvSpPr>
            <a:spLocks noGrp="1"/>
          </p:cNvSpPr>
          <p:nvPr>
            <p:ph sz="half" idx="14"/>
          </p:nvPr>
        </p:nvSpPr>
        <p:spPr>
          <a:xfrm>
            <a:off x="609600" y="2214562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19" name="Content Placeholder 2"/>
          <p:cNvSpPr>
            <a:spLocks noGrp="1"/>
          </p:cNvSpPr>
          <p:nvPr>
            <p:ph sz="half" idx="15"/>
          </p:nvPr>
        </p:nvSpPr>
        <p:spPr>
          <a:xfrm>
            <a:off x="609600" y="4224973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244855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0864852" y="268289"/>
            <a:ext cx="958849" cy="16462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7" name="Imagen 7" descr="logo35a_ch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64852" y="2057401"/>
            <a:ext cx="958849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8678333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023832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64852" y="268289"/>
            <a:ext cx="958849" cy="727075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9" name="Imagen 7" descr="logo35a_ch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64852" y="1066801"/>
            <a:ext cx="958849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599" y="995082"/>
            <a:ext cx="4754880" cy="1035424"/>
          </a:xfrm>
        </p:spPr>
        <p:txBody>
          <a:bodyPr/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730713" y="995083"/>
            <a:ext cx="475488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057401"/>
            <a:ext cx="4754880" cy="365760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6104165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6328833" y="268289"/>
            <a:ext cx="4430184" cy="5667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9" name="Imagen 7" descr="logo35a_ch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17767" y="268289"/>
            <a:ext cx="95673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09599" y="995082"/>
            <a:ext cx="4754880" cy="1035424"/>
          </a:xfrm>
        </p:spPr>
        <p:txBody>
          <a:bodyPr/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057401"/>
            <a:ext cx="4754880" cy="365760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347011" y="990601"/>
            <a:ext cx="5462016" cy="5365750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s-ES" noProof="0"/>
              <a:t>Haga clic en el icono para agregar una imagen</a:t>
            </a:r>
            <a:endParaRPr noProof="0" dirty="0"/>
          </a:p>
        </p:txBody>
      </p:sp>
    </p:spTree>
    <p:extLst>
      <p:ext uri="{BB962C8B-B14F-4D97-AF65-F5344CB8AC3E}">
        <p14:creationId xmlns:p14="http://schemas.microsoft.com/office/powerpoint/2010/main" val="41121264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007601" y="268289"/>
            <a:ext cx="751416" cy="5667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9" name="Imagen 7" descr="logo35a_ch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17767" y="268289"/>
            <a:ext cx="95673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09598" y="255589"/>
            <a:ext cx="9239253" cy="1114517"/>
          </a:xfrm>
        </p:spPr>
        <p:txBody>
          <a:bodyPr/>
          <a:lstStyle>
            <a:lvl1pPr algn="l">
              <a:defRPr sz="2800" b="0"/>
            </a:lvl1pPr>
          </a:lstStyle>
          <a:p>
            <a:r>
              <a:rPr lang="es-ES" dirty="0"/>
              <a:t>Haga clic para modificar el estilo de título del patrón</a:t>
            </a:r>
            <a:endParaRPr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7" y="1497107"/>
            <a:ext cx="11264901" cy="489099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0266052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encim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9622367" y="268288"/>
            <a:ext cx="2186517" cy="3638550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9" name="Imagen 7" descr="LOGO PAYC 35anios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00167" y="1903414"/>
            <a:ext cx="1860551" cy="177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11717" y="4267200"/>
            <a:ext cx="8892115" cy="566738"/>
          </a:xfrm>
        </p:spPr>
        <p:txBody>
          <a:bodyPr/>
          <a:lstStyle>
            <a:lvl1pPr algn="l">
              <a:defRPr sz="2800" b="0">
                <a:solidFill>
                  <a:srgbClr val="58391C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359832" y="268288"/>
            <a:ext cx="9144000" cy="3639312"/>
          </a:xfrm>
        </p:spPr>
        <p:txBody>
          <a:bodyPr rtlCol="0"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noProof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717" y="4840942"/>
            <a:ext cx="8892115" cy="130427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58391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4739786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imágenes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/>
          <p:nvPr userDrawn="1"/>
        </p:nvSpPr>
        <p:spPr>
          <a:xfrm>
            <a:off x="10176934" y="-7938"/>
            <a:ext cx="2036233" cy="6873876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9" name="Imagen 7" descr="logo35a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97068" y="350838"/>
            <a:ext cx="1426633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717" y="4267200"/>
            <a:ext cx="9411121" cy="566738"/>
          </a:xfrm>
        </p:spPr>
        <p:txBody>
          <a:bodyPr/>
          <a:lstStyle>
            <a:lvl1pPr algn="l">
              <a:defRPr sz="2800" b="0"/>
            </a:lvl1pPr>
          </a:lstStyle>
          <a:p>
            <a:r>
              <a:rPr lang="x-none"/>
              <a:t>Clic para editar título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11715" y="268288"/>
            <a:ext cx="3757084" cy="3639312"/>
          </a:xfrm>
        </p:spPr>
        <p:txBody>
          <a:bodyPr rtlCol="0"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/>
              <a:t>Haga clic en el icono para agregar una imagen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717" y="4840942"/>
            <a:ext cx="9411121" cy="13042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58391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Haga clic para modificar el estilo de texto del patrón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4470401" y="268289"/>
            <a:ext cx="5552439" cy="1775665"/>
          </a:xfrm>
        </p:spPr>
        <p:txBody>
          <a:bodyPr rtlCol="0"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/>
              <a:t>Haga clic en el icono para agregar una imagen</a:t>
            </a:r>
            <a:endParaRPr noProof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4470400" y="2131936"/>
            <a:ext cx="3072384" cy="1775665"/>
          </a:xfrm>
        </p:spPr>
        <p:txBody>
          <a:bodyPr rtlCol="0"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/>
              <a:t>Haga clic en el icono para agregar una imagen</a:t>
            </a:r>
            <a:endParaRPr noProof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7667334" y="2131936"/>
            <a:ext cx="2355505" cy="1775665"/>
          </a:xfrm>
        </p:spPr>
        <p:txBody>
          <a:bodyPr rtlCol="0"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/>
              <a:t>Haga clic en el icono para agregar una imagen</a:t>
            </a:r>
            <a:endParaRPr noProof="0"/>
          </a:p>
        </p:txBody>
      </p:sp>
    </p:spTree>
    <p:extLst>
      <p:ext uri="{BB962C8B-B14F-4D97-AF65-F5344CB8AC3E}">
        <p14:creationId xmlns:p14="http://schemas.microsoft.com/office/powerpoint/2010/main" val="31610465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imágenes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/>
          <p:nvPr userDrawn="1"/>
        </p:nvSpPr>
        <p:spPr>
          <a:xfrm>
            <a:off x="10176934" y="-7938"/>
            <a:ext cx="2036233" cy="6873876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9" name="Imagen 7" descr="logo35a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97068" y="350838"/>
            <a:ext cx="1426633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11715" y="268288"/>
            <a:ext cx="3757084" cy="3639312"/>
          </a:xfrm>
        </p:spPr>
        <p:txBody>
          <a:bodyPr rtlCol="0"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/>
              <a:t>Haga clic en el icono para agregar una imagen</a:t>
            </a:r>
            <a:endParaRPr noProof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4470401" y="268289"/>
            <a:ext cx="5552439" cy="1775665"/>
          </a:xfrm>
        </p:spPr>
        <p:txBody>
          <a:bodyPr rtlCol="0"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/>
              <a:t>Haga clic en el icono para agregar una imagen</a:t>
            </a:r>
            <a:endParaRPr noProof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4470400" y="2131936"/>
            <a:ext cx="3072384" cy="1775665"/>
          </a:xfrm>
        </p:spPr>
        <p:txBody>
          <a:bodyPr rtlCol="0"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/>
              <a:t>Haga clic en el icono para agregar una imagen</a:t>
            </a:r>
            <a:endParaRPr noProof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7667334" y="2131936"/>
            <a:ext cx="2355505" cy="1775665"/>
          </a:xfrm>
        </p:spPr>
        <p:txBody>
          <a:bodyPr rtlCol="0"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/>
              <a:t>Haga clic en el icono para agregar una imagen</a:t>
            </a:r>
            <a:endParaRPr noProof="0"/>
          </a:p>
        </p:txBody>
      </p:sp>
      <p:sp>
        <p:nvSpPr>
          <p:cNvPr id="14" name="Título 50"/>
          <p:cNvSpPr>
            <a:spLocks noGrp="1"/>
          </p:cNvSpPr>
          <p:nvPr>
            <p:ph type="title"/>
          </p:nvPr>
        </p:nvSpPr>
        <p:spPr>
          <a:xfrm>
            <a:off x="603249" y="4234120"/>
            <a:ext cx="9404352" cy="638956"/>
          </a:xfrm>
        </p:spPr>
        <p:txBody>
          <a:bodyPr/>
          <a:lstStyle>
            <a:lvl1pPr algn="l">
              <a:defRPr cap="all">
                <a:solidFill>
                  <a:srgbClr val="58391C"/>
                </a:solidFill>
              </a:defRPr>
            </a:lvl1pPr>
          </a:lstStyle>
          <a:p>
            <a:r>
              <a:rPr lang="es-ES_tradnl"/>
              <a:t>Clic para editar título</a:t>
            </a:r>
            <a:endParaRPr lang="es-ES_tradnl" dirty="0"/>
          </a:p>
        </p:txBody>
      </p:sp>
      <p:sp>
        <p:nvSpPr>
          <p:cNvPr id="15" name="Marcador de texto 23"/>
          <p:cNvSpPr>
            <a:spLocks noGrp="1"/>
          </p:cNvSpPr>
          <p:nvPr>
            <p:ph type="body" sz="quarter" idx="16"/>
          </p:nvPr>
        </p:nvSpPr>
        <p:spPr>
          <a:xfrm>
            <a:off x="608929" y="4022650"/>
            <a:ext cx="9404352" cy="293726"/>
          </a:xfrm>
        </p:spPr>
        <p:txBody>
          <a:bodyPr>
            <a:noAutofit/>
          </a:bodyPr>
          <a:lstStyle>
            <a:lvl1pPr algn="l">
              <a:spcAft>
                <a:spcPts val="600"/>
              </a:spcAft>
              <a:buFontTx/>
              <a:buNone/>
              <a:defRPr sz="1800">
                <a:solidFill>
                  <a:srgbClr val="B8A592"/>
                </a:solidFill>
                <a:latin typeface="Alte DIN 1451 Mittelschrift"/>
                <a:cs typeface="Alte DIN 1451 Mittelschrift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16" name="Marcador de texto 23"/>
          <p:cNvSpPr>
            <a:spLocks noGrp="1"/>
          </p:cNvSpPr>
          <p:nvPr>
            <p:ph type="body" sz="quarter" idx="18"/>
          </p:nvPr>
        </p:nvSpPr>
        <p:spPr>
          <a:xfrm>
            <a:off x="597169" y="5282220"/>
            <a:ext cx="9409712" cy="265968"/>
          </a:xfrm>
        </p:spPr>
        <p:txBody>
          <a:bodyPr>
            <a:noAutofit/>
          </a:bodyPr>
          <a:lstStyle>
            <a:lvl1pPr algn="l">
              <a:spcAft>
                <a:spcPts val="600"/>
              </a:spcAft>
              <a:buFontTx/>
              <a:buNone/>
              <a:defRPr sz="1300">
                <a:solidFill>
                  <a:srgbClr val="58391C"/>
                </a:solidFill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17" name="Marcador de texto 23"/>
          <p:cNvSpPr>
            <a:spLocks noGrp="1"/>
          </p:cNvSpPr>
          <p:nvPr>
            <p:ph type="body" sz="quarter" idx="19"/>
          </p:nvPr>
        </p:nvSpPr>
        <p:spPr>
          <a:xfrm>
            <a:off x="597169" y="5827243"/>
            <a:ext cx="9409712" cy="381088"/>
          </a:xfrm>
        </p:spPr>
        <p:txBody>
          <a:bodyPr anchor="b">
            <a:noAutofit/>
          </a:bodyPr>
          <a:lstStyle>
            <a:lvl1pPr algn="l">
              <a:spcAft>
                <a:spcPts val="600"/>
              </a:spcAft>
              <a:buFontTx/>
              <a:buNone/>
              <a:defRPr sz="1300" baseline="0">
                <a:solidFill>
                  <a:srgbClr val="B8A592"/>
                </a:solidFill>
                <a:latin typeface="Franklin Gothic Demi"/>
                <a:cs typeface="Franklin Gothic Demi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20"/>
          </p:nvPr>
        </p:nvSpPr>
        <p:spPr>
          <a:xfrm>
            <a:off x="597169" y="4778031"/>
            <a:ext cx="9414719" cy="353990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rgbClr val="58391C"/>
                </a:solidFill>
                <a:latin typeface="Alte DIN 1451 Mittelschrift"/>
                <a:cs typeface="Alte DIN 1451 Mittelschrift"/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_tradnl" dirty="0"/>
          </a:p>
        </p:txBody>
      </p:sp>
      <p:sp>
        <p:nvSpPr>
          <p:cNvPr id="19" name="Marcador de texto 23"/>
          <p:cNvSpPr>
            <a:spLocks noGrp="1"/>
          </p:cNvSpPr>
          <p:nvPr>
            <p:ph type="body" sz="quarter" idx="21"/>
          </p:nvPr>
        </p:nvSpPr>
        <p:spPr>
          <a:xfrm>
            <a:off x="597169" y="5498098"/>
            <a:ext cx="9409712" cy="265968"/>
          </a:xfrm>
        </p:spPr>
        <p:txBody>
          <a:bodyPr>
            <a:noAutofit/>
          </a:bodyPr>
          <a:lstStyle>
            <a:lvl1pPr algn="l">
              <a:spcAft>
                <a:spcPts val="600"/>
              </a:spcAft>
              <a:buFontTx/>
              <a:buNone/>
              <a:defRPr sz="1300">
                <a:solidFill>
                  <a:srgbClr val="58391C"/>
                </a:solidFill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20" name="Marcador de texto 23"/>
          <p:cNvSpPr>
            <a:spLocks noGrp="1"/>
          </p:cNvSpPr>
          <p:nvPr>
            <p:ph type="body" sz="quarter" idx="22"/>
          </p:nvPr>
        </p:nvSpPr>
        <p:spPr>
          <a:xfrm>
            <a:off x="599608" y="5022339"/>
            <a:ext cx="9404352" cy="293726"/>
          </a:xfrm>
        </p:spPr>
        <p:txBody>
          <a:bodyPr>
            <a:noAutofit/>
          </a:bodyPr>
          <a:lstStyle>
            <a:lvl1pPr algn="l">
              <a:spcAft>
                <a:spcPts val="600"/>
              </a:spcAft>
              <a:buFontTx/>
              <a:buNone/>
              <a:defRPr sz="1800">
                <a:solidFill>
                  <a:srgbClr val="B8A592"/>
                </a:solidFill>
                <a:latin typeface="Alte DIN 1451 Mittelschrift"/>
                <a:cs typeface="Alte DIN 1451 Mittelschrift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21" name="Marcador de texto 23"/>
          <p:cNvSpPr>
            <a:spLocks noGrp="1"/>
          </p:cNvSpPr>
          <p:nvPr>
            <p:ph type="body" sz="quarter" idx="23"/>
          </p:nvPr>
        </p:nvSpPr>
        <p:spPr>
          <a:xfrm>
            <a:off x="599033" y="5627305"/>
            <a:ext cx="9409712" cy="381088"/>
          </a:xfrm>
        </p:spPr>
        <p:txBody>
          <a:bodyPr anchor="b">
            <a:noAutofit/>
          </a:bodyPr>
          <a:lstStyle>
            <a:lvl1pPr algn="l">
              <a:spcAft>
                <a:spcPts val="600"/>
              </a:spcAft>
              <a:buFontTx/>
              <a:buNone/>
              <a:defRPr sz="1300" baseline="0">
                <a:solidFill>
                  <a:srgbClr val="B8A592"/>
                </a:solidFill>
                <a:latin typeface="Franklin Gothic Demi"/>
                <a:cs typeface="Franklin Gothic Demi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8940229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/>
          <p:nvPr userDrawn="1"/>
        </p:nvSpPr>
        <p:spPr>
          <a:xfrm>
            <a:off x="9616018" y="268289"/>
            <a:ext cx="2194983" cy="16462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7" name="Imagen 7" descr="logo35a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>
            <a:off x="10206303" y="518319"/>
            <a:ext cx="1071562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8678333" cy="1143000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dirty="0"/>
          </a:p>
        </p:txBody>
      </p:sp>
      <p:sp>
        <p:nvSpPr>
          <p:cNvPr id="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09801"/>
            <a:ext cx="8678333" cy="391636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371475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/>
          <p:nvPr userDrawn="1"/>
        </p:nvSpPr>
        <p:spPr>
          <a:xfrm>
            <a:off x="10864852" y="268289"/>
            <a:ext cx="958849" cy="5667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7" name="Imagen 7" descr="logo35a_ch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>
            <a:off x="10066074" y="261674"/>
            <a:ext cx="566737" cy="611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1035425"/>
            <a:ext cx="1763060" cy="5090739"/>
          </a:xfrm>
        </p:spPr>
        <p:txBody>
          <a:bodyPr vert="eaVert" anchor="t"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035425"/>
            <a:ext cx="8026400" cy="510978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76342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s y Graficos Experienc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/>
          <p:nvPr userDrawn="1"/>
        </p:nvSpPr>
        <p:spPr>
          <a:xfrm>
            <a:off x="1" y="-15875"/>
            <a:ext cx="12213167" cy="1035050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sp>
        <p:nvSpPr>
          <p:cNvPr id="7" name="Rectángulo 7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pic>
        <p:nvPicPr>
          <p:cNvPr id="8" name="Imagen 8" descr="logo35a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07134" y="152400"/>
            <a:ext cx="1138767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Marcador de tabla 9"/>
          <p:cNvSpPr>
            <a:spLocks noGrp="1"/>
          </p:cNvSpPr>
          <p:nvPr>
            <p:ph type="tbl" sz="quarter" idx="10"/>
          </p:nvPr>
        </p:nvSpPr>
        <p:spPr>
          <a:xfrm>
            <a:off x="615952" y="3036704"/>
            <a:ext cx="10724889" cy="3251385"/>
          </a:xfrm>
        </p:spPr>
        <p:txBody>
          <a:bodyPr rtlCol="0">
            <a:normAutofit/>
          </a:bodyPr>
          <a:lstStyle>
            <a:lvl1pPr>
              <a:buFontTx/>
              <a:buNone/>
              <a:defRPr>
                <a:solidFill>
                  <a:srgbClr val="58391C"/>
                </a:solidFill>
              </a:defRPr>
            </a:lvl1pPr>
          </a:lstStyle>
          <a:p>
            <a:pPr lvl="0"/>
            <a:endParaRPr lang="es-ES_tradnl" noProof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759861" y="1019644"/>
            <a:ext cx="5580980" cy="1398494"/>
          </a:xfrm>
        </p:spPr>
        <p:txBody>
          <a:bodyPr/>
          <a:lstStyle>
            <a:lvl1pPr algn="r">
              <a:defRPr sz="3200" b="0" cap="none" baseline="0">
                <a:latin typeface="Alte DIN 1451 Mittelschrift"/>
                <a:cs typeface="Alte DIN 1451 Mittelschrift"/>
              </a:defRPr>
            </a:lvl1pPr>
          </a:lstStyle>
          <a:p>
            <a:r>
              <a:rPr lang="es-ES_tradnl"/>
              <a:t>Clic para editar título</a:t>
            </a:r>
            <a:endParaRPr lang="es-ES_tradnl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1"/>
          </p:nvPr>
        </p:nvSpPr>
        <p:spPr>
          <a:xfrm>
            <a:off x="5759861" y="2418139"/>
            <a:ext cx="5580980" cy="618565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600">
                <a:solidFill>
                  <a:srgbClr val="B8A592"/>
                </a:solidFill>
                <a:latin typeface="Franklin Gothic Book"/>
                <a:cs typeface="Franklin Gothic Book"/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dirty="0"/>
              <a:t>Haga clic para modificar el estilo de subtítulo del patrón</a:t>
            </a:r>
            <a:endParaRPr dirty="0"/>
          </a:p>
        </p:txBody>
      </p:sp>
      <p:sp>
        <p:nvSpPr>
          <p:cNvPr id="14" name="Marcador de gráfico 13"/>
          <p:cNvSpPr>
            <a:spLocks noGrp="1"/>
          </p:cNvSpPr>
          <p:nvPr>
            <p:ph type="chart" sz="quarter" idx="12"/>
          </p:nvPr>
        </p:nvSpPr>
        <p:spPr>
          <a:xfrm>
            <a:off x="615951" y="307976"/>
            <a:ext cx="5143500" cy="2728728"/>
          </a:xfrm>
        </p:spPr>
        <p:txBody>
          <a:bodyPr rtlCol="0">
            <a:normAutofit/>
          </a:bodyPr>
          <a:lstStyle>
            <a:lvl1pPr>
              <a:buFontTx/>
              <a:buNone/>
              <a:defRPr>
                <a:solidFill>
                  <a:srgbClr val="58391C"/>
                </a:solidFill>
              </a:defRPr>
            </a:lvl1pPr>
          </a:lstStyle>
          <a:p>
            <a:pPr lvl="0"/>
            <a:endParaRPr lang="es-ES_tradnl" noProof="0"/>
          </a:p>
        </p:txBody>
      </p:sp>
    </p:spTree>
    <p:extLst>
      <p:ext uri="{BB962C8B-B14F-4D97-AF65-F5344CB8AC3E}">
        <p14:creationId xmlns:p14="http://schemas.microsoft.com/office/powerpoint/2010/main" val="2859852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1" y="-15875"/>
            <a:ext cx="12213167" cy="1035050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graphicFrame>
        <p:nvGraphicFramePr>
          <p:cNvPr id="5" name="Chart 55"/>
          <p:cNvGraphicFramePr>
            <a:graphicFrameLocks/>
          </p:cNvGraphicFramePr>
          <p:nvPr/>
        </p:nvGraphicFramePr>
        <p:xfrm>
          <a:off x="615279" y="371070"/>
          <a:ext cx="4801004" cy="28846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a 8"/>
          <p:cNvGraphicFramePr>
            <a:graphicFrameLocks noGrp="1"/>
          </p:cNvGraphicFramePr>
          <p:nvPr/>
        </p:nvGraphicFramePr>
        <p:xfrm>
          <a:off x="632884" y="3255963"/>
          <a:ext cx="10708216" cy="2903538"/>
        </p:xfrm>
        <a:graphic>
          <a:graphicData uri="http://schemas.openxmlformats.org/drawingml/2006/table">
            <a:tbl>
              <a:tblPr/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3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75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25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208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991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991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4453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200" b="1" i="0" u="none" strike="noStrike" cap="none" normalizeH="0" baseline="0">
                        <a:ln>
                          <a:noFill/>
                        </a:ln>
                        <a:solidFill>
                          <a:srgbClr val="58391C"/>
                        </a:solidFill>
                        <a:effectLst/>
                        <a:latin typeface="Alte DIN 1451 Mittelschrift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A5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200" b="1" i="0" u="none" strike="noStrike" cap="none" normalizeH="0" baseline="0">
                        <a:ln>
                          <a:noFill/>
                        </a:ln>
                        <a:solidFill>
                          <a:srgbClr val="58391C"/>
                        </a:solidFill>
                        <a:effectLst/>
                        <a:latin typeface="Alte DIN 1451 Mittelschrift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A5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  <a:t>TIPO DE TRABAJO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A5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  <a:t>No. DE PROYECTOS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A5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  <a:t>AREA m²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A5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  <a:t>VALOR </a:t>
                      </a:r>
                      <a:b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</a:b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  <a:t>PROYECTO </a:t>
                      </a:r>
                      <a:b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</a:b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  <a:t>(millones)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A5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  <a:t>VALOR </a:t>
                      </a:r>
                      <a:b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</a:b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  <a:t>CONTRATO </a:t>
                      </a:r>
                      <a:b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</a:b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  <a:t>(millones)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A5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  <a:t>VALOR </a:t>
                      </a:r>
                      <a:b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</a:b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  <a:t>CONTRATO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  <a:t>ÚLT 10 AÑOS</a:t>
                      </a:r>
                      <a:b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</a:b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  <a:t>(millones)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A5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C63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 GERENCIA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154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1.838.310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3.217.154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104.301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81.612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0D2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 INTERVENTORIA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600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14.258.459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10.482.771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200.047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74.855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6872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PRESUPUESTO Y</a:t>
                      </a:r>
                      <a:br>
                        <a:rPr kumimoji="0" lang="es-ES_tradnl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</a:br>
                      <a:r>
                        <a:rPr kumimoji="0" lang="es-ES_tradnl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PROGRAMACIÓN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841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12.783.040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11.553.623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15.963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4.034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10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 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200" b="1" i="0" u="none" strike="noStrike" cap="none" normalizeH="0" baseline="0">
                        <a:ln>
                          <a:noFill/>
                        </a:ln>
                        <a:solidFill>
                          <a:srgbClr val="B8A592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839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200" b="1" i="0" u="none" strike="noStrike" cap="none" normalizeH="0" baseline="0">
                        <a:ln>
                          <a:noFill/>
                        </a:ln>
                        <a:solidFill>
                          <a:srgbClr val="B8A592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839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B8A592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TOTAL NETO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839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B8A592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1.595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839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B8A592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28.879.808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839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B8A592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$25.253.548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839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B8A592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$320.311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839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B8A592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$160.501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839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ángulo 9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pic>
        <p:nvPicPr>
          <p:cNvPr id="8" name="Imagen 10" descr="logo35a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07134" y="152400"/>
            <a:ext cx="1138767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759861" y="1019644"/>
            <a:ext cx="5580980" cy="1398494"/>
          </a:xfrm>
        </p:spPr>
        <p:txBody>
          <a:bodyPr/>
          <a:lstStyle>
            <a:lvl1pPr algn="r">
              <a:defRPr sz="3200" b="0" cap="none" baseline="0">
                <a:latin typeface="Alte DIN 1451 Mittelschrift"/>
                <a:cs typeface="Alte DIN 1451 Mittelschrift"/>
              </a:defRPr>
            </a:lvl1pPr>
          </a:lstStyle>
          <a:p>
            <a:r>
              <a:rPr lang="es-ES_tradnl"/>
              <a:t>Clic para editar título</a:t>
            </a:r>
            <a:endParaRPr lang="es-ES_tradnl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0"/>
          </p:nvPr>
        </p:nvSpPr>
        <p:spPr>
          <a:xfrm>
            <a:off x="5759861" y="2418139"/>
            <a:ext cx="5580980" cy="618565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600">
                <a:solidFill>
                  <a:srgbClr val="B8A592"/>
                </a:solidFill>
                <a:latin typeface="Franklin Gothic Book"/>
                <a:cs typeface="Franklin Gothic Book"/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dirty="0"/>
              <a:t>Haga clic para modificar el estilo de subtítulo del patrón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582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Inicio">
    <p:bg>
      <p:bgPr>
        <a:solidFill>
          <a:srgbClr val="321B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/>
          <p:nvPr/>
        </p:nvSpPr>
        <p:spPr>
          <a:xfrm>
            <a:off x="-35984" y="-79375"/>
            <a:ext cx="12361335" cy="6972300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5" name="Imagen 7" descr="fachada-e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692151"/>
            <a:ext cx="5856817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43137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Conector recto 8"/>
          <p:cNvCxnSpPr/>
          <p:nvPr userDrawn="1"/>
        </p:nvCxnSpPr>
        <p:spPr>
          <a:xfrm flipV="1">
            <a:off x="541867" y="6370638"/>
            <a:ext cx="11017251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ángulo 8"/>
          <p:cNvSpPr>
            <a:spLocks noChangeArrowheads="1"/>
          </p:cNvSpPr>
          <p:nvPr userDrawn="1"/>
        </p:nvSpPr>
        <p:spPr bwMode="auto">
          <a:xfrm>
            <a:off x="541867" y="6515100"/>
            <a:ext cx="11017251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dist"/>
            <a:r>
              <a:rPr lang="es-ES_tradnl" sz="1500" baseline="30000">
                <a:solidFill>
                  <a:srgbClr val="FFFFFF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500" baseline="30000">
              <a:solidFill>
                <a:srgbClr val="FFFFFF"/>
              </a:solidFill>
              <a:latin typeface="Franklin Gothic Book" pitchFamily="34" charset="0"/>
            </a:endParaRPr>
          </a:p>
        </p:txBody>
      </p:sp>
      <p:pic>
        <p:nvPicPr>
          <p:cNvPr id="8" name="Imagen 9" descr="LOGO PAYC 35anios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02600" y="615950"/>
            <a:ext cx="3456517" cy="329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540957" y="4517156"/>
            <a:ext cx="11018953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_tradnl"/>
              <a:t>Clic para editar título</a:t>
            </a:r>
            <a:endParaRPr lang="es-ES_tradnl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540956" y="5660157"/>
            <a:ext cx="11018953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rgbClr val="B8A592"/>
                </a:solidFill>
                <a:latin typeface="Franklin Gothic Book"/>
                <a:cs typeface="Franklin Gothic Book"/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dirty="0"/>
              <a:t>Haga clic para modificar el estilo de subtítulo del patrón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691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ítulo, objetos e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/>
          <p:nvPr userDrawn="1"/>
        </p:nvSpPr>
        <p:spPr>
          <a:xfrm>
            <a:off x="364165" y="268289"/>
            <a:ext cx="2194983" cy="16462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4565" y="914400"/>
            <a:ext cx="8677836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4565" y="2209801"/>
            <a:ext cx="8677836" cy="39163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59833" y="1976719"/>
            <a:ext cx="2194560" cy="4149445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"/>
              <a:t>Haga clic en el icono para agregar una imagen</a:t>
            </a:r>
            <a:endParaRPr/>
          </a:p>
        </p:txBody>
      </p:sp>
      <p:pic>
        <p:nvPicPr>
          <p:cNvPr id="11" name="Imagen 10" descr="logo35a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821" y="611894"/>
            <a:ext cx="1428256" cy="867577"/>
          </a:xfrm>
          <a:prstGeom prst="rect">
            <a:avLst/>
          </a:prstGeom>
        </p:spPr>
      </p:pic>
      <p:sp>
        <p:nvSpPr>
          <p:cNvPr id="10" name="Rectángulo 8"/>
          <p:cNvSpPr>
            <a:spLocks noChangeArrowheads="1"/>
          </p:cNvSpPr>
          <p:nvPr userDrawn="1"/>
        </p:nvSpPr>
        <p:spPr bwMode="auto">
          <a:xfrm>
            <a:off x="759885" y="6435726"/>
            <a:ext cx="10822516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 dirty="0">
                <a:solidFill>
                  <a:srgbClr val="B8A592"/>
                </a:solidFill>
                <a:latin typeface="Franklin Gothic Book" pitchFamily="34" charset="0"/>
              </a:rPr>
              <a:t>Calle 75 No. 13 - 51, Piso 6 | PBX: (571) 325 6500 | FAX: (571) 310 2335  | Bogotá D.C. – Colombia</a:t>
            </a:r>
          </a:p>
          <a:p>
            <a:r>
              <a:rPr lang="es-ES_tradnl" sz="1300" baseline="30000" dirty="0">
                <a:solidFill>
                  <a:srgbClr val="B8A592"/>
                </a:solidFill>
                <a:latin typeface="Franklin Gothic Book" pitchFamily="34" charset="0"/>
              </a:rPr>
              <a:t>Conozca más proyectos  www.payc.com.co </a:t>
            </a:r>
          </a:p>
          <a:p>
            <a:pPr algn="r"/>
            <a:endParaRPr lang="es-ES_tradnl" sz="1300" baseline="30000" dirty="0">
              <a:solidFill>
                <a:srgbClr val="B8A592"/>
              </a:solidFill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3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ada Inicio">
    <p:bg>
      <p:bgPr>
        <a:solidFill>
          <a:srgbClr val="321B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/>
          <p:nvPr userDrawn="1"/>
        </p:nvSpPr>
        <p:spPr>
          <a:xfrm>
            <a:off x="-35984" y="-79375"/>
            <a:ext cx="12361335" cy="6972300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cxnSp>
        <p:nvCxnSpPr>
          <p:cNvPr id="6" name="Conector recto 8"/>
          <p:cNvCxnSpPr/>
          <p:nvPr userDrawn="1"/>
        </p:nvCxnSpPr>
        <p:spPr>
          <a:xfrm flipV="1">
            <a:off x="541867" y="6370638"/>
            <a:ext cx="11017251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ángulo 8"/>
          <p:cNvSpPr>
            <a:spLocks noChangeArrowheads="1"/>
          </p:cNvSpPr>
          <p:nvPr userDrawn="1"/>
        </p:nvSpPr>
        <p:spPr bwMode="auto">
          <a:xfrm>
            <a:off x="541867" y="6515100"/>
            <a:ext cx="11017251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dist"/>
            <a:r>
              <a:rPr lang="es-ES_tradnl" sz="1500" baseline="30000">
                <a:solidFill>
                  <a:srgbClr val="FFFFFF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500" baseline="30000">
              <a:solidFill>
                <a:srgbClr val="FFFFFF"/>
              </a:solidFill>
              <a:latin typeface="Franklin Gothic Book" pitchFamily="34" charset="0"/>
            </a:endParaRPr>
          </a:p>
        </p:txBody>
      </p:sp>
      <p:pic>
        <p:nvPicPr>
          <p:cNvPr id="8" name="Imagen 9" descr="LOGO PAYC 35anios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02600" y="615950"/>
            <a:ext cx="3456517" cy="329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540957" y="4517156"/>
            <a:ext cx="11018953" cy="1143000"/>
          </a:xfrm>
        </p:spPr>
        <p:txBody>
          <a:bodyPr/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r>
              <a:rPr lang="es-ES_tradnl"/>
              <a:t>Clic para editar título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51930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10176934" y="-15875"/>
            <a:ext cx="2036233" cy="6873875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5" name="Imagen 7" descr="logo35a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97068" y="350838"/>
            <a:ext cx="1426633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3947" y="3429000"/>
            <a:ext cx="7454383" cy="1398494"/>
          </a:xfrm>
        </p:spPr>
        <p:txBody>
          <a:bodyPr/>
          <a:lstStyle>
            <a:lvl1pPr algn="r">
              <a:defRPr sz="4600" b="0" cap="none" baseline="0">
                <a:latin typeface="Alte DIN 1451 Mittelschrift"/>
                <a:cs typeface="Alte DIN 1451 Mittelschrift"/>
              </a:defRPr>
            </a:lvl1pPr>
          </a:lstStyle>
          <a:p>
            <a:r>
              <a:rPr lang="x-none" dirty="0"/>
              <a:t>Clic para editar título</a:t>
            </a:r>
            <a:endParaRPr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0"/>
          </p:nvPr>
        </p:nvSpPr>
        <p:spPr>
          <a:xfrm>
            <a:off x="2113947" y="4827495"/>
            <a:ext cx="7454383" cy="618565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600">
                <a:solidFill>
                  <a:srgbClr val="B8A592"/>
                </a:solidFill>
                <a:latin typeface="Franklin Gothic Book"/>
                <a:cs typeface="Franklin Gothic Book"/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dirty="0"/>
              <a:t>Haga clic para modificar el estilo de subtítulo del patrón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6307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/>
          <p:nvPr/>
        </p:nvSpPr>
        <p:spPr>
          <a:xfrm>
            <a:off x="10176934" y="-15875"/>
            <a:ext cx="2036233" cy="6873875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4" name="Imagen 7" descr="logo35a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97068" y="350838"/>
            <a:ext cx="1426633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13" name="Marcador de SmartArt 12"/>
          <p:cNvSpPr>
            <a:spLocks noGrp="1"/>
          </p:cNvSpPr>
          <p:nvPr>
            <p:ph type="dgm" sz="quarter" idx="10"/>
          </p:nvPr>
        </p:nvSpPr>
        <p:spPr>
          <a:xfrm>
            <a:off x="615951" y="1219201"/>
            <a:ext cx="9144000" cy="4945063"/>
          </a:xfrm>
        </p:spPr>
        <p:txBody>
          <a:bodyPr rtlCol="0">
            <a:normAutofit/>
          </a:bodyPr>
          <a:lstStyle>
            <a:lvl1pPr>
              <a:buFontTx/>
              <a:buNone/>
              <a:defRPr>
                <a:solidFill>
                  <a:srgbClr val="58391C"/>
                </a:solidFill>
              </a:defRPr>
            </a:lvl1pPr>
          </a:lstStyle>
          <a:p>
            <a:pPr lvl="0"/>
            <a:endParaRPr lang="es-ES_tradnl" noProof="0" dirty="0"/>
          </a:p>
        </p:txBody>
      </p:sp>
      <p:cxnSp>
        <p:nvCxnSpPr>
          <p:cNvPr id="7" name="Conector recto 11"/>
          <p:cNvCxnSpPr/>
          <p:nvPr userDrawn="1"/>
        </p:nvCxnSpPr>
        <p:spPr>
          <a:xfrm>
            <a:off x="609601" y="750889"/>
            <a:ext cx="9131300" cy="15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7 Marcador de texto"/>
          <p:cNvSpPr>
            <a:spLocks noGrp="1"/>
          </p:cNvSpPr>
          <p:nvPr>
            <p:ph type="body" sz="quarter" idx="11"/>
          </p:nvPr>
        </p:nvSpPr>
        <p:spPr>
          <a:xfrm>
            <a:off x="609601" y="127000"/>
            <a:ext cx="9131300" cy="6238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>
              <a:buNone/>
              <a:defRPr lang="es-CO" sz="2400" cap="all" dirty="0">
                <a:solidFill>
                  <a:srgbClr val="58391C"/>
                </a:solidFill>
                <a:latin typeface="Alte DIN 1451 Mittelschrift"/>
                <a:cs typeface="Alte DIN 1451 Mittelschrift"/>
              </a:defRPr>
            </a:lvl1pPr>
          </a:lstStyle>
          <a:p>
            <a:pPr lvl="0">
              <a:spcBef>
                <a:spcPct val="0"/>
              </a:spcBef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78625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914400"/>
            <a:ext cx="867833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servicios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2209801"/>
            <a:ext cx="8678333" cy="391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99084" y="6356351"/>
            <a:ext cx="2336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tx2"/>
                </a:solidFill>
                <a:latin typeface="Alte DIN 1451 Mittelschrift" pitchFamily="34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834" y="6356351"/>
            <a:ext cx="90551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aseline="30000">
                <a:solidFill>
                  <a:srgbClr val="B8A592"/>
                </a:solidFill>
                <a:latin typeface="Franklin Gothic Book" pitchFamily="34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2584" y="1389064"/>
            <a:ext cx="675216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100" b="1">
                <a:solidFill>
                  <a:schemeClr val="tx2"/>
                </a:solidFill>
                <a:latin typeface="Alte DIN 1451 Mittelschrift" pitchFamily="34" charset="0"/>
              </a:defRPr>
            </a:lvl1pPr>
          </a:lstStyle>
          <a:p>
            <a:pPr>
              <a:defRPr/>
            </a:pPr>
            <a:fld id="{F5C71987-F920-436D-8C00-7906C1608E0C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2" r:id="rId1"/>
    <p:sldLayoutId id="2147484334" r:id="rId2"/>
    <p:sldLayoutId id="2147484335" r:id="rId3"/>
    <p:sldLayoutId id="2147484336" r:id="rId4"/>
    <p:sldLayoutId id="2147484337" r:id="rId5"/>
    <p:sldLayoutId id="2147484359" r:id="rId6"/>
    <p:sldLayoutId id="2147484358" r:id="rId7"/>
    <p:sldLayoutId id="2147484338" r:id="rId8"/>
    <p:sldLayoutId id="2147484339" r:id="rId9"/>
    <p:sldLayoutId id="2147484360" r:id="rId10"/>
    <p:sldLayoutId id="2147484357" r:id="rId11"/>
    <p:sldLayoutId id="2147484340" r:id="rId12"/>
    <p:sldLayoutId id="2147484341" r:id="rId13"/>
    <p:sldLayoutId id="2147484342" r:id="rId14"/>
    <p:sldLayoutId id="2147484343" r:id="rId15"/>
    <p:sldLayoutId id="2147484344" r:id="rId16"/>
    <p:sldLayoutId id="2147484345" r:id="rId17"/>
    <p:sldLayoutId id="2147484346" r:id="rId18"/>
    <p:sldLayoutId id="2147484347" r:id="rId19"/>
    <p:sldLayoutId id="2147484348" r:id="rId20"/>
    <p:sldLayoutId id="2147484349" r:id="rId21"/>
    <p:sldLayoutId id="2147484350" r:id="rId22"/>
    <p:sldLayoutId id="2147484351" r:id="rId23"/>
    <p:sldLayoutId id="2147484362" r:id="rId24"/>
    <p:sldLayoutId id="2147484352" r:id="rId25"/>
    <p:sldLayoutId id="2147484353" r:id="rId26"/>
    <p:sldLayoutId id="2147484356" r:id="rId27"/>
    <p:sldLayoutId id="2147484354" r:id="rId28"/>
    <p:sldLayoutId id="2147484355" r:id="rId29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Alte DIN 1451 Mittelschrift"/>
          <a:ea typeface="MS PGothic" pitchFamily="34" charset="-128"/>
          <a:cs typeface="Alte DIN 1451 Mittelschrif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lte DIN 1451 Mittelschrift" charset="0"/>
          <a:ea typeface="MS PGothic" pitchFamily="34" charset="-128"/>
          <a:cs typeface="Alte DIN 1451 Mittelschrif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lte DIN 1451 Mittelschrift" charset="0"/>
          <a:ea typeface="MS PGothic" pitchFamily="34" charset="-128"/>
          <a:cs typeface="Alte DIN 1451 Mittelschrif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lte DIN 1451 Mittelschrift" charset="0"/>
          <a:ea typeface="MS PGothic" pitchFamily="34" charset="-128"/>
          <a:cs typeface="Alte DIN 1451 Mittelschrif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lte DIN 1451 Mittelschrift" charset="0"/>
          <a:ea typeface="MS PGothic" pitchFamily="34" charset="-128"/>
          <a:cs typeface="Alte DIN 1451 Mittelschrif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lte DIN 1451 Mittelschrift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lte DIN 1451 Mittelschrift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lte DIN 1451 Mittelschrift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lte DIN 1451 Mittelschrift" charset="0"/>
          <a:ea typeface="ＭＳ Ｐゴシック" charset="0"/>
        </a:defRPr>
      </a:lvl9pPr>
    </p:titleStyle>
    <p:bodyStyle>
      <a:lvl1pPr marL="228600" indent="-228600" algn="l" rtl="0" eaLnBrk="0" fontAlgn="base" hangingPunct="0">
        <a:spcBef>
          <a:spcPts val="1800"/>
        </a:spcBef>
        <a:spcAft>
          <a:spcPct val="0"/>
        </a:spcAft>
        <a:buClr>
          <a:schemeClr val="accent1"/>
        </a:buClr>
        <a:buSzPct val="100000"/>
        <a:buFont typeface="Wingdings 2" pitchFamily="18" charset="2"/>
        <a:buChar char="¡"/>
        <a:defRPr sz="1600" kern="1200">
          <a:solidFill>
            <a:srgbClr val="595959"/>
          </a:solidFill>
          <a:latin typeface="Franklin Gothic Book"/>
          <a:ea typeface="MS PGothic" pitchFamily="34" charset="-128"/>
          <a:cs typeface="Franklin Gothic Book"/>
        </a:defRPr>
      </a:lvl1pPr>
      <a:lvl2pPr marL="457200" indent="-228600" algn="l" rtl="0" eaLnBrk="0" fontAlgn="base" hangingPunct="0">
        <a:spcBef>
          <a:spcPts val="60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¡"/>
        <a:defRPr sz="1600" kern="1200">
          <a:solidFill>
            <a:srgbClr val="595959"/>
          </a:solidFill>
          <a:latin typeface="Franklin Gothic Book"/>
          <a:ea typeface="MS PGothic" pitchFamily="34" charset="-128"/>
          <a:cs typeface="Franklin Gothic Book"/>
        </a:defRPr>
      </a:lvl2pPr>
      <a:lvl3pPr marL="685800" indent="-228600" algn="l" rtl="0" eaLnBrk="0" fontAlgn="base" hangingPunct="0">
        <a:spcBef>
          <a:spcPts val="600"/>
        </a:spcBef>
        <a:spcAft>
          <a:spcPct val="0"/>
        </a:spcAft>
        <a:buClr>
          <a:srgbClr val="C6874C"/>
        </a:buClr>
        <a:buSzPct val="100000"/>
        <a:buFont typeface="Wingdings 2" pitchFamily="18" charset="2"/>
        <a:buChar char="¡"/>
        <a:defRPr sz="1600" kern="1200">
          <a:solidFill>
            <a:srgbClr val="595959"/>
          </a:solidFill>
          <a:latin typeface="Franklin Gothic Book"/>
          <a:ea typeface="MS PGothic" pitchFamily="34" charset="-128"/>
          <a:cs typeface="Franklin Gothic Book"/>
        </a:defRPr>
      </a:lvl3pPr>
      <a:lvl4pPr marL="914400" indent="-228600" algn="l" rtl="0" eaLnBrk="0" fontAlgn="base" hangingPunct="0">
        <a:spcBef>
          <a:spcPts val="600"/>
        </a:spcBef>
        <a:spcAft>
          <a:spcPct val="0"/>
        </a:spcAft>
        <a:buClr>
          <a:srgbClr val="F45569"/>
        </a:buClr>
        <a:buSzPct val="100000"/>
        <a:buFont typeface="Wingdings 2" pitchFamily="18" charset="2"/>
        <a:buChar char="¡"/>
        <a:defRPr sz="1600" kern="1200">
          <a:solidFill>
            <a:srgbClr val="595959"/>
          </a:solidFill>
          <a:latin typeface="Franklin Gothic Book"/>
          <a:ea typeface="MS PGothic" pitchFamily="34" charset="-128"/>
          <a:cs typeface="Franklin Gothic Book"/>
        </a:defRPr>
      </a:lvl4pPr>
      <a:lvl5pPr marL="1143000" indent="-228600" algn="l" rtl="0" eaLnBrk="0" fontAlgn="base" hangingPunct="0">
        <a:spcBef>
          <a:spcPts val="600"/>
        </a:spcBef>
        <a:spcAft>
          <a:spcPct val="0"/>
        </a:spcAft>
        <a:buClr>
          <a:srgbClr val="FBC6CD"/>
        </a:buClr>
        <a:buSzPct val="100000"/>
        <a:buFont typeface="Wingdings 2" pitchFamily="18" charset="2"/>
        <a:buChar char="¡"/>
        <a:defRPr sz="1600" kern="1200">
          <a:solidFill>
            <a:srgbClr val="595959"/>
          </a:solidFill>
          <a:latin typeface="Franklin Gothic Book"/>
          <a:ea typeface="MS PGothic" pitchFamily="34" charset="-128"/>
          <a:cs typeface="Franklin Gothic Book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O" sz="4800" b="1" dirty="0"/>
              <a:t>FORMULACIÓN MATEMÁTICA DETALLADA</a:t>
            </a:r>
            <a:endParaRPr lang="es-CO" sz="4800" dirty="0"/>
          </a:p>
        </p:txBody>
      </p:sp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O" sz="2800" dirty="0"/>
              <a:t>Unidad Analítica</a:t>
            </a:r>
          </a:p>
        </p:txBody>
      </p:sp>
    </p:spTree>
    <p:extLst>
      <p:ext uri="{BB962C8B-B14F-4D97-AF65-F5344CB8AC3E}">
        <p14:creationId xmlns:p14="http://schemas.microsoft.com/office/powerpoint/2010/main" val="1962277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905" y="255589"/>
            <a:ext cx="9239253" cy="615823"/>
          </a:xfrm>
        </p:spPr>
        <p:txBody>
          <a:bodyPr anchor="t"/>
          <a:lstStyle/>
          <a:p>
            <a:r>
              <a:rPr lang="es-CO" b="1" dirty="0"/>
              <a:t>INGRESOS OPERACIONALES – NUEVOS PROYECTOS – PARÁMETROS DE ENTRADA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8261D38F-2093-4A39-9855-F2835CF1CAFA}"/>
                  </a:ext>
                </a:extLst>
              </p:cNvPr>
              <p:cNvSpPr/>
              <p:nvPr/>
            </p:nvSpPr>
            <p:spPr>
              <a:xfrm>
                <a:off x="484905" y="1292192"/>
                <a:ext cx="10931240" cy="5927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𝑫𝑰𝑺𝑻𝑹𝑰𝑩𝑼𝑪𝑰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Ó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𝑫𝑬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𝑷𝑶𝑹𝑩𝑨𝑩𝑰𝑳𝑰𝑫𝑨𝑫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𝑫𝑼𝑹𝑨𝑪𝑰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Ó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𝑫𝑬𝑳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𝑷𝑹𝑶𝒀𝑬𝑪𝑻𝑶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𝑫𝑬𝑳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𝑷𝑹𝑶𝒀𝑬𝑪𝑻𝑶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𝑫𝑨𝑫𝑨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𝑺𝑼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 Á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𝑹𝑬𝑨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𝑺𝑬𝑹𝑽𝑰𝑪𝑰𝑶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s-CO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 TIPO DE OBRA Y VALOR.</a:t>
                </a:r>
              </a:p>
            </p:txBody>
          </p:sp>
        </mc:Choice>
        <mc:Fallback xmlns=""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8261D38F-2093-4A39-9855-F2835CF1CA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05" y="1292192"/>
                <a:ext cx="10931240" cy="592726"/>
              </a:xfrm>
              <a:prstGeom prst="rect">
                <a:avLst/>
              </a:prstGeom>
              <a:blipFill>
                <a:blip r:embed="rId2"/>
                <a:stretch>
                  <a:fillRect l="-335" t="-2062" r="-279" b="-1237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6127C360-8620-41EA-B15E-31E4C080C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05" y="1983277"/>
            <a:ext cx="7638971" cy="383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950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905" y="255589"/>
            <a:ext cx="9239253" cy="615823"/>
          </a:xfrm>
        </p:spPr>
        <p:txBody>
          <a:bodyPr anchor="t"/>
          <a:lstStyle/>
          <a:p>
            <a:r>
              <a:rPr lang="es-CO" b="1" dirty="0"/>
              <a:t>INGRESOS OPERACIONALES – NUEVOS PROYECTOS – PARÁMETROS DE ENTRADA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8261D38F-2093-4A39-9855-F2835CF1CAFA}"/>
                  </a:ext>
                </a:extLst>
              </p:cNvPr>
              <p:cNvSpPr/>
              <p:nvPr/>
            </p:nvSpPr>
            <p:spPr>
              <a:xfrm>
                <a:off x="484905" y="1292192"/>
                <a:ext cx="10931240" cy="3465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O" sz="1600" b="1" i="1" smtClean="0">
                          <a:latin typeface="Cambria Math" panose="02040503050406030204" pitchFamily="18" charset="0"/>
                        </a:rPr>
                        <m:t>𝑫𝑰𝑺𝑻𝑹𝑰𝑩𝑼𝑪𝑰</m:t>
                      </m:r>
                      <m:r>
                        <a:rPr lang="es-CO" sz="1600" b="1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CO" sz="16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s-CO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600" b="1" i="1" smtClean="0">
                          <a:latin typeface="Cambria Math" panose="02040503050406030204" pitchFamily="18" charset="0"/>
                        </a:rPr>
                        <m:t>𝑫𝑬</m:t>
                      </m:r>
                      <m:r>
                        <a:rPr lang="es-CO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600" b="1" i="1" smtClean="0">
                          <a:latin typeface="Cambria Math" panose="02040503050406030204" pitchFamily="18" charset="0"/>
                        </a:rPr>
                        <m:t>𝑷𝑶𝑹𝑩𝑨𝑩𝑰𝑳𝑰𝑫𝑨𝑫</m:t>
                      </m:r>
                      <m:r>
                        <a:rPr lang="es-CO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600" b="1" i="1" smtClean="0">
                          <a:latin typeface="Cambria Math" panose="02040503050406030204" pitchFamily="18" charset="0"/>
                        </a:rPr>
                        <m:t>𝑫𝑼𝑹𝑨𝑪𝑰</m:t>
                      </m:r>
                      <m:r>
                        <a:rPr lang="es-CO" sz="1600" b="1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CO" sz="16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s-CO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600" b="1" i="1" smtClean="0">
                          <a:latin typeface="Cambria Math" panose="02040503050406030204" pitchFamily="18" charset="0"/>
                        </a:rPr>
                        <m:t>𝑬𝑵𝑻𝑹𝑬</m:t>
                      </m:r>
                      <m:r>
                        <a:rPr lang="es-CO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600" b="1" i="1" smtClean="0">
                          <a:latin typeface="Cambria Math" panose="02040503050406030204" pitchFamily="18" charset="0"/>
                        </a:rPr>
                        <m:t>𝑨𝑪𝑬𝑷𝑻𝑨𝑪𝑰</m:t>
                      </m:r>
                      <m:r>
                        <a:rPr lang="es-CO" sz="1600" b="1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CO" sz="16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s-CO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600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s-CO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600" b="1" i="1" smtClean="0">
                          <a:latin typeface="Cambria Math" panose="02040503050406030204" pitchFamily="18" charset="0"/>
                        </a:rPr>
                        <m:t>𝑰𝑵𝑰𝑪𝑰𝑶</m:t>
                      </m:r>
                      <m:r>
                        <a:rPr lang="es-CO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600" b="1" i="1" smtClean="0">
                          <a:latin typeface="Cambria Math" panose="02040503050406030204" pitchFamily="18" charset="0"/>
                        </a:rPr>
                        <m:t>𝑫𝑬</m:t>
                      </m:r>
                      <m:r>
                        <a:rPr lang="es-CO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600" b="1" i="1" smtClean="0">
                          <a:latin typeface="Cambria Math" panose="02040503050406030204" pitchFamily="18" charset="0"/>
                        </a:rPr>
                        <m:t>𝑷𝑹𝑶𝒀𝑬𝑪𝑻𝑶</m:t>
                      </m:r>
                    </m:oMath>
                  </m:oMathPara>
                </a14:m>
                <a:endParaRPr lang="es-CO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8261D38F-2093-4A39-9855-F2835CF1CA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05" y="1292192"/>
                <a:ext cx="10931240" cy="3465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C57400DC-CAD3-44DF-9D7B-7DC1FA802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10" y="1860370"/>
            <a:ext cx="8775705" cy="440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543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905" y="255589"/>
            <a:ext cx="9239253" cy="615823"/>
          </a:xfrm>
        </p:spPr>
        <p:txBody>
          <a:bodyPr anchor="t"/>
          <a:lstStyle/>
          <a:p>
            <a:r>
              <a:rPr lang="es-CO" b="1" dirty="0"/>
              <a:t>INGRESOS OPERACIONALES – FFIE Y OTROS QUE VAN POR AVANCE DE OBRA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AC94E46-4C0A-45EB-AE72-1C61A4ECEC1D}"/>
              </a:ext>
            </a:extLst>
          </p:cNvPr>
          <p:cNvSpPr/>
          <p:nvPr/>
        </p:nvSpPr>
        <p:spPr>
          <a:xfrm>
            <a:off x="4264830" y="1140243"/>
            <a:ext cx="3581381" cy="935390"/>
          </a:xfrm>
          <a:prstGeom prst="rect">
            <a:avLst/>
          </a:prstGeom>
          <a:solidFill>
            <a:srgbClr val="FAEC38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b="1" dirty="0">
                <a:solidFill>
                  <a:schemeClr val="tx1"/>
                </a:solidFill>
                <a:latin typeface="Arial Narrow" panose="020B0606020202030204" pitchFamily="34" charset="0"/>
              </a:rPr>
              <a:t>ETAPA OBRA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E6E6715-733D-47D3-9D17-78B45E85398B}"/>
              </a:ext>
            </a:extLst>
          </p:cNvPr>
          <p:cNvSpPr/>
          <p:nvPr/>
        </p:nvSpPr>
        <p:spPr>
          <a:xfrm>
            <a:off x="7846211" y="1828710"/>
            <a:ext cx="2271709" cy="241822"/>
          </a:xfrm>
          <a:prstGeom prst="rect">
            <a:avLst/>
          </a:prstGeom>
          <a:solidFill>
            <a:srgbClr val="FAEC38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b="1" dirty="0">
                <a:solidFill>
                  <a:schemeClr val="tx1"/>
                </a:solidFill>
                <a:latin typeface="Arial Narrow" panose="020B0606020202030204" pitchFamily="34" charset="0"/>
              </a:rPr>
              <a:t>LIQUIDACIÓN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CE0D68B-50E3-425C-A55C-AF340C11E226}"/>
              </a:ext>
            </a:extLst>
          </p:cNvPr>
          <p:cNvSpPr/>
          <p:nvPr/>
        </p:nvSpPr>
        <p:spPr>
          <a:xfrm>
            <a:off x="1364471" y="1724090"/>
            <a:ext cx="2900359" cy="351544"/>
          </a:xfrm>
          <a:prstGeom prst="rect">
            <a:avLst/>
          </a:prstGeom>
          <a:solidFill>
            <a:srgbClr val="FAEC38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b="1" dirty="0">
                <a:solidFill>
                  <a:schemeClr val="tx1"/>
                </a:solidFill>
                <a:latin typeface="Arial Narrow" panose="020B0606020202030204" pitchFamily="34" charset="0"/>
              </a:rPr>
              <a:t>ETAPA PREVIA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45F1F8E-DED3-4F45-89FF-6415B0566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71" y="3017480"/>
            <a:ext cx="3581379" cy="1796658"/>
          </a:xfrm>
          <a:prstGeom prst="rect">
            <a:avLst/>
          </a:prstGeom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099F3312-AA43-47FB-A924-2A0A0F902E1E}"/>
              </a:ext>
            </a:extLst>
          </p:cNvPr>
          <p:cNvCxnSpPr>
            <a:cxnSpLocks/>
          </p:cNvCxnSpPr>
          <p:nvPr/>
        </p:nvCxnSpPr>
        <p:spPr>
          <a:xfrm>
            <a:off x="1133479" y="5321768"/>
            <a:ext cx="1638300" cy="0"/>
          </a:xfrm>
          <a:prstGeom prst="straightConnector1">
            <a:avLst/>
          </a:prstGeom>
          <a:ln w="28575" cmpd="sng">
            <a:solidFill>
              <a:srgbClr val="422100"/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4A79462-157B-4D89-8CDA-5764742CFC77}"/>
              </a:ext>
            </a:extLst>
          </p:cNvPr>
          <p:cNvSpPr txBox="1"/>
          <p:nvPr/>
        </p:nvSpPr>
        <p:spPr>
          <a:xfrm>
            <a:off x="1459711" y="5324271"/>
            <a:ext cx="985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atin typeface="Arial Narrow" panose="020B0606020202030204" pitchFamily="34" charset="0"/>
              </a:rPr>
              <a:t>DURACIÓN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9A07075-3A45-41C7-A542-25016889E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150" y="2659043"/>
            <a:ext cx="4293378" cy="215384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667D6D2-DDEC-41C0-B9BD-B841A85E1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892" y="2959559"/>
            <a:ext cx="3398016" cy="1704670"/>
          </a:xfrm>
          <a:prstGeom prst="rect">
            <a:avLst/>
          </a:prstGeom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4CBAD3EE-AD21-4C96-B94C-37525A030BD4}"/>
              </a:ext>
            </a:extLst>
          </p:cNvPr>
          <p:cNvCxnSpPr>
            <a:cxnSpLocks/>
          </p:cNvCxnSpPr>
          <p:nvPr/>
        </p:nvCxnSpPr>
        <p:spPr>
          <a:xfrm>
            <a:off x="9236864" y="5316708"/>
            <a:ext cx="1638300" cy="0"/>
          </a:xfrm>
          <a:prstGeom prst="straightConnector1">
            <a:avLst/>
          </a:prstGeom>
          <a:ln w="28575" cmpd="sng">
            <a:solidFill>
              <a:srgbClr val="422100"/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DD6C8D4-12D5-4295-94BB-1E2A153BBF9C}"/>
              </a:ext>
            </a:extLst>
          </p:cNvPr>
          <p:cNvSpPr txBox="1"/>
          <p:nvPr/>
        </p:nvSpPr>
        <p:spPr>
          <a:xfrm>
            <a:off x="9563094" y="5319211"/>
            <a:ext cx="985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atin typeface="Arial Narrow" panose="020B0606020202030204" pitchFamily="34" charset="0"/>
              </a:rPr>
              <a:t>DURACIÓN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B2D91AF-9F8F-443C-9982-92115D2DA8E2}"/>
              </a:ext>
            </a:extLst>
          </p:cNvPr>
          <p:cNvSpPr txBox="1"/>
          <p:nvPr/>
        </p:nvSpPr>
        <p:spPr>
          <a:xfrm>
            <a:off x="5399096" y="5316708"/>
            <a:ext cx="985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atin typeface="Arial Narrow" panose="020B0606020202030204" pitchFamily="34" charset="0"/>
              </a:rPr>
              <a:t>DURACIÓN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66B91270-0956-4BCF-A9DB-82686591D76C}"/>
              </a:ext>
            </a:extLst>
          </p:cNvPr>
          <p:cNvCxnSpPr>
            <a:cxnSpLocks/>
          </p:cNvCxnSpPr>
          <p:nvPr/>
        </p:nvCxnSpPr>
        <p:spPr>
          <a:xfrm>
            <a:off x="5065724" y="5304479"/>
            <a:ext cx="1638300" cy="0"/>
          </a:xfrm>
          <a:prstGeom prst="straightConnector1">
            <a:avLst/>
          </a:prstGeom>
          <a:ln w="28575" cmpd="sng">
            <a:solidFill>
              <a:srgbClr val="422100"/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42DE10DB-DAE7-4BB4-9C22-5DAD6DCDBAEB}"/>
              </a:ext>
            </a:extLst>
          </p:cNvPr>
          <p:cNvSpPr/>
          <p:nvPr/>
        </p:nvSpPr>
        <p:spPr>
          <a:xfrm>
            <a:off x="3977515" y="5396297"/>
            <a:ext cx="287315" cy="1326286"/>
          </a:xfrm>
          <a:prstGeom prst="rect">
            <a:avLst/>
          </a:prstGeom>
          <a:solidFill>
            <a:srgbClr val="FEDD47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b="1" dirty="0">
                <a:solidFill>
                  <a:schemeClr val="tx1"/>
                </a:solidFill>
                <a:latin typeface="Arial Narrow" panose="020B0606020202030204" pitchFamily="34" charset="0"/>
              </a:rPr>
              <a:t>PAGOS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D0301EEC-CEA5-48B1-A990-A5BE50091E6A}"/>
              </a:ext>
            </a:extLst>
          </p:cNvPr>
          <p:cNvSpPr/>
          <p:nvPr/>
        </p:nvSpPr>
        <p:spPr>
          <a:xfrm>
            <a:off x="7519200" y="5372098"/>
            <a:ext cx="287315" cy="1326286"/>
          </a:xfrm>
          <a:prstGeom prst="rect">
            <a:avLst/>
          </a:prstGeom>
          <a:solidFill>
            <a:srgbClr val="FEDD47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b="1" dirty="0">
                <a:solidFill>
                  <a:schemeClr val="tx1"/>
                </a:solidFill>
                <a:latin typeface="Arial Narrow" panose="020B0606020202030204" pitchFamily="34" charset="0"/>
              </a:rPr>
              <a:t>PAGOS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5F7A3FC-6B5D-40DA-8A4E-1043D3DB7FA7}"/>
              </a:ext>
            </a:extLst>
          </p:cNvPr>
          <p:cNvSpPr/>
          <p:nvPr/>
        </p:nvSpPr>
        <p:spPr>
          <a:xfrm>
            <a:off x="11691907" y="5304479"/>
            <a:ext cx="287315" cy="1326286"/>
          </a:xfrm>
          <a:prstGeom prst="rect">
            <a:avLst/>
          </a:prstGeom>
          <a:solidFill>
            <a:srgbClr val="FEDD47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400" b="1" dirty="0">
              <a:latin typeface="Arial Narrow" panose="020B0606020202030204" pitchFamily="34" charset="0"/>
            </a:endParaRPr>
          </a:p>
          <a:p>
            <a:pPr algn="ctr"/>
            <a:r>
              <a:rPr lang="es-CO" sz="1400" b="1" dirty="0">
                <a:solidFill>
                  <a:schemeClr val="tx1"/>
                </a:solidFill>
                <a:latin typeface="Arial Narrow" panose="020B0606020202030204" pitchFamily="34" charset="0"/>
              </a:rPr>
              <a:t>PAGOS</a:t>
            </a:r>
          </a:p>
          <a:p>
            <a:pPr algn="ctr"/>
            <a:endParaRPr lang="es-CO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691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905" y="255589"/>
            <a:ext cx="9239253" cy="615823"/>
          </a:xfrm>
        </p:spPr>
        <p:txBody>
          <a:bodyPr anchor="t"/>
          <a:lstStyle/>
          <a:p>
            <a:r>
              <a:rPr lang="es-CO" b="1" dirty="0"/>
              <a:t>INGRESOS OPERACIONALES – FFIE Y OTROS QUE VAN POR AVANCE DE OBRA – PARÁMETROS DE ENTRADA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A64A0075-C213-41A4-9977-29579755BCE8}"/>
                  </a:ext>
                </a:extLst>
              </p:cNvPr>
              <p:cNvSpPr/>
              <p:nvPr/>
            </p:nvSpPr>
            <p:spPr>
              <a:xfrm>
                <a:off x="734290" y="1533846"/>
                <a:ext cx="11346874" cy="2031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O" sz="1800" b="1" i="1" smtClean="0">
                          <a:latin typeface="Cambria Math" panose="02040503050406030204" pitchFamily="18" charset="0"/>
                        </a:rPr>
                        <m:t>𝑨𝑽𝑨𝑵𝑪𝑬</m:t>
                      </m:r>
                      <m:r>
                        <a:rPr lang="es-CO" sz="1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b="1" i="1" smtClean="0">
                          <a:latin typeface="Cambria Math" panose="02040503050406030204" pitchFamily="18" charset="0"/>
                        </a:rPr>
                        <m:t>𝑨𝑪𝑻𝑼𝑨𝑳𝒉</m:t>
                      </m:r>
                      <m:r>
                        <a:rPr lang="es-CO" sz="1800" b="1" i="1" baseline="-2500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CO" sz="1800" b="0" i="1" baseline="-25000" smtClean="0">
                          <a:latin typeface="Cambria Math" panose="02040503050406030204" pitchFamily="18" charset="0"/>
                        </a:rPr>
                        <m:t>𝑝𝑟</m:t>
                      </m:r>
                    </m:oMath>
                  </m:oMathPara>
                </a14:m>
                <a:endParaRPr lang="es-CO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r>
                  <a:rPr lang="es-CO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Donde</a:t>
                </a:r>
              </a:p>
              <a:p>
                <a:pPr algn="just"/>
                <a:r>
                  <a:rPr lang="es-CO" sz="18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Índices</a:t>
                </a:r>
              </a:p>
              <a:p>
                <a:pPr algn="just"/>
                <a:r>
                  <a:rPr lang="es-CO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 -&gt; Hito</a:t>
                </a:r>
              </a:p>
              <a:p>
                <a:pPr algn="just"/>
                <a:r>
                  <a:rPr lang="es-CO" sz="18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</a:t>
                </a:r>
                <a:r>
                  <a:rPr lang="es-CO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-&gt; Proyecto</a:t>
                </a:r>
              </a:p>
              <a:p>
                <a:pPr algn="just"/>
                <a:r>
                  <a:rPr lang="es-CO" sz="18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Parámetros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s-CO" sz="1800" b="0" i="1">
                        <a:latin typeface="Cambria Math" panose="02040503050406030204" pitchFamily="18" charset="0"/>
                      </a:rPr>
                      <m:t>𝐴𝑉𝐴𝑁𝐶𝐸</m:t>
                    </m:r>
                    <m:r>
                      <a:rPr lang="es-CO" sz="18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800" b="0" i="1">
                        <a:latin typeface="Cambria Math" panose="02040503050406030204" pitchFamily="18" charset="0"/>
                      </a:rPr>
                      <m:t>𝐴𝐶𝑇𝑈𝐴𝐿h</m:t>
                    </m:r>
                    <m:r>
                      <a:rPr lang="es-CO" sz="1800" b="0" i="1" baseline="-2500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O" sz="1800" b="0" i="1" baseline="-25000">
                        <a:latin typeface="Cambria Math" panose="02040503050406030204" pitchFamily="18" charset="0"/>
                      </a:rPr>
                      <m:t>𝑝𝑟</m:t>
                    </m:r>
                  </m:oMath>
                </a14:m>
                <a:r>
                  <a:rPr lang="es-CO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-&gt; Avance de obra actual por hito y proyecto</a:t>
                </a:r>
              </a:p>
            </p:txBody>
          </p:sp>
        </mc:Choice>
        <mc:Fallback xmlns="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A64A0075-C213-41A4-9977-29579755BC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90" y="1533846"/>
                <a:ext cx="11346874" cy="2031325"/>
              </a:xfrm>
              <a:prstGeom prst="rect">
                <a:avLst/>
              </a:prstGeom>
              <a:blipFill>
                <a:blip r:embed="rId2"/>
                <a:stretch>
                  <a:fillRect l="-430" b="-360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860D9E39-E2E5-48AD-BEC7-087C7B9D39EF}"/>
                  </a:ext>
                </a:extLst>
              </p:cNvPr>
              <p:cNvSpPr/>
              <p:nvPr/>
            </p:nvSpPr>
            <p:spPr>
              <a:xfrm>
                <a:off x="734290" y="3735978"/>
                <a:ext cx="11346874" cy="2031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O" sz="1800" b="1" i="1" smtClean="0">
                          <a:latin typeface="Cambria Math" panose="02040503050406030204" pitchFamily="18" charset="0"/>
                        </a:rPr>
                        <m:t>𝑭𝑬𝑪𝑯𝑨</m:t>
                      </m:r>
                      <m:r>
                        <a:rPr lang="es-CO" sz="1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b="1" i="1" smtClean="0">
                          <a:latin typeface="Cambria Math" panose="02040503050406030204" pitchFamily="18" charset="0"/>
                        </a:rPr>
                        <m:t>𝑭𝑰𝑵𝑨𝑳𝑰𝒁𝑨𝑪𝑰</m:t>
                      </m:r>
                      <m:r>
                        <a:rPr lang="es-CO" sz="1800" b="1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CO" sz="1800" b="1" i="1" smtClean="0">
                          <a:latin typeface="Cambria Math" panose="02040503050406030204" pitchFamily="18" charset="0"/>
                        </a:rPr>
                        <m:t>𝑵𝒉</m:t>
                      </m:r>
                      <m:r>
                        <a:rPr lang="es-CO" sz="1800" b="1" i="1" baseline="-2500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CO" sz="1800" b="0" i="1" baseline="-25000" smtClean="0">
                          <a:latin typeface="Cambria Math" panose="02040503050406030204" pitchFamily="18" charset="0"/>
                        </a:rPr>
                        <m:t>𝑝𝑟</m:t>
                      </m:r>
                    </m:oMath>
                  </m:oMathPara>
                </a14:m>
                <a:endParaRPr lang="es-CO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r>
                  <a:rPr lang="es-CO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Donde</a:t>
                </a:r>
              </a:p>
              <a:p>
                <a:pPr algn="just"/>
                <a:r>
                  <a:rPr lang="es-CO" sz="18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Índices</a:t>
                </a:r>
              </a:p>
              <a:p>
                <a:pPr algn="just"/>
                <a:r>
                  <a:rPr lang="es-CO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 -&gt; Hito</a:t>
                </a:r>
              </a:p>
              <a:p>
                <a:pPr algn="just"/>
                <a:r>
                  <a:rPr lang="es-CO" sz="18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</a:t>
                </a:r>
                <a:r>
                  <a:rPr lang="es-CO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-&gt; Proyecto</a:t>
                </a:r>
              </a:p>
              <a:p>
                <a:pPr algn="just"/>
                <a:r>
                  <a:rPr lang="es-CO" sz="18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Parámetros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s-CO" sz="1800" b="0" i="1" smtClean="0">
                        <a:latin typeface="Cambria Math" panose="02040503050406030204" pitchFamily="18" charset="0"/>
                      </a:rPr>
                      <m:t>𝐹𝐸𝐶𝐻𝐴</m:t>
                    </m:r>
                    <m:r>
                      <a:rPr lang="es-CO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800" b="0" i="1" smtClean="0">
                        <a:latin typeface="Cambria Math" panose="02040503050406030204" pitchFamily="18" charset="0"/>
                      </a:rPr>
                      <m:t>𝐹𝐼𝑁𝐴𝐿𝐼𝑍𝐴𝐶𝐼</m:t>
                    </m:r>
                    <m:r>
                      <a:rPr lang="es-CO" sz="1800" b="0" i="1" smtClean="0">
                        <a:latin typeface="Cambria Math" panose="02040503050406030204" pitchFamily="18" charset="0"/>
                      </a:rPr>
                      <m:t>Ó</m:t>
                    </m:r>
                    <m:r>
                      <a:rPr lang="es-CO" sz="1800" b="0" i="1" smtClean="0">
                        <a:latin typeface="Cambria Math" panose="02040503050406030204" pitchFamily="18" charset="0"/>
                      </a:rPr>
                      <m:t>𝑁h</m:t>
                    </m:r>
                    <m:r>
                      <a:rPr lang="es-CO" sz="1800" b="0" i="1" baseline="-2500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O" sz="1800" b="0" i="1" baseline="-25000">
                        <a:latin typeface="Cambria Math" panose="02040503050406030204" pitchFamily="18" charset="0"/>
                      </a:rPr>
                      <m:t>𝑝𝑟</m:t>
                    </m:r>
                  </m:oMath>
                </a14:m>
                <a:r>
                  <a:rPr lang="es-CO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-&gt; Fecha de finalización por hito h y proyecto </a:t>
                </a:r>
                <a:r>
                  <a:rPr lang="es-CO" sz="18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</a:t>
                </a:r>
                <a:r>
                  <a:rPr lang="es-CO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según el cronograma actual.</a:t>
                </a:r>
              </a:p>
            </p:txBody>
          </p:sp>
        </mc:Choice>
        <mc:Fallback xmlns="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860D9E39-E2E5-48AD-BEC7-087C7B9D39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90" y="3735978"/>
                <a:ext cx="11346874" cy="2031325"/>
              </a:xfrm>
              <a:prstGeom prst="rect">
                <a:avLst/>
              </a:prstGeom>
              <a:blipFill>
                <a:blip r:embed="rId3"/>
                <a:stretch>
                  <a:fillRect l="-430" b="-450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0282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905" y="255589"/>
            <a:ext cx="9239253" cy="615823"/>
          </a:xfrm>
        </p:spPr>
        <p:txBody>
          <a:bodyPr anchor="t"/>
          <a:lstStyle/>
          <a:p>
            <a:r>
              <a:rPr lang="es-CO" b="1" dirty="0"/>
              <a:t>INGRESOS OPERACIONALES – FFIE Y OTROS QUE VAN POR AVANCE DE OBRA – PARÁMETROS DE ENTRADA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64A0075-C213-41A4-9977-29579755BCE8}"/>
              </a:ext>
            </a:extLst>
          </p:cNvPr>
          <p:cNvSpPr/>
          <p:nvPr/>
        </p:nvSpPr>
        <p:spPr>
          <a:xfrm>
            <a:off x="734290" y="1533846"/>
            <a:ext cx="97258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1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DISTRIBUCIÓN DE PROBABILIDAD DE LA DURACIÓN DE LOS HITOS (EN CASO DE EXISTIR).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3F44E9D-55AD-4ABB-9955-6FDC35C1D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10" y="1860370"/>
            <a:ext cx="8775705" cy="440247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F20C1015-D95F-4984-BB9D-EF5D116A547F}"/>
              </a:ext>
            </a:extLst>
          </p:cNvPr>
          <p:cNvSpPr/>
          <p:nvPr/>
        </p:nvSpPr>
        <p:spPr>
          <a:xfrm>
            <a:off x="7955971" y="2268936"/>
            <a:ext cx="39762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1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CUANDO EXISTE SE SIMULA DIRECTAMENTE LA DURACIÓN PARA DETERMINAR LOS PAGOS</a:t>
            </a:r>
          </a:p>
        </p:txBody>
      </p:sp>
    </p:spTree>
    <p:extLst>
      <p:ext uri="{BB962C8B-B14F-4D97-AF65-F5344CB8AC3E}">
        <p14:creationId xmlns:p14="http://schemas.microsoft.com/office/powerpoint/2010/main" val="2702226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905" y="255589"/>
            <a:ext cx="9239253" cy="615823"/>
          </a:xfrm>
        </p:spPr>
        <p:txBody>
          <a:bodyPr anchor="t"/>
          <a:lstStyle/>
          <a:p>
            <a:r>
              <a:rPr lang="es-CO" b="1" dirty="0"/>
              <a:t>INGRESOS OPERACIONALES – FFIE Y OTROS QUE VAN POR AVANCE DE OBRA – PARÁMETROS DE ENTRADA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64A0075-C213-41A4-9977-29579755BCE8}"/>
              </a:ext>
            </a:extLst>
          </p:cNvPr>
          <p:cNvSpPr/>
          <p:nvPr/>
        </p:nvSpPr>
        <p:spPr>
          <a:xfrm>
            <a:off x="734290" y="1533846"/>
            <a:ext cx="113468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1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DISTRIBUCIÓN DE PROBABILIDAD DEL PORCENTAJE DE ATRASO PARA ESTE TIPO DE PROYECTOS EN CASO QUE NO EXISTA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A7EFE9C-2129-44B7-98ED-CFD5832F1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10" y="1860370"/>
            <a:ext cx="8775705" cy="4402478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97885204-FF60-4B9F-9DF1-BD03F0CC54CC}"/>
              </a:ext>
            </a:extLst>
          </p:cNvPr>
          <p:cNvSpPr/>
          <p:nvPr/>
        </p:nvSpPr>
        <p:spPr>
          <a:xfrm>
            <a:off x="7955971" y="1965448"/>
            <a:ext cx="39762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1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CUANDO NO EXISTEN DURACIONES POR HITOS SE SIMULAN LOS ATRASOS PARA LOS MISMOS TIPOS DE SERVICIO Y SE APLICA A LA FECHA DE FINALIZACIÓN DEL CRONOGRAMA ACTUAL.</a:t>
            </a:r>
          </a:p>
        </p:txBody>
      </p:sp>
    </p:spTree>
    <p:extLst>
      <p:ext uri="{BB962C8B-B14F-4D97-AF65-F5344CB8AC3E}">
        <p14:creationId xmlns:p14="http://schemas.microsoft.com/office/powerpoint/2010/main" val="302945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905" y="255589"/>
            <a:ext cx="9239253" cy="615823"/>
          </a:xfrm>
        </p:spPr>
        <p:txBody>
          <a:bodyPr anchor="t"/>
          <a:lstStyle/>
          <a:p>
            <a:r>
              <a:rPr lang="es-CO" b="1" dirty="0"/>
              <a:t>GASTOS/COSTOS ADMINISTRATIVOS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A64A0075-C213-41A4-9977-29579755BCE8}"/>
                  </a:ext>
                </a:extLst>
              </p:cNvPr>
              <p:cNvSpPr/>
              <p:nvPr/>
            </p:nvSpPr>
            <p:spPr>
              <a:xfrm>
                <a:off x="734290" y="1533846"/>
                <a:ext cx="11346874" cy="286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s-CO" sz="1800" b="1" i="1" smtClean="0">
                        <a:latin typeface="Cambria Math" panose="02040503050406030204" pitchFamily="18" charset="0"/>
                      </a:rPr>
                      <m:t>𝑮𝑨𝑺𝑻𝑶</m:t>
                    </m:r>
                    <m:r>
                      <a:rPr lang="es-CO" sz="1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800" b="1" i="1" smtClean="0">
                        <a:latin typeface="Cambria Math" panose="02040503050406030204" pitchFamily="18" charset="0"/>
                      </a:rPr>
                      <m:t>𝑨𝑫𝑴𝑶𝑵𝒕</m:t>
                    </m:r>
                  </m:oMath>
                </a14:m>
                <a:r>
                  <a:rPr lang="es-CO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 </a:t>
                </a:r>
                <a:r>
                  <a:rPr lang="es-CO" sz="18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COSTO </a:t>
                </a:r>
                <a:r>
                  <a:rPr lang="es-CO" sz="1800" b="1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FIJO</a:t>
                </a:r>
                <a:r>
                  <a:rPr lang="es-CO" sz="1800" b="1" i="1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s-CO" sz="1800" b="1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  <a:r>
                  <a:rPr lang="es-CO" sz="18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NUEVOS PROYECTOS </a:t>
                </a:r>
                <a:r>
                  <a:rPr lang="es-CO" sz="1800" b="1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</a:p>
              <a:p>
                <a:pPr algn="just"/>
                <a:endParaRPr lang="es-CO" sz="18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r>
                  <a:rPr lang="es-CO" sz="18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Índices</a:t>
                </a:r>
              </a:p>
              <a:p>
                <a:pPr algn="just"/>
                <a:r>
                  <a:rPr lang="es-CO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 -&gt; periodo</a:t>
                </a:r>
              </a:p>
              <a:p>
                <a:pPr algn="just"/>
                <a:r>
                  <a:rPr lang="es-CO" sz="18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Parámetros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s-CO" sz="1800" b="0" i="1">
                        <a:latin typeface="Cambria Math" panose="02040503050406030204" pitchFamily="18" charset="0"/>
                      </a:rPr>
                      <m:t>𝐺𝐴𝑆𝑇𝑂</m:t>
                    </m:r>
                    <m:r>
                      <a:rPr lang="es-CO" sz="18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800" b="0" i="1">
                        <a:latin typeface="Cambria Math" panose="02040503050406030204" pitchFamily="18" charset="0"/>
                      </a:rPr>
                      <m:t>𝐴𝐷𝑀𝑂𝑁𝑡</m:t>
                    </m:r>
                  </m:oMath>
                </a14:m>
                <a:r>
                  <a:rPr lang="es-CO" sz="1800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s-CO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-&gt; Gasto de administración en el periodo t</a:t>
                </a:r>
              </a:p>
              <a:p>
                <a:pPr algn="just"/>
                <a:r>
                  <a:rPr lang="es-CO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COSTO FIJO </a:t>
                </a:r>
                <a:r>
                  <a:rPr lang="es-CO" sz="1800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 </a:t>
                </a:r>
                <a:r>
                  <a:rPr lang="es-CO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-&gt; Costo fijo en el periodo t (Si no hay cambios, se extiende lo que aparece en las cuentas contables actuales en el tiempo aplicando aumentos salariales a los gastos de personal)</a:t>
                </a:r>
              </a:p>
              <a:p>
                <a:pPr algn="just"/>
                <a:r>
                  <a:rPr lang="es-CO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NUEVOS PROYECTOS </a:t>
                </a:r>
                <a:r>
                  <a:rPr lang="es-CO" sz="1800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     </a:t>
                </a:r>
                <a:r>
                  <a:rPr lang="es-CO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-&gt; Nuevos proyectos en el periodo t. (Depende de lo proyectado como nuevos proyectos por la alta gerencia)</a:t>
                </a:r>
                <a:endParaRPr lang="es-CO" sz="1800" i="1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A64A0075-C213-41A4-9977-29579755BC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90" y="1533846"/>
                <a:ext cx="11346874" cy="2862322"/>
              </a:xfrm>
              <a:prstGeom prst="rect">
                <a:avLst/>
              </a:prstGeom>
              <a:blipFill>
                <a:blip r:embed="rId2"/>
                <a:stretch>
                  <a:fillRect l="-430" t="-1493" r="-430" b="-234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439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905" y="255589"/>
            <a:ext cx="9239253" cy="615823"/>
          </a:xfrm>
        </p:spPr>
        <p:txBody>
          <a:bodyPr anchor="t"/>
          <a:lstStyle/>
          <a:p>
            <a:r>
              <a:rPr lang="es-CO" b="1" dirty="0"/>
              <a:t>COSTO DE VENTA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A64A0075-C213-41A4-9977-29579755BCE8}"/>
                  </a:ext>
                </a:extLst>
              </p:cNvPr>
              <p:cNvSpPr/>
              <p:nvPr/>
            </p:nvSpPr>
            <p:spPr>
              <a:xfrm>
                <a:off x="734290" y="1533846"/>
                <a:ext cx="11346874" cy="27518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s-CO" sz="1800" b="1" i="1" smtClean="0">
                        <a:latin typeface="Cambria Math" panose="02040503050406030204" pitchFamily="18" charset="0"/>
                      </a:rPr>
                      <m:t>𝑪𝑶𝑺𝑻𝑶</m:t>
                    </m:r>
                    <m:r>
                      <a:rPr lang="es-CO" sz="1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800" b="1" i="1" smtClean="0">
                        <a:latin typeface="Cambria Math" panose="02040503050406030204" pitchFamily="18" charset="0"/>
                      </a:rPr>
                      <m:t>𝑫𝑬</m:t>
                    </m:r>
                    <m:r>
                      <a:rPr lang="es-CO" sz="1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800" b="1" i="1" smtClean="0">
                        <a:latin typeface="Cambria Math" panose="02040503050406030204" pitchFamily="18" charset="0"/>
                      </a:rPr>
                      <m:t>𝑽𝑬𝑵𝑻𝑨</m:t>
                    </m:r>
                    <m:r>
                      <a:rPr lang="es-CO" sz="1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800" b="1" i="1" baseline="-2500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s-CO" sz="1800" b="1" i="1" baseline="-2500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O" sz="1800" b="1" i="1" baseline="-25000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s-CO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O" sz="1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s-CO" sz="1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INGRESOS</m:t>
                        </m:r>
                        <m:r>
                          <m:rPr>
                            <m:nor/>
                          </m:rPr>
                          <a:rPr lang="es-CO" sz="1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CO" sz="1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OPERACIONALES</m:t>
                        </m:r>
                        <m:r>
                          <m:rPr>
                            <m:nor/>
                          </m:rPr>
                          <a:rPr lang="es-CO" sz="1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CO" sz="1800" b="1" i="1" baseline="-25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s-CO" sz="1800" b="1" i="1" baseline="-25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s-CO" sz="1800" b="1" i="1" baseline="-25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num>
                      <m:den>
                        <m:r>
                          <a:rPr lang="es-CO" sz="1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𝑴𝑼𝑳𝑻</m:t>
                        </m:r>
                        <m:r>
                          <a:rPr lang="es-CO" sz="1800" b="1" i="1" baseline="-25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</m:den>
                    </m:f>
                  </m:oMath>
                </a14:m>
                <a:endParaRPr lang="es-CO" sz="18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r>
                  <a:rPr lang="es-CO" sz="18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Índices</a:t>
                </a:r>
              </a:p>
              <a:p>
                <a:pPr algn="just"/>
                <a:r>
                  <a:rPr lang="es-CO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 -&gt; periodo</a:t>
                </a:r>
              </a:p>
              <a:p>
                <a:pPr algn="just"/>
                <a:r>
                  <a:rPr lang="es-CO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 -&gt; centro de costos</a:t>
                </a:r>
              </a:p>
              <a:p>
                <a:pPr algn="just"/>
                <a:endParaRPr lang="es-CO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r>
                  <a:rPr lang="es-CO" sz="18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Parámetros</a:t>
                </a:r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CO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INGRESOS</m:t>
                    </m:r>
                    <m:r>
                      <m:rPr>
                        <m:nor/>
                      </m:rPr>
                      <a:rPr lang="es-CO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CO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OPERACIONALES</m:t>
                    </m:r>
                  </m:oMath>
                </a14:m>
                <a:r>
                  <a:rPr lang="es-CO" sz="1800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c,</a:t>
                </a:r>
                <a:r>
                  <a:rPr lang="es-CO" sz="1800" i="1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s-CO" sz="1800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es-CO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&gt; Ingresos operacionales proyectados para el centro de costos c en el periodo t.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s-CO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𝑀𝑈𝐿𝑇</m:t>
                    </m:r>
                    <m:r>
                      <a:rPr lang="es-CO" sz="1800" b="0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s-CO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-&gt; Multiplicador real (o planificado en caso de no existir) para el centro de costos c.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O" sz="1800" b="0" i="1">
                          <a:latin typeface="Cambria Math" panose="02040503050406030204" pitchFamily="18" charset="0"/>
                        </a:rPr>
                        <m:t>𝐶𝑂𝑆𝑇𝑂</m:t>
                      </m:r>
                      <m:r>
                        <a:rPr lang="es-CO" sz="18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b="0" i="1">
                          <a:latin typeface="Cambria Math" panose="02040503050406030204" pitchFamily="18" charset="0"/>
                        </a:rPr>
                        <m:t>𝐷𝐸</m:t>
                      </m:r>
                      <m:r>
                        <a:rPr lang="es-CO" sz="18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b="0" i="1">
                          <a:latin typeface="Cambria Math" panose="02040503050406030204" pitchFamily="18" charset="0"/>
                        </a:rPr>
                        <m:t>𝑉𝐸𝑁𝑇𝐴</m:t>
                      </m:r>
                      <m:r>
                        <a:rPr lang="es-CO" sz="18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b="0" i="1" baseline="-2500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sz="1800" b="0" i="1" baseline="-2500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CO" sz="1800" b="0" i="1" baseline="-2500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CO" sz="1800" b="0" i="1" baseline="-2500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− &gt;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𝐶𝑜𝑠𝑡𝑜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𝑣𝑒𝑛𝑡𝑎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𝑝𝑟𝑜𝑦𝑒𝑐𝑡𝑎𝑑𝑜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𝑒𝑙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𝑝𝑒𝑟𝑖𝑜𝑑𝑜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𝑐𝑒𝑛𝑡𝑟𝑜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𝑐𝑜𝑠𝑡𝑜𝑠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CO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A64A0075-C213-41A4-9977-29579755BC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90" y="1533846"/>
                <a:ext cx="11346874" cy="2751844"/>
              </a:xfrm>
              <a:prstGeom prst="rect">
                <a:avLst/>
              </a:prstGeom>
              <a:blipFill>
                <a:blip r:embed="rId2"/>
                <a:stretch>
                  <a:fillRect l="-430" b="-133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3180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905" y="255589"/>
            <a:ext cx="9239253" cy="615823"/>
          </a:xfrm>
        </p:spPr>
        <p:txBody>
          <a:bodyPr anchor="t"/>
          <a:lstStyle/>
          <a:p>
            <a:r>
              <a:rPr lang="es-CO" b="1" dirty="0"/>
              <a:t>UTILIDAD BRUTA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A64A0075-C213-41A4-9977-29579755BCE8}"/>
                  </a:ext>
                </a:extLst>
              </p:cNvPr>
              <p:cNvSpPr/>
              <p:nvPr/>
            </p:nvSpPr>
            <p:spPr>
              <a:xfrm>
                <a:off x="734290" y="1533846"/>
                <a:ext cx="11346874" cy="25853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s-CO" sz="1800" b="1" i="1" smtClean="0">
                        <a:latin typeface="Cambria Math" panose="02040503050406030204" pitchFamily="18" charset="0"/>
                      </a:rPr>
                      <m:t>𝑼𝑻𝑰𝑳𝑰𝑫𝑨𝑫</m:t>
                    </m:r>
                    <m:r>
                      <a:rPr lang="es-CO" sz="1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800" b="1" i="1" smtClean="0">
                        <a:latin typeface="Cambria Math" panose="02040503050406030204" pitchFamily="18" charset="0"/>
                      </a:rPr>
                      <m:t>𝑩𝑹𝑼𝑻𝑨𝒕</m:t>
                    </m:r>
                    <m:r>
                      <a:rPr lang="es-CO" sz="1800" b="1" i="1" baseline="-2500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O" sz="1800" b="1" i="1" baseline="-25000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s-CO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CO" sz="1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INGRESOS</m:t>
                    </m:r>
                    <m:r>
                      <m:rPr>
                        <m:nor/>
                      </m:rPr>
                      <a:rPr lang="es-CO" sz="1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CO" sz="1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OPERACIONALES</m:t>
                    </m:r>
                    <m:r>
                      <m:rPr>
                        <m:nor/>
                      </m:rPr>
                      <a:rPr lang="es-CO" sz="1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CO" sz="1800" b="1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s-CO" sz="1800" b="1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s-CO" sz="1800" b="1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s-CO" sz="18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- </a:t>
                </a:r>
                <a14:m>
                  <m:oMath xmlns:m="http://schemas.openxmlformats.org/officeDocument/2006/math">
                    <m:r>
                      <a:rPr lang="es-CO" sz="1800" b="1" i="1">
                        <a:latin typeface="Cambria Math" panose="02040503050406030204" pitchFamily="18" charset="0"/>
                      </a:rPr>
                      <m:t>𝑪𝑶𝑺𝑻𝑶</m:t>
                    </m:r>
                    <m:r>
                      <a:rPr lang="es-CO" sz="18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800" b="1" i="1">
                        <a:latin typeface="Cambria Math" panose="02040503050406030204" pitchFamily="18" charset="0"/>
                      </a:rPr>
                      <m:t>𝑫𝑬</m:t>
                    </m:r>
                    <m:r>
                      <a:rPr lang="es-CO" sz="18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800" b="1" i="1">
                        <a:latin typeface="Cambria Math" panose="02040503050406030204" pitchFamily="18" charset="0"/>
                      </a:rPr>
                      <m:t>𝑽𝑬𝑵𝑻𝑨</m:t>
                    </m:r>
                    <m:r>
                      <a:rPr lang="es-CO" sz="18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800" b="1" i="1" baseline="-2500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s-CO" sz="1800" b="1" i="1" baseline="-2500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O" sz="1800" b="1" i="1" baseline="-2500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es-CO" sz="18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r>
                  <a:rPr lang="es-CO" sz="18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Índices</a:t>
                </a:r>
              </a:p>
              <a:p>
                <a:pPr algn="just"/>
                <a:r>
                  <a:rPr lang="es-CO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 -&gt; periodo</a:t>
                </a:r>
              </a:p>
              <a:p>
                <a:pPr algn="just"/>
                <a:r>
                  <a:rPr lang="es-CO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 -&gt; centro de costos</a:t>
                </a:r>
              </a:p>
              <a:p>
                <a:pPr algn="just"/>
                <a:endParaRPr lang="es-CO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r>
                  <a:rPr lang="es-CO" sz="18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Parámetros</a:t>
                </a:r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CO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UTILIDAD</m:t>
                    </m:r>
                    <m:r>
                      <m:rPr>
                        <m:nor/>
                      </m:rPr>
                      <a:rPr lang="es-CO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CO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BRUTA</m:t>
                    </m:r>
                  </m:oMath>
                </a14:m>
                <a:r>
                  <a:rPr lang="es-CO" sz="1800" i="1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c,t</a:t>
                </a:r>
                <a:r>
                  <a:rPr lang="es-CO" sz="1800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es-CO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&gt; Utilidad bruta proyectada para el centro de costos c en el periodo t.</a:t>
                </a:r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CO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INGRESOS</m:t>
                    </m:r>
                    <m:r>
                      <m:rPr>
                        <m:nor/>
                      </m:rPr>
                      <a:rPr lang="es-CO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CO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OPERACIONALES</m:t>
                    </m:r>
                  </m:oMath>
                </a14:m>
                <a:r>
                  <a:rPr lang="es-CO" sz="1800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c,</a:t>
                </a:r>
                <a:r>
                  <a:rPr lang="es-CO" sz="1800" i="1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s-CO" sz="1800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es-CO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&gt; Ingresos operacionales proyectados para el centro de costos c en el periodo t.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O" sz="1800" i="1">
                          <a:latin typeface="Cambria Math" panose="02040503050406030204" pitchFamily="18" charset="0"/>
                        </a:rPr>
                        <m:t>𝐶𝑂𝑆𝑇𝑂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𝐷𝐸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𝑉𝐸𝑁𝑇𝐴𝑡</m:t>
                      </m:r>
                      <m:r>
                        <a:rPr lang="es-CO" sz="1800" i="1" baseline="-2500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CO" sz="1800" i="1" baseline="-2500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CO" sz="1800" i="1" baseline="-25000">
                          <a:latin typeface="Cambria Math" panose="02040503050406030204" pitchFamily="18" charset="0"/>
                        </a:rPr>
                        <m:t>    − &gt;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𝐶𝑜𝑠𝑡𝑜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𝑣𝑒𝑛𝑡𝑎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𝑝𝑟𝑜𝑦𝑒𝑐𝑡𝑎𝑑𝑜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𝑒𝑙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𝑝𝑒𝑟𝑖𝑜𝑑𝑜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𝑐𝑒𝑛𝑡𝑟𝑜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𝑐𝑜𝑠𝑡𝑜𝑠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CO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A64A0075-C213-41A4-9977-29579755BC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90" y="1533846"/>
                <a:ext cx="11346874" cy="2585323"/>
              </a:xfrm>
              <a:prstGeom prst="rect">
                <a:avLst/>
              </a:prstGeom>
              <a:blipFill>
                <a:blip r:embed="rId2"/>
                <a:stretch>
                  <a:fillRect l="-430" t="-1651" b="-117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8261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905" y="255589"/>
            <a:ext cx="9239253" cy="615823"/>
          </a:xfrm>
        </p:spPr>
        <p:txBody>
          <a:bodyPr anchor="t"/>
          <a:lstStyle/>
          <a:p>
            <a:r>
              <a:rPr lang="es-CO" b="1" dirty="0"/>
              <a:t>EBITDA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A64A0075-C213-41A4-9977-29579755BCE8}"/>
                  </a:ext>
                </a:extLst>
              </p:cNvPr>
              <p:cNvSpPr/>
              <p:nvPr/>
            </p:nvSpPr>
            <p:spPr>
              <a:xfrm>
                <a:off x="484905" y="871412"/>
                <a:ext cx="11346874" cy="286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s-CO" sz="1800" b="1" i="1" smtClean="0">
                        <a:latin typeface="Cambria Math" panose="02040503050406030204" pitchFamily="18" charset="0"/>
                      </a:rPr>
                      <m:t>𝑬𝑩𝑰𝑻𝑫𝑨</m:t>
                    </m:r>
                    <m:r>
                      <a:rPr lang="es-CO" sz="1800" b="1" i="1" baseline="-2500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s-CO" sz="1800" b="1" i="1" baseline="-2500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O" sz="1800" b="1" i="1" baseline="-25000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s-CO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CO" sz="1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INGRESOS</m:t>
                    </m:r>
                    <m:r>
                      <m:rPr>
                        <m:nor/>
                      </m:rPr>
                      <a:rPr lang="es-CO" sz="1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CO" sz="1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OPERACIONALES</m:t>
                    </m:r>
                    <m:r>
                      <m:rPr>
                        <m:nor/>
                      </m:rPr>
                      <a:rPr lang="es-CO" sz="1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CO" sz="1800" b="1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s-CO" sz="1800" b="1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s-CO" sz="1800" b="1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s-CO" sz="18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- </a:t>
                </a:r>
                <a14:m>
                  <m:oMath xmlns:m="http://schemas.openxmlformats.org/officeDocument/2006/math">
                    <m:r>
                      <a:rPr lang="es-CO" sz="1800" b="1" i="1">
                        <a:latin typeface="Cambria Math" panose="02040503050406030204" pitchFamily="18" charset="0"/>
                      </a:rPr>
                      <m:t>𝑪𝑶𝑺𝑻𝑶</m:t>
                    </m:r>
                    <m:r>
                      <a:rPr lang="es-CO" sz="18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800" b="1" i="1">
                        <a:latin typeface="Cambria Math" panose="02040503050406030204" pitchFamily="18" charset="0"/>
                      </a:rPr>
                      <m:t>𝑫𝑬</m:t>
                    </m:r>
                    <m:r>
                      <a:rPr lang="es-CO" sz="18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800" b="1" i="1">
                        <a:latin typeface="Cambria Math" panose="02040503050406030204" pitchFamily="18" charset="0"/>
                      </a:rPr>
                      <m:t>𝑽𝑬𝑵𝑻𝑨</m:t>
                    </m:r>
                    <m:r>
                      <a:rPr lang="es-CO" sz="18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800" b="1" i="1" baseline="-2500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s-CO" sz="1800" b="1" i="1" baseline="-2500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O" sz="1800" b="1" i="1" baseline="-2500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s-CO" sz="18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GASTO ADMON </a:t>
                </a:r>
                <a:r>
                  <a:rPr lang="es-CO" sz="1800" b="1" i="1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c,t</a:t>
                </a:r>
                <a:endParaRPr lang="es-CO" sz="1800" b="1" i="1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r>
                  <a:rPr lang="es-CO" sz="18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Índices</a:t>
                </a:r>
              </a:p>
              <a:p>
                <a:pPr algn="just"/>
                <a:r>
                  <a:rPr lang="es-CO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 -&gt; periodo</a:t>
                </a:r>
              </a:p>
              <a:p>
                <a:pPr algn="just"/>
                <a:r>
                  <a:rPr lang="es-CO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 -&gt; centro de costos</a:t>
                </a:r>
              </a:p>
              <a:p>
                <a:pPr algn="just"/>
                <a:r>
                  <a:rPr lang="es-CO" sz="18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Parámetros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s-CO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𝐸𝐵𝐼𝑇𝐷𝐴</m:t>
                    </m:r>
                  </m:oMath>
                </a14:m>
                <a:r>
                  <a:rPr lang="es-CO" sz="1800" i="1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c,t</a:t>
                </a:r>
                <a:r>
                  <a:rPr lang="es-CO" sz="1800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es-CO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&gt; EBITDA proyectado para el centro de costos c en el periodo t.</a:t>
                </a:r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CO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INGRESOS</m:t>
                    </m:r>
                    <m:r>
                      <m:rPr>
                        <m:nor/>
                      </m:rPr>
                      <a:rPr lang="es-CO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CO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OPERACIONALES</m:t>
                    </m:r>
                  </m:oMath>
                </a14:m>
                <a:r>
                  <a:rPr lang="es-CO" sz="1800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c,</a:t>
                </a:r>
                <a:r>
                  <a:rPr lang="es-CO" sz="1800" i="1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s-CO" sz="1800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es-CO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&gt; Ingresos operacionales proyectados para el centro de costos c en el periodo t.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O" sz="1800" i="1">
                          <a:latin typeface="Cambria Math" panose="02040503050406030204" pitchFamily="18" charset="0"/>
                        </a:rPr>
                        <m:t>𝐶𝑂𝑆𝑇𝑂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𝐷𝐸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𝑉𝐸𝑁𝑇𝐴𝑡</m:t>
                      </m:r>
                      <m:r>
                        <a:rPr lang="es-CO" sz="1800" i="1" baseline="-2500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CO" sz="1800" i="1" baseline="-2500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CO" sz="1800" i="1" baseline="-25000">
                          <a:latin typeface="Cambria Math" panose="02040503050406030204" pitchFamily="18" charset="0"/>
                        </a:rPr>
                        <m:t>    − &gt;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𝐶𝑜𝑠𝑡𝑜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𝑣𝑒𝑛𝑡𝑎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𝑝𝑟𝑜𝑦𝑒𝑐𝑡𝑎𝑑𝑜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𝑒𝑙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𝑝𝑒𝑟𝑖𝑜𝑑𝑜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𝑐𝑒𝑛𝑡𝑟𝑜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𝑐𝑜𝑠𝑡𝑜𝑠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CO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r>
                  <a:rPr lang="es-CO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GASTO ADMON </a:t>
                </a:r>
                <a:r>
                  <a:rPr lang="es-CO" sz="1800" i="1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c,t</a:t>
                </a:r>
                <a:r>
                  <a:rPr lang="es-CO" sz="1800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  <a:r>
                  <a:rPr lang="es-CO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-&gt; Gasto administrativo  proyectado en el periodo t, centro de costos t</a:t>
                </a:r>
                <a:endParaRPr lang="es-CO" sz="1800" i="1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endParaRPr lang="es-CO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A64A0075-C213-41A4-9977-29579755BC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05" y="871412"/>
                <a:ext cx="11346874" cy="2862322"/>
              </a:xfrm>
              <a:prstGeom prst="rect">
                <a:avLst/>
              </a:prstGeom>
              <a:blipFill>
                <a:blip r:embed="rId2"/>
                <a:stretch>
                  <a:fillRect l="-484" t="-149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051D53A-AF78-4F3F-A037-040587AAB78C}"/>
                  </a:ext>
                </a:extLst>
              </p:cNvPr>
              <p:cNvSpPr txBox="1"/>
              <p:nvPr/>
            </p:nvSpPr>
            <p:spPr>
              <a:xfrm>
                <a:off x="636891" y="4711525"/>
                <a:ext cx="10571021" cy="6448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𝐹𝑎𝑐𝑡𝑜𝑟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𝑝𝑟𝑜𝑝𝑜𝑟𝑐𝑖𝑜𝑛𝑎𝑙𝑐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CO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𝐶𝑜𝑠𝑡𝑜</m:t>
                          </m:r>
                          <m:r>
                            <a:rPr lang="es-CO" sz="2000" i="1" baseline="-25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s-CO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s-CO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  <m:r>
                                <a:rPr lang="es-CO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a:rPr lang="es-CO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𝐶𝑒𝑐𝑜𝑠</m:t>
                              </m:r>
                            </m:sub>
                            <m:sup/>
                            <m:e>
                              <m:r>
                                <a:rPr lang="es-CO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𝐶𝑜𝑠𝑡𝑜</m:t>
                              </m:r>
                              <m:r>
                                <a:rPr lang="es-CO" sz="2000" i="1" baseline="-250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s-CO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051D53A-AF78-4F3F-A037-040587AAB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91" y="4711525"/>
                <a:ext cx="10571021" cy="6448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B973A56-6133-43E7-BEAD-99CEB300B0EF}"/>
                  </a:ext>
                </a:extLst>
              </p:cNvPr>
              <p:cNvSpPr txBox="1"/>
              <p:nvPr/>
            </p:nvSpPr>
            <p:spPr>
              <a:xfrm>
                <a:off x="650540" y="5538570"/>
                <a:ext cx="1057102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s-CO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𝐺𝑎𝑠𝑡𝑜</m:t>
                    </m:r>
                    <m:r>
                      <a:rPr lang="es-CO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CO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𝑎𝑑𝑚𝑖𝑛𝑖𝑠𝑡𝑟𝑎𝑡𝑖𝑣𝑜𝑐</m:t>
                    </m:r>
                    <m:r>
                      <a:rPr lang="es-CO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CO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𝐹𝑎𝑐𝑡𝑜𝑟</m:t>
                    </m:r>
                    <m:r>
                      <a:rPr lang="es-CO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CO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𝑝𝑟𝑜𝑝𝑜𝑟𝑐𝑖𝑜𝑛𝑎𝑙𝑐</m:t>
                    </m:r>
                    <m:r>
                      <a:rPr lang="es-CO" sz="2000" b="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CO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s-CO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𝐺𝑎𝑠𝑡𝑜</m:t>
                    </m:r>
                    <m:r>
                      <a:rPr lang="es-CO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CO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𝑎𝑑𝑚𝑖𝑛𝑖𝑠𝑡𝑟𝑎𝑡𝑖𝑣𝑜</m:t>
                    </m:r>
                    <m:r>
                      <a:rPr lang="es-CO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CO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𝑡𝑜𝑡𝑎𝑙</m:t>
                    </m:r>
                  </m:oMath>
                </a14:m>
                <a:r>
                  <a:rPr lang="es-CO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s-CO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B973A56-6133-43E7-BEAD-99CEB300B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540" y="5538570"/>
                <a:ext cx="10571021" cy="307777"/>
              </a:xfrm>
              <a:prstGeom prst="rect">
                <a:avLst/>
              </a:prstGeom>
              <a:blipFill>
                <a:blip r:embed="rId4"/>
                <a:stretch>
                  <a:fillRect l="-865" b="-3600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ángulo 8">
            <a:extLst>
              <a:ext uri="{FF2B5EF4-FFF2-40B4-BE49-F238E27FC236}">
                <a16:creationId xmlns:a16="http://schemas.microsoft.com/office/drawing/2014/main" id="{AB3384A8-8122-49F8-A563-22CE8B761192}"/>
              </a:ext>
            </a:extLst>
          </p:cNvPr>
          <p:cNvSpPr/>
          <p:nvPr/>
        </p:nvSpPr>
        <p:spPr>
          <a:xfrm>
            <a:off x="532530" y="3671372"/>
            <a:ext cx="109816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1600" dirty="0">
                <a:solidFill>
                  <a:schemeClr val="accent6">
                    <a:lumMod val="75000"/>
                  </a:schemeClr>
                </a:solidFill>
              </a:rPr>
              <a:t>PARA DISTRIBUIR LOS COSTOS ADMINSTRATIVOS DE PAYC A CADA CENTRO DE COSTOS SE  ASIGNAN DE MANERA PROPORCIONAL A LOS COSTOS DEL PROYECTO. ES DECIR, SE ESTA SUPONIENDO QUE EL GASTO ADMINISTRATIVO ES PROPORCIONAL AL COSTO DEL PROYECTO.</a:t>
            </a:r>
          </a:p>
        </p:txBody>
      </p:sp>
    </p:spTree>
    <p:extLst>
      <p:ext uri="{BB962C8B-B14F-4D97-AF65-F5344CB8AC3E}">
        <p14:creationId xmlns:p14="http://schemas.microsoft.com/office/powerpoint/2010/main" val="2451799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905" y="255589"/>
            <a:ext cx="9239253" cy="615823"/>
          </a:xfrm>
        </p:spPr>
        <p:txBody>
          <a:bodyPr anchor="t"/>
          <a:lstStyle/>
          <a:p>
            <a:r>
              <a:rPr lang="es-CO" b="1" dirty="0"/>
              <a:t>ALTERNATIVAS VARIABLES A PROYECTAR</a:t>
            </a:r>
          </a:p>
        </p:txBody>
      </p:sp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AB1AFDEB-AB84-424D-8A88-6FBEBEEEC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846471"/>
              </p:ext>
            </p:extLst>
          </p:nvPr>
        </p:nvGraphicFramePr>
        <p:xfrm>
          <a:off x="484905" y="855010"/>
          <a:ext cx="11222190" cy="5546471"/>
        </p:xfrm>
        <a:graphic>
          <a:graphicData uri="http://schemas.openxmlformats.org/drawingml/2006/table">
            <a:tbl>
              <a:tblPr/>
              <a:tblGrid>
                <a:gridCol w="3304870">
                  <a:extLst>
                    <a:ext uri="{9D8B030D-6E8A-4147-A177-3AD203B41FA5}">
                      <a16:colId xmlns:a16="http://schemas.microsoft.com/office/drawing/2014/main" val="442801439"/>
                    </a:ext>
                  </a:extLst>
                </a:gridCol>
                <a:gridCol w="6303672">
                  <a:extLst>
                    <a:ext uri="{9D8B030D-6E8A-4147-A177-3AD203B41FA5}">
                      <a16:colId xmlns:a16="http://schemas.microsoft.com/office/drawing/2014/main" val="2451487556"/>
                    </a:ext>
                  </a:extLst>
                </a:gridCol>
                <a:gridCol w="1613648">
                  <a:extLst>
                    <a:ext uri="{9D8B030D-6E8A-4147-A177-3AD203B41FA5}">
                      <a16:colId xmlns:a16="http://schemas.microsoft.com/office/drawing/2014/main" val="2409175114"/>
                    </a:ext>
                  </a:extLst>
                </a:gridCol>
              </a:tblGrid>
              <a:tr h="357461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METODOLOGÍA (A GRANDES RAZGOS)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HORAS PROYECCIÓN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079673"/>
                  </a:ext>
                </a:extLst>
              </a:tr>
              <a:tr h="357461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INGRESOS OPERACIONALES - CONTRATADO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ACTUALIZAR INFORMACIÓN CONTRACTUAL CON LOS INSUMOS QUE ENVÍE COMERCIAL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400258"/>
                  </a:ext>
                </a:extLst>
              </a:tr>
              <a:tr h="182132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INGRESOS OPERACIONALES - OTRO SÍ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REALIZAR ENCUESTA A CAMILO Y A OLGA (EN UN FUTURO SI ENCONTRAMOS RELACIÓN ENTRE OTRO SÍ Y ATRASOS, LISTO)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435515"/>
                  </a:ext>
                </a:extLst>
              </a:tr>
              <a:tr h="357461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INGRESOS OPERACIONALES - NUEVOS PROYECTOS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ACTUALIZAR INFORMACIÓN MODELO DE PROYECCIÓN</a:t>
                      </a:r>
                    </a:p>
                    <a:p>
                      <a:pPr algn="l" fontAlgn="b"/>
                      <a:r>
                        <a:rPr lang="es-E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2. PODRIAMOS PREGUNTARLE A COMERCIAL, DE LAS OPORTUNIDADES ACTUALES CUALES SON SUS EXPECTATIVAS.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294181"/>
                  </a:ext>
                </a:extLst>
              </a:tr>
              <a:tr h="357461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INGRESOS OPERACIONALES - FFIE GRUPO 7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fontAlgn="b">
                        <a:buAutoNum type="arabicPeriod"/>
                      </a:pP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ACTUALIZAR INFORMACIÓN CON EL MODELO DE PROYECCIÓN ACTUAL</a:t>
                      </a:r>
                    </a:p>
                    <a:p>
                      <a:pPr marL="342900" indent="-342900" algn="l" fontAlgn="b">
                        <a:buAutoNum type="arabicPeriod"/>
                      </a:pPr>
                      <a:r>
                        <a:rPr lang="es-E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PODRIAMOS PREGUNTARLE A MARTHA CUALES SON SUS EXPECTATIVAS DE AVANCE (NO DE PLATA)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646542"/>
                  </a:ext>
                </a:extLst>
              </a:tr>
              <a:tr h="357461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INGRESOS OPERACIONALES - FFIE GRUPO 2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fontAlgn="b">
                        <a:buAutoNum type="arabicPeriod"/>
                      </a:pP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ACTUALIZAR INFORMACIÓN CON EL MODELO DE PROYECCIÓN ACTUAL</a:t>
                      </a:r>
                    </a:p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s-E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PODRIAMOS PREGUNTARLE A MARTHA CUALES SON SUS EXPECTATIVAS DE AVANCE (NO DE PLATA)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010188"/>
                  </a:ext>
                </a:extLst>
              </a:tr>
              <a:tr h="182132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GASTOS Y COSTOS ADMINISTRATIVOS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fontAlgn="b">
                        <a:buAutoNum type="arabicPeriod"/>
                      </a:pPr>
                      <a:r>
                        <a:rPr lang="es-CO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PROYECTAR DE ACUERDO A CADA CONCEPTO QUE GENERA COSTO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212238"/>
                  </a:ext>
                </a:extLst>
              </a:tr>
              <a:tr h="532790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COSTOS DE VENTA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fontAlgn="b">
                        <a:buAutoNum type="arabicPeriod"/>
                      </a:pP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APLICAR MULTIPLICADOR HISTÓRICO PARA LOS PROYECTOS EN CURSO. APLICAR MULTIPLICADOR PLANIFICADO PARA LOS PROYECTOS NUEVOS</a:t>
                      </a:r>
                    </a:p>
                    <a:p>
                      <a:pPr marL="342900" indent="-342900" algn="l" fontAlgn="b">
                        <a:buAutoNum type="arabicPeriod"/>
                      </a:pPr>
                      <a:r>
                        <a:rPr lang="es-E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ESTIMAR COSTOS DE VENTA A PARTIR DE LOS SALARIOS PAYC DE LOS ROLES Y LOS OTROS COSTOS CON LOS QUE SE PLANIFICÓ EL PROYECTO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602931"/>
                  </a:ext>
                </a:extLst>
              </a:tr>
              <a:tr h="357461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UTILIDAD BRUTA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RESTA ENTRE LAS PROYECCIONES DE INGRESOS OPERACIONALES Y LAS DE COSTOS DE VENTA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929990"/>
                  </a:ext>
                </a:extLst>
              </a:tr>
              <a:tr h="357461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FLUJO DE CAJA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FULJO DE CAJA OPERATIVO</a:t>
                      </a:r>
                    </a:p>
                    <a:p>
                      <a:pPr marL="228600" indent="-228600" algn="l" fontAlgn="b">
                        <a:buAutoNum type="arabicPeriod"/>
                      </a:pP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INGRESOS -&gt; LAG PAGOS</a:t>
                      </a:r>
                    </a:p>
                    <a:p>
                      <a:pPr marL="228600" indent="-228600" algn="l" fontAlgn="b">
                        <a:buAutoNum type="arabicPeriod"/>
                      </a:pP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EGRESOS -&gt; </a:t>
                      </a:r>
                    </a:p>
                    <a:p>
                      <a:pPr marL="228600" indent="-228600" algn="l" fontAlgn="b">
                        <a:buAutoNum type="arabicPeriod"/>
                      </a:pP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COSTOS FINANCIEROS -&gt; TASAS (DTF + 4)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99376"/>
                  </a:ext>
                </a:extLst>
              </a:tr>
              <a:tr h="375040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EBITDA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RESTA ENTRE INGRESOS Y EGRESOS Y GASTOS ADMON 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834015"/>
                  </a:ext>
                </a:extLst>
              </a:tr>
              <a:tr h="357461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UTILIDAD ANTES DE IMPUESTOS POR CENTRO DE COSTOS 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DISTRIBUIR LOS GASTOS FINANCIEROS DE ACUERDO CON LOS COSTOS A CUBRIR POR FLUJO DE CAJA.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205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2504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905" y="255589"/>
            <a:ext cx="9239253" cy="615823"/>
          </a:xfrm>
        </p:spPr>
        <p:txBody>
          <a:bodyPr anchor="t"/>
          <a:lstStyle/>
          <a:p>
            <a:r>
              <a:rPr lang="es-CO" b="1" dirty="0"/>
              <a:t>UTILIDAD ANTES DE IMPUESTOS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A64A0075-C213-41A4-9977-29579755BCE8}"/>
                  </a:ext>
                </a:extLst>
              </p:cNvPr>
              <p:cNvSpPr/>
              <p:nvPr/>
            </p:nvSpPr>
            <p:spPr>
              <a:xfrm>
                <a:off x="484905" y="871412"/>
                <a:ext cx="11346874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s-CO" sz="1800" b="1" i="1" smtClean="0">
                        <a:latin typeface="Cambria Math" panose="02040503050406030204" pitchFamily="18" charset="0"/>
                      </a:rPr>
                      <m:t>𝑼𝑻𝑰𝑳𝑰𝑫𝑨𝑫</m:t>
                    </m:r>
                    <m:r>
                      <a:rPr lang="es-CO" sz="1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800" b="1" i="1" smtClean="0">
                        <a:latin typeface="Cambria Math" panose="02040503050406030204" pitchFamily="18" charset="0"/>
                      </a:rPr>
                      <m:t>𝑨𝑵𝑻𝑬𝑺</m:t>
                    </m:r>
                    <m:r>
                      <a:rPr lang="es-CO" sz="1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800" b="1" i="1" smtClean="0">
                        <a:latin typeface="Cambria Math" panose="02040503050406030204" pitchFamily="18" charset="0"/>
                      </a:rPr>
                      <m:t>𝑫𝑬</m:t>
                    </m:r>
                    <m:r>
                      <a:rPr lang="es-CO" sz="1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800" b="1" i="1" smtClean="0">
                        <a:latin typeface="Cambria Math" panose="02040503050406030204" pitchFamily="18" charset="0"/>
                      </a:rPr>
                      <m:t>𝑰𝑴𝑷𝑼𝑬𝑺𝑻𝑶𝑺𝒕</m:t>
                    </m:r>
                    <m:r>
                      <a:rPr lang="es-CO" sz="1800" b="1" i="1" baseline="-2500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O" sz="1800" b="1" i="1" baseline="-25000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s-CO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CO" sz="1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INGRESOS</m:t>
                    </m:r>
                    <m:r>
                      <m:rPr>
                        <m:nor/>
                      </m:rPr>
                      <a:rPr lang="es-CO" sz="1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CO" sz="1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OPERACIONALES</m:t>
                    </m:r>
                    <m:r>
                      <m:rPr>
                        <m:nor/>
                      </m:rPr>
                      <a:rPr lang="es-CO" sz="1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CO" sz="1800" b="1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s-CO" sz="1800" b="1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s-CO" sz="1800" b="1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s-CO" sz="18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- </a:t>
                </a:r>
                <a14:m>
                  <m:oMath xmlns:m="http://schemas.openxmlformats.org/officeDocument/2006/math">
                    <m:r>
                      <a:rPr lang="es-CO" sz="1800" b="1" i="1">
                        <a:latin typeface="Cambria Math" panose="02040503050406030204" pitchFamily="18" charset="0"/>
                      </a:rPr>
                      <m:t>𝑪𝑶𝑺𝑻𝑶</m:t>
                    </m:r>
                    <m:r>
                      <a:rPr lang="es-CO" sz="18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800" b="1" i="1">
                        <a:latin typeface="Cambria Math" panose="02040503050406030204" pitchFamily="18" charset="0"/>
                      </a:rPr>
                      <m:t>𝑫𝑬</m:t>
                    </m:r>
                    <m:r>
                      <a:rPr lang="es-CO" sz="18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800" b="1" i="1">
                        <a:latin typeface="Cambria Math" panose="02040503050406030204" pitchFamily="18" charset="0"/>
                      </a:rPr>
                      <m:t>𝑽𝑬𝑵𝑻𝑨</m:t>
                    </m:r>
                    <m:r>
                      <a:rPr lang="es-CO" sz="18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800" b="1" i="1" baseline="-2500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s-CO" sz="1800" b="1" i="1" baseline="-2500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O" sz="1800" b="1" i="1" baseline="-2500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s-CO" sz="18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GASTO ADMON </a:t>
                </a:r>
                <a:r>
                  <a:rPr lang="es-CO" sz="1800" b="1" i="1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c,t</a:t>
                </a:r>
                <a:r>
                  <a:rPr lang="es-CO" sz="1800" b="1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s-CO" sz="18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- GASTO </a:t>
                </a:r>
                <a:r>
                  <a:rPr lang="es-CO" sz="1800" b="1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FINANCIERO</a:t>
                </a:r>
                <a:r>
                  <a:rPr lang="es-CO" sz="1800" b="1" i="1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c,t</a:t>
                </a:r>
                <a:endParaRPr lang="es-CO" sz="1800" b="1" i="1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r>
                  <a:rPr lang="es-CO" sz="18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Índices</a:t>
                </a:r>
              </a:p>
              <a:p>
                <a:pPr algn="just"/>
                <a:r>
                  <a:rPr lang="es-CO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 -&gt; periodo</a:t>
                </a:r>
              </a:p>
              <a:p>
                <a:pPr algn="just"/>
                <a:r>
                  <a:rPr lang="es-CO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 -&gt; centro de costos</a:t>
                </a:r>
              </a:p>
              <a:p>
                <a:pPr algn="just"/>
                <a:r>
                  <a:rPr lang="es-CO" sz="18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Parámetros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s-CO" sz="1800" b="0" i="1">
                        <a:latin typeface="Cambria Math" panose="02040503050406030204" pitchFamily="18" charset="0"/>
                      </a:rPr>
                      <m:t>𝑈𝑇𝐼𝐿𝐼𝐷𝐴𝐷</m:t>
                    </m:r>
                    <m:r>
                      <a:rPr lang="es-CO" sz="18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800" b="0" i="1">
                        <a:latin typeface="Cambria Math" panose="02040503050406030204" pitchFamily="18" charset="0"/>
                      </a:rPr>
                      <m:t>𝐴𝑁𝑇𝐸𝑆</m:t>
                    </m:r>
                    <m:r>
                      <a:rPr lang="es-CO" sz="18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800" b="0" i="1">
                        <a:latin typeface="Cambria Math" panose="02040503050406030204" pitchFamily="18" charset="0"/>
                      </a:rPr>
                      <m:t>𝐷𝐸</m:t>
                    </m:r>
                    <m:r>
                      <a:rPr lang="es-CO" sz="18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800" b="0" i="1">
                        <a:latin typeface="Cambria Math" panose="02040503050406030204" pitchFamily="18" charset="0"/>
                      </a:rPr>
                      <m:t>𝐼𝑀𝑃𝑈𝐸𝑆𝑇𝑂𝑆</m:t>
                    </m:r>
                  </m:oMath>
                </a14:m>
                <a:r>
                  <a:rPr lang="es-CO" sz="1800" i="1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c,t</a:t>
                </a:r>
                <a:r>
                  <a:rPr lang="es-CO" sz="1800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es-CO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&gt; Utilidad antes de impuestos proyectado para el centro de costos c en el periodo t.</a:t>
                </a:r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CO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INGRESOS</m:t>
                    </m:r>
                    <m:r>
                      <m:rPr>
                        <m:nor/>
                      </m:rPr>
                      <a:rPr lang="es-CO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CO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OPERACIONALES</m:t>
                    </m:r>
                  </m:oMath>
                </a14:m>
                <a:r>
                  <a:rPr lang="es-CO" sz="1800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c,</a:t>
                </a:r>
                <a:r>
                  <a:rPr lang="es-CO" sz="1800" i="1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s-CO" sz="1800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es-CO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&gt; Ingresos operacionales proyectados para el centro de costos c en el periodo t.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O" sz="1800" i="1">
                          <a:latin typeface="Cambria Math" panose="02040503050406030204" pitchFamily="18" charset="0"/>
                        </a:rPr>
                        <m:t>𝐶𝑂𝑆𝑇𝑂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𝐷𝐸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𝑉𝐸𝑁𝑇𝐴𝑡</m:t>
                      </m:r>
                      <m:r>
                        <a:rPr lang="es-CO" sz="1800" i="1" baseline="-2500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CO" sz="1800" i="1" baseline="-2500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CO" sz="1800" i="1" baseline="-25000">
                          <a:latin typeface="Cambria Math" panose="02040503050406030204" pitchFamily="18" charset="0"/>
                        </a:rPr>
                        <m:t>    − &gt;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𝐶𝑜𝑠𝑡𝑜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𝑣𝑒𝑛𝑡𝑎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𝑝𝑟𝑜𝑦𝑒𝑐𝑡𝑎𝑑𝑜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𝑒𝑙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𝑝𝑒𝑟𝑖𝑜𝑑𝑜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𝑐𝑒𝑛𝑡𝑟𝑜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𝑐𝑜𝑠𝑡𝑜𝑠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CO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r>
                  <a:rPr lang="es-CO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GASTO ADMON </a:t>
                </a:r>
                <a:r>
                  <a:rPr lang="es-CO" sz="1800" i="1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c,t</a:t>
                </a:r>
                <a:r>
                  <a:rPr lang="es-CO" sz="1800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  <a:r>
                  <a:rPr lang="es-CO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-&gt; Gasto administrativo  proyectado en el periodo t, centro de costos t</a:t>
                </a:r>
                <a:endParaRPr lang="es-CO" sz="1800" i="1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endParaRPr lang="es-CO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A64A0075-C213-41A4-9977-29579755BC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05" y="871412"/>
                <a:ext cx="11346874" cy="3416320"/>
              </a:xfrm>
              <a:prstGeom prst="rect">
                <a:avLst/>
              </a:prstGeom>
              <a:blipFill>
                <a:blip r:embed="rId2"/>
                <a:stretch>
                  <a:fillRect l="-484" t="-1250" r="-43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051D53A-AF78-4F3F-A037-040587AAB78C}"/>
                  </a:ext>
                </a:extLst>
              </p:cNvPr>
              <p:cNvSpPr txBox="1"/>
              <p:nvPr/>
            </p:nvSpPr>
            <p:spPr>
              <a:xfrm>
                <a:off x="636891" y="4888948"/>
                <a:ext cx="10571021" cy="6448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𝐹𝑎𝑐𝑡𝑜𝑟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𝑝𝑟𝑜𝑝𝑜𝑟𝑐𝑖𝑜𝑛𝑎𝑙𝑐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CO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𝐶𝑜𝑠𝑡𝑜</m:t>
                          </m:r>
                          <m:r>
                            <a:rPr lang="es-CO" sz="2000" i="1" baseline="-25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s-CO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s-CO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  <m:r>
                                <a:rPr lang="es-CO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a:rPr lang="es-CO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𝐶𝑒𝑐𝑜𝑠</m:t>
                              </m:r>
                            </m:sub>
                            <m:sup/>
                            <m:e>
                              <m:r>
                                <a:rPr lang="es-CO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𝐶𝑜𝑠𝑡𝑜</m:t>
                              </m:r>
                              <m:r>
                                <a:rPr lang="es-CO" sz="2000" i="1" baseline="-250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s-CO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051D53A-AF78-4F3F-A037-040587AAB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91" y="4888948"/>
                <a:ext cx="10571021" cy="6448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B973A56-6133-43E7-BEAD-99CEB300B0EF}"/>
                  </a:ext>
                </a:extLst>
              </p:cNvPr>
              <p:cNvSpPr txBox="1"/>
              <p:nvPr/>
            </p:nvSpPr>
            <p:spPr>
              <a:xfrm>
                <a:off x="650540" y="5661402"/>
                <a:ext cx="1057102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s-CO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𝐺𝑎𝑠𝑡𝑜</m:t>
                    </m:r>
                    <m:r>
                      <a:rPr lang="es-CO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CO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𝑎𝑑𝑚𝑖𝑛𝑖𝑠𝑡𝑟𝑎𝑡𝑖𝑣𝑜𝑐</m:t>
                    </m:r>
                    <m:r>
                      <a:rPr lang="es-CO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CO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𝐹𝑎𝑐𝑡𝑜𝑟</m:t>
                    </m:r>
                    <m:r>
                      <a:rPr lang="es-CO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CO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𝑝𝑟𝑜𝑝𝑜𝑟𝑐𝑖𝑜𝑛𝑎𝑙𝑐</m:t>
                    </m:r>
                    <m:r>
                      <a:rPr lang="es-CO" sz="2000" b="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CO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s-CO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𝐺𝑎𝑠𝑡𝑜</m:t>
                    </m:r>
                    <m:r>
                      <a:rPr lang="es-CO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CO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𝑎𝑑𝑚𝑖𝑛𝑖𝑠𝑡𝑟𝑎𝑡𝑖𝑣𝑜</m:t>
                    </m:r>
                    <m:r>
                      <a:rPr lang="es-CO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CO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𝑡𝑜𝑡𝑎𝑙</m:t>
                    </m:r>
                  </m:oMath>
                </a14:m>
                <a:r>
                  <a:rPr lang="es-CO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s-CO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B973A56-6133-43E7-BEAD-99CEB300B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540" y="5661402"/>
                <a:ext cx="10571021" cy="307777"/>
              </a:xfrm>
              <a:prstGeom prst="rect">
                <a:avLst/>
              </a:prstGeom>
              <a:blipFill>
                <a:blip r:embed="rId4"/>
                <a:stretch>
                  <a:fillRect l="-865" b="-3600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ángulo 8">
            <a:extLst>
              <a:ext uri="{FF2B5EF4-FFF2-40B4-BE49-F238E27FC236}">
                <a16:creationId xmlns:a16="http://schemas.microsoft.com/office/drawing/2014/main" id="{AB3384A8-8122-49F8-A563-22CE8B761192}"/>
              </a:ext>
            </a:extLst>
          </p:cNvPr>
          <p:cNvSpPr/>
          <p:nvPr/>
        </p:nvSpPr>
        <p:spPr>
          <a:xfrm>
            <a:off x="532530" y="4072558"/>
            <a:ext cx="109816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1600" dirty="0">
                <a:solidFill>
                  <a:schemeClr val="accent6">
                    <a:lumMod val="75000"/>
                  </a:schemeClr>
                </a:solidFill>
              </a:rPr>
              <a:t>PARA DISTRIBUIR LOS COSTOS ADMINSTRATIVOS DE PAYC A CADA CENTRO DE COSTOS SE  ASIGNAN DE MANERA PROPORCIONAL A LOS COSTOS DEL PROYECTO. ES DECIR, SE ESTA SUPONIENDO QUE EL GASTO ADMINISTRATIVO ES PROPORCIONAL AL COSTO DEL PROYECTO.</a:t>
            </a:r>
          </a:p>
        </p:txBody>
      </p:sp>
    </p:spTree>
    <p:extLst>
      <p:ext uri="{BB962C8B-B14F-4D97-AF65-F5344CB8AC3E}">
        <p14:creationId xmlns:p14="http://schemas.microsoft.com/office/powerpoint/2010/main" val="3475820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905" y="255589"/>
            <a:ext cx="9239253" cy="615823"/>
          </a:xfrm>
        </p:spPr>
        <p:txBody>
          <a:bodyPr anchor="t"/>
          <a:lstStyle/>
          <a:p>
            <a:r>
              <a:rPr lang="es-CO" b="1" dirty="0"/>
              <a:t>UTILIDAD ANTES DE IMPUESTOS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C7666372-53A0-4F69-98AC-A0056049D4BE}"/>
                  </a:ext>
                </a:extLst>
              </p:cNvPr>
              <p:cNvSpPr/>
              <p:nvPr/>
            </p:nvSpPr>
            <p:spPr>
              <a:xfrm>
                <a:off x="484905" y="871412"/>
                <a:ext cx="11346874" cy="31393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s-CO" sz="18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GASTO </a:t>
                </a:r>
                <a:r>
                  <a:rPr lang="es-CO" sz="1800" b="1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FINANCIERO</a:t>
                </a:r>
                <a:r>
                  <a:rPr lang="es-CO" sz="1800" b="1" i="1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c,t</a:t>
                </a:r>
                <a:r>
                  <a:rPr lang="es-CO" sz="18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s-CO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es-CO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s-CO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s-CO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  <m:r>
                          <a:rPr lang="es-CO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es-CO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s-CO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s-CO" sz="16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INGRESOS</m:t>
                        </m:r>
                        <m:r>
                          <m:rPr>
                            <m:nor/>
                          </m:rPr>
                          <a:rPr lang="es-CO" sz="16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CO" sz="16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OPERACIONALESc</m:t>
                        </m:r>
                        <m:r>
                          <m:rPr>
                            <m:nor/>
                          </m:rPr>
                          <a:rPr lang="es-CO" sz="1600" b="1" i="1" baseline="-25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s-CO" sz="1600" b="1" i="1" baseline="-25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ta</m:t>
                        </m:r>
                        <m:r>
                          <m:rPr>
                            <m:nor/>
                          </m:rPr>
                          <a:rPr lang="es-CO" sz="16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</m:t>
                        </m:r>
                        <m:r>
                          <a:rPr lang="es-CO" sz="1600" b="1" i="1">
                            <a:latin typeface="Cambria Math" panose="02040503050406030204" pitchFamily="18" charset="0"/>
                          </a:rPr>
                          <m:t>𝑪𝑶𝑺𝑻𝑶</m:t>
                        </m:r>
                        <m:r>
                          <a:rPr lang="es-CO" sz="16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CO" sz="1600" b="1" i="1">
                            <a:latin typeface="Cambria Math" panose="02040503050406030204" pitchFamily="18" charset="0"/>
                          </a:rPr>
                          <m:t>𝑫𝑬</m:t>
                        </m:r>
                        <m:r>
                          <a:rPr lang="es-CO" sz="16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CO" sz="1600" b="1" i="1">
                            <a:latin typeface="Cambria Math" panose="02040503050406030204" pitchFamily="18" charset="0"/>
                          </a:rPr>
                          <m:t>𝑽𝑬𝑵𝑻𝑨𝒕𝒂</m:t>
                        </m:r>
                        <m:r>
                          <a:rPr lang="es-CO" sz="1600" b="1" i="1" baseline="-25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O" sz="1600" b="1" i="1" baseline="-2500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s-CO" sz="1600" b="1" i="1" baseline="-25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CO" sz="16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</m:t>
                        </m:r>
                        <m:r>
                          <m:rPr>
                            <m:nor/>
                          </m:rPr>
                          <a:rPr lang="es-CO" sz="16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GASTO</m:t>
                        </m:r>
                        <m:r>
                          <m:rPr>
                            <m:nor/>
                          </m:rPr>
                          <a:rPr lang="es-CO" sz="16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CO" sz="1600" b="1" i="1" dirty="0" err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FINANCIERO</m:t>
                        </m:r>
                        <m:r>
                          <m:rPr>
                            <m:nor/>
                          </m:rPr>
                          <a:rPr lang="es-CO" sz="1600" b="1" i="1" baseline="-25000" dirty="0" err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s-CO" sz="1600" b="1" i="1" baseline="-25000" dirty="0" err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s-CO" sz="1600" b="1" i="1" baseline="-25000" dirty="0" err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s-CO" sz="1600" baseline="-25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CO" sz="1600" baseline="-25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</m:nary>
                  </m:oMath>
                </a14:m>
                <a:r>
                  <a:rPr lang="es-CO" sz="16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s-CO" sz="16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s-CO" sz="16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𝑻𝑨𝑺𝑨</m:t>
                    </m:r>
                  </m:oMath>
                </a14:m>
                <a:endParaRPr lang="es-CO" sz="16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r>
                  <a:rPr lang="es-CO" sz="18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Índices</a:t>
                </a:r>
              </a:p>
              <a:p>
                <a:pPr algn="just"/>
                <a:r>
                  <a:rPr lang="es-CO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 -&gt; periodo</a:t>
                </a:r>
              </a:p>
              <a:p>
                <a:pPr algn="just"/>
                <a:r>
                  <a:rPr lang="es-CO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 a-&gt; periodo</a:t>
                </a:r>
              </a:p>
              <a:p>
                <a:pPr algn="just"/>
                <a:r>
                  <a:rPr lang="es-CO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 -&gt; centro de costos</a:t>
                </a:r>
              </a:p>
              <a:p>
                <a:pPr algn="just"/>
                <a:r>
                  <a:rPr lang="es-CO" sz="18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Parámetros</a:t>
                </a:r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CO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GASTO</m:t>
                    </m:r>
                    <m:r>
                      <m:rPr>
                        <m:nor/>
                      </m:rPr>
                      <a:rPr lang="es-CO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CO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FINANCIEROc</m:t>
                    </m:r>
                    <m:r>
                      <m:rPr>
                        <m:nor/>
                      </m:rPr>
                      <a:rPr lang="es-CO" sz="1800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s-CO" sz="1800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s-CO" sz="1800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es-CO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&gt; Gasto financiero por proyecto debido a que no se cubren los costos de venta en el periodo t, para el centro de costos c</a:t>
                </a:r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CO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INGRESOS</m:t>
                    </m:r>
                    <m:r>
                      <m:rPr>
                        <m:nor/>
                      </m:rPr>
                      <a:rPr lang="es-CO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CO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OPERACIONALES</m:t>
                    </m:r>
                  </m:oMath>
                </a14:m>
                <a:r>
                  <a:rPr lang="es-CO" sz="1800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c,</a:t>
                </a:r>
                <a:r>
                  <a:rPr lang="es-CO" sz="1800" i="1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s-CO" sz="1800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es-CO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&gt; Ingresos operacionales proyectados para el centro de costos c en el periodo t.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O" sz="1800" i="1">
                          <a:latin typeface="Cambria Math" panose="02040503050406030204" pitchFamily="18" charset="0"/>
                        </a:rPr>
                        <m:t>𝐶𝑂𝑆𝑇𝑂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𝐷𝐸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𝑉𝐸𝑁𝑇𝐴𝑡</m:t>
                      </m:r>
                      <m:r>
                        <a:rPr lang="es-CO" sz="1800" i="1" baseline="-2500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CO" sz="1800" i="1" baseline="-2500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CO" sz="1800" i="1" baseline="-25000">
                          <a:latin typeface="Cambria Math" panose="02040503050406030204" pitchFamily="18" charset="0"/>
                        </a:rPr>
                        <m:t>    − &gt;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𝐶𝑜𝑠𝑡𝑜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𝑣𝑒𝑛𝑡𝑎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𝑝𝑟𝑜𝑦𝑒𝑐𝑡𝑎𝑑𝑜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𝑒𝑙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𝑝𝑒𝑟𝑖𝑜𝑑𝑜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𝑐𝑒𝑛𝑡𝑟𝑜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𝑐𝑜𝑠𝑡𝑜𝑠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CO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s-CO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𝑇𝐴𝑆𝐴</m:t>
                    </m:r>
                  </m:oMath>
                </a14:m>
                <a:r>
                  <a:rPr lang="es-CO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-&gt; Tasa de descuento para simular la adquisición de productos financieros</a:t>
                </a:r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C7666372-53A0-4F69-98AC-A0056049D4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05" y="871412"/>
                <a:ext cx="11346874" cy="3139321"/>
              </a:xfrm>
              <a:prstGeom prst="rect">
                <a:avLst/>
              </a:prstGeom>
              <a:blipFill>
                <a:blip r:embed="rId2"/>
                <a:stretch>
                  <a:fillRect l="-484" t="-10874" r="-430" b="-194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818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O" sz="4800" b="1" dirty="0"/>
              <a:t>NECESIDADES DE INFORMACIÓN</a:t>
            </a:r>
            <a:endParaRPr lang="es-CO" sz="4800" dirty="0"/>
          </a:p>
        </p:txBody>
      </p:sp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O" sz="2800" dirty="0"/>
              <a:t>Unidad Analítica</a:t>
            </a:r>
          </a:p>
        </p:txBody>
      </p:sp>
    </p:spTree>
    <p:extLst>
      <p:ext uri="{BB962C8B-B14F-4D97-AF65-F5344CB8AC3E}">
        <p14:creationId xmlns:p14="http://schemas.microsoft.com/office/powerpoint/2010/main" val="393683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905" y="255589"/>
            <a:ext cx="9239253" cy="615823"/>
          </a:xfrm>
        </p:spPr>
        <p:txBody>
          <a:bodyPr anchor="t"/>
          <a:lstStyle/>
          <a:p>
            <a:r>
              <a:rPr lang="es-CO" b="1" dirty="0"/>
              <a:t>FUENTES DE INFORMACIÓN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3B0DE5BB-CDB0-4C4A-BFA5-461C8C413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760437"/>
              </p:ext>
            </p:extLst>
          </p:nvPr>
        </p:nvGraphicFramePr>
        <p:xfrm>
          <a:off x="484905" y="855010"/>
          <a:ext cx="11222190" cy="5721981"/>
        </p:xfrm>
        <a:graphic>
          <a:graphicData uri="http://schemas.openxmlformats.org/drawingml/2006/table">
            <a:tbl>
              <a:tblPr/>
              <a:tblGrid>
                <a:gridCol w="3304870">
                  <a:extLst>
                    <a:ext uri="{9D8B030D-6E8A-4147-A177-3AD203B41FA5}">
                      <a16:colId xmlns:a16="http://schemas.microsoft.com/office/drawing/2014/main" val="442801439"/>
                    </a:ext>
                  </a:extLst>
                </a:gridCol>
                <a:gridCol w="6303672">
                  <a:extLst>
                    <a:ext uri="{9D8B030D-6E8A-4147-A177-3AD203B41FA5}">
                      <a16:colId xmlns:a16="http://schemas.microsoft.com/office/drawing/2014/main" val="2451487556"/>
                    </a:ext>
                  </a:extLst>
                </a:gridCol>
                <a:gridCol w="1613648">
                  <a:extLst>
                    <a:ext uri="{9D8B030D-6E8A-4147-A177-3AD203B41FA5}">
                      <a16:colId xmlns:a16="http://schemas.microsoft.com/office/drawing/2014/main" val="2409175114"/>
                    </a:ext>
                  </a:extLst>
                </a:gridCol>
              </a:tblGrid>
              <a:tr h="357461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FUENTES DE INFORMACIÓN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HORAS PROYECCIÓN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079673"/>
                  </a:ext>
                </a:extLst>
              </a:tr>
              <a:tr h="357461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INGRESOS OPERACIONALES - CONTRATADO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BASE DE DATOS CONTRATOS ACTUALES CON SUS DURACIONES INICIALES Y ADICIONADAS ASÍ COMO VALORES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400258"/>
                  </a:ext>
                </a:extLst>
              </a:tr>
              <a:tr h="182132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INGRESOS OPERACIONALES - OTRO SÍ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BD PERCEPCIÓN GERENCIA DELA PROBABILIDAD DE APARICIÓN DE OTRO SÍ, ASÍ COMO SU DURACIÓN.</a:t>
                      </a:r>
                    </a:p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 SI EXISTE RELACIÓN ENTRE ESTADO DE OBRA Y PROBABILIDAD DE OTRO SÍ, UTILIZAR ESTO COMO INSUMO PARA PROYECTAR LAS APARICIONES DE OTRO SÍS.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435515"/>
                  </a:ext>
                </a:extLst>
              </a:tr>
              <a:tr h="357461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INGRESOS OPERACIONALES - NUEVOS PROYECTOS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fontAlgn="b">
                        <a:buAutoNum type="arabicPeriod"/>
                      </a:pP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BD PROPUESTAS</a:t>
                      </a:r>
                    </a:p>
                    <a:p>
                      <a:pPr marL="228600" indent="-228600" algn="l" fontAlgn="b">
                        <a:buAutoNum type="arabicPeriod"/>
                      </a:pP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 DE DATOS CONTRATOS ACTUALES CON SUS DURACIONES INICIALES Y ADICIONADAS ASÍ COMO VALORES</a:t>
                      </a:r>
                    </a:p>
                    <a:p>
                      <a:pPr algn="l" fontAlgn="b"/>
                      <a:r>
                        <a:rPr lang="es-E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3. PODRIAMOS PREGUNTARLE A COMERCIAL, DE LAS OPORTUNIDADES ACTUALES CUALES SON SUS EXPECTATIVAS.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294181"/>
                  </a:ext>
                </a:extLst>
              </a:tr>
              <a:tr h="357461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INGRESOS OPERACIONALES - FFIE GRUPO 7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fontAlgn="b">
                        <a:buAutoNum type="arabicPeriod"/>
                      </a:pP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 DE DATOS ESTADO PROYECTOS ACTUALES</a:t>
                      </a:r>
                    </a:p>
                    <a:p>
                      <a:pPr marL="342900" indent="-342900" algn="l" fontAlgn="b">
                        <a:buAutoNum type="arabicPeriod"/>
                      </a:pP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 DE DATOS CRONOGRAMAS ACTUALES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646542"/>
                  </a:ext>
                </a:extLst>
              </a:tr>
              <a:tr h="357461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INGRESOS OPERACIONALES - FFIE GRUPO 2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fontAlgn="b">
                        <a:buAutoNum type="arabicPeriod"/>
                      </a:pP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 DE DATOS ESTADO PROYECTOS ACTUALES</a:t>
                      </a:r>
                    </a:p>
                    <a:p>
                      <a:pPr marL="342900" indent="-342900" algn="l" fontAlgn="b">
                        <a:buAutoNum type="arabicPeriod"/>
                      </a:pP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 DE DATOS CRONOGRAMAS ACTUALES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010188"/>
                  </a:ext>
                </a:extLst>
              </a:tr>
              <a:tr h="182132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GASTOS Y COSTOS ADMINISTRATIVOS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fontAlgn="b">
                        <a:buAutoNum type="arabicPeriod"/>
                      </a:pPr>
                      <a:r>
                        <a:rPr lang="es-CO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PROYECTAR DE ACUERDO A CADA CONCEPTO QUE GENERA COSTO - PENDIENTE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212238"/>
                  </a:ext>
                </a:extLst>
              </a:tr>
              <a:tr h="532790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COSTOS DE VENTA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fontAlgn="b">
                        <a:buAutoNum type="arabicPeriod"/>
                      </a:pP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BD PSL INDICADORES FINANCIEROS -&gt; CALCULO MULTIPLICADOR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602931"/>
                  </a:ext>
                </a:extLst>
              </a:tr>
              <a:tr h="357461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UTILIDAD BRUTA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PROYECCIÓN INGRESOS OPERACIONALES Y COSTO DE VENTA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929990"/>
                  </a:ext>
                </a:extLst>
              </a:tr>
              <a:tr h="357461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FLUJO DE CAJA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FULJO DE CAJA OPERATIVO</a:t>
                      </a:r>
                    </a:p>
                    <a:p>
                      <a:pPr marL="228600" indent="-228600" algn="l" fontAlgn="b">
                        <a:buAutoNum type="arabicPeriod"/>
                      </a:pP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PROYECCIÓN INGRESOS -&gt; LAG PAGOS</a:t>
                      </a:r>
                    </a:p>
                    <a:p>
                      <a:pPr marL="228600" indent="-228600" algn="l" fontAlgn="b">
                        <a:buAutoNum type="arabicPeriod"/>
                      </a:pP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PROYECCIÓN EGRESOS -&gt; PROYECCIÓN COSTOS DE VENTA Y GASTOS/COSTOS ADMINISTRATIVOS + COSTOS FINANCIEROS -&gt; TASAS (DTF + 4)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99376"/>
                  </a:ext>
                </a:extLst>
              </a:tr>
              <a:tr h="375040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EBITDA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fontAlgn="b">
                        <a:buAutoNum type="arabicPeriod"/>
                      </a:pP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PROYECCIÓN INGRESOS -&gt; LAG PAGOS</a:t>
                      </a:r>
                    </a:p>
                    <a:p>
                      <a:pPr marL="228600" indent="-228600" algn="l" fontAlgn="b">
                        <a:buAutoNum type="arabicPeriod"/>
                      </a:pP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EGRESOS -&gt; PROYECCIÓN COSTOS DE VENTA Y GASTOS/COSTOS ADMINISTRATIVOS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834015"/>
                  </a:ext>
                </a:extLst>
              </a:tr>
              <a:tr h="121445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UTILIDAD ANTES DE IMPUESTOS POR CENTRO DE COSTOS 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fontAlgn="b">
                        <a:buAutoNum type="arabicPeriod"/>
                      </a:pP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PROYECCIÓN INGRESOS -&gt; LAG PAGOS</a:t>
                      </a:r>
                    </a:p>
                    <a:p>
                      <a:pPr marL="228600" indent="-228600" algn="l" fontAlgn="b">
                        <a:buAutoNum type="arabicPeriod"/>
                      </a:pP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EGRESOS -&gt; PROYECCIÓN COSTOS DE VENTA Y GASTOS/COSTOS ADMINISTRATIVOS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205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364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O" sz="4800" b="1" dirty="0"/>
              <a:t>RECOLECCIÓN DE INFORMACIÓN</a:t>
            </a:r>
            <a:endParaRPr lang="es-CO" sz="4800" dirty="0"/>
          </a:p>
        </p:txBody>
      </p:sp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O" sz="2800" dirty="0"/>
              <a:t>Unidad Analítica</a:t>
            </a:r>
          </a:p>
        </p:txBody>
      </p:sp>
    </p:spTree>
    <p:extLst>
      <p:ext uri="{BB962C8B-B14F-4D97-AF65-F5344CB8AC3E}">
        <p14:creationId xmlns:p14="http://schemas.microsoft.com/office/powerpoint/2010/main" val="3715579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905" y="255589"/>
            <a:ext cx="9239253" cy="615823"/>
          </a:xfrm>
        </p:spPr>
        <p:txBody>
          <a:bodyPr anchor="t"/>
          <a:lstStyle/>
          <a:p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PROCEDIMIENTO BASE DE DATOS CONTRATOS ACTUALES</a:t>
            </a:r>
            <a:endParaRPr lang="es-CO" b="1" dirty="0"/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78E67FF5-41D3-45D9-B994-CF9D7E6A18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2925071"/>
              </p:ext>
            </p:extLst>
          </p:nvPr>
        </p:nvGraphicFramePr>
        <p:xfrm>
          <a:off x="242453" y="1607128"/>
          <a:ext cx="11707094" cy="4045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65713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905" y="234087"/>
            <a:ext cx="8853058" cy="615823"/>
          </a:xfrm>
        </p:spPr>
        <p:txBody>
          <a:bodyPr anchor="t"/>
          <a:lstStyle/>
          <a:p>
            <a:r>
              <a:rPr lang="es-ES" sz="2400" dirty="0">
                <a:solidFill>
                  <a:srgbClr val="000000"/>
                </a:solidFill>
                <a:latin typeface="Calibri" panose="020F0502020204030204" pitchFamily="34" charset="0"/>
              </a:rPr>
              <a:t>PROCEDIMIENTO </a:t>
            </a:r>
            <a:r>
              <a:rPr lang="es-CO" sz="2400" dirty="0">
                <a:solidFill>
                  <a:srgbClr val="000000"/>
                </a:solidFill>
                <a:latin typeface="Calibri" panose="020F0502020204030204" pitchFamily="34" charset="0"/>
              </a:rPr>
              <a:t>BD PERCEPCIÓN GERENCIA DELA PROBABILIDAD DE APARICIÓN DE OTRO SÍ, ASÍ COMO SU DURACIÓN.</a:t>
            </a:r>
            <a:br>
              <a:rPr lang="es-CO" sz="24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es-CO" sz="2400" b="1" dirty="0"/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78E67FF5-41D3-45D9-B994-CF9D7E6A18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7759739"/>
              </p:ext>
            </p:extLst>
          </p:nvPr>
        </p:nvGraphicFramePr>
        <p:xfrm>
          <a:off x="242453" y="1607128"/>
          <a:ext cx="11707094" cy="4045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37788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905" y="234087"/>
            <a:ext cx="8853058" cy="615823"/>
          </a:xfrm>
        </p:spPr>
        <p:txBody>
          <a:bodyPr anchor="t"/>
          <a:lstStyle/>
          <a:p>
            <a:r>
              <a:rPr lang="es-ES" sz="2400" dirty="0">
                <a:solidFill>
                  <a:srgbClr val="000000"/>
                </a:solidFill>
                <a:latin typeface="Calibri" panose="020F0502020204030204" pitchFamily="34" charset="0"/>
              </a:rPr>
              <a:t>PROCEDIMIENTO BD </a:t>
            </a:r>
            <a:r>
              <a:rPr lang="es-CO" sz="2400" dirty="0">
                <a:solidFill>
                  <a:srgbClr val="000000"/>
                </a:solidFill>
                <a:latin typeface="Calibri" panose="020F0502020204030204" pitchFamily="34" charset="0"/>
              </a:rPr>
              <a:t>PROPUESTAS</a:t>
            </a:r>
            <a:br>
              <a:rPr lang="es-CO" sz="24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es-CO" sz="2400" b="1" dirty="0"/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78E67FF5-41D3-45D9-B994-CF9D7E6A18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3009136"/>
              </p:ext>
            </p:extLst>
          </p:nvPr>
        </p:nvGraphicFramePr>
        <p:xfrm>
          <a:off x="242453" y="1607128"/>
          <a:ext cx="11707094" cy="4045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56492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905" y="234087"/>
            <a:ext cx="8853058" cy="615823"/>
          </a:xfrm>
        </p:spPr>
        <p:txBody>
          <a:bodyPr anchor="t"/>
          <a:lstStyle/>
          <a:p>
            <a:r>
              <a:rPr lang="es-ES" sz="2400" dirty="0">
                <a:solidFill>
                  <a:srgbClr val="000000"/>
                </a:solidFill>
                <a:latin typeface="Calibri" panose="020F0502020204030204" pitchFamily="34" charset="0"/>
              </a:rPr>
              <a:t>PROCEDIMIENTO BD PSL INDICADORES FINANCIEROS</a:t>
            </a:r>
            <a:endParaRPr lang="es-CO" sz="2400" b="1" dirty="0"/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78E67FF5-41D3-45D9-B994-CF9D7E6A18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0686726"/>
              </p:ext>
            </p:extLst>
          </p:nvPr>
        </p:nvGraphicFramePr>
        <p:xfrm>
          <a:off x="242453" y="1607128"/>
          <a:ext cx="11707094" cy="4045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12093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905" y="234087"/>
            <a:ext cx="9351822" cy="615823"/>
          </a:xfrm>
        </p:spPr>
        <p:txBody>
          <a:bodyPr anchor="t"/>
          <a:lstStyle/>
          <a:p>
            <a:r>
              <a:rPr lang="es-ES" sz="2400" dirty="0">
                <a:solidFill>
                  <a:srgbClr val="000000"/>
                </a:solidFill>
                <a:latin typeface="Calibri" panose="020F0502020204030204" pitchFamily="34" charset="0"/>
              </a:rPr>
              <a:t>PROCEDIMIENTO BD ACTUALIZAR INFORMACIÓN MODELO DE PROYECCIÓN</a:t>
            </a:r>
            <a:br>
              <a:rPr lang="es-ES" sz="24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br>
              <a:rPr lang="es-ES" sz="24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br>
              <a:rPr lang="es-CO" sz="24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es-CO" sz="2400" b="1" dirty="0"/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78E67FF5-41D3-45D9-B994-CF9D7E6A18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0574961"/>
              </p:ext>
            </p:extLst>
          </p:nvPr>
        </p:nvGraphicFramePr>
        <p:xfrm>
          <a:off x="242453" y="1607128"/>
          <a:ext cx="11707094" cy="4045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7346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905" y="255589"/>
            <a:ext cx="9239253" cy="615823"/>
          </a:xfrm>
        </p:spPr>
        <p:txBody>
          <a:bodyPr anchor="t"/>
          <a:lstStyle/>
          <a:p>
            <a:r>
              <a:rPr lang="es-CO" b="1" dirty="0"/>
              <a:t>INGRESOS OPERACIONALES - CONTRACTUAL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9318DAA-5F1A-4098-A993-557A10142AAE}"/>
                  </a:ext>
                </a:extLst>
              </p:cNvPr>
              <p:cNvSpPr txBox="1"/>
              <p:nvPr/>
            </p:nvSpPr>
            <p:spPr>
              <a:xfrm>
                <a:off x="609597" y="991644"/>
                <a:ext cx="10571021" cy="56512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𝐼𝑁𝐺𝑅𝐸𝑆𝑂𝑆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𝑂𝑃𝐸𝑅𝐴𝐶𝐼𝑂𝑁𝐴𝐿𝐸𝑆𝑐</m:t>
                    </m:r>
                    <m:r>
                      <a:rPr lang="es-CO" b="0" i="1" baseline="-2500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O" b="0" i="1" baseline="-2500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s-CO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𝑃𝑒𝑟𝑠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𝑉𝐹𝑃</m:t>
                        </m:r>
                        <m:r>
                          <a:rPr lang="es-CO" b="0" i="1" baseline="-2500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s-CO" b="0" i="1" baseline="-2500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O" b="0" i="1" baseline="-2500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</m:oMath>
                </a14:m>
                <a:r>
                  <a:rPr lang="es-CO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𝐼𝑡𝑒𝑚𝑠</m:t>
                        </m:r>
                        <m:r>
                          <a:rPr lang="es-C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s-C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s-C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𝑉𝐹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s-CO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O" i="1" baseline="-25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O" i="1" baseline="-250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</m:oMath>
                </a14:m>
                <a:endParaRPr lang="es-CO" sz="32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s-CO" sz="20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s-CO" sz="2000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Donde</a:t>
                </a:r>
              </a:p>
              <a:p>
                <a:pPr algn="just"/>
                <a:r>
                  <a:rPr lang="es-CO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Índices</a:t>
                </a:r>
              </a:p>
              <a:p>
                <a:pPr algn="just"/>
                <a:r>
                  <a:rPr lang="es-CO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 -&gt; centros de costos</a:t>
                </a:r>
              </a:p>
              <a:p>
                <a:pPr algn="just"/>
                <a:r>
                  <a:rPr lang="es-CO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-&gt; personas</a:t>
                </a:r>
              </a:p>
              <a:p>
                <a:pPr algn="just"/>
                <a:r>
                  <a:rPr lang="es-CO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-&gt; periodo</a:t>
                </a:r>
              </a:p>
              <a:p>
                <a:pPr algn="just"/>
                <a:endParaRPr lang="es-CO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s-CO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Conjuntos</a:t>
                </a:r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s-C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s-C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𝑒𝑟𝑠</m:t>
                    </m:r>
                    <m:r>
                      <a:rPr lang="es-C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C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s-C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O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-&gt; Personas facturables en el centro de costos c (De acuerdo con el contrato)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s-C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𝐼𝑡𝑒𝑚𝑠</m:t>
                    </m:r>
                    <m:r>
                      <a:rPr lang="es-C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C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s-C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O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-&gt; Ítems facturables en el centro de costos c</a:t>
                </a:r>
              </a:p>
              <a:p>
                <a:pPr algn="just"/>
                <a:endParaRPr lang="es-CO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s-CO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Parámetros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s-CO" sz="2000" i="1">
                        <a:latin typeface="Cambria Math" panose="02040503050406030204" pitchFamily="18" charset="0"/>
                      </a:rPr>
                      <m:t>𝑉𝐹𝑃</m:t>
                    </m:r>
                    <m:r>
                      <a:rPr lang="es-CO" sz="2000" i="1" baseline="-2500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CO" sz="2000" i="1" baseline="-2500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O" sz="2000" i="1" baseline="-2500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s-CO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-&gt; Valor a facturar por la persona p en el periodo t (Depende del salario comercial y la duración pactada en el contrato)</a:t>
                </a:r>
                <a:endParaRPr lang="es-CO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s-CO" sz="2000" i="1">
                        <a:latin typeface="Cambria Math" panose="02040503050406030204" pitchFamily="18" charset="0"/>
                      </a:rPr>
                      <m:t>𝑉𝐹</m:t>
                    </m:r>
                    <m:r>
                      <a:rPr lang="es-CO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s-CO" sz="2000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CO" sz="2000" i="1" baseline="-2500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O" sz="2000" i="1" baseline="-2500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s-CO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-&gt; Valor a facturar por la ítem i en el periodo t (Depende del valor y la duración pactada en el contrato)</a:t>
                </a:r>
                <a:endParaRPr lang="es-CO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s-CO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9318DAA-5F1A-4098-A993-557A10142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7" y="991644"/>
                <a:ext cx="10571021" cy="5651227"/>
              </a:xfrm>
              <a:prstGeom prst="rect">
                <a:avLst/>
              </a:prstGeom>
              <a:blipFill>
                <a:blip r:embed="rId2"/>
                <a:stretch>
                  <a:fillRect l="-1442" t="-11435" r="-144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9117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905" y="255589"/>
            <a:ext cx="9239253" cy="615823"/>
          </a:xfrm>
        </p:spPr>
        <p:txBody>
          <a:bodyPr anchor="t"/>
          <a:lstStyle/>
          <a:p>
            <a:r>
              <a:rPr lang="es-CO" b="1" dirty="0"/>
              <a:t>INGRESOS OPERACIONALES – OTRO SÍ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9318DAA-5F1A-4098-A993-557A10142AAE}"/>
                  </a:ext>
                </a:extLst>
              </p:cNvPr>
              <p:cNvSpPr txBox="1"/>
              <p:nvPr/>
            </p:nvSpPr>
            <p:spPr>
              <a:xfrm>
                <a:off x="609597" y="871412"/>
                <a:ext cx="10571021" cy="52937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s-CO" sz="2000" b="0" i="1" smtClean="0">
                        <a:latin typeface="Cambria Math" panose="02040503050406030204" pitchFamily="18" charset="0"/>
                      </a:rPr>
                      <m:t>𝐼𝑁𝐺𝑅𝐸𝑆𝑂𝑆</m:t>
                    </m:r>
                    <m:r>
                      <a:rPr lang="es-CO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2000" b="0" i="1" smtClean="0">
                        <a:latin typeface="Cambria Math" panose="02040503050406030204" pitchFamily="18" charset="0"/>
                      </a:rPr>
                      <m:t>𝑂𝑃𝐸𝑅𝐴𝐶𝐼𝑂𝑁𝐴𝐿𝐸𝑆𝑐</m:t>
                    </m:r>
                    <m:r>
                      <a:rPr lang="es-CO" sz="2000" b="0" i="1" baseline="-2500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O" sz="2000" b="0" i="1" baseline="-2500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CO" sz="2000" b="0" i="1" smtClean="0">
                        <a:latin typeface="Cambria Math" panose="02040503050406030204" pitchFamily="18" charset="0"/>
                      </a:rPr>
                      <m:t>=(</m:t>
                    </m:r>
                    <m:nary>
                      <m:naryPr>
                        <m:chr m:val="∑"/>
                        <m:supHide m:val="on"/>
                        <m:ctrlPr>
                          <a:rPr lang="es-CO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s-CO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s-C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s-C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𝑃𝑒𝑟𝑠</m:t>
                        </m:r>
                        <m:r>
                          <a:rPr lang="es-C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s-C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s-C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s-CO" sz="2000" b="0" i="1" smtClean="0">
                            <a:latin typeface="Cambria Math" panose="02040503050406030204" pitchFamily="18" charset="0"/>
                          </a:rPr>
                          <m:t>𝑉𝐹𝑃</m:t>
                        </m:r>
                        <m:r>
                          <a:rPr lang="es-CO" sz="2000" b="0" i="1" baseline="-2500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s-CO" sz="2000" b="0" i="1" baseline="-2500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O" sz="2000" b="0" i="1" baseline="-2500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</m:oMath>
                </a14:m>
                <a:r>
                  <a:rPr lang="es-CO" sz="2000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s-CO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s-CO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s-C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𝐼𝑡𝑒𝑚𝑠</m:t>
                        </m:r>
                        <m:r>
                          <a:rPr lang="es-C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s-C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s-C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s-CO" sz="2000" i="1">
                            <a:latin typeface="Cambria Math" panose="02040503050406030204" pitchFamily="18" charset="0"/>
                          </a:rPr>
                          <m:t>𝑉𝐹</m:t>
                        </m:r>
                        <m:r>
                          <a:rPr lang="es-CO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s-CO" sz="2000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O" sz="2000" i="1" baseline="-25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O" sz="2000" i="1" baseline="-250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</m:oMath>
                </a14:m>
                <a:r>
                  <a:rPr lang="es-CO" sz="2800" dirty="0"/>
                  <a:t> </a:t>
                </a:r>
                <a14:m>
                  <m:oMath xmlns:m="http://schemas.openxmlformats.org/officeDocument/2006/math">
                    <m:r>
                      <a:rPr lang="es-CO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s-CO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s-CO" sz="2000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POS</a:t>
                </a:r>
                <a:r>
                  <a:rPr lang="es-CO" sz="2000" b="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</a:p>
              <a:p>
                <a:pPr algn="ctr"/>
                <a:r>
                  <a:rPr lang="es-CO" sz="1800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 todo t en la duraci</a:t>
                </a:r>
                <a:r>
                  <a:rPr lang="es-CO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ón del otro sí.</a:t>
                </a:r>
                <a:endParaRPr lang="es-CO" sz="18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s-CO" sz="1800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Donde</a:t>
                </a:r>
              </a:p>
              <a:p>
                <a:pPr algn="just"/>
                <a:r>
                  <a:rPr lang="es-CO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Índices</a:t>
                </a:r>
              </a:p>
              <a:p>
                <a:pPr algn="just"/>
                <a:r>
                  <a:rPr lang="es-CO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 -&gt; centros de costos</a:t>
                </a:r>
              </a:p>
              <a:p>
                <a:pPr algn="just"/>
                <a:r>
                  <a:rPr lang="es-CO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-&gt; personas</a:t>
                </a:r>
              </a:p>
              <a:p>
                <a:pPr algn="just"/>
                <a:r>
                  <a:rPr lang="es-CO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-&gt; periodo</a:t>
                </a:r>
              </a:p>
              <a:p>
                <a:pPr algn="just"/>
                <a:endParaRPr lang="es-CO" sz="1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s-CO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Conjuntos</a:t>
                </a:r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s-CO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s-CO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𝑒𝑟𝑠</m:t>
                    </m:r>
                    <m:r>
                      <a:rPr lang="es-CO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CO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s-CO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O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-&gt; Personas facturables en el centro de costos c (De acuerdo con el contrato)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s-CO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𝐼𝑡𝑒𝑚𝑠</m:t>
                    </m:r>
                    <m:r>
                      <a:rPr lang="es-CO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CO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s-CO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O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-&gt; Ítems facturables en el centro de costos c</a:t>
                </a:r>
              </a:p>
              <a:p>
                <a:pPr algn="just"/>
                <a:endParaRPr lang="es-CO" sz="1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s-CO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Parámetros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s-CO" sz="1800" i="1">
                        <a:latin typeface="Cambria Math" panose="02040503050406030204" pitchFamily="18" charset="0"/>
                      </a:rPr>
                      <m:t>𝑉𝐹𝑃</m:t>
                    </m:r>
                    <m:r>
                      <a:rPr lang="es-CO" sz="1800" i="1" baseline="-2500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CO" sz="1800" i="1" baseline="-2500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O" sz="1800" i="1" baseline="-2500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s-CO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-&gt; Valor a facturar por la persona p en el periodo t (Depende del salario comercial y la duración pactada en el contrato)</a:t>
                </a:r>
                <a:endParaRPr lang="es-CO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s-CO" sz="1800" i="1">
                        <a:latin typeface="Cambria Math" panose="02040503050406030204" pitchFamily="18" charset="0"/>
                      </a:rPr>
                      <m:t>𝑉𝐹</m:t>
                    </m:r>
                    <m:r>
                      <a:rPr lang="es-CO" sz="1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s-CO" sz="1800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CO" sz="1800" i="1" baseline="-2500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O" sz="1800" i="1" baseline="-2500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s-CO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-&gt; Valor a facturar por la ítem i en el periodo t (Depende del valor y la duración pactada en el contrato)</a:t>
                </a:r>
              </a:p>
              <a:p>
                <a:pPr algn="just"/>
                <a:r>
                  <a:rPr lang="es-CO" sz="1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</a:t>
                </a:r>
                <a:r>
                  <a:rPr lang="es-CO" sz="18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s-CO" sz="1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CO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-&gt; Probabilidad de Otro sí</a:t>
                </a:r>
                <a:r>
                  <a:rPr lang="es-CO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s-CO" sz="28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s-CO" sz="1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9318DAA-5F1A-4098-A993-557A10142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7" y="871412"/>
                <a:ext cx="10571021" cy="5293757"/>
              </a:xfrm>
              <a:prstGeom prst="rect">
                <a:avLst/>
              </a:prstGeom>
              <a:blipFill>
                <a:blip r:embed="rId2"/>
                <a:stretch>
                  <a:fillRect l="-1326" r="-132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7490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905" y="255589"/>
            <a:ext cx="9239253" cy="615823"/>
          </a:xfrm>
        </p:spPr>
        <p:txBody>
          <a:bodyPr anchor="t"/>
          <a:lstStyle/>
          <a:p>
            <a:r>
              <a:rPr lang="es-CO" b="1" dirty="0"/>
              <a:t>INGRESOS OPERACIONALES – NUEVOS PROYECTOS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87DF6349-2E7F-495D-93E8-B23D30B2FC4A}"/>
              </a:ext>
            </a:extLst>
          </p:cNvPr>
          <p:cNvCxnSpPr>
            <a:cxnSpLocks/>
          </p:cNvCxnSpPr>
          <p:nvPr/>
        </p:nvCxnSpPr>
        <p:spPr>
          <a:xfrm>
            <a:off x="3006380" y="1799607"/>
            <a:ext cx="903139" cy="672272"/>
          </a:xfrm>
          <a:prstGeom prst="straightConnector1">
            <a:avLst/>
          </a:prstGeom>
          <a:ln w="28575" cmpd="sng">
            <a:solidFill>
              <a:srgbClr val="422100"/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A2A47D91-0424-41B2-87B5-711F1C3B91AF}"/>
              </a:ext>
            </a:extLst>
          </p:cNvPr>
          <p:cNvSpPr txBox="1"/>
          <p:nvPr/>
        </p:nvSpPr>
        <p:spPr>
          <a:xfrm>
            <a:off x="9109055" y="2560052"/>
            <a:ext cx="1968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atin typeface="Arial Narrow" panose="020B0606020202030204" pitchFamily="34" charset="0"/>
              </a:rPr>
              <a:t>TIEMPO ACEPTACIÓN + INICIO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34BC5382-5BF1-4B4A-AFB9-175A91E473B8}"/>
              </a:ext>
            </a:extLst>
          </p:cNvPr>
          <p:cNvCxnSpPr>
            <a:cxnSpLocks/>
          </p:cNvCxnSpPr>
          <p:nvPr/>
        </p:nvCxnSpPr>
        <p:spPr>
          <a:xfrm>
            <a:off x="9193642" y="2471879"/>
            <a:ext cx="1799467" cy="0"/>
          </a:xfrm>
          <a:prstGeom prst="straightConnector1">
            <a:avLst/>
          </a:prstGeom>
          <a:ln w="28575" cmpd="sng">
            <a:solidFill>
              <a:srgbClr val="422100"/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CCE4A81E-3750-457C-B48A-F34BEA0B0279}"/>
              </a:ext>
            </a:extLst>
          </p:cNvPr>
          <p:cNvSpPr txBox="1"/>
          <p:nvPr/>
        </p:nvSpPr>
        <p:spPr>
          <a:xfrm>
            <a:off x="689560" y="2122136"/>
            <a:ext cx="2197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>
                <a:solidFill>
                  <a:srgbClr val="373971"/>
                </a:solidFill>
                <a:latin typeface="Arial Narrow" panose="020B0606020202030204" pitchFamily="34" charset="0"/>
              </a:rPr>
              <a:t>TASA DE LLEGADA = CANTIDAD MES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0F086411-474C-4EAA-9C16-FF492794AA44}"/>
              </a:ext>
            </a:extLst>
          </p:cNvPr>
          <p:cNvCxnSpPr>
            <a:cxnSpLocks/>
          </p:cNvCxnSpPr>
          <p:nvPr/>
        </p:nvCxnSpPr>
        <p:spPr>
          <a:xfrm flipV="1">
            <a:off x="3006380" y="2647845"/>
            <a:ext cx="903139" cy="684685"/>
          </a:xfrm>
          <a:prstGeom prst="straightConnector1">
            <a:avLst/>
          </a:prstGeom>
          <a:ln w="28575" cmpd="sng">
            <a:solidFill>
              <a:srgbClr val="422100"/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1DA65E8C-507F-4946-BC4B-17FF299347B3}"/>
              </a:ext>
            </a:extLst>
          </p:cNvPr>
          <p:cNvSpPr txBox="1"/>
          <p:nvPr/>
        </p:nvSpPr>
        <p:spPr>
          <a:xfrm rot="19394026">
            <a:off x="2737132" y="3075067"/>
            <a:ext cx="13971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50" dirty="0">
                <a:solidFill>
                  <a:srgbClr val="B05800"/>
                </a:solidFill>
                <a:latin typeface="Arial Narrow" panose="020B0606020202030204" pitchFamily="34" charset="0"/>
              </a:rPr>
              <a:t>LICITACIONES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2124D54-7B8B-48CB-B3C5-5D5DBAB65483}"/>
              </a:ext>
            </a:extLst>
          </p:cNvPr>
          <p:cNvSpPr txBox="1"/>
          <p:nvPr/>
        </p:nvSpPr>
        <p:spPr>
          <a:xfrm rot="2318939">
            <a:off x="2671877" y="2210242"/>
            <a:ext cx="13971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50" dirty="0">
                <a:solidFill>
                  <a:srgbClr val="B05800"/>
                </a:solidFill>
                <a:latin typeface="Arial Narrow" panose="020B0606020202030204" pitchFamily="34" charset="0"/>
              </a:rPr>
              <a:t>INVITACIONES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D1AC2EAF-4E87-4561-9A92-E7C51216CA07}"/>
              </a:ext>
            </a:extLst>
          </p:cNvPr>
          <p:cNvCxnSpPr>
            <a:cxnSpLocks/>
          </p:cNvCxnSpPr>
          <p:nvPr/>
        </p:nvCxnSpPr>
        <p:spPr>
          <a:xfrm>
            <a:off x="2585325" y="2560053"/>
            <a:ext cx="1055539" cy="1"/>
          </a:xfrm>
          <a:prstGeom prst="straightConnector1">
            <a:avLst/>
          </a:prstGeom>
          <a:ln w="28575" cmpd="sng">
            <a:solidFill>
              <a:srgbClr val="422100"/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3758327-15C0-4700-9F42-36BA26AFD489}"/>
              </a:ext>
            </a:extLst>
          </p:cNvPr>
          <p:cNvSpPr txBox="1"/>
          <p:nvPr/>
        </p:nvSpPr>
        <p:spPr>
          <a:xfrm>
            <a:off x="2528010" y="2583884"/>
            <a:ext cx="13971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50" dirty="0">
                <a:solidFill>
                  <a:srgbClr val="B05800"/>
                </a:solidFill>
                <a:latin typeface="Arial Narrow" panose="020B0606020202030204" pitchFamily="34" charset="0"/>
              </a:rPr>
              <a:t>OTROS</a:t>
            </a:r>
          </a:p>
        </p:txBody>
      </p:sp>
      <p:sp>
        <p:nvSpPr>
          <p:cNvPr id="14" name="Abrir corchete 13">
            <a:extLst>
              <a:ext uri="{FF2B5EF4-FFF2-40B4-BE49-F238E27FC236}">
                <a16:creationId xmlns:a16="http://schemas.microsoft.com/office/drawing/2014/main" id="{750F236F-608C-4FBE-B926-AFDE8D7225DA}"/>
              </a:ext>
            </a:extLst>
          </p:cNvPr>
          <p:cNvSpPr/>
          <p:nvPr/>
        </p:nvSpPr>
        <p:spPr>
          <a:xfrm>
            <a:off x="4175724" y="1034213"/>
            <a:ext cx="45719" cy="3598491"/>
          </a:xfrm>
          <a:prstGeom prst="leftBracket">
            <a:avLst/>
          </a:prstGeom>
          <a:noFill/>
          <a:ln>
            <a:solidFill>
              <a:srgbClr val="3739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Abrir corchete 14">
            <a:extLst>
              <a:ext uri="{FF2B5EF4-FFF2-40B4-BE49-F238E27FC236}">
                <a16:creationId xmlns:a16="http://schemas.microsoft.com/office/drawing/2014/main" id="{A1313191-2BD4-4F86-9FB8-36D970DFAADE}"/>
              </a:ext>
            </a:extLst>
          </p:cNvPr>
          <p:cNvSpPr/>
          <p:nvPr/>
        </p:nvSpPr>
        <p:spPr>
          <a:xfrm rot="10800000">
            <a:off x="6807122" y="1046247"/>
            <a:ext cx="68182" cy="3598493"/>
          </a:xfrm>
          <a:prstGeom prst="leftBracket">
            <a:avLst/>
          </a:prstGeom>
          <a:ln>
            <a:solidFill>
              <a:srgbClr val="3739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900FE43F-C54E-4A51-AC34-BD70284B2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153" y="4006437"/>
            <a:ext cx="1248371" cy="626266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AC5F5701-0D8B-4E3F-B259-0BAD96D9793D}"/>
              </a:ext>
            </a:extLst>
          </p:cNvPr>
          <p:cNvSpPr txBox="1"/>
          <p:nvPr/>
        </p:nvSpPr>
        <p:spPr>
          <a:xfrm>
            <a:off x="4214353" y="3067873"/>
            <a:ext cx="1459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i="1" dirty="0">
                <a:latin typeface="Arial Narrow" panose="020B0606020202030204" pitchFamily="34" charset="0"/>
              </a:rPr>
              <a:t>VALOR ($)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9161621-3371-4896-AB74-25B6CD873B81}"/>
              </a:ext>
            </a:extLst>
          </p:cNvPr>
          <p:cNvSpPr txBox="1"/>
          <p:nvPr/>
        </p:nvSpPr>
        <p:spPr>
          <a:xfrm>
            <a:off x="4158933" y="4165681"/>
            <a:ext cx="1459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i="1" dirty="0">
                <a:latin typeface="Arial Narrow" panose="020B0606020202030204" pitchFamily="34" charset="0"/>
              </a:rPr>
              <a:t>DURACIÓN (mes)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9E4C8AF-BB28-48BC-8F53-BE6464BAB25D}"/>
              </a:ext>
            </a:extLst>
          </p:cNvPr>
          <p:cNvSpPr txBox="1"/>
          <p:nvPr/>
        </p:nvSpPr>
        <p:spPr>
          <a:xfrm>
            <a:off x="4227696" y="2260205"/>
            <a:ext cx="1459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i="1" dirty="0">
                <a:latin typeface="Arial Narrow" panose="020B0606020202030204" pitchFamily="34" charset="0"/>
              </a:rPr>
              <a:t>SERVICIO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6A3765C-2334-4C9C-9491-ED289B5790E5}"/>
              </a:ext>
            </a:extLst>
          </p:cNvPr>
          <p:cNvSpPr txBox="1"/>
          <p:nvPr/>
        </p:nvSpPr>
        <p:spPr>
          <a:xfrm>
            <a:off x="4243877" y="1627102"/>
            <a:ext cx="1459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i="1" dirty="0">
                <a:latin typeface="Arial Narrow" panose="020B0606020202030204" pitchFamily="34" charset="0"/>
              </a:rPr>
              <a:t>AREA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DEE5324-B820-4F25-8FE3-30846CE141DE}"/>
              </a:ext>
            </a:extLst>
          </p:cNvPr>
          <p:cNvSpPr txBox="1"/>
          <p:nvPr/>
        </p:nvSpPr>
        <p:spPr>
          <a:xfrm>
            <a:off x="4261773" y="1103102"/>
            <a:ext cx="1459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i="1" dirty="0">
                <a:latin typeface="Arial Narrow" panose="020B0606020202030204" pitchFamily="34" charset="0"/>
              </a:rPr>
              <a:t>TIPO OBRA</a:t>
            </a: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2BDC6AA1-A1FF-40D8-BEC9-9EDD1D8D7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847" y="3196543"/>
            <a:ext cx="1248371" cy="626266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3919CF6D-D0BE-4DDB-B40C-348A709F849C}"/>
              </a:ext>
            </a:extLst>
          </p:cNvPr>
          <p:cNvSpPr txBox="1"/>
          <p:nvPr/>
        </p:nvSpPr>
        <p:spPr>
          <a:xfrm>
            <a:off x="6922098" y="2191469"/>
            <a:ext cx="1312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atin typeface="Arial Narrow" panose="020B0606020202030204" pitchFamily="34" charset="0"/>
              </a:rPr>
              <a:t>PROBABILIDAD ACEPTACIÓN</a:t>
            </a:r>
          </a:p>
        </p:txBody>
      </p:sp>
      <p:sp>
        <p:nvSpPr>
          <p:cNvPr id="24" name="Trapecio 23">
            <a:extLst>
              <a:ext uri="{FF2B5EF4-FFF2-40B4-BE49-F238E27FC236}">
                <a16:creationId xmlns:a16="http://schemas.microsoft.com/office/drawing/2014/main" id="{391C0D53-5AC4-4946-B109-DC70ECE28A78}"/>
              </a:ext>
            </a:extLst>
          </p:cNvPr>
          <p:cNvSpPr/>
          <p:nvPr/>
        </p:nvSpPr>
        <p:spPr>
          <a:xfrm rot="5400000">
            <a:off x="8171686" y="2002748"/>
            <a:ext cx="923265" cy="900662"/>
          </a:xfrm>
          <a:prstGeom prst="trapezoid">
            <a:avLst/>
          </a:prstGeom>
          <a:solidFill>
            <a:srgbClr val="373971"/>
          </a:solidFill>
          <a:ln>
            <a:solidFill>
              <a:srgbClr val="3739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BDC0C161-9CFD-40B9-86AC-FDB319E6F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3641" y="1228257"/>
            <a:ext cx="1942862" cy="974669"/>
          </a:xfrm>
          <a:prstGeom prst="rect">
            <a:avLst/>
          </a:prstGeom>
        </p:spPr>
      </p:pic>
      <p:pic>
        <p:nvPicPr>
          <p:cNvPr id="26" name="Picture 2" descr="Resultado de imagen para discrete random variable">
            <a:extLst>
              <a:ext uri="{FF2B5EF4-FFF2-40B4-BE49-F238E27FC236}">
                <a16:creationId xmlns:a16="http://schemas.microsoft.com/office/drawing/2014/main" id="{C943449A-DC50-4906-A415-FB060C811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374" y="2288453"/>
            <a:ext cx="1060332" cy="59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Resultado de imagen para discrete random variable">
            <a:extLst>
              <a:ext uri="{FF2B5EF4-FFF2-40B4-BE49-F238E27FC236}">
                <a16:creationId xmlns:a16="http://schemas.microsoft.com/office/drawing/2014/main" id="{241CB967-FA45-4BE5-A93E-16C558881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106" y="1554795"/>
            <a:ext cx="1060332" cy="59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Resultado de imagen para discrete random variable">
            <a:extLst>
              <a:ext uri="{FF2B5EF4-FFF2-40B4-BE49-F238E27FC236}">
                <a16:creationId xmlns:a16="http://schemas.microsoft.com/office/drawing/2014/main" id="{BB9231D7-04AB-4DEB-B18F-D191CD20C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504" y="933000"/>
            <a:ext cx="1060332" cy="59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BAC44E79-34D8-47EB-BF3D-15C8EB348878}"/>
              </a:ext>
            </a:extLst>
          </p:cNvPr>
          <p:cNvSpPr/>
          <p:nvPr/>
        </p:nvSpPr>
        <p:spPr>
          <a:xfrm>
            <a:off x="720719" y="491248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CO" dirty="0">
                <a:latin typeface="Calibri" panose="020F0502020204030204" pitchFamily="34" charset="0"/>
                <a:cs typeface="Calibri" panose="020F0502020204030204" pitchFamily="34" charset="0"/>
              </a:rPr>
              <a:t>METODOLOGÍA: SIMULACIÓN</a:t>
            </a:r>
          </a:p>
        </p:txBody>
      </p:sp>
    </p:spTree>
    <p:extLst>
      <p:ext uri="{BB962C8B-B14F-4D97-AF65-F5344CB8AC3E}">
        <p14:creationId xmlns:p14="http://schemas.microsoft.com/office/powerpoint/2010/main" val="1155005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905" y="255589"/>
            <a:ext cx="9239253" cy="615823"/>
          </a:xfrm>
        </p:spPr>
        <p:txBody>
          <a:bodyPr anchor="t"/>
          <a:lstStyle/>
          <a:p>
            <a:r>
              <a:rPr lang="es-CO" b="1" dirty="0"/>
              <a:t>INGRESOS OPERACIONALES – NUEVOS PROYECTOS – PARÁMETROS DE ENTRADA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998A663A-C4E9-458F-A472-FBB948603DBA}"/>
                  </a:ext>
                </a:extLst>
              </p:cNvPr>
              <p:cNvSpPr/>
              <p:nvPr/>
            </p:nvSpPr>
            <p:spPr>
              <a:xfrm>
                <a:off x="484905" y="1185929"/>
                <a:ext cx="10931240" cy="2184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𝑻𝑨𝑺𝑨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𝑫𝑬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𝑳𝑳𝑬𝑮𝑨𝑫𝑨𝒐</m:t>
                    </m:r>
                    <m:r>
                      <a:rPr lang="es-CO" sz="16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CO" sz="1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O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𝐶𝑂𝑃</m:t>
                        </m:r>
                        <m:r>
                          <a:rPr lang="es-CO" sz="2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num>
                      <m:den>
                        <m:r>
                          <a:rPr lang="es-C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𝑃𝑇𝑂</m:t>
                        </m:r>
                      </m:den>
                    </m:f>
                  </m:oMath>
                </a14:m>
                <a:r>
                  <a:rPr lang="es-CO" sz="2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s-CO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Donde,</a:t>
                </a:r>
              </a:p>
              <a:p>
                <a:r>
                  <a:rPr lang="es-CO" sz="16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Índices</a:t>
                </a:r>
              </a:p>
              <a:p>
                <a:r>
                  <a:rPr lang="es-CO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 -&gt; Origen de las oportunidades (Hoy solo aparece licitación, invitación, sin información)</a:t>
                </a:r>
              </a:p>
              <a:p>
                <a:r>
                  <a:rPr lang="es-CO" sz="16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Parámetros</a:t>
                </a:r>
              </a:p>
              <a:p>
                <a14:m>
                  <m:oMath xmlns:m="http://schemas.openxmlformats.org/officeDocument/2006/math">
                    <m:r>
                      <a:rPr lang="es-CO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𝐶𝑂𝑃</m:t>
                    </m:r>
                  </m:oMath>
                </a14:m>
                <a:r>
                  <a:rPr lang="es-CO" sz="1600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 </a:t>
                </a:r>
                <a:r>
                  <a:rPr lang="es-CO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-&gt; Cantidad de oportunidades de según el origen o para un periodo determinado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s-C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𝑃𝑇𝑂</m:t>
                    </m:r>
                  </m:oMath>
                </a14:m>
                <a:r>
                  <a:rPr lang="es-CO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-&gt; Cantidad de periodos que se tuvieron en cuenta para la contabilización de oportunidades</a:t>
                </a:r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998A663A-C4E9-458F-A472-FBB948603D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05" y="1185929"/>
                <a:ext cx="10931240" cy="2184444"/>
              </a:xfrm>
              <a:prstGeom prst="rect">
                <a:avLst/>
              </a:prstGeom>
              <a:blipFill>
                <a:blip r:embed="rId2"/>
                <a:stretch>
                  <a:fillRect l="-335" b="-251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8261D38F-2093-4A39-9855-F2835CF1CAFA}"/>
                  </a:ext>
                </a:extLst>
              </p:cNvPr>
              <p:cNvSpPr/>
              <p:nvPr/>
            </p:nvSpPr>
            <p:spPr>
              <a:xfrm>
                <a:off x="484905" y="3370373"/>
                <a:ext cx="10931240" cy="26975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𝑷𝑹𝑶𝑩𝑨𝑩𝑰𝑳𝑰𝑫𝑨𝑫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𝑨𝑪𝑬𝑷𝑻𝑨𝑪𝑰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Ó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𝑵𝒔</m:t>
                    </m:r>
                    <m:r>
                      <a:rPr lang="es-CO" sz="1600" b="1" i="1" baseline="-2500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O" sz="1600" b="1" i="1" baseline="-25000" smtClean="0">
                        <a:latin typeface="Cambria Math" panose="02040503050406030204" pitchFamily="18" charset="0"/>
                      </a:rPr>
                      <m:t>𝒕𝒐</m:t>
                    </m:r>
                    <m:r>
                      <a:rPr lang="es-CO" sz="1600" b="1" i="1" baseline="-2500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O" sz="1600" b="1" i="1" baseline="-25000">
                        <a:latin typeface="Cambria Math" panose="02040503050406030204" pitchFamily="18" charset="0"/>
                      </a:rPr>
                      <m:t>𝒄𝒂</m:t>
                    </m:r>
                    <m:r>
                      <a:rPr lang="es-CO" sz="1600" b="1" i="1" baseline="-2500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O" sz="1600" b="1" i="1" baseline="-25000">
                        <a:latin typeface="Cambria Math" panose="02040503050406030204" pitchFamily="18" charset="0"/>
                      </a:rPr>
                      <m:t>𝒐</m:t>
                    </m:r>
                    <m:r>
                      <a:rPr lang="es-CO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CO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O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s-C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𝑂𝐴</m:t>
                        </m:r>
                        <m:r>
                          <a:rPr lang="es-CO" sz="2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s-CO" sz="2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s-CO" sz="2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</m:t>
                        </m:r>
                        <m:r>
                          <a:rPr lang="es-CO" sz="2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s-CO" sz="2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𝑐𝑎</m:t>
                        </m:r>
                        <m:r>
                          <a:rPr lang="es-CO" sz="2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s-CO" sz="2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num>
                      <m:den>
                        <m:r>
                          <a:rPr lang="es-CO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𝐶𝑃</m:t>
                        </m:r>
                        <m:r>
                          <a:rPr lang="es-C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s-CO" sz="28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s-CO" sz="28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s-CO" sz="28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</m:t>
                        </m:r>
                        <m:r>
                          <a:rPr lang="es-CO" sz="28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s-CO" sz="28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𝑐𝑎</m:t>
                        </m:r>
                        <m:r>
                          <a:rPr lang="es-CO" sz="28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s-CO" sz="28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den>
                    </m:f>
                  </m:oMath>
                </a14:m>
                <a:r>
                  <a:rPr lang="es-CO" sz="3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algn="just"/>
                <a:r>
                  <a:rPr lang="es-CO" sz="16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Índices</a:t>
                </a:r>
              </a:p>
              <a:p>
                <a:pPr algn="just"/>
                <a:r>
                  <a:rPr lang="es-CO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 -&gt; Origen de las oportunidades (Hoy solo aparece licitación, invitación, sin información)</a:t>
                </a:r>
              </a:p>
              <a:p>
                <a:pPr algn="just"/>
                <a:r>
                  <a:rPr lang="es-CO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 -&gt; Servicio relacionado con la oportunidad (servicio principal)</a:t>
                </a:r>
              </a:p>
              <a:p>
                <a:pPr algn="just"/>
                <a:r>
                  <a:rPr lang="es-CO" sz="16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to</a:t>
                </a:r>
                <a:r>
                  <a:rPr lang="es-CO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-&gt; Tipo de obra</a:t>
                </a:r>
              </a:p>
              <a:p>
                <a:pPr algn="just"/>
                <a:r>
                  <a:rPr lang="es-CO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ca -&gt; Categoría área</a:t>
                </a:r>
              </a:p>
              <a:p>
                <a:pPr algn="just"/>
                <a:r>
                  <a:rPr lang="es-CO" sz="16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Parámetros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s-CO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𝐶𝑂𝐴</m:t>
                    </m:r>
                    <m:r>
                      <a:rPr lang="es-CO" sz="16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s-CO" sz="16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s-CO" sz="16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</m:t>
                    </m:r>
                    <m:r>
                      <a:rPr lang="es-CO" sz="16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s-CO" sz="16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𝑐𝑎</m:t>
                    </m:r>
                    <m:r>
                      <a:rPr lang="es-CO" sz="16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s-CO" sz="16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s-CO" sz="16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-&gt; </a:t>
                </a:r>
                <a:r>
                  <a:rPr lang="es-CO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Cantidad de oportunidades aceptadas por el servicio s, origen o, </a:t>
                </a:r>
                <a:r>
                  <a:rPr lang="es-CO" sz="16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to</a:t>
                </a:r>
                <a:r>
                  <a:rPr lang="es-CO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tipo de obra, ca categoría de área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s-CO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s-C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𝑃𝐸</m:t>
                    </m:r>
                    <m:r>
                      <a:rPr lang="es-CO" sz="16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s-CO" sz="16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s-CO" sz="16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</m:t>
                    </m:r>
                    <m:r>
                      <a:rPr lang="es-CO" sz="16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s-CO" sz="16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𝑐𝑎</m:t>
                    </m:r>
                    <m:r>
                      <a:rPr lang="es-CO" sz="16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s-CO" sz="16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s-CO" sz="16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-&gt; </a:t>
                </a:r>
                <a:r>
                  <a:rPr lang="es-CO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Cantidad de oportunidades  por el servicio s, origen o, </a:t>
                </a:r>
                <a:r>
                  <a:rPr lang="es-CO" sz="16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to</a:t>
                </a:r>
                <a:r>
                  <a:rPr lang="es-CO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tipo de obra, ca categoría de área</a:t>
                </a:r>
              </a:p>
            </p:txBody>
          </p:sp>
        </mc:Choice>
        <mc:Fallback xmlns=""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8261D38F-2093-4A39-9855-F2835CF1CA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05" y="3370373"/>
                <a:ext cx="10931240" cy="2697598"/>
              </a:xfrm>
              <a:prstGeom prst="rect">
                <a:avLst/>
              </a:prstGeom>
              <a:blipFill>
                <a:blip r:embed="rId3"/>
                <a:stretch>
                  <a:fillRect l="-335" b="-203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4379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905" y="255589"/>
            <a:ext cx="9239253" cy="615823"/>
          </a:xfrm>
        </p:spPr>
        <p:txBody>
          <a:bodyPr anchor="t"/>
          <a:lstStyle/>
          <a:p>
            <a:r>
              <a:rPr lang="es-CO" b="1" dirty="0"/>
              <a:t>INGRESOS OPERACIONALES – NUEVOS PROYECTOS – PARÁMETROS DE ENTRADA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8261D38F-2093-4A39-9855-F2835CF1CAFA}"/>
                  </a:ext>
                </a:extLst>
              </p:cNvPr>
              <p:cNvSpPr/>
              <p:nvPr/>
            </p:nvSpPr>
            <p:spPr>
              <a:xfrm>
                <a:off x="484905" y="1292192"/>
                <a:ext cx="10931240" cy="2184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𝑷𝑹𝑶𝑩𝑨𝑩𝑰𝑳𝑰𝑫𝑨𝑫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𝑺𝑬𝑹𝑽𝑰𝑪𝑰𝑶𝒔</m:t>
                    </m:r>
                    <m:r>
                      <a:rPr lang="es-CO" sz="1600" b="1" i="1" baseline="-2500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O" sz="1600" b="1" i="1" baseline="-25000" smtClean="0">
                        <a:latin typeface="Cambria Math" panose="02040503050406030204" pitchFamily="18" charset="0"/>
                      </a:rPr>
                      <m:t>𝒐</m:t>
                    </m:r>
                    <m:r>
                      <a:rPr lang="es-CO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CO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O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s-C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𝑂𝑆</m:t>
                        </m:r>
                        <m:r>
                          <a:rPr lang="es-CO" sz="2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s-CO" sz="2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s-CO" sz="2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num>
                      <m:den>
                        <m:r>
                          <a:rPr lang="es-CO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𝐶𝑂𝑃</m:t>
                        </m:r>
                        <m:r>
                          <a:rPr lang="es-CO" sz="28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den>
                    </m:f>
                  </m:oMath>
                </a14:m>
                <a:r>
                  <a:rPr lang="es-CO" sz="3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algn="just"/>
                <a:r>
                  <a:rPr lang="es-CO" sz="16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Índices</a:t>
                </a:r>
              </a:p>
              <a:p>
                <a:pPr algn="just"/>
                <a:r>
                  <a:rPr lang="es-CO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 -&gt; Origen de las oportunidades (Hoy solo aparece licitación, invitación, sin información)</a:t>
                </a:r>
              </a:p>
              <a:p>
                <a:pPr algn="just"/>
                <a:r>
                  <a:rPr lang="es-CO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 -&gt; Servicio relacionado con la oportunidad (servicio principal)</a:t>
                </a:r>
              </a:p>
              <a:p>
                <a:pPr algn="just"/>
                <a:r>
                  <a:rPr lang="es-CO" sz="16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Parámetros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s-CO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𝐶𝑂𝑆</m:t>
                    </m:r>
                    <m:r>
                      <a:rPr lang="es-CO" sz="16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s-CO" sz="16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s-CO" sz="16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</m:t>
                    </m:r>
                    <m:r>
                      <a:rPr lang="es-CO" sz="16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O" sz="16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-&gt; </a:t>
                </a:r>
                <a:r>
                  <a:rPr lang="es-CO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Cantidad de oportunidades por el servicio s, origen o</a:t>
                </a:r>
              </a:p>
              <a:p>
                <a14:m>
                  <m:oMath xmlns:m="http://schemas.openxmlformats.org/officeDocument/2006/math">
                    <m:r>
                      <a:rPr lang="es-CO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𝐶𝑂𝑃</m:t>
                    </m:r>
                  </m:oMath>
                </a14:m>
                <a:r>
                  <a:rPr lang="es-CO" sz="1600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 </a:t>
                </a:r>
                <a:r>
                  <a:rPr lang="es-CO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-&gt; Cantidad de oportunidades de según el origen o para un periodo determinado</a:t>
                </a:r>
              </a:p>
            </p:txBody>
          </p:sp>
        </mc:Choice>
        <mc:Fallback xmlns=""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8261D38F-2093-4A39-9855-F2835CF1CA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05" y="1292192"/>
                <a:ext cx="10931240" cy="2184444"/>
              </a:xfrm>
              <a:prstGeom prst="rect">
                <a:avLst/>
              </a:prstGeom>
              <a:blipFill>
                <a:blip r:embed="rId2"/>
                <a:stretch>
                  <a:fillRect l="-335" b="-251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BCA78EF9-4711-4E10-90CB-740B2D0553BA}"/>
                  </a:ext>
                </a:extLst>
              </p:cNvPr>
              <p:cNvSpPr/>
              <p:nvPr/>
            </p:nvSpPr>
            <p:spPr>
              <a:xfrm>
                <a:off x="484905" y="3476636"/>
                <a:ext cx="10931240" cy="2184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𝑷𝑹𝑶𝑩𝑨𝑩𝑰𝑳𝑰𝑫𝑨𝑫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𝑻𝑰𝑷𝑶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𝑫𝑬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𝑶𝑩𝑹𝑨𝒔</m:t>
                    </m:r>
                    <m:r>
                      <a:rPr lang="es-CO" sz="1600" b="1" i="1" baseline="-2500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O" sz="1600" b="1" i="1" baseline="-25000" smtClean="0">
                        <a:latin typeface="Cambria Math" panose="02040503050406030204" pitchFamily="18" charset="0"/>
                      </a:rPr>
                      <m:t>𝒐</m:t>
                    </m:r>
                    <m:r>
                      <a:rPr lang="es-CO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CO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O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s-C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𝑂𝑇</m:t>
                        </m:r>
                        <m:r>
                          <a:rPr lang="es-CO" sz="2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</m:t>
                        </m:r>
                        <m:r>
                          <a:rPr lang="es-CO" sz="2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s-CO" sz="2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num>
                      <m:den>
                        <m:r>
                          <a:rPr lang="es-CO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𝐶𝑂𝑃</m:t>
                        </m:r>
                        <m:r>
                          <a:rPr lang="es-CO" sz="28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den>
                    </m:f>
                  </m:oMath>
                </a14:m>
                <a:r>
                  <a:rPr lang="es-CO" sz="3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algn="just"/>
                <a:r>
                  <a:rPr lang="es-CO" sz="16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Índices</a:t>
                </a:r>
              </a:p>
              <a:p>
                <a:pPr algn="just"/>
                <a:r>
                  <a:rPr lang="es-CO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 -&gt; Origen de las oportunidades (Hoy solo aparece licitación, invitación, sin información)</a:t>
                </a:r>
              </a:p>
              <a:p>
                <a:pPr algn="just"/>
                <a:r>
                  <a:rPr lang="es-CO" sz="16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to</a:t>
                </a:r>
                <a:r>
                  <a:rPr lang="es-CO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-&gt; Tipo de obra</a:t>
                </a:r>
              </a:p>
              <a:p>
                <a:pPr algn="just"/>
                <a:r>
                  <a:rPr lang="es-CO" sz="16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Parámetros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s-CO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𝐶𝑂</m:t>
                    </m:r>
                    <m:r>
                      <a:rPr lang="es-C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s-CO" sz="16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</m:t>
                    </m:r>
                    <m:r>
                      <a:rPr lang="es-CO" sz="16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s-CO" sz="16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</m:t>
                    </m:r>
                    <m:r>
                      <a:rPr lang="es-CO" sz="16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O" sz="16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-&gt; </a:t>
                </a:r>
                <a:r>
                  <a:rPr lang="es-CO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Cantidad de oportunidades por el tipo de obra </a:t>
                </a:r>
                <a:r>
                  <a:rPr lang="es-CO" sz="16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to</a:t>
                </a:r>
                <a:r>
                  <a:rPr lang="es-CO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origen o</a:t>
                </a:r>
              </a:p>
              <a:p>
                <a14:m>
                  <m:oMath xmlns:m="http://schemas.openxmlformats.org/officeDocument/2006/math">
                    <m:r>
                      <a:rPr lang="es-CO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𝐶𝑂𝑃</m:t>
                    </m:r>
                  </m:oMath>
                </a14:m>
                <a:r>
                  <a:rPr lang="es-CO" sz="1600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 </a:t>
                </a:r>
                <a:r>
                  <a:rPr lang="es-CO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-&gt; Cantidad de oportunidades de según el origen o para un periodo determinado</a:t>
                </a:r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BCA78EF9-4711-4E10-90CB-740B2D0553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05" y="3476636"/>
                <a:ext cx="10931240" cy="2184444"/>
              </a:xfrm>
              <a:prstGeom prst="rect">
                <a:avLst/>
              </a:prstGeom>
              <a:blipFill>
                <a:blip r:embed="rId3"/>
                <a:stretch>
                  <a:fillRect l="-335" b="-222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4263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905" y="255589"/>
            <a:ext cx="9239253" cy="615823"/>
          </a:xfrm>
        </p:spPr>
        <p:txBody>
          <a:bodyPr anchor="t"/>
          <a:lstStyle/>
          <a:p>
            <a:r>
              <a:rPr lang="es-CO" b="1" dirty="0"/>
              <a:t>INGRESOS OPERACIONALES – NUEVOS PROYECTOS – PARÁMETROS DE ENTRADA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8261D38F-2093-4A39-9855-F2835CF1CAFA}"/>
                  </a:ext>
                </a:extLst>
              </p:cNvPr>
              <p:cNvSpPr/>
              <p:nvPr/>
            </p:nvSpPr>
            <p:spPr>
              <a:xfrm>
                <a:off x="484905" y="1292192"/>
                <a:ext cx="10931240" cy="2184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𝑷𝑹𝑶𝑩𝑨𝑩𝑰𝑳𝑰𝑫𝑨𝑫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𝑪𝑨𝑻𝑬𝑮𝑶𝑹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Í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 Á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𝑹𝑬𝑨𝒔</m:t>
                    </m:r>
                    <m:r>
                      <a:rPr lang="es-CO" sz="1600" b="1" i="1" baseline="-2500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O" sz="1600" b="1" i="1" baseline="-25000" smtClean="0">
                        <a:latin typeface="Cambria Math" panose="02040503050406030204" pitchFamily="18" charset="0"/>
                      </a:rPr>
                      <m:t>𝒐</m:t>
                    </m:r>
                    <m:r>
                      <a:rPr lang="es-CO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CO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O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s-C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𝑂𝐶</m:t>
                        </m:r>
                        <m:r>
                          <a:rPr lang="es-CO" sz="2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𝑐𝑎</m:t>
                        </m:r>
                        <m:r>
                          <a:rPr lang="es-CO" sz="2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s-CO" sz="2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num>
                      <m:den>
                        <m:r>
                          <a:rPr lang="es-CO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𝐶𝑂𝑃</m:t>
                        </m:r>
                        <m:r>
                          <a:rPr lang="es-CO" sz="28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den>
                    </m:f>
                  </m:oMath>
                </a14:m>
                <a:r>
                  <a:rPr lang="es-CO" sz="3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algn="just"/>
                <a:r>
                  <a:rPr lang="es-CO" sz="16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Índices</a:t>
                </a:r>
              </a:p>
              <a:p>
                <a:pPr algn="just"/>
                <a:r>
                  <a:rPr lang="es-CO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 -&gt; Origen de las oportunidades (Hoy solo aparece licitación, invitación, sin información)</a:t>
                </a:r>
              </a:p>
              <a:p>
                <a:pPr algn="just"/>
                <a:r>
                  <a:rPr lang="es-CO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ca -&gt; Categoría Área</a:t>
                </a:r>
              </a:p>
              <a:p>
                <a:pPr algn="just"/>
                <a:r>
                  <a:rPr lang="es-CO" sz="16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Parámetros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s-CO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𝐶𝑂𝐶</m:t>
                    </m:r>
                    <m:r>
                      <a:rPr lang="es-CO" sz="16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𝑐𝑎</m:t>
                    </m:r>
                    <m:r>
                      <a:rPr lang="es-CO" sz="16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s-CO" sz="16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s-CO" sz="16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-&gt; </a:t>
                </a:r>
                <a:r>
                  <a:rPr lang="es-CO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Cantidad de oportunidades por el categoría  área, origen o</a:t>
                </a:r>
              </a:p>
              <a:p>
                <a14:m>
                  <m:oMath xmlns:m="http://schemas.openxmlformats.org/officeDocument/2006/math">
                    <m:r>
                      <a:rPr lang="es-CO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𝐶𝑂𝑃</m:t>
                    </m:r>
                  </m:oMath>
                </a14:m>
                <a:r>
                  <a:rPr lang="es-CO" sz="1600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 </a:t>
                </a:r>
                <a:r>
                  <a:rPr lang="es-CO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-&gt; Cantidad de oportunidades de según el origen o para un periodo determinado</a:t>
                </a:r>
              </a:p>
            </p:txBody>
          </p:sp>
        </mc:Choice>
        <mc:Fallback xmlns=""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8261D38F-2093-4A39-9855-F2835CF1CA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05" y="1292192"/>
                <a:ext cx="10931240" cy="2184444"/>
              </a:xfrm>
              <a:prstGeom prst="rect">
                <a:avLst/>
              </a:prstGeom>
              <a:blipFill>
                <a:blip r:embed="rId2"/>
                <a:stretch>
                  <a:fillRect l="-335" b="-251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2887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905" y="255589"/>
            <a:ext cx="9239253" cy="615823"/>
          </a:xfrm>
        </p:spPr>
        <p:txBody>
          <a:bodyPr anchor="t"/>
          <a:lstStyle/>
          <a:p>
            <a:r>
              <a:rPr lang="es-CO" b="1" dirty="0"/>
              <a:t>INGRESOS OPERACIONALES – NUEVOS PROYECTOS – PARÁMETROS DE ENTRADA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8261D38F-2093-4A39-9855-F2835CF1CAFA}"/>
                  </a:ext>
                </a:extLst>
              </p:cNvPr>
              <p:cNvSpPr/>
              <p:nvPr/>
            </p:nvSpPr>
            <p:spPr>
              <a:xfrm>
                <a:off x="484905" y="1292192"/>
                <a:ext cx="10931240" cy="3465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𝑫𝑰𝑺𝑻𝑹𝑰𝑩𝑼𝑪𝑰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Ó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𝑫𝑬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𝑷𝑶𝑹𝑩𝑨𝑩𝑰𝑳𝑰𝑫𝑨𝑫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𝑽𝑨𝑳𝑶𝑹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𝑫𝑬𝑳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𝑷𝑹𝑶𝒀𝑬𝑪𝑻𝑶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𝑫𝑨𝑫𝑨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𝑺𝑼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 Á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𝑹𝑬𝑨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𝑺𝑬𝑹𝑽𝑰𝑪𝑰𝑶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s-CO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 TIPO DE OBRA</a:t>
                </a:r>
              </a:p>
            </p:txBody>
          </p:sp>
        </mc:Choice>
        <mc:Fallback xmlns=""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8261D38F-2093-4A39-9855-F2835CF1CA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05" y="1292192"/>
                <a:ext cx="10931240" cy="346505"/>
              </a:xfrm>
              <a:prstGeom prst="rect">
                <a:avLst/>
              </a:prstGeom>
              <a:blipFill>
                <a:blip r:embed="rId2"/>
                <a:stretch>
                  <a:fillRect t="-3509" b="-2105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6127C360-8620-41EA-B15E-31E4C080C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05" y="1983277"/>
            <a:ext cx="7638971" cy="383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069490"/>
      </p:ext>
    </p:extLst>
  </p:cSld>
  <p:clrMapOvr>
    <a:masterClrMapping/>
  </p:clrMapOvr>
</p:sld>
</file>

<file path=ppt/theme/theme1.xml><?xml version="1.0" encoding="utf-8"?>
<a:theme xmlns:a="http://schemas.openxmlformats.org/drawingml/2006/main" name="Payc_2013">
  <a:themeElements>
    <a:clrScheme name="PAYC 1">
      <a:dk1>
        <a:sysClr val="windowText" lastClr="000000"/>
      </a:dk1>
      <a:lt1>
        <a:sysClr val="window" lastClr="FFFFFF"/>
      </a:lt1>
      <a:dk2>
        <a:srgbClr val="321B0B"/>
      </a:dk2>
      <a:lt2>
        <a:srgbClr val="F6EBE0"/>
      </a:lt2>
      <a:accent1>
        <a:srgbClr val="58391C"/>
      </a:accent1>
      <a:accent2>
        <a:srgbClr val="C20D24"/>
      </a:accent2>
      <a:accent3>
        <a:srgbClr val="268C36"/>
      </a:accent3>
      <a:accent4>
        <a:srgbClr val="731769"/>
      </a:accent4>
      <a:accent5>
        <a:srgbClr val="4C639D"/>
      </a:accent5>
      <a:accent6>
        <a:srgbClr val="EC9E21"/>
      </a:accent6>
      <a:hlink>
        <a:srgbClr val="AB1321"/>
      </a:hlink>
      <a:folHlink>
        <a:srgbClr val="930B22"/>
      </a:folHlink>
    </a:clrScheme>
    <a:fontScheme name="Plaza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ersonalizar 6">
    <a:dk1>
      <a:sysClr val="windowText" lastClr="000000"/>
    </a:dk1>
    <a:lt1>
      <a:sysClr val="window" lastClr="FFFFFF"/>
    </a:lt1>
    <a:dk2>
      <a:srgbClr val="58391C"/>
    </a:dk2>
    <a:lt2>
      <a:srgbClr val="F6EBE0"/>
    </a:lt2>
    <a:accent1>
      <a:srgbClr val="58391C"/>
    </a:accent1>
    <a:accent2>
      <a:srgbClr val="C20D24"/>
    </a:accent2>
    <a:accent3>
      <a:srgbClr val="268C36"/>
    </a:accent3>
    <a:accent4>
      <a:srgbClr val="731769"/>
    </a:accent4>
    <a:accent5>
      <a:srgbClr val="4C639D"/>
    </a:accent5>
    <a:accent6>
      <a:srgbClr val="EC9E21"/>
    </a:accent6>
    <a:hlink>
      <a:srgbClr val="AB1321"/>
    </a:hlink>
    <a:folHlink>
      <a:srgbClr val="930B22"/>
    </a:folHlink>
  </a:clrScheme>
  <a:fontScheme name="Plaza">
    <a:majorFont>
      <a:latin typeface="Century Gothic"/>
      <a:ea typeface=""/>
      <a:cs typeface=""/>
      <a:font script="Jpan" typeface="メイリオ"/>
    </a:majorFont>
    <a:minorFont>
      <a:latin typeface="Century Gothic"/>
      <a:ea typeface=""/>
      <a:cs typeface=""/>
      <a:font script="Jpan" typeface="メイリオ"/>
    </a:minorFont>
  </a:fontScheme>
  <a:fmtScheme name="Plaza">
    <a:fillStyleLst>
      <a:solidFill>
        <a:schemeClr val="phClr"/>
      </a:solidFill>
      <a:gradFill rotWithShape="1">
        <a:gsLst>
          <a:gs pos="0">
            <a:schemeClr val="phClr">
              <a:tint val="100000"/>
              <a:shade val="60000"/>
              <a:satMod val="135000"/>
            </a:schemeClr>
          </a:gs>
          <a:gs pos="100000">
            <a:schemeClr val="phClr">
              <a:tint val="100000"/>
              <a:shade val="100000"/>
              <a:satMod val="135000"/>
            </a:schemeClr>
          </a:gs>
        </a:gsLst>
        <a:lin ang="16200000" scaled="1"/>
      </a:gradFill>
      <a:gradFill rotWithShape="1">
        <a:gsLst>
          <a:gs pos="0">
            <a:schemeClr val="phClr">
              <a:shade val="70000"/>
              <a:satMod val="120000"/>
            </a:schemeClr>
          </a:gs>
          <a:gs pos="35000">
            <a:schemeClr val="phClr">
              <a:shade val="100000"/>
              <a:satMod val="150000"/>
            </a:schemeClr>
          </a:gs>
          <a:gs pos="70000">
            <a:schemeClr val="phClr">
              <a:tint val="100000"/>
              <a:shade val="100000"/>
              <a:satMod val="200000"/>
              <a:greenMod val="100000"/>
            </a:schemeClr>
          </a:gs>
          <a:gs pos="100000">
            <a:schemeClr val="phClr">
              <a:tint val="100000"/>
              <a:shade val="100000"/>
              <a:satMod val="250000"/>
              <a:greenMod val="100000"/>
            </a:schemeClr>
          </a:gs>
        </a:gsLst>
        <a:lin ang="16200000" scaled="1"/>
      </a:gradFill>
    </a:fillStyleLst>
    <a:lnStyleLst>
      <a:ln w="12700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175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innerShdw blurRad="190500" dist="63500" dir="5400000">
            <a:srgbClr val="FFFFFF">
              <a:alpha val="65000"/>
            </a:srgbClr>
          </a:innerShdw>
        </a:effectLst>
        <a:scene3d>
          <a:camera prst="orthographicFront">
            <a:rot lat="0" lon="0" rev="0"/>
          </a:camera>
          <a:lightRig rig="twoPt" dir="r">
            <a:rot lat="0" lon="0" rev="6000000"/>
          </a:lightRig>
        </a:scene3d>
        <a:sp3d prstMaterial="matte">
          <a:bevelT w="0" h="0" prst="relaxedInset"/>
        </a:sp3d>
      </a:effectStyle>
      <a:effectStyle>
        <a:effectLst>
          <a:innerShdw blurRad="50800" dist="25400" dir="13500000">
            <a:srgbClr val="FFFFFF">
              <a:alpha val="75000"/>
            </a:srgbClr>
          </a:innerShdw>
          <a:outerShdw blurRad="88900" dist="38100" dir="6600000" sx="101000" sy="101000" rotWithShape="0">
            <a:srgbClr val="000000">
              <a:alpha val="50000"/>
            </a:srgbClr>
          </a:outerShdw>
        </a:effectLst>
        <a:scene3d>
          <a:camera prst="perspectiveFront" fov="3000000"/>
          <a:lightRig rig="morning" dir="tl">
            <a:rot lat="0" lon="0" rev="1800000"/>
          </a:lightRig>
        </a:scene3d>
        <a:sp3d contourW="38100" prstMaterial="softEdge">
          <a:bevelT w="25400" h="38100"/>
          <a:contourClr>
            <a:schemeClr val="phClr">
              <a:tint val="60000"/>
            </a:schemeClr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2CC5B04E8355940916980C2C076635F" ma:contentTypeVersion="2" ma:contentTypeDescription="Crear nuevo documento." ma:contentTypeScope="" ma:versionID="37c2b0b5c4d08fc1fe387b8da0ea1bbd">
  <xsd:schema xmlns:xsd="http://www.w3.org/2001/XMLSchema" xmlns:xs="http://www.w3.org/2001/XMLSchema" xmlns:p="http://schemas.microsoft.com/office/2006/metadata/properties" xmlns:ns2="0e2cf358-d86d-4586-9b9c-cbb4c6cbc5f2" targetNamespace="http://schemas.microsoft.com/office/2006/metadata/properties" ma:root="true" ma:fieldsID="9a68dee941b356d095f6a221edb30594" ns2:_="">
    <xsd:import namespace="0e2cf358-d86d-4586-9b9c-cbb4c6cbc5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2cf358-d86d-4586-9b9c-cbb4c6cbc5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7F173D6-375F-4290-A854-37EBBF44BF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2cf358-d86d-4586-9b9c-cbb4c6cbc5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2FFE743-C040-4B60-B642-2EA3B9325609}">
  <ds:schemaRefs>
    <ds:schemaRef ds:uri="0e2cf358-d86d-4586-9b9c-cbb4c6cbc5f2"/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2C54B99-4FCE-4EA5-8DB5-65C4C5E319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32455</TotalTime>
  <Words>2387</Words>
  <Application>Microsoft Office PowerPoint</Application>
  <PresentationFormat>Panorámica</PresentationFormat>
  <Paragraphs>305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43" baseType="lpstr">
      <vt:lpstr>MS PGothic</vt:lpstr>
      <vt:lpstr>MS PGothic</vt:lpstr>
      <vt:lpstr>Alte DIN 1451 Mittelschrift</vt:lpstr>
      <vt:lpstr>Arial</vt:lpstr>
      <vt:lpstr>Arial Narrow</vt:lpstr>
      <vt:lpstr>Calibri</vt:lpstr>
      <vt:lpstr>Cambria Math</vt:lpstr>
      <vt:lpstr>Century Gothic</vt:lpstr>
      <vt:lpstr>Franklin Gothic Book</vt:lpstr>
      <vt:lpstr>Franklin Gothic Demi</vt:lpstr>
      <vt:lpstr>Times New Roman</vt:lpstr>
      <vt:lpstr>Wingdings</vt:lpstr>
      <vt:lpstr>Wingdings 2</vt:lpstr>
      <vt:lpstr>Payc_2013</vt:lpstr>
      <vt:lpstr>FORMULACIÓN MATEMÁTICA DETALLADA</vt:lpstr>
      <vt:lpstr>ALTERNATIVAS VARIABLES A PROYECTAR</vt:lpstr>
      <vt:lpstr>INGRESOS OPERACIONALES - CONTRACTUAL</vt:lpstr>
      <vt:lpstr>INGRESOS OPERACIONALES – OTRO SÍ</vt:lpstr>
      <vt:lpstr>INGRESOS OPERACIONALES – NUEVOS PROYECTOS</vt:lpstr>
      <vt:lpstr>INGRESOS OPERACIONALES – NUEVOS PROYECTOS – PARÁMETROS DE ENTRADA</vt:lpstr>
      <vt:lpstr>INGRESOS OPERACIONALES – NUEVOS PROYECTOS – PARÁMETROS DE ENTRADA</vt:lpstr>
      <vt:lpstr>INGRESOS OPERACIONALES – NUEVOS PROYECTOS – PARÁMETROS DE ENTRADA</vt:lpstr>
      <vt:lpstr>INGRESOS OPERACIONALES – NUEVOS PROYECTOS – PARÁMETROS DE ENTRADA</vt:lpstr>
      <vt:lpstr>INGRESOS OPERACIONALES – NUEVOS PROYECTOS – PARÁMETROS DE ENTRADA</vt:lpstr>
      <vt:lpstr>INGRESOS OPERACIONALES – NUEVOS PROYECTOS – PARÁMETROS DE ENTRADA</vt:lpstr>
      <vt:lpstr>INGRESOS OPERACIONALES – FFIE Y OTROS QUE VAN POR AVANCE DE OBRA</vt:lpstr>
      <vt:lpstr>INGRESOS OPERACIONALES – FFIE Y OTROS QUE VAN POR AVANCE DE OBRA – PARÁMETROS DE ENTRADA</vt:lpstr>
      <vt:lpstr>INGRESOS OPERACIONALES – FFIE Y OTROS QUE VAN POR AVANCE DE OBRA – PARÁMETROS DE ENTRADA</vt:lpstr>
      <vt:lpstr>INGRESOS OPERACIONALES – FFIE Y OTROS QUE VAN POR AVANCE DE OBRA – PARÁMETROS DE ENTRADA</vt:lpstr>
      <vt:lpstr>GASTOS/COSTOS ADMINISTRATIVOS </vt:lpstr>
      <vt:lpstr>COSTO DE VENTA</vt:lpstr>
      <vt:lpstr>UTILIDAD BRUTA</vt:lpstr>
      <vt:lpstr>EBITDA</vt:lpstr>
      <vt:lpstr>UTILIDAD ANTES DE IMPUESTOS </vt:lpstr>
      <vt:lpstr>UTILIDAD ANTES DE IMPUESTOS </vt:lpstr>
      <vt:lpstr>NECESIDADES DE INFORMACIÓN</vt:lpstr>
      <vt:lpstr>FUENTES DE INFORMACIÓN</vt:lpstr>
      <vt:lpstr>RECOLECCIÓN DE INFORMACIÓN</vt:lpstr>
      <vt:lpstr>PROCEDIMIENTO BASE DE DATOS CONTRATOS ACTUALES</vt:lpstr>
      <vt:lpstr>PROCEDIMIENTO BD PERCEPCIÓN GERENCIA DELA PROBABILIDAD DE APARICIÓN DE OTRO SÍ, ASÍ COMO SU DURACIÓN. </vt:lpstr>
      <vt:lpstr>PROCEDIMIENTO BD PROPUESTAS </vt:lpstr>
      <vt:lpstr>PROCEDIMIENTO BD PSL INDICADORES FINANCIEROS</vt:lpstr>
      <vt:lpstr>PROCEDIMIENTO BD ACTUALIZAR INFORMACIÓN MODELO DE PROYECCIÓN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QUIÉNES SOMOS</dc:title>
  <dc:creator>Javier Piraquive</dc:creator>
  <cp:lastModifiedBy>PROYECTO</cp:lastModifiedBy>
  <cp:revision>760</cp:revision>
  <dcterms:created xsi:type="dcterms:W3CDTF">2013-08-15T16:23:06Z</dcterms:created>
  <dcterms:modified xsi:type="dcterms:W3CDTF">2019-04-05T22:54:23Z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0x01010042CC5B04E8355940916980C2C076635F</vt:lpwstr>
  </property>
</Properties>
</file>