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0" r:id="rId3"/>
    <p:sldId id="274" r:id="rId4"/>
    <p:sldId id="277" r:id="rId5"/>
    <p:sldId id="278" r:id="rId6"/>
    <p:sldId id="284" r:id="rId7"/>
    <p:sldId id="286" r:id="rId8"/>
    <p:sldId id="288" r:id="rId9"/>
    <p:sldId id="289" r:id="rId10"/>
    <p:sldId id="269" r:id="rId11"/>
    <p:sldId id="302" r:id="rId12"/>
    <p:sldId id="303" r:id="rId13"/>
    <p:sldId id="291" r:id="rId14"/>
    <p:sldId id="270" r:id="rId15"/>
    <p:sldId id="292" r:id="rId16"/>
    <p:sldId id="293" r:id="rId17"/>
    <p:sldId id="296" r:id="rId18"/>
    <p:sldId id="301" r:id="rId19"/>
    <p:sldId id="298" r:id="rId20"/>
    <p:sldId id="300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YECTO" initials="P" lastIdx="1" clrIdx="0">
    <p:extLst>
      <p:ext uri="{19B8F6BF-5375-455C-9EA6-DF929625EA0E}">
        <p15:presenceInfo xmlns:p15="http://schemas.microsoft.com/office/powerpoint/2012/main" userId="PROYEC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65911"/>
    <a:srgbClr val="FF2525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4/06/2019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4 DE JUNIO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OTRAS ACTIVIDADES/PROCEDIMIENTOS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ANALÍTICA-TECNOLOGÍA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47074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PRIMER COMITÉ TECNOLOGÍA-ANALÍTICA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CONTROL DE PRESUPUESTOS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RECIBIÓ LA COTIZACIÓN DEL PROVEEDOR DEL SOFTWARE DE CONTROL DE PRESUPUESTOS. SE ENCUENTRA PENDIENTE DE DECISIÓN.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REUNIÓN ANALÍTICA TECNOLOGÍA 31-05-2019</a:t>
            </a:r>
          </a:p>
          <a:p>
            <a:pPr algn="just"/>
            <a:r>
              <a:rPr lang="es-CO" b="1" dirty="0"/>
              <a:t>COMRPOMISOS: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APOYAR EN LA ESTIMACIÓN DE BENEFICIOS POR ADQUIRIR EL SERVICIO DE CORREO Y DE ALMACENAJE PARA BACKUPS CON OFFICE 365.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PRESENTAR RESULTADOS DE ANÁLISIS DEL DIAGNÓSTICO DE PSL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DECIDIR SOBRE LA COTIZACIÓN DEL SOFTWARE DE PRESUPUESTOS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REALIZAR UN PLAN ESTRATÉGICO CONJUNTO.</a:t>
            </a:r>
          </a:p>
        </p:txBody>
      </p:sp>
    </p:spTree>
    <p:extLst>
      <p:ext uri="{BB962C8B-B14F-4D97-AF65-F5344CB8AC3E}">
        <p14:creationId xmlns:p14="http://schemas.microsoft.com/office/powerpoint/2010/main" val="344928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ATENCIÓN DE REQUERIMIENTOS, SOPORTE Y MANTENIMIENTO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7839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SEGUNDA VERSIÓN SOFTWARE FACTURACIÓN (2 REQUERIMIENTOS ATENDIDOS).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IMPLEMENTARON 2 MEJORAS SOBRE LOS REPORTES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CARACTERIZACIÓN PROCESO FACTURACIÓN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INICIÓ EL PROCESO DE CARACTERIZACIÓN DEL PROCESO DE FACTURACIÓN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APOYO Y ACOMPAÑAMIENTO FACTURACIÓN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REALIZÓ ACOMPAÑAMIENTO AL CARGUE DE INFORMACIÓN EN EL APLICATIVO DE FACTURACIÓN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CO" dirty="0"/>
              <a:t>SE CARGARON LOS 2 PROYECTOS NUEVOS</a:t>
            </a:r>
          </a:p>
          <a:p>
            <a:pPr lvl="1"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REPORTEADOR DE INDICADORES DE GESTIÓN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SE IMPLEMENTARON LAS SIGUIENTES MEJORAS EN EL REPORTEADOR: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-Presentación de los indicadores de Gerencia Administrativa y Financiera por tipo de servicio cuando el indicador se visualiza por centro de costos (TIPO CÁLCULO: CENTRO_COSTOS)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-Inclusión de pestaña FACTOR MULTIPLICADOR ACUMULADO en donde se visualiza el factor multiplicador acumulado de PAYC en cualquier rango de fechas seleccionado.</a:t>
            </a:r>
          </a:p>
          <a:p>
            <a:pPr lvl="2"/>
            <a:endParaRPr lang="es-ES" dirty="0"/>
          </a:p>
          <a:p>
            <a:r>
              <a:rPr lang="es-CO" b="1" dirty="0"/>
              <a:t>SOPORTE PARA META ESTRATÉGICA PERSONAS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ASISTIÓ A LA SESIÓN PARA EL ESTABLECIMIENTO DE LAS INICIATIVAS Y ACCIONES DE LA META DE PERSONAS</a:t>
            </a:r>
          </a:p>
          <a:p>
            <a:endParaRPr lang="es-CO" dirty="0"/>
          </a:p>
          <a:p>
            <a:r>
              <a:rPr lang="es-CO" b="1" dirty="0"/>
              <a:t>SOPORTE Y MANTENIMIENTO PROYECCIONES TRIMESTRALES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ATENDIERON DOS SOLICITUDES RELACIONADAS CON LAS PROYECCIONES TRIMESTRALES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MEJORAMIENTO DE LA UNIDAD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4527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r>
              <a:rPr lang="es-CO" sz="2400" b="1" dirty="0"/>
              <a:t>SITIO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SE AVANZÓ EN LA CREACIÓN DE UN SITIO INTERACTIVO PARA LA DOCUMENTACIÓN DE LOS PROCESOS DE LA UNIDAD</a:t>
            </a:r>
          </a:p>
          <a:p>
            <a:endParaRPr lang="es-CO" sz="2400" b="1" dirty="0"/>
          </a:p>
          <a:p>
            <a:r>
              <a:rPr lang="es-CO" sz="2400" b="1" dirty="0"/>
              <a:t>PROCEDIMIENTO DE ATENCIÓN DE REQUERIMIENTOS, SOPORTE Y MANTENIMIENTO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INICIÓ EL PROCESO DE CARACTERIZACIÓN FORMAL DE ESTE PROCEDIMIENTO (YA ESTA EN UN 80%)</a:t>
            </a:r>
          </a:p>
          <a:p>
            <a:pPr algn="just"/>
            <a:endParaRPr lang="es-CO" dirty="0"/>
          </a:p>
          <a:p>
            <a:r>
              <a:rPr lang="es-CO" sz="2400" b="1" dirty="0"/>
              <a:t>PROCEDIMIENTO DE PROYECCIÓN DE VARIABLES DE NEGOCIO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FINALIZÓ LA PRIMERA VERSIÓN DEL PROCEDIMIENTO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sz="2400" b="1" dirty="0"/>
              <a:t>MONITOREO Y SEGUIMIENTO UNIDAD</a:t>
            </a:r>
            <a:endParaRPr lang="es-CO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REALIZARON LAS PRIMERAS PRUEBAS DE CAPTURA AUTOMATIZADA DE LA INFORMACIÓN DEL SOFTWARE PARA EL REGISTRO DE HORAS.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algn="just"/>
            <a:r>
              <a:rPr lang="es-CO" sz="2400" b="1" dirty="0"/>
              <a:t>REPOSITORIO ARCHIVO UNIDAD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INICIÓ EL PROCESO DE IMPLEMENTACIÓN DE REPOSITORIOS REMOTOS PARA TENER UN ARCHIVO COMPARTIDO DE LA UNIDAD CON CONTROL DE VERSIONES.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8123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GESTIÓN DE CONOCIMIENTO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18895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621" y="197346"/>
            <a:ext cx="117187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endParaRPr lang="es-CO" dirty="0"/>
          </a:p>
          <a:p>
            <a:r>
              <a:rPr lang="es-CO" sz="2400" b="1" dirty="0"/>
              <a:t>COMUNIDAD CONOCIMIENTO PROCESOS CONSTRUCTIVOS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SE APOYÓ EN LA ELABORACIÓN DE UNA PIEZA GRÁFICA PARA LA COMUNIDAD</a:t>
            </a:r>
          </a:p>
          <a:p>
            <a:endParaRPr lang="es-CO" dirty="0"/>
          </a:p>
          <a:p>
            <a:r>
              <a:rPr lang="es-CO" sz="2400" b="1" dirty="0"/>
              <a:t>COMUNIDAD CONOCIMIENTO ABRA KADABRA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SE ASISTIÓ A LA COMUNIDAD DE GESTIÓN HUMANA</a:t>
            </a:r>
          </a:p>
          <a:p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  <a:p>
            <a:r>
              <a:rPr lang="es-CO" sz="2400" b="1" dirty="0"/>
              <a:t>DOCUMENTACIÓN PROYECCIÓN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SE REALIZÓ UN PRIMER INVENTARIO DE DOCUMENTACIÓN PARA LA PROYECCIÓN DE VARIABLES.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664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GESTIÓN HUMANA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682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PROYECTOS</a:t>
            </a:r>
          </a:p>
        </p:txBody>
      </p:sp>
    </p:spTree>
    <p:extLst>
      <p:ext uri="{BB962C8B-B14F-4D97-AF65-F5344CB8AC3E}">
        <p14:creationId xmlns:p14="http://schemas.microsoft.com/office/powerpoint/2010/main" val="371989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HSEQ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03840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720" y="-23044"/>
            <a:ext cx="4883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11234"/>
              </p:ext>
            </p:extLst>
          </p:nvPr>
        </p:nvGraphicFramePr>
        <p:xfrm>
          <a:off x="519285" y="461419"/>
          <a:ext cx="11153430" cy="5225415"/>
        </p:xfrm>
        <a:graphic>
          <a:graphicData uri="http://schemas.openxmlformats.org/drawingml/2006/table">
            <a:tbl>
              <a:tblPr/>
              <a:tblGrid>
                <a:gridCol w="3666571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009036">
                  <a:extLst>
                    <a:ext uri="{9D8B030D-6E8A-4147-A177-3AD203B41FA5}">
                      <a16:colId xmlns:a16="http://schemas.microsoft.com/office/drawing/2014/main" val="38046796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262842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212181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  <a:gridCol w="1113936">
                  <a:extLst>
                    <a:ext uri="{9D8B030D-6E8A-4147-A177-3AD203B41FA5}">
                      <a16:colId xmlns:a16="http://schemas.microsoft.com/office/drawing/2014/main" val="3549765904"/>
                    </a:ext>
                  </a:extLst>
                </a:gridCol>
                <a:gridCol w="1212464">
                  <a:extLst>
                    <a:ext uri="{9D8B030D-6E8A-4147-A177-3AD203B41FA5}">
                      <a16:colId xmlns:a16="http://schemas.microsoft.com/office/drawing/2014/main" val="1637206028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PLAN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SEMANAL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ESPERADO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AVANCE ESPERADO VS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43398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 oct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217588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 sept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59.09%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 dic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 </a:t>
                      </a:r>
                      <a:r>
                        <a:rPr lang="es-CO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-2.25%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mar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10. REPLANIFCACIÓN TRIMESTRAL DE NEGOCIO*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dirty="0"/>
                        <a:t>71.65</a:t>
                      </a: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77085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11. DIAGNÓSTICO PSL (ANALÍTICA – TECNOLOGÍA)****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25/06/2019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002745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7. OBSERVATORIO DE MERCADOS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4014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620745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65401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550871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56238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632270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562396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620745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550871"/>
            <a:ext cx="11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84FA22-00DB-472C-A36D-2883042DDE66}"/>
              </a:ext>
            </a:extLst>
          </p:cNvPr>
          <p:cNvSpPr txBox="1"/>
          <p:nvPr/>
        </p:nvSpPr>
        <p:spPr>
          <a:xfrm>
            <a:off x="497368" y="5723742"/>
            <a:ext cx="11153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000000"/>
                </a:solidFill>
                <a:latin typeface="Calibri" panose="020F0502020204030204" pitchFamily="34" charset="0"/>
              </a:rPr>
              <a:t>*Se estableció como fecha para tener los planes estratégicos el día 30 de junio del 2019.</a:t>
            </a:r>
            <a:endParaRPr lang="es-CO" sz="1200" dirty="0"/>
          </a:p>
          <a:p>
            <a:r>
              <a:rPr lang="es-CO" sz="1200" dirty="0"/>
              <a:t>***El proyecto no se planificó en su fase inicial, y por lo tanto, no tiene una fecha de finalización</a:t>
            </a:r>
          </a:p>
          <a:p>
            <a:r>
              <a:rPr lang="es-CO" sz="1200" dirty="0"/>
              <a:t>**Se encuentra en su fase de concepción</a:t>
            </a:r>
          </a:p>
          <a:p>
            <a:r>
              <a:rPr lang="es-CO" sz="1200" dirty="0"/>
              <a:t>****Se corrió la fecha de finalización de la etapa de análisis dado que estaba para finalizar ayer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32F002-9506-46BD-B80F-C6397FB74091}"/>
              </a:ext>
            </a:extLst>
          </p:cNvPr>
          <p:cNvSpPr/>
          <p:nvPr/>
        </p:nvSpPr>
        <p:spPr>
          <a:xfrm>
            <a:off x="1491538" y="66113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157F07-CA96-40DD-B575-14FA403AB8AF}"/>
              </a:ext>
            </a:extLst>
          </p:cNvPr>
          <p:cNvSpPr txBox="1"/>
          <p:nvPr/>
        </p:nvSpPr>
        <p:spPr>
          <a:xfrm>
            <a:off x="1876269" y="6515469"/>
            <a:ext cx="271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Reprogramado parcialmente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9318" y="195005"/>
            <a:ext cx="11253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/>
              <a:t>AVANCE ESTIMADO:</a:t>
            </a:r>
            <a:r>
              <a:rPr lang="es-CO" sz="1400" b="1" dirty="0">
                <a:latin typeface="Calibri" panose="020F0502020204030204" pitchFamily="34" charset="0"/>
              </a:rPr>
              <a:t>71.77</a:t>
            </a:r>
            <a:r>
              <a:rPr lang="es-CO" sz="1400" b="1" dirty="0"/>
              <a:t>%</a:t>
            </a:r>
          </a:p>
          <a:p>
            <a:r>
              <a:rPr lang="es-CO" sz="14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CORRIGIERON 5 ERRORES ENCONTRADOS EN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SE RE-INICIARON LAS PRUEBAS PACTADAS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29145" y="2017137"/>
            <a:ext cx="112535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CONTINUAR CON LA REALIZACIÓN DE PRUEBAS E IMPLEMENTAR LAS MEJORAS/CORRECCIONES IDENTIFICADAS.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AJUSTAR EL DISEÑO DE LA HERRAMIENTA PARA REGISTRO EXTERNO DE CONTRATISTAS DE ACUERDO CON LA REUNIÓN REALIZADA CON MAURICIO.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INICIAR PRUEBAS REALES DE CALIFICACIÓN DE CONTRATISTAS UNA VEZ SE IMPLEMENTEN LAS CORRECCIONES Y MEJORAS DETECTADAS DURANTE LA REUNIÓN DE INICIO DE PRUEBAS.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29145" y="3668574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8807686" y="20927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134289" y="21632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082575" y="13939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423426" y="12468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AD1E043-BBE8-4F3B-92CB-687EC060083A}"/>
              </a:ext>
            </a:extLst>
          </p:cNvPr>
          <p:cNvSpPr txBox="1"/>
          <p:nvPr/>
        </p:nvSpPr>
        <p:spPr>
          <a:xfrm>
            <a:off x="5966288" y="3662673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61DE43-CA14-4D49-9D79-13D4171A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8" y="4207293"/>
            <a:ext cx="11139765" cy="21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10. RE-PLANIFICACIÓN TRIMESTRAL DE NEGOCIO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0335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307817" y="3810763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596852" y="6506932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1EFFE3-688F-4BD4-A1EE-D4BDA4D89154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BA3D1A-84C1-47E5-B269-DEB17FA3C1DE}"/>
              </a:ext>
            </a:extLst>
          </p:cNvPr>
          <p:cNvSpPr txBox="1"/>
          <p:nvPr/>
        </p:nvSpPr>
        <p:spPr>
          <a:xfrm>
            <a:off x="6985364" y="653464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C8B169-ECC4-4DA6-8AD7-DFDDDE36C5A2}"/>
              </a:ext>
            </a:extLst>
          </p:cNvPr>
          <p:cNvSpPr txBox="1"/>
          <p:nvPr/>
        </p:nvSpPr>
        <p:spPr>
          <a:xfrm>
            <a:off x="418652" y="227111"/>
            <a:ext cx="1125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ESTIMADO:72.91%</a:t>
            </a:r>
            <a:endParaRPr lang="es-CO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O" sz="1600" b="1" dirty="0"/>
              <a:t>AVANCES</a:t>
            </a:r>
          </a:p>
          <a:p>
            <a:endParaRPr lang="es-CO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AJUSTARON LOS EJERCICIOS DE ACUERDO C ON LOS COMENTARIOS REALIZADOS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PRESENTARON LAS PROYECCIONES Y EJERCICIOS DE ANÁLISIS A LA ALTA 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ENVÏO LA PRESENTACIÓN A LOS ASISTENTES.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D690906-7078-4A09-A6EE-D0E5ECBBFA7A}"/>
              </a:ext>
            </a:extLst>
          </p:cNvPr>
          <p:cNvSpPr/>
          <p:nvPr/>
        </p:nvSpPr>
        <p:spPr>
          <a:xfrm>
            <a:off x="307817" y="2643509"/>
            <a:ext cx="107896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PASO A SEGUIR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FINALIZAR METAS ESTRATÉGICAS Y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ELABORAR Y AJUSTAR HERRAMIENTA(INDICADORES) PARA MONITOREO Y SEGUIMIENTO A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ATENDER A CADA ÁREA CON SUS DUDAS, CORRECCIONES Y SUGERENCIAS AL DOCUMENTO PRESENTADO</a:t>
            </a:r>
            <a:endParaRPr lang="es-CO" sz="1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7745DC-6EFE-40F1-8419-5305A363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2" y="4160823"/>
            <a:ext cx="11144620" cy="20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11. DIAGNÓSTICO PSL (ANALÍTICA/TECNOLOGÍA)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7156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3270" y="408303"/>
            <a:ext cx="11253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</a:t>
            </a:r>
            <a:r>
              <a:rPr lang="es-CO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78.26</a:t>
            </a:r>
            <a:r>
              <a:rPr lang="es-CO" sz="1600" b="1" dirty="0"/>
              <a:t>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RECOLECCIÓN DE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INICIÓ LA ETAPA DE ANÁLISIS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REPROGRAMO LA ETAPA DE ANÁLISIS, SIN EMBARGO, NO SE CORRIÓ LA FECHA FINAL.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ANALIZAR LA INFORMACIÓN Y PRESENTAR A TECNOLOGÍA LOS RESULTADOS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340144" y="2433798"/>
            <a:ext cx="7018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/>
              <a:t>POR ETAPAS / FASES -&gt; PENDIENTE DE VALIDAR LA METODOLOGÍA Y LAS FECHAS.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C283E64-960F-4415-B759-8C982D8A8D66}"/>
              </a:ext>
            </a:extLst>
          </p:cNvPr>
          <p:cNvSpPr txBox="1"/>
          <p:nvPr/>
        </p:nvSpPr>
        <p:spPr>
          <a:xfrm>
            <a:off x="458304" y="6396094"/>
            <a:ext cx="568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Diferencia porcentual = (Avance real – Avance esperado ) / Avance esperado</a:t>
            </a:r>
            <a:endParaRPr lang="es-CO" sz="1400" i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B1C33E-6FBB-498E-B771-1DB17969CD50}"/>
              </a:ext>
            </a:extLst>
          </p:cNvPr>
          <p:cNvSpPr/>
          <p:nvPr/>
        </p:nvSpPr>
        <p:spPr>
          <a:xfrm>
            <a:off x="450980" y="6113961"/>
            <a:ext cx="109899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No se realizó al inicio un cronograma para este proyecto dado que se fue construyendo el alcance durante la misma ejecución del proyecto</a:t>
            </a:r>
            <a:endParaRPr lang="es-CO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BFB8AC-B857-4361-AACC-9A87A9D2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0" y="2938425"/>
            <a:ext cx="11066998" cy="2627369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589190FB-C564-4907-B6B8-B367371D4225}"/>
              </a:ext>
            </a:extLst>
          </p:cNvPr>
          <p:cNvSpPr/>
          <p:nvPr/>
        </p:nvSpPr>
        <p:spPr>
          <a:xfrm>
            <a:off x="6501987" y="6612225"/>
            <a:ext cx="302602" cy="16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80AC33D-0D0E-49F9-8349-EBF2FE516A04}"/>
              </a:ext>
            </a:extLst>
          </p:cNvPr>
          <p:cNvSpPr txBox="1"/>
          <p:nvPr/>
        </p:nvSpPr>
        <p:spPr>
          <a:xfrm>
            <a:off x="6985364" y="6534641"/>
            <a:ext cx="207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Avance - Reprogramado</a:t>
            </a:r>
          </a:p>
        </p:txBody>
      </p:sp>
    </p:spTree>
    <p:extLst>
      <p:ext uri="{BB962C8B-B14F-4D97-AF65-F5344CB8AC3E}">
        <p14:creationId xmlns:p14="http://schemas.microsoft.com/office/powerpoint/2010/main" val="3362453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20542</TotalTime>
  <Words>1070</Words>
  <Application>Microsoft Office PowerPoint</Application>
  <PresentationFormat>Panorámica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1340</cp:revision>
  <dcterms:created xsi:type="dcterms:W3CDTF">2018-06-13T17:56:08Z</dcterms:created>
  <dcterms:modified xsi:type="dcterms:W3CDTF">2019-06-04T15:52:08Z</dcterms:modified>
</cp:coreProperties>
</file>