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12" r:id="rId3"/>
    <p:sldId id="308" r:id="rId4"/>
    <p:sldId id="304" r:id="rId5"/>
    <p:sldId id="309" r:id="rId6"/>
    <p:sldId id="318" r:id="rId7"/>
    <p:sldId id="305" r:id="rId8"/>
    <p:sldId id="306" r:id="rId9"/>
    <p:sldId id="319" r:id="rId10"/>
    <p:sldId id="30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0</a:t>
            </a:r>
            <a:r>
              <a:rPr lang="es-CO" sz="7200" dirty="0" smtClean="0"/>
              <a:t>5</a:t>
            </a:r>
            <a:r>
              <a:rPr lang="es-CO" sz="7200" dirty="0" smtClean="0"/>
              <a:t> </a:t>
            </a:r>
            <a:r>
              <a:rPr lang="es-CO" sz="7200" dirty="0"/>
              <a:t>DE </a:t>
            </a:r>
            <a:r>
              <a:rPr lang="es-CO" sz="7200" dirty="0" smtClean="0"/>
              <a:t>AGO</a:t>
            </a:r>
            <a:r>
              <a:rPr lang="es-CO" sz="7200" dirty="0" smtClean="0"/>
              <a:t> </a:t>
            </a:r>
            <a:r>
              <a:rPr lang="es-CO" sz="7200" dirty="0"/>
              <a:t>DE 2019</a:t>
            </a:r>
          </a:p>
          <a:p>
            <a:pPr algn="ctr"/>
            <a:r>
              <a:rPr lang="es-CO" sz="4400" dirty="0"/>
              <a:t>PERIODO: </a:t>
            </a:r>
            <a:r>
              <a:rPr lang="es-CO" sz="4400" dirty="0" smtClean="0"/>
              <a:t>29</a:t>
            </a:r>
            <a:r>
              <a:rPr lang="es-CO" sz="4400" dirty="0" smtClean="0"/>
              <a:t> </a:t>
            </a:r>
            <a:r>
              <a:rPr lang="es-CO" sz="4400" dirty="0" smtClean="0"/>
              <a:t>jul </a:t>
            </a:r>
            <a:r>
              <a:rPr lang="es-CO" sz="4400" dirty="0"/>
              <a:t>– </a:t>
            </a:r>
            <a:r>
              <a:rPr lang="es-CO" sz="4400" dirty="0" smtClean="0"/>
              <a:t>05</a:t>
            </a:r>
            <a:r>
              <a:rPr lang="es-CO" sz="4400" dirty="0" smtClean="0"/>
              <a:t> </a:t>
            </a:r>
            <a:r>
              <a:rPr lang="es-CO" sz="4400" dirty="0" err="1" smtClean="0"/>
              <a:t>ago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53711" y="749635"/>
            <a:ext cx="1168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 smtClean="0"/>
              <a:t>N/A</a:t>
            </a:r>
            <a:endParaRPr lang="es-CO" sz="1600" dirty="0" smtClean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7788D5E-21EE-45C8-BE6C-8121D1B2BAD3}"/>
              </a:ext>
            </a:extLst>
          </p:cNvPr>
          <p:cNvSpPr txBox="1"/>
          <p:nvPr/>
        </p:nvSpPr>
        <p:spPr>
          <a:xfrm>
            <a:off x="224270" y="131619"/>
            <a:ext cx="1106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ASPECTOS NEGATIVOS</a:t>
            </a:r>
          </a:p>
        </p:txBody>
      </p:sp>
    </p:spTree>
    <p:extLst>
      <p:ext uri="{BB962C8B-B14F-4D97-AF65-F5344CB8AC3E}">
        <p14:creationId xmlns:p14="http://schemas.microsoft.com/office/powerpoint/2010/main" val="35807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7505" y="524435"/>
            <a:ext cx="1106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ÍNDICE</a:t>
            </a:r>
          </a:p>
          <a:p>
            <a:endParaRPr lang="es-CO" sz="2000" dirty="0"/>
          </a:p>
          <a:p>
            <a:r>
              <a:rPr lang="es-CO" sz="2000" dirty="0">
                <a:hlinkClick r:id="rId2" action="ppaction://hlinksldjump"/>
              </a:rPr>
              <a:t>1. RESUMEN GENERAL</a:t>
            </a:r>
            <a:endParaRPr lang="es-CO" sz="2000" dirty="0"/>
          </a:p>
          <a:p>
            <a:r>
              <a:rPr lang="es-CO" sz="2000" dirty="0">
                <a:hlinkClick r:id="rId3" action="ppaction://hlinksldjump"/>
              </a:rPr>
              <a:t>1.1. LOGROS Y AVANCE PROYECTOS</a:t>
            </a:r>
            <a:endParaRPr lang="es-CO" sz="2000" dirty="0"/>
          </a:p>
          <a:p>
            <a:r>
              <a:rPr lang="es-CO" sz="2000" dirty="0">
                <a:hlinkClick r:id="rId4" action="ppaction://hlinksldjump"/>
              </a:rPr>
              <a:t>1.2. ESTADO PROGRAMA DE </a:t>
            </a:r>
            <a:r>
              <a:rPr lang="es-CO" sz="2000" dirty="0" smtClean="0">
                <a:hlinkClick r:id="rId4" action="ppaction://hlinksldjump"/>
              </a:rPr>
              <a:t>PROYECTOS</a:t>
            </a:r>
            <a:endParaRPr lang="es-CO" sz="2000" dirty="0" smtClean="0"/>
          </a:p>
          <a:p>
            <a:r>
              <a:rPr lang="es-CO" sz="2000" dirty="0" smtClean="0">
                <a:hlinkClick r:id="rId5" action="ppaction://hlinksldjump"/>
              </a:rPr>
              <a:t>1.3. </a:t>
            </a:r>
            <a:r>
              <a:rPr lang="es-CO" sz="2000" dirty="0">
                <a:hlinkClick r:id="rId5" action="ppaction://hlinksldjump"/>
              </a:rPr>
              <a:t>LOGROS Y AVANCE PROYECCIÓN DE </a:t>
            </a:r>
            <a:r>
              <a:rPr lang="es-CO" sz="2000" dirty="0" smtClean="0">
                <a:hlinkClick r:id="rId5" action="ppaction://hlinksldjump"/>
              </a:rPr>
              <a:t>VARIABLES</a:t>
            </a:r>
            <a:endParaRPr lang="es-CO" sz="2000" dirty="0"/>
          </a:p>
          <a:p>
            <a:r>
              <a:rPr lang="es-CO" sz="2000" dirty="0" smtClean="0">
                <a:hlinkClick r:id="rId5" action="ppaction://hlinksldjump"/>
              </a:rPr>
              <a:t>1.4. </a:t>
            </a:r>
            <a:r>
              <a:rPr lang="es-CO" sz="2000" dirty="0">
                <a:hlinkClick r:id="rId5" action="ppaction://hlinksldjump"/>
              </a:rPr>
              <a:t>LOGROS Y AVANCE MEJORAMIENTO </a:t>
            </a:r>
            <a:r>
              <a:rPr lang="es-CO" sz="2000" dirty="0" smtClean="0">
                <a:hlinkClick r:id="rId5" action="ppaction://hlinksldjump"/>
              </a:rPr>
              <a:t>UNIDAD</a:t>
            </a:r>
            <a:endParaRPr lang="es-CO" sz="2000" dirty="0" smtClean="0"/>
          </a:p>
          <a:p>
            <a:r>
              <a:rPr lang="es-CO" sz="2000" dirty="0" smtClean="0">
                <a:hlinkClick r:id="rId6" action="ppaction://hlinksldjump"/>
              </a:rPr>
              <a:t>1.5. </a:t>
            </a:r>
            <a:r>
              <a:rPr lang="es-CO" sz="2000" dirty="0">
                <a:hlinkClick r:id="rId6" action="ppaction://hlinksldjump"/>
              </a:rPr>
              <a:t>LOGROS Y AVANCE ATENCIÓN </a:t>
            </a:r>
            <a:r>
              <a:rPr lang="es-CO" sz="2000" dirty="0" smtClean="0">
                <a:hlinkClick r:id="rId6" action="ppaction://hlinksldjump"/>
              </a:rPr>
              <a:t>REQUERIMIENTOS</a:t>
            </a:r>
            <a:endParaRPr lang="es-CO" sz="2000" dirty="0" smtClean="0"/>
          </a:p>
          <a:p>
            <a:r>
              <a:rPr lang="es-CO" sz="2000" dirty="0" smtClean="0">
                <a:hlinkClick r:id="rId7" action="ppaction://hlinksldjump"/>
              </a:rPr>
              <a:t>1.6. EJERCICIOS DE ANÁLISIS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949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RESUMEN GENERAL</a:t>
            </a:r>
          </a:p>
        </p:txBody>
      </p:sp>
    </p:spTree>
    <p:extLst>
      <p:ext uri="{BB962C8B-B14F-4D97-AF65-F5344CB8AC3E}">
        <p14:creationId xmlns:p14="http://schemas.microsoft.com/office/powerpoint/2010/main" val="1136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7" y="2711226"/>
            <a:ext cx="11617217" cy="410642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3E247611-7032-494C-AE3A-9755FA8E1182}"/>
              </a:ext>
            </a:extLst>
          </p:cNvPr>
          <p:cNvSpPr txBox="1"/>
          <p:nvPr/>
        </p:nvSpPr>
        <p:spPr>
          <a:xfrm>
            <a:off x="224269" y="131619"/>
            <a:ext cx="1168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RESUMEN GENERAL – LOGROS Y AVANCE </a:t>
            </a:r>
            <a:r>
              <a:rPr lang="es-CO" sz="2800" dirty="0" smtClean="0"/>
              <a:t>PROYECTOS</a:t>
            </a:r>
            <a:endParaRPr lang="es-CO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83153" y="636184"/>
            <a:ext cx="116845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PROYECTO </a:t>
            </a:r>
            <a:r>
              <a:rPr lang="es-CO" sz="1600" b="1" dirty="0" smtClean="0"/>
              <a:t>2. (CONTROL PROYECTOS – </a:t>
            </a:r>
            <a:r>
              <a:rPr lang="es-CO" sz="1600" b="1" dirty="0" smtClean="0"/>
              <a:t>65</a:t>
            </a:r>
            <a:r>
              <a:rPr lang="es-CO" sz="1600" b="1" dirty="0" smtClean="0"/>
              <a:t>.2h</a:t>
            </a:r>
            <a:r>
              <a:rPr lang="es-CO" sz="1600" b="1" dirty="0" smtClean="0"/>
              <a:t>): </a:t>
            </a:r>
            <a:r>
              <a:rPr lang="es-CO" sz="1600" dirty="0" smtClean="0"/>
              <a:t>Se </a:t>
            </a:r>
            <a:r>
              <a:rPr lang="es-CO" sz="1600" dirty="0" smtClean="0"/>
              <a:t>ajustó la maqueta, se elaboró un manual de uso  y puso en marcha una herramienta para recibir retroalimentación. Además, s</a:t>
            </a:r>
            <a:r>
              <a:rPr lang="es-CO" sz="1600" dirty="0" smtClean="0"/>
              <a:t>e continuó la presentación </a:t>
            </a:r>
            <a:r>
              <a:rPr lang="es-CO" sz="1600" dirty="0" smtClean="0"/>
              <a:t>la maqueta a la comunidad de </a:t>
            </a:r>
            <a:r>
              <a:rPr lang="es-CO" sz="1600" dirty="0" smtClean="0"/>
              <a:t>controles</a:t>
            </a:r>
            <a:r>
              <a:rPr lang="es-CO" sz="1600" dirty="0"/>
              <a:t> </a:t>
            </a:r>
            <a:r>
              <a:rPr lang="es-CO" sz="1600" dirty="0" smtClean="0"/>
              <a:t>y a</a:t>
            </a:r>
            <a:r>
              <a:rPr lang="es-CO" sz="1600" dirty="0" smtClean="0"/>
              <a:t> HSEQ. También se pudo presentar a la gerencia técnica y se recibieron las retroalimentaciones. </a:t>
            </a:r>
            <a:r>
              <a:rPr lang="es-CO" sz="1600" dirty="0"/>
              <a:t>Q</a:t>
            </a:r>
            <a:r>
              <a:rPr lang="es-CO" sz="1600" dirty="0" smtClean="0"/>
              <a:t>ueda pendiente ajustar diseño s para iniciar.</a:t>
            </a:r>
          </a:p>
          <a:p>
            <a:pPr algn="just"/>
            <a:r>
              <a:rPr lang="es-CO" sz="1600" b="1" dirty="0" smtClean="0"/>
              <a:t>PROYECTO 3. (APRENDIZ DE PRECIOS – 0.05h): </a:t>
            </a:r>
            <a:r>
              <a:rPr lang="es-CO" sz="1600" dirty="0" smtClean="0"/>
              <a:t>Se pactó la fecha de la entrega de la base de datos de precios depurada para finalizar octubre y por lo tanto se </a:t>
            </a:r>
            <a:r>
              <a:rPr lang="es-CO" sz="1600" b="1" dirty="0" smtClean="0"/>
              <a:t>reprogramó el proyecto</a:t>
            </a:r>
            <a:r>
              <a:rPr lang="es-CO" sz="1600" dirty="0" smtClean="0"/>
              <a:t>.</a:t>
            </a:r>
            <a:endParaRPr lang="es-CO" sz="1600" b="1" dirty="0"/>
          </a:p>
          <a:p>
            <a:pPr algn="just"/>
            <a:r>
              <a:rPr lang="es-CO" sz="1600" b="1" dirty="0"/>
              <a:t>PROYECTO 5</a:t>
            </a:r>
            <a:r>
              <a:rPr lang="es-CO" sz="1600" b="1" dirty="0" smtClean="0"/>
              <a:t>. (CONTRATISTAS– 19.8h</a:t>
            </a:r>
            <a:r>
              <a:rPr lang="es-CO" sz="1600" b="1" dirty="0"/>
              <a:t>): </a:t>
            </a:r>
            <a:r>
              <a:rPr lang="es-CO" sz="1600" dirty="0" smtClean="0"/>
              <a:t>Se avanzó en 13 tareas previstas como parte del cierre (corrección de errores de la aplicación, implementación funcionalidades </a:t>
            </a:r>
            <a:r>
              <a:rPr lang="es-CO" sz="1600" dirty="0" err="1" smtClean="0"/>
              <a:t>reporteador</a:t>
            </a:r>
            <a:r>
              <a:rPr lang="es-CO" sz="1600" dirty="0" smtClean="0"/>
              <a:t>, ejecución modelos predictivos, </a:t>
            </a:r>
            <a:r>
              <a:rPr lang="es-CO" sz="1600" dirty="0" err="1" smtClean="0"/>
              <a:t>etc</a:t>
            </a:r>
            <a:r>
              <a:rPr lang="es-CO" sz="1600" dirty="0" smtClean="0"/>
              <a:t>).</a:t>
            </a:r>
            <a:endParaRPr lang="es-CO" sz="1600" dirty="0"/>
          </a:p>
          <a:p>
            <a:pPr algn="just"/>
            <a:r>
              <a:rPr lang="es-CO" sz="1600" b="1" dirty="0" smtClean="0"/>
              <a:t>PROYECTO 12. (FORMATO TEMPORAL – 2.1h):</a:t>
            </a:r>
            <a:r>
              <a:rPr lang="es-CO" sz="1600" dirty="0"/>
              <a:t> </a:t>
            </a:r>
            <a:r>
              <a:rPr lang="es-CO" sz="1600" dirty="0" smtClean="0"/>
              <a:t>Se implementó la funcionalidad de trazabilidad de cambios sobre el formato.</a:t>
            </a:r>
            <a:endParaRPr lang="es-CO" sz="1600" b="1" dirty="0" smtClean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7884070" y="6291326"/>
            <a:ext cx="340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21765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0009" y="-23044"/>
            <a:ext cx="10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ESTADO PROGRAMA DE </a:t>
            </a:r>
            <a:r>
              <a:rPr lang="es-CO" sz="3200" dirty="0" smtClean="0"/>
              <a:t>PROYECTOS</a:t>
            </a:r>
            <a:endParaRPr lang="es-CO" sz="3200" dirty="0"/>
          </a:p>
        </p:txBody>
      </p:sp>
      <p:sp>
        <p:nvSpPr>
          <p:cNvPr id="34" name="Rectángulo 33"/>
          <p:cNvSpPr/>
          <p:nvPr/>
        </p:nvSpPr>
        <p:spPr>
          <a:xfrm>
            <a:off x="274896" y="6431764"/>
            <a:ext cx="11917104" cy="42623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6" name="Tabla 35">
            <a:extLst>
              <a:ext uri="{FF2B5EF4-FFF2-40B4-BE49-F238E27FC236}">
                <a16:creationId xmlns=""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15260"/>
              </p:ext>
            </p:extLst>
          </p:nvPr>
        </p:nvGraphicFramePr>
        <p:xfrm>
          <a:off x="581255" y="1016736"/>
          <a:ext cx="11171475" cy="4826752"/>
        </p:xfrm>
        <a:graphic>
          <a:graphicData uri="http://schemas.openxmlformats.org/drawingml/2006/table">
            <a:tbl>
              <a:tblPr/>
              <a:tblGrid>
                <a:gridCol w="3873639">
                  <a:extLst>
                    <a:ext uri="{9D8B030D-6E8A-4147-A177-3AD203B41FA5}">
                      <a16:colId xmlns="" xmlns:a16="http://schemas.microsoft.com/office/drawing/2014/main" val="767944482"/>
                    </a:ext>
                  </a:extLst>
                </a:gridCol>
                <a:gridCol w="1066022">
                  <a:extLst>
                    <a:ext uri="{9D8B030D-6E8A-4147-A177-3AD203B41FA5}">
                      <a16:colId xmlns="" xmlns:a16="http://schemas.microsoft.com/office/drawing/2014/main" val="3804679691"/>
                    </a:ext>
                  </a:extLst>
                </a:gridCol>
                <a:gridCol w="1146151">
                  <a:extLst>
                    <a:ext uri="{9D8B030D-6E8A-4147-A177-3AD203B41FA5}">
                      <a16:colId xmlns="" xmlns:a16="http://schemas.microsoft.com/office/drawing/2014/main" val="1754076106"/>
                    </a:ext>
                  </a:extLst>
                </a:gridCol>
                <a:gridCol w="1250170">
                  <a:extLst>
                    <a:ext uri="{9D8B030D-6E8A-4147-A177-3AD203B41FA5}">
                      <a16:colId xmlns="" xmlns:a16="http://schemas.microsoft.com/office/drawing/2014/main" val="1868153630"/>
                    </a:ext>
                  </a:extLst>
                </a:gridCol>
                <a:gridCol w="1384403">
                  <a:extLst>
                    <a:ext uri="{9D8B030D-6E8A-4147-A177-3AD203B41FA5}">
                      <a16:colId xmlns="" xmlns:a16="http://schemas.microsoft.com/office/drawing/2014/main" val="994229716"/>
                    </a:ext>
                  </a:extLst>
                </a:gridCol>
                <a:gridCol w="1101728">
                  <a:extLst>
                    <a:ext uri="{9D8B030D-6E8A-4147-A177-3AD203B41FA5}">
                      <a16:colId xmlns="" xmlns:a16="http://schemas.microsoft.com/office/drawing/2014/main" val="3549765904"/>
                    </a:ext>
                  </a:extLst>
                </a:gridCol>
                <a:gridCol w="1349362">
                  <a:extLst>
                    <a:ext uri="{9D8B030D-6E8A-4147-A177-3AD203B41FA5}">
                      <a16:colId xmlns="" xmlns:a16="http://schemas.microsoft.com/office/drawing/2014/main" val="1637206028"/>
                    </a:ext>
                  </a:extLst>
                </a:gridCol>
              </a:tblGrid>
              <a:tr h="555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ESTADO SEMANA ANTERIOR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ESTADO  </a:t>
                      </a:r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AVANCE</a:t>
                      </a:r>
                      <a:r>
                        <a:rPr lang="es-CO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SEMANAL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2881005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1900917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</a:t>
                      </a:r>
                      <a:r>
                        <a:rPr lang="es-CO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dic  </a:t>
                      </a: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42.67%</a:t>
                      </a:r>
                      <a:endParaRPr lang="es-CO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-2.79%</a:t>
                      </a:r>
                      <a:endParaRPr lang="es-CO" sz="1400" b="1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9924961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8.11%</a:t>
                      </a:r>
                      <a:endParaRPr lang="es-CO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797405"/>
                  </a:ext>
                </a:extLst>
              </a:tr>
              <a:tr h="159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6329279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</a:t>
                      </a:r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CONTRATISTAS -FASE 1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94.42%</a:t>
                      </a:r>
                      <a:endParaRPr lang="es-CO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95.86%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-3.39%</a:t>
                      </a:r>
                      <a:endParaRPr lang="es-CO" sz="1400" b="1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02184303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349912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C3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7029893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NEGOCIO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74.88%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-1.16%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1770855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</a:t>
                      </a:r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TECNOLOGÍA)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 jul 2019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96.97%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96.97%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s-CO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7002745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7740149"/>
                  </a:ext>
                </a:extLst>
              </a:tr>
              <a:tr h="280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12. FORMATO TEMPORAL CONTROL PRESUPUESTAL</a:t>
                      </a:r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.*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r" fontAlgn="b"/>
                      <a:r>
                        <a:rPr lang="es-C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639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5156862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=""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1829576" y="6515489"/>
            <a:ext cx="302602" cy="163266"/>
          </a:xfrm>
          <a:prstGeom prst="rect">
            <a:avLst/>
          </a:prstGeom>
          <a:solidFill>
            <a:srgbClr val="4C639D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=""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2990406" y="6518653"/>
            <a:ext cx="288928" cy="163265"/>
          </a:xfrm>
          <a:prstGeom prst="rect">
            <a:avLst/>
          </a:prstGeom>
          <a:solidFill>
            <a:srgbClr val="268C3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=""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2104465" y="6445615"/>
            <a:ext cx="10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smtClean="0">
                <a:solidFill>
                  <a:prstClr val="black"/>
                </a:solidFill>
                <a:ea typeface="MS PGothic" pitchFamily="34" charset="-128"/>
              </a:rPr>
              <a:t>En cierre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=""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3236001" y="645604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prstClr val="black"/>
                </a:solidFill>
                <a:ea typeface="MS PGothic" pitchFamily="34" charset="-128"/>
              </a:rPr>
              <a:t>Finalizado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=""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00958" y="6513636"/>
            <a:ext cx="302602" cy="163266"/>
          </a:xfrm>
          <a:prstGeom prst="rect">
            <a:avLst/>
          </a:prstGeom>
          <a:solidFill>
            <a:srgbClr val="4C639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=""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846819" y="6458277"/>
            <a:ext cx="9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prstClr val="black"/>
                </a:solidFill>
                <a:ea typeface="MS PGothic" pitchFamily="34" charset="-128"/>
              </a:rPr>
              <a:t>En </a:t>
            </a:r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avance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=""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4206105" y="6502939"/>
            <a:ext cx="302602" cy="16326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=""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4451966" y="6447580"/>
            <a:ext cx="9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Por iniciar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=""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5519076" y="6509578"/>
            <a:ext cx="302602" cy="1632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5764937" y="6454219"/>
            <a:ext cx="173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Sin avance semanal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=""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7445820" y="6516219"/>
            <a:ext cx="302602" cy="1632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7691681" y="6460860"/>
            <a:ext cx="173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Reprogramado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497620" y="5844779"/>
            <a:ext cx="1105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prstClr val="black"/>
                </a:solidFill>
                <a:ea typeface="MS PGothic" pitchFamily="34" charset="-128"/>
              </a:rPr>
              <a:t>*No se presenta con cronograma pues se descartó como proyecto formal, sin embargo, se mantiene en el programa de proyectos debido a que se están realizando tareas  simples con el formato temporal entre analítica y HSEQ.</a:t>
            </a:r>
            <a:endParaRPr lang="es-CO" sz="1400" dirty="0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4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LOGROS </a:t>
            </a:r>
            <a:r>
              <a:rPr lang="es-CO" sz="3200" dirty="0"/>
              <a:t>Y AVANCE </a:t>
            </a:r>
            <a:r>
              <a:rPr lang="es-CO" sz="3200" dirty="0" smtClean="0"/>
              <a:t>PROYECCIÓN VARIABLES </a:t>
            </a:r>
            <a:r>
              <a:rPr lang="es-CO" sz="3200" dirty="0" smtClean="0"/>
              <a:t>(</a:t>
            </a:r>
            <a:r>
              <a:rPr lang="es-CO" sz="3200" dirty="0" smtClean="0"/>
              <a:t>10</a:t>
            </a:r>
            <a:r>
              <a:rPr lang="es-CO" sz="3200" dirty="0" smtClean="0"/>
              <a:t>.2 </a:t>
            </a:r>
            <a:r>
              <a:rPr lang="es-CO" sz="3200" dirty="0" smtClean="0"/>
              <a:t>h)</a:t>
            </a:r>
            <a:endParaRPr lang="es-CO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24270" y="743289"/>
            <a:ext cx="1152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revisaron los resultados y se solicitaron ciertos ajustes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presentaron los resultados a la gerencias técnica, </a:t>
            </a:r>
            <a:r>
              <a:rPr lang="es-CO" sz="1600" dirty="0" err="1" smtClean="0"/>
              <a:t>admon</a:t>
            </a:r>
            <a:r>
              <a:rPr lang="es-CO" sz="1600" dirty="0" smtClean="0"/>
              <a:t>/fin y comercial para validar los resultados. Se pactaron 5 correcciones antes de liberar el producto.</a:t>
            </a:r>
            <a:endParaRPr lang="es-CO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65" y="1601181"/>
            <a:ext cx="11501566" cy="406554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7785610" y="5181281"/>
            <a:ext cx="3369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3639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24269" y="975543"/>
            <a:ext cx="1108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elaboró un primer plan de trabajo para la convocatoria.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investigó sobre interventoría con realidad aumentada.</a:t>
            </a:r>
            <a:r>
              <a:rPr lang="es-CO" sz="1600" dirty="0" smtClean="0"/>
              <a:t> </a:t>
            </a:r>
            <a:endParaRPr lang="es-CO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2CB74CB-4A24-468E-BDD9-7FA6AB47E5BC}"/>
              </a:ext>
            </a:extLst>
          </p:cNvPr>
          <p:cNvSpPr txBox="1"/>
          <p:nvPr/>
        </p:nvSpPr>
        <p:spPr>
          <a:xfrm>
            <a:off x="224269" y="131619"/>
            <a:ext cx="1171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MEJORAMIENTO UNIDAD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7" y="1474102"/>
            <a:ext cx="11483788" cy="405926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7830282" y="5054203"/>
            <a:ext cx="336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1665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RESUMEN GENERAL – LOGROS Y AVANCE ATENCIÓN REQUERIMIENTOS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224270" y="6380611"/>
            <a:ext cx="3182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6" y="987869"/>
            <a:ext cx="7753350" cy="2657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70" y="3755677"/>
            <a:ext cx="3448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D9ECE2E-24D1-4AA0-9E97-E8444E939372}"/>
              </a:ext>
            </a:extLst>
          </p:cNvPr>
          <p:cNvSpPr txBox="1"/>
          <p:nvPr/>
        </p:nvSpPr>
        <p:spPr>
          <a:xfrm>
            <a:off x="224270" y="131619"/>
            <a:ext cx="11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LOGROS </a:t>
            </a:r>
            <a:r>
              <a:rPr lang="es-CO" sz="3200" dirty="0"/>
              <a:t>Y AVANCE </a:t>
            </a:r>
            <a:r>
              <a:rPr lang="es-CO" sz="3200" dirty="0" smtClean="0"/>
              <a:t>EJERCICIOS DE ANÁLISIS (4.37 </a:t>
            </a:r>
            <a:r>
              <a:rPr lang="es-CO" sz="3200" dirty="0" smtClean="0"/>
              <a:t>h)</a:t>
            </a:r>
            <a:endParaRPr lang="es-CO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C1BEC5A-350C-4E03-BD92-F03E9F611ED2}"/>
              </a:ext>
            </a:extLst>
          </p:cNvPr>
          <p:cNvSpPr txBox="1"/>
          <p:nvPr/>
        </p:nvSpPr>
        <p:spPr>
          <a:xfrm>
            <a:off x="224270" y="743289"/>
            <a:ext cx="1152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revisaron los resultados del ejercicio de cobertura de personal y se pactó revisar uno a uno los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Se avanzó en la revisión de los datos de personal (1 a 1).</a:t>
            </a:r>
            <a:endParaRPr lang="es-CO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1354959"/>
            <a:ext cx="11617217" cy="410642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1842B4E-3350-4DCD-A932-DCCD1B1822B9}"/>
              </a:ext>
            </a:extLst>
          </p:cNvPr>
          <p:cNvSpPr/>
          <p:nvPr/>
        </p:nvSpPr>
        <p:spPr>
          <a:xfrm>
            <a:off x="7758716" y="4935059"/>
            <a:ext cx="340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*El tiempo se presenta en horas hombre.</a:t>
            </a:r>
          </a:p>
        </p:txBody>
      </p:sp>
    </p:spTree>
    <p:extLst>
      <p:ext uri="{BB962C8B-B14F-4D97-AF65-F5344CB8AC3E}">
        <p14:creationId xmlns:p14="http://schemas.microsoft.com/office/powerpoint/2010/main" val="8312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23981</TotalTime>
  <Words>696</Words>
  <Application>Microsoft Office PowerPoint</Application>
  <PresentationFormat>Panorámica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1673</cp:revision>
  <dcterms:created xsi:type="dcterms:W3CDTF">2018-06-13T17:56:08Z</dcterms:created>
  <dcterms:modified xsi:type="dcterms:W3CDTF">2019-08-05T18:59:13Z</dcterms:modified>
</cp:coreProperties>
</file>