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74" r:id="rId3"/>
    <p:sldId id="260" r:id="rId4"/>
    <p:sldId id="261" r:id="rId5"/>
    <p:sldId id="277" r:id="rId6"/>
    <p:sldId id="278" r:id="rId7"/>
    <p:sldId id="291" r:id="rId8"/>
    <p:sldId id="284" r:id="rId9"/>
    <p:sldId id="286" r:id="rId10"/>
    <p:sldId id="283" r:id="rId11"/>
    <p:sldId id="288" r:id="rId12"/>
    <p:sldId id="289" r:id="rId13"/>
    <p:sldId id="269" r:id="rId14"/>
    <p:sldId id="270" r:id="rId15"/>
    <p:sldId id="290" r:id="rId16"/>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343"/>
    <a:srgbClr val="C65911"/>
    <a:srgbClr val="FF2525"/>
    <a:srgbClr val="FFD966"/>
    <a:srgbClr val="C6E0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735" autoAdjust="0"/>
    <p:restoredTop sz="94660"/>
  </p:normalViewPr>
  <p:slideViewPr>
    <p:cSldViewPr snapToGrid="0">
      <p:cViewPr varScale="1">
        <p:scale>
          <a:sx n="69" d="100"/>
          <a:sy n="69" d="100"/>
        </p:scale>
        <p:origin x="462"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p:cNvSpPr>
            <a:spLocks noGrp="1"/>
          </p:cNvSpPr>
          <p:nvPr>
            <p:ph type="dt" sz="half" idx="10"/>
          </p:nvPr>
        </p:nvSpPr>
        <p:spPr/>
        <p:txBody>
          <a:bodyPr/>
          <a:lstStyle/>
          <a:p>
            <a:fld id="{D629C318-B322-495D-B405-3C6E8417CFF6}" type="datetimeFigureOut">
              <a:rPr lang="es-CO" smtClean="0"/>
              <a:t>1/04/2019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3930680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D629C318-B322-495D-B405-3C6E8417CFF6}" type="datetimeFigureOut">
              <a:rPr lang="es-CO" smtClean="0"/>
              <a:t>1/04/2019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509667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D629C318-B322-495D-B405-3C6E8417CFF6}" type="datetimeFigureOut">
              <a:rPr lang="es-CO" smtClean="0"/>
              <a:t>1/04/2019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3037323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D629C318-B322-495D-B405-3C6E8417CFF6}" type="datetimeFigureOut">
              <a:rPr lang="es-CO" smtClean="0"/>
              <a:t>1/04/2019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614484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D629C318-B322-495D-B405-3C6E8417CFF6}" type="datetimeFigureOut">
              <a:rPr lang="es-CO" smtClean="0"/>
              <a:t>1/04/2019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2318990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p:cNvSpPr>
            <a:spLocks noGrp="1"/>
          </p:cNvSpPr>
          <p:nvPr>
            <p:ph type="dt" sz="half" idx="10"/>
          </p:nvPr>
        </p:nvSpPr>
        <p:spPr/>
        <p:txBody>
          <a:bodyPr/>
          <a:lstStyle/>
          <a:p>
            <a:fld id="{D629C318-B322-495D-B405-3C6E8417CFF6}" type="datetimeFigureOut">
              <a:rPr lang="es-CO" smtClean="0"/>
              <a:t>1/04/2019</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2194935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p:cNvSpPr>
            <a:spLocks noGrp="1"/>
          </p:cNvSpPr>
          <p:nvPr>
            <p:ph type="dt" sz="half" idx="10"/>
          </p:nvPr>
        </p:nvSpPr>
        <p:spPr/>
        <p:txBody>
          <a:bodyPr/>
          <a:lstStyle/>
          <a:p>
            <a:fld id="{D629C318-B322-495D-B405-3C6E8417CFF6}" type="datetimeFigureOut">
              <a:rPr lang="es-CO" smtClean="0"/>
              <a:t>1/04/2019</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1802277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p>
            <a:fld id="{D629C318-B322-495D-B405-3C6E8417CFF6}" type="datetimeFigureOut">
              <a:rPr lang="es-CO" smtClean="0"/>
              <a:t>1/04/2019</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1910065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D629C318-B322-495D-B405-3C6E8417CFF6}" type="datetimeFigureOut">
              <a:rPr lang="es-CO" smtClean="0"/>
              <a:t>1/04/2019</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200786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D629C318-B322-495D-B405-3C6E8417CFF6}" type="datetimeFigureOut">
              <a:rPr lang="es-CO" smtClean="0"/>
              <a:t>1/04/2019</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2922295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D629C318-B322-495D-B405-3C6E8417CFF6}" type="datetimeFigureOut">
              <a:rPr lang="es-CO" smtClean="0"/>
              <a:t>1/04/2019</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146675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9C318-B322-495D-B405-3C6E8417CFF6}" type="datetimeFigureOut">
              <a:rPr lang="es-CO" smtClean="0"/>
              <a:t>1/04/2019</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A178F7-EF8D-4134-8181-9BE44911428D}" type="slidenum">
              <a:rPr lang="es-CO" smtClean="0"/>
              <a:t>‹Nº›</a:t>
            </a:fld>
            <a:endParaRPr lang="es-CO"/>
          </a:p>
        </p:txBody>
      </p:sp>
    </p:spTree>
    <p:extLst>
      <p:ext uri="{BB962C8B-B14F-4D97-AF65-F5344CB8AC3E}">
        <p14:creationId xmlns:p14="http://schemas.microsoft.com/office/powerpoint/2010/main" val="1897238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61975" y="509155"/>
            <a:ext cx="11068050" cy="3416320"/>
          </a:xfrm>
          <a:prstGeom prst="rect">
            <a:avLst/>
          </a:prstGeom>
          <a:noFill/>
        </p:spPr>
        <p:txBody>
          <a:bodyPr wrap="square" rtlCol="0">
            <a:spAutoFit/>
          </a:bodyPr>
          <a:lstStyle/>
          <a:p>
            <a:pPr algn="ctr"/>
            <a:r>
              <a:rPr lang="es-CO" sz="7200" dirty="0"/>
              <a:t>SEGUIMIENTO UNIDAD ANALÍTICA</a:t>
            </a:r>
          </a:p>
          <a:p>
            <a:pPr algn="ctr"/>
            <a:r>
              <a:rPr lang="es-CO" sz="7200" dirty="0"/>
              <a:t>1 DE ABRIL DE 2019</a:t>
            </a:r>
          </a:p>
        </p:txBody>
      </p:sp>
    </p:spTree>
    <p:extLst>
      <p:ext uri="{BB962C8B-B14F-4D97-AF65-F5344CB8AC3E}">
        <p14:creationId xmlns:p14="http://schemas.microsoft.com/office/powerpoint/2010/main" val="2110326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ACB90EA2-124E-44A0-88CB-C281ED0A5A29}"/>
              </a:ext>
            </a:extLst>
          </p:cNvPr>
          <p:cNvSpPr/>
          <p:nvPr/>
        </p:nvSpPr>
        <p:spPr>
          <a:xfrm>
            <a:off x="457200" y="861581"/>
            <a:ext cx="11208124" cy="3693319"/>
          </a:xfrm>
          <a:prstGeom prst="rect">
            <a:avLst/>
          </a:prstGeom>
        </p:spPr>
        <p:txBody>
          <a:bodyPr wrap="square">
            <a:spAutoFit/>
          </a:bodyPr>
          <a:lstStyle/>
          <a:p>
            <a:pPr algn="just"/>
            <a:r>
              <a:rPr lang="es-ES" b="1" dirty="0"/>
              <a:t>RAZÓN ATRASO:</a:t>
            </a:r>
          </a:p>
          <a:p>
            <a:pPr algn="just"/>
            <a:r>
              <a:rPr lang="es-ES" b="1" dirty="0"/>
              <a:t>Internas</a:t>
            </a:r>
          </a:p>
          <a:p>
            <a:pPr marL="285750" indent="-285750">
              <a:buFont typeface="Arial" panose="020B0604020202020204" pitchFamily="34" charset="0"/>
              <a:buChar char="•"/>
            </a:pPr>
            <a:r>
              <a:rPr lang="es-ES" dirty="0"/>
              <a:t>Los reprocesos del proyecto 5 nos impactaron en la cantidad de horas disponibles para la dedicación de este proyecto.</a:t>
            </a:r>
          </a:p>
          <a:p>
            <a:pPr marL="285750" indent="-285750">
              <a:buFont typeface="Arial" panose="020B0604020202020204" pitchFamily="34" charset="0"/>
              <a:buChar char="•"/>
            </a:pPr>
            <a:r>
              <a:rPr lang="es-CO" dirty="0"/>
              <a:t>No hemos podido terminar de establecer las metas estratégicas, los ejercicios de análisis para replanificación, la medida de utilidad y las variables a proyectar y estas actividades son predecesoras para el resto.</a:t>
            </a:r>
          </a:p>
          <a:p>
            <a:endParaRPr lang="es-CO" dirty="0"/>
          </a:p>
          <a:p>
            <a:endParaRPr lang="es-CO" dirty="0"/>
          </a:p>
          <a:p>
            <a:r>
              <a:rPr lang="es-CO" b="1" dirty="0"/>
              <a:t>POSIBLES SOLUCIONES:</a:t>
            </a:r>
          </a:p>
          <a:p>
            <a:pPr marL="285750" indent="-285750">
              <a:buFont typeface="Arial" panose="020B0604020202020204" pitchFamily="34" charset="0"/>
              <a:buChar char="•"/>
            </a:pPr>
            <a:r>
              <a:rPr lang="es-CO" dirty="0"/>
              <a:t>Seguir priorizando desde la Unidad el avance de este proyecto para lograr su </a:t>
            </a:r>
            <a:r>
              <a:rPr lang="es-CO" dirty="0" err="1"/>
              <a:t>desatraso</a:t>
            </a:r>
            <a:r>
              <a:rPr lang="es-CO" dirty="0"/>
              <a:t>.</a:t>
            </a:r>
            <a:endParaRPr lang="es-CO" b="1" dirty="0"/>
          </a:p>
          <a:p>
            <a:pPr marL="285750" indent="-285750">
              <a:buFont typeface="Arial" panose="020B0604020202020204" pitchFamily="34" charset="0"/>
              <a:buChar char="•"/>
            </a:pPr>
            <a:r>
              <a:rPr lang="es-CO" dirty="0"/>
              <a:t>Realizar seguimiento a la propuesta de variables, ejercicios de análisis y medidas de utilidad.</a:t>
            </a:r>
          </a:p>
          <a:p>
            <a:pPr marL="285750" indent="-285750">
              <a:buFont typeface="Arial" panose="020B0604020202020204" pitchFamily="34" charset="0"/>
              <a:buChar char="•"/>
            </a:pPr>
            <a:r>
              <a:rPr lang="es-CO" dirty="0"/>
              <a:t>Realizar seguimiento al establecimiento de metas estratégicas.</a:t>
            </a:r>
          </a:p>
          <a:p>
            <a:pPr marL="285750" indent="-285750">
              <a:buFont typeface="Arial" panose="020B0604020202020204" pitchFamily="34" charset="0"/>
              <a:buChar char="•"/>
            </a:pPr>
            <a:endParaRPr lang="es-CO" dirty="0"/>
          </a:p>
        </p:txBody>
      </p:sp>
    </p:spTree>
    <p:extLst>
      <p:ext uri="{BB962C8B-B14F-4D97-AF65-F5344CB8AC3E}">
        <p14:creationId xmlns:p14="http://schemas.microsoft.com/office/powerpoint/2010/main" val="1924482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00" y="1409700"/>
            <a:ext cx="11068050" cy="3416320"/>
          </a:xfrm>
          <a:prstGeom prst="rect">
            <a:avLst/>
          </a:prstGeom>
          <a:noFill/>
        </p:spPr>
        <p:txBody>
          <a:bodyPr wrap="square" rtlCol="0">
            <a:spAutoFit/>
          </a:bodyPr>
          <a:lstStyle/>
          <a:p>
            <a:pPr lvl="1" algn="ctr"/>
            <a:r>
              <a:rPr lang="es-ES" sz="7200" dirty="0"/>
              <a:t>PROYECTO 11. DIAGNÓSTICO PSL (ANALÍTICA/TECNOLOGÍA)</a:t>
            </a:r>
            <a:endParaRPr lang="es-CO" sz="7200" dirty="0"/>
          </a:p>
        </p:txBody>
      </p:sp>
    </p:spTree>
    <p:extLst>
      <p:ext uri="{BB962C8B-B14F-4D97-AF65-F5344CB8AC3E}">
        <p14:creationId xmlns:p14="http://schemas.microsoft.com/office/powerpoint/2010/main" val="371568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469230" y="200398"/>
            <a:ext cx="11253536" cy="2554545"/>
          </a:xfrm>
          <a:prstGeom prst="rect">
            <a:avLst/>
          </a:prstGeom>
          <a:noFill/>
        </p:spPr>
        <p:txBody>
          <a:bodyPr wrap="square" rtlCol="0">
            <a:spAutoFit/>
          </a:bodyPr>
          <a:lstStyle/>
          <a:p>
            <a:r>
              <a:rPr lang="es-CO" sz="1600" b="1" dirty="0"/>
              <a:t>AVANCE ESTIMADO:</a:t>
            </a:r>
            <a:r>
              <a:rPr lang="es-CO" sz="1600" dirty="0"/>
              <a:t> </a:t>
            </a:r>
            <a:r>
              <a:rPr lang="es-CO" sz="1600" dirty="0">
                <a:solidFill>
                  <a:srgbClr val="000000"/>
                </a:solidFill>
                <a:latin typeface="Calibri" panose="020F0502020204030204" pitchFamily="34" charset="0"/>
              </a:rPr>
              <a:t>28.81</a:t>
            </a:r>
            <a:r>
              <a:rPr lang="es-CO" sz="1600" b="1" dirty="0"/>
              <a:t>%</a:t>
            </a:r>
          </a:p>
          <a:p>
            <a:r>
              <a:rPr lang="es-CO" sz="1600" b="1" dirty="0"/>
              <a:t>AVANCES</a:t>
            </a:r>
          </a:p>
          <a:p>
            <a:pPr marL="285750" indent="-285750">
              <a:buFont typeface="Arial" panose="020B0604020202020204" pitchFamily="34" charset="0"/>
              <a:buChar char="•"/>
            </a:pPr>
            <a:r>
              <a:rPr lang="es-CO" sz="1600" dirty="0"/>
              <a:t>SE FINALIZÓ LA DIGITACIÓN DE INCIDENTES. ADEMÁS SE CLASFICARON Y SE CALCULARON UNOS PRIMEROS ESTADÍSTICOS CON LOS MISMOS.</a:t>
            </a:r>
          </a:p>
          <a:p>
            <a:pPr marL="285750" indent="-285750">
              <a:buFont typeface="Arial" panose="020B0604020202020204" pitchFamily="34" charset="0"/>
              <a:buChar char="•"/>
            </a:pPr>
            <a:r>
              <a:rPr lang="es-CO" sz="1600" dirty="0"/>
              <a:t>SE FINALIZÓ EL PROCESO DE IDENTIFICACIÓN DE USUARIOS Y TAREAS QUE DESARROLLAN. </a:t>
            </a:r>
          </a:p>
          <a:p>
            <a:pPr marL="285750" indent="-285750">
              <a:buFont typeface="Arial" panose="020B0604020202020204" pitchFamily="34" charset="0"/>
              <a:buChar char="•"/>
            </a:pPr>
            <a:r>
              <a:rPr lang="es-CO" sz="1600" dirty="0"/>
              <a:t>SE INICIÓ EL PROCESO DE PROGRAMACIÓN DE LAS SESIONES DE TRABAJO.</a:t>
            </a:r>
          </a:p>
          <a:p>
            <a:pPr marL="285750" indent="-285750">
              <a:buFont typeface="Arial" panose="020B0604020202020204" pitchFamily="34" charset="0"/>
              <a:buChar char="•"/>
            </a:pPr>
            <a:endParaRPr lang="es-CO" sz="1600" dirty="0"/>
          </a:p>
          <a:p>
            <a:r>
              <a:rPr lang="es-CO" sz="1600" b="1" dirty="0"/>
              <a:t>PASOS A SEGUIR:</a:t>
            </a:r>
          </a:p>
          <a:p>
            <a:pPr marL="285750" indent="-285750">
              <a:buFont typeface="Arial" panose="020B0604020202020204" pitchFamily="34" charset="0"/>
              <a:buChar char="•"/>
            </a:pPr>
            <a:r>
              <a:rPr lang="es-CO" sz="1600" dirty="0"/>
              <a:t>REALIZAR MESAS DE TRABAJO CON USUARIOS FUNCIONALES.</a:t>
            </a:r>
          </a:p>
          <a:p>
            <a:pPr marL="285750" indent="-285750">
              <a:buFont typeface="Arial" panose="020B0604020202020204" pitchFamily="34" charset="0"/>
              <a:buChar char="•"/>
            </a:pPr>
            <a:r>
              <a:rPr lang="es-CO" sz="1600" dirty="0"/>
              <a:t>VALIDAR LA CLASIFICACIÓN DE LA INFORMACIÓN DE INCIDENTES DE PSL.</a:t>
            </a:r>
          </a:p>
        </p:txBody>
      </p:sp>
      <p:sp>
        <p:nvSpPr>
          <p:cNvPr id="7" name="Rectángulo 6">
            <a:extLst>
              <a:ext uri="{FF2B5EF4-FFF2-40B4-BE49-F238E27FC236}">
                <a16:creationId xmlns:a16="http://schemas.microsoft.com/office/drawing/2014/main" id="{404F1C1C-E89F-452E-B5E5-2BD27B0EE639}"/>
              </a:ext>
            </a:extLst>
          </p:cNvPr>
          <p:cNvSpPr/>
          <p:nvPr/>
        </p:nvSpPr>
        <p:spPr>
          <a:xfrm>
            <a:off x="469230" y="2894432"/>
            <a:ext cx="7018909" cy="338554"/>
          </a:xfrm>
          <a:prstGeom prst="rect">
            <a:avLst/>
          </a:prstGeom>
        </p:spPr>
        <p:txBody>
          <a:bodyPr wrap="none">
            <a:spAutoFit/>
          </a:bodyPr>
          <a:lstStyle/>
          <a:p>
            <a:r>
              <a:rPr lang="es-CO" sz="1600" b="1" dirty="0"/>
              <a:t>POR ETAPAS / FASES -&gt; PENDIENTE DE VALIDAR LA METODOLOGÍA Y LAS FECHAS.</a:t>
            </a:r>
          </a:p>
        </p:txBody>
      </p:sp>
      <p:sp>
        <p:nvSpPr>
          <p:cNvPr id="8" name="Rectángulo 7">
            <a:extLst>
              <a:ext uri="{FF2B5EF4-FFF2-40B4-BE49-F238E27FC236}">
                <a16:creationId xmlns:a16="http://schemas.microsoft.com/office/drawing/2014/main" id="{58930A72-7777-4B55-97DA-73DAC20B155E}"/>
              </a:ext>
            </a:extLst>
          </p:cNvPr>
          <p:cNvSpPr/>
          <p:nvPr/>
        </p:nvSpPr>
        <p:spPr>
          <a:xfrm>
            <a:off x="9169635" y="6549983"/>
            <a:ext cx="302602" cy="163266"/>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a:extLst>
              <a:ext uri="{FF2B5EF4-FFF2-40B4-BE49-F238E27FC236}">
                <a16:creationId xmlns:a16="http://schemas.microsoft.com/office/drawing/2014/main" id="{FA261B6B-49AE-4152-8DDF-ABCCE3695BFA}"/>
              </a:ext>
            </a:extLst>
          </p:cNvPr>
          <p:cNvSpPr/>
          <p:nvPr/>
        </p:nvSpPr>
        <p:spPr>
          <a:xfrm>
            <a:off x="10496238" y="6557033"/>
            <a:ext cx="288928" cy="163265"/>
          </a:xfrm>
          <a:prstGeom prst="rect">
            <a:avLst/>
          </a:prstGeom>
          <a:solidFill>
            <a:srgbClr val="C6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CuadroTexto 9">
            <a:extLst>
              <a:ext uri="{FF2B5EF4-FFF2-40B4-BE49-F238E27FC236}">
                <a16:creationId xmlns:a16="http://schemas.microsoft.com/office/drawing/2014/main" id="{E86D29B3-EA6F-4165-A356-D0488369238A}"/>
              </a:ext>
            </a:extLst>
          </p:cNvPr>
          <p:cNvSpPr txBox="1"/>
          <p:nvPr/>
        </p:nvSpPr>
        <p:spPr>
          <a:xfrm>
            <a:off x="9444524" y="6480109"/>
            <a:ext cx="914165" cy="307777"/>
          </a:xfrm>
          <a:prstGeom prst="rect">
            <a:avLst/>
          </a:prstGeom>
          <a:noFill/>
        </p:spPr>
        <p:txBody>
          <a:bodyPr wrap="square" rtlCol="0">
            <a:spAutoFit/>
          </a:bodyPr>
          <a:lstStyle/>
          <a:p>
            <a:r>
              <a:rPr lang="es-CO" sz="1400" dirty="0"/>
              <a:t>En avance</a:t>
            </a:r>
          </a:p>
        </p:txBody>
      </p:sp>
      <p:sp>
        <p:nvSpPr>
          <p:cNvPr id="11" name="CuadroTexto 10">
            <a:extLst>
              <a:ext uri="{FF2B5EF4-FFF2-40B4-BE49-F238E27FC236}">
                <a16:creationId xmlns:a16="http://schemas.microsoft.com/office/drawing/2014/main" id="{47B996D8-7678-4982-88A2-E94F4F03A2A4}"/>
              </a:ext>
            </a:extLst>
          </p:cNvPr>
          <p:cNvSpPr txBox="1"/>
          <p:nvPr/>
        </p:nvSpPr>
        <p:spPr>
          <a:xfrm>
            <a:off x="10785375" y="6465397"/>
            <a:ext cx="930029" cy="313310"/>
          </a:xfrm>
          <a:prstGeom prst="rect">
            <a:avLst/>
          </a:prstGeom>
          <a:noFill/>
        </p:spPr>
        <p:txBody>
          <a:bodyPr wrap="square" rtlCol="0">
            <a:spAutoFit/>
          </a:bodyPr>
          <a:lstStyle/>
          <a:p>
            <a:r>
              <a:rPr lang="es-CO" sz="1400" dirty="0"/>
              <a:t>Finalizada</a:t>
            </a:r>
          </a:p>
        </p:txBody>
      </p:sp>
      <p:sp>
        <p:nvSpPr>
          <p:cNvPr id="12" name="CuadroTexto 11">
            <a:extLst>
              <a:ext uri="{FF2B5EF4-FFF2-40B4-BE49-F238E27FC236}">
                <a16:creationId xmlns:a16="http://schemas.microsoft.com/office/drawing/2014/main" id="{2C283E64-960F-4415-B759-8C982D8A8D66}"/>
              </a:ext>
            </a:extLst>
          </p:cNvPr>
          <p:cNvSpPr txBox="1"/>
          <p:nvPr/>
        </p:nvSpPr>
        <p:spPr>
          <a:xfrm>
            <a:off x="458304" y="6396094"/>
            <a:ext cx="5682795" cy="307777"/>
          </a:xfrm>
          <a:prstGeom prst="rect">
            <a:avLst/>
          </a:prstGeom>
          <a:noFill/>
        </p:spPr>
        <p:txBody>
          <a:bodyPr wrap="square" rtlCol="0">
            <a:spAutoFit/>
          </a:bodyPr>
          <a:lstStyle/>
          <a:p>
            <a:r>
              <a:rPr lang="es-CO" sz="1400" i="1" dirty="0">
                <a:solidFill>
                  <a:srgbClr val="000000"/>
                </a:solidFill>
                <a:latin typeface="Calibri" panose="020F0502020204030204" pitchFamily="34" charset="0"/>
              </a:rPr>
              <a:t>Diferencia porcentual = (Avance real – Avance esperado ) / Avance esperado</a:t>
            </a:r>
            <a:endParaRPr lang="es-CO" sz="1400" i="1" dirty="0"/>
          </a:p>
        </p:txBody>
      </p:sp>
      <p:sp>
        <p:nvSpPr>
          <p:cNvPr id="13" name="Rectángulo 12">
            <a:extLst>
              <a:ext uri="{FF2B5EF4-FFF2-40B4-BE49-F238E27FC236}">
                <a16:creationId xmlns:a16="http://schemas.microsoft.com/office/drawing/2014/main" id="{6EB1C33E-6FBB-498E-B771-1DB17969CD50}"/>
              </a:ext>
            </a:extLst>
          </p:cNvPr>
          <p:cNvSpPr/>
          <p:nvPr/>
        </p:nvSpPr>
        <p:spPr>
          <a:xfrm>
            <a:off x="450980" y="6113961"/>
            <a:ext cx="10989949" cy="276999"/>
          </a:xfrm>
          <a:prstGeom prst="rect">
            <a:avLst/>
          </a:prstGeom>
        </p:spPr>
        <p:txBody>
          <a:bodyPr wrap="square">
            <a:spAutoFit/>
          </a:bodyPr>
          <a:lstStyle/>
          <a:p>
            <a:pPr>
              <a:spcAft>
                <a:spcPts val="0"/>
              </a:spcAft>
            </a:pPr>
            <a:r>
              <a:rPr lang="es-CO" sz="1200" b="1" dirty="0">
                <a:latin typeface="Calibri" panose="020F0502020204030204" pitchFamily="34" charset="0"/>
                <a:ea typeface="Calibri" panose="020F0502020204030204" pitchFamily="34" charset="0"/>
                <a:cs typeface="Times New Roman" panose="02020603050405020304" pitchFamily="18" charset="0"/>
              </a:rPr>
              <a:t>Nota: No se realizó al inicio un cronograma para este proyecto dado que se fue construyendo el alcance durante la misma ejecución del proyecto</a:t>
            </a:r>
            <a:endParaRPr lang="es-CO" sz="12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Imagen 3">
            <a:extLst>
              <a:ext uri="{FF2B5EF4-FFF2-40B4-BE49-F238E27FC236}">
                <a16:creationId xmlns:a16="http://schemas.microsoft.com/office/drawing/2014/main" id="{55D78B1A-D53E-44E7-AF72-B5225AD35DC0}"/>
              </a:ext>
            </a:extLst>
          </p:cNvPr>
          <p:cNvPicPr>
            <a:picLocks noChangeAspect="1"/>
          </p:cNvPicPr>
          <p:nvPr/>
        </p:nvPicPr>
        <p:blipFill>
          <a:blip r:embed="rId2"/>
          <a:stretch>
            <a:fillRect/>
          </a:stretch>
        </p:blipFill>
        <p:spPr>
          <a:xfrm>
            <a:off x="518982" y="3364441"/>
            <a:ext cx="11521330" cy="2554545"/>
          </a:xfrm>
          <a:prstGeom prst="rect">
            <a:avLst/>
          </a:prstGeom>
        </p:spPr>
      </p:pic>
    </p:spTree>
    <p:extLst>
      <p:ext uri="{BB962C8B-B14F-4D97-AF65-F5344CB8AC3E}">
        <p14:creationId xmlns:p14="http://schemas.microsoft.com/office/powerpoint/2010/main" val="3362453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00" y="1409700"/>
            <a:ext cx="11068050" cy="1200329"/>
          </a:xfrm>
          <a:prstGeom prst="rect">
            <a:avLst/>
          </a:prstGeom>
          <a:noFill/>
        </p:spPr>
        <p:txBody>
          <a:bodyPr wrap="square" rtlCol="0">
            <a:spAutoFit/>
          </a:bodyPr>
          <a:lstStyle/>
          <a:p>
            <a:pPr algn="ctr"/>
            <a:r>
              <a:rPr lang="es-ES" sz="7200" dirty="0"/>
              <a:t>OTROS</a:t>
            </a:r>
            <a:endParaRPr lang="es-CO" sz="7200" dirty="0"/>
          </a:p>
        </p:txBody>
      </p:sp>
    </p:spTree>
    <p:extLst>
      <p:ext uri="{BB962C8B-B14F-4D97-AF65-F5344CB8AC3E}">
        <p14:creationId xmlns:p14="http://schemas.microsoft.com/office/powerpoint/2010/main" val="382677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67527" y="414738"/>
            <a:ext cx="11718757" cy="6463308"/>
          </a:xfrm>
          <a:prstGeom prst="rect">
            <a:avLst/>
          </a:prstGeom>
          <a:noFill/>
        </p:spPr>
        <p:txBody>
          <a:bodyPr wrap="square" rtlCol="0">
            <a:spAutoFit/>
          </a:bodyPr>
          <a:lstStyle/>
          <a:p>
            <a:r>
              <a:rPr lang="es-CO" b="1" dirty="0"/>
              <a:t>AVANCES</a:t>
            </a:r>
          </a:p>
          <a:p>
            <a:r>
              <a:rPr lang="es-CO" b="1" dirty="0"/>
              <a:t>APOYO A LA FACTURACIÓN Y TRANSFERENCIA TECNOLÓGICA DE LA HERRAMIENTA DE FACTURACIÓN.</a:t>
            </a:r>
          </a:p>
          <a:p>
            <a:pPr marL="285750" indent="-285750" algn="just">
              <a:buFont typeface="Arial" panose="020B0604020202020204" pitchFamily="34" charset="0"/>
              <a:buChar char="•"/>
            </a:pPr>
            <a:r>
              <a:rPr lang="es-CO" dirty="0"/>
              <a:t>SE ASISTIÓ A LA REUNIÓN DE NOVEDADES DE NÓMINA. SE INICIÓ EL PROCESO DE CARGUE DE NOVEDADES PARA APOYAR A FINANCIERA.</a:t>
            </a:r>
          </a:p>
          <a:p>
            <a:pPr algn="just"/>
            <a:endParaRPr lang="es-CO" dirty="0"/>
          </a:p>
          <a:p>
            <a:pPr algn="just"/>
            <a:r>
              <a:rPr lang="es-CO" b="1" dirty="0"/>
              <a:t>APOYO COMERCIAL</a:t>
            </a:r>
          </a:p>
          <a:p>
            <a:pPr marL="285750" indent="-285750" algn="just">
              <a:buFont typeface="Arial" panose="020B0604020202020204" pitchFamily="34" charset="0"/>
              <a:buChar char="•"/>
            </a:pPr>
            <a:r>
              <a:rPr lang="es-CO" dirty="0"/>
              <a:t>SE APOYÓ AL ÁREA COMERCIAL MEDIANTE LA JUSTUFICACIÓN DEL AUMENTO DEL VALOR POR METRO CUADRADO EN UN PRESUPUESTO (PARRÁFO CON JUSTIFICACIÓN).</a:t>
            </a:r>
          </a:p>
          <a:p>
            <a:pPr marL="285750" indent="-285750" algn="just">
              <a:buFont typeface="Arial" panose="020B0604020202020204" pitchFamily="34" charset="0"/>
              <a:buChar char="•"/>
            </a:pPr>
            <a:endParaRPr lang="es-CO" dirty="0"/>
          </a:p>
          <a:p>
            <a:pPr algn="just"/>
            <a:r>
              <a:rPr lang="es-CO" b="1" dirty="0"/>
              <a:t>PRIMER COMITÉ TECNOLOGÍA-ANALÍTICA</a:t>
            </a:r>
          </a:p>
          <a:p>
            <a:pPr marL="285750" indent="-285750" algn="just">
              <a:buFont typeface="Arial" panose="020B0604020202020204" pitchFamily="34" charset="0"/>
              <a:buChar char="•"/>
            </a:pPr>
            <a:r>
              <a:rPr lang="es-CO" dirty="0"/>
              <a:t>SE REALIZÓ EL PRIMER COMITÉ CONJUNTO ENTRE ANALÍTICA Y TECNOLOGÍA. SE TRATARON LOS SIGUIENTES TEMAS:</a:t>
            </a:r>
          </a:p>
          <a:p>
            <a:pPr marL="285750" indent="-285750" algn="just">
              <a:buFont typeface="Arial" panose="020B0604020202020204" pitchFamily="34" charset="0"/>
              <a:buChar char="•"/>
            </a:pPr>
            <a:r>
              <a:rPr lang="es-CO" b="1" dirty="0"/>
              <a:t>CONTROL DE PRESUPUESTOS</a:t>
            </a:r>
          </a:p>
          <a:p>
            <a:pPr marL="742950" lvl="1" indent="-285750" algn="just">
              <a:buFont typeface="Arial" panose="020B0604020202020204" pitchFamily="34" charset="0"/>
              <a:buChar char="•"/>
            </a:pPr>
            <a:r>
              <a:rPr lang="es-CO" b="1" dirty="0"/>
              <a:t>COMPROMISOS:</a:t>
            </a:r>
            <a:r>
              <a:rPr lang="es-CO" dirty="0"/>
              <a:t>SE APOYÓ A TECNOLOGÍA CON LA LECTURA DEL CONTRATO Y SE DETERMINO QUE EL CONTRATISTA SI ES RESPONSABLE DE ENTREGAR UNA HERRAMIENTA FUNCIONAL.</a:t>
            </a:r>
          </a:p>
          <a:p>
            <a:pPr marL="742950" lvl="1" indent="-285750" algn="just">
              <a:buFont typeface="Arial" panose="020B0604020202020204" pitchFamily="34" charset="0"/>
              <a:buChar char="•"/>
            </a:pPr>
            <a:endParaRPr lang="es-CO" dirty="0"/>
          </a:p>
          <a:p>
            <a:pPr marL="285750" indent="-285750" algn="just">
              <a:buFont typeface="Arial" panose="020B0604020202020204" pitchFamily="34" charset="0"/>
              <a:buChar char="•"/>
            </a:pPr>
            <a:r>
              <a:rPr lang="es-CO" b="1" dirty="0"/>
              <a:t>PÁGINA WEB</a:t>
            </a:r>
          </a:p>
          <a:p>
            <a:pPr marL="742950" lvl="1" indent="-285750" algn="just">
              <a:buFont typeface="Arial" panose="020B0604020202020204" pitchFamily="34" charset="0"/>
              <a:buChar char="•"/>
            </a:pPr>
            <a:r>
              <a:rPr lang="es-CO" b="1" dirty="0"/>
              <a:t>COMPROMISOS:</a:t>
            </a:r>
            <a:r>
              <a:rPr lang="es-ES" dirty="0"/>
              <a:t>SE APOYÓ EN LA REVISIÓN DEL CONTRATO Y SE DETERMINO QUE NO SON RESPONSABLES DE LA ADMINISTRACIÓN TECNOLÓGICA DE LA PÁGINA WEB.</a:t>
            </a:r>
          </a:p>
          <a:p>
            <a:pPr marL="285750" indent="-285750" algn="just">
              <a:buFont typeface="Arial" panose="020B0604020202020204" pitchFamily="34" charset="0"/>
              <a:buChar char="•"/>
            </a:pPr>
            <a:r>
              <a:rPr lang="es-CO" b="1" dirty="0"/>
              <a:t>RACKSPACE</a:t>
            </a:r>
          </a:p>
          <a:p>
            <a:pPr marL="742950" lvl="1" indent="-285750" algn="just">
              <a:buFont typeface="Arial" panose="020B0604020202020204" pitchFamily="34" charset="0"/>
              <a:buChar char="•"/>
            </a:pPr>
            <a:r>
              <a:rPr lang="es-CO" b="1" dirty="0"/>
              <a:t>COMPROMISO:</a:t>
            </a:r>
            <a:r>
              <a:rPr lang="es-CO" dirty="0"/>
              <a:t>REUNIÓN MIÉRCOLES PARA VER QUE NOS OFRECEN.</a:t>
            </a:r>
          </a:p>
          <a:p>
            <a:pPr marL="285750" indent="-285750" algn="just">
              <a:buFont typeface="Arial" panose="020B0604020202020204" pitchFamily="34" charset="0"/>
              <a:buChar char="•"/>
            </a:pPr>
            <a:r>
              <a:rPr lang="es-CO" b="1" dirty="0"/>
              <a:t>NOOVA</a:t>
            </a:r>
          </a:p>
          <a:p>
            <a:pPr marL="742950" lvl="1" indent="-285750" algn="just">
              <a:buFont typeface="Arial" panose="020B0604020202020204" pitchFamily="34" charset="0"/>
              <a:buChar char="•"/>
            </a:pPr>
            <a:r>
              <a:rPr lang="es-ES" b="1" dirty="0"/>
              <a:t>COMRPOMISOS: </a:t>
            </a:r>
            <a:r>
              <a:rPr lang="es-ES" dirty="0"/>
              <a:t>SE VOLVIÓ A REVISAR EL CONTRATO Y SE DETERMINO QUE DEBERÍA SER NOOVA QUIÉN ADMINISTRA EL REPOSITORIO INTERMEDIO. SE DEBE CONFIRMAR CON CATALINA </a:t>
            </a:r>
            <a:r>
              <a:rPr lang="es-ES"/>
              <a:t>LA ABOGADA.</a:t>
            </a:r>
            <a:endParaRPr lang="es-CO" dirty="0"/>
          </a:p>
        </p:txBody>
      </p:sp>
    </p:spTree>
    <p:extLst>
      <p:ext uri="{BB962C8B-B14F-4D97-AF65-F5344CB8AC3E}">
        <p14:creationId xmlns:p14="http://schemas.microsoft.com/office/powerpoint/2010/main" val="523387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67527" y="414738"/>
            <a:ext cx="11718757" cy="1477328"/>
          </a:xfrm>
          <a:prstGeom prst="rect">
            <a:avLst/>
          </a:prstGeom>
          <a:noFill/>
        </p:spPr>
        <p:txBody>
          <a:bodyPr wrap="square" rtlCol="0">
            <a:spAutoFit/>
          </a:bodyPr>
          <a:lstStyle/>
          <a:p>
            <a:pPr algn="just"/>
            <a:r>
              <a:rPr lang="es-CO" b="1" dirty="0"/>
              <a:t>PRIMER COMITÉ TECNOLOGÍA-ANALÍTICA</a:t>
            </a:r>
          </a:p>
          <a:p>
            <a:pPr marL="285750" indent="-285750" algn="just">
              <a:buFont typeface="Arial" panose="020B0604020202020204" pitchFamily="34" charset="0"/>
              <a:buChar char="•"/>
            </a:pPr>
            <a:r>
              <a:rPr lang="es-CO" b="1" dirty="0"/>
              <a:t>REPOSITORIO DE CONOCIMIENTO COMPARTIDO</a:t>
            </a:r>
          </a:p>
          <a:p>
            <a:pPr marL="742950" lvl="1" indent="-285750" algn="just">
              <a:buFont typeface="Arial" panose="020B0604020202020204" pitchFamily="34" charset="0"/>
              <a:buChar char="•"/>
            </a:pPr>
            <a:r>
              <a:rPr lang="es-CO" b="1" dirty="0"/>
              <a:t>COMPROMISOS:</a:t>
            </a:r>
            <a:r>
              <a:rPr lang="es-CO" dirty="0"/>
              <a:t>SE ESTABLECIÓ QUE VAMOS A UTILIZAR GIT PARA TENER UN REPOSITORIO DE CONOCIMIENTO COMPARTIDO.</a:t>
            </a:r>
          </a:p>
          <a:p>
            <a:pPr marL="285750" indent="-285750" algn="just">
              <a:buFont typeface="Arial" panose="020B0604020202020204" pitchFamily="34" charset="0"/>
              <a:buChar char="•"/>
            </a:pPr>
            <a:endParaRPr lang="es-CO" b="1" dirty="0"/>
          </a:p>
        </p:txBody>
      </p:sp>
    </p:spTree>
    <p:extLst>
      <p:ext uri="{BB962C8B-B14F-4D97-AF65-F5344CB8AC3E}">
        <p14:creationId xmlns:p14="http://schemas.microsoft.com/office/powerpoint/2010/main" val="1285884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19284" y="46231"/>
            <a:ext cx="11068050" cy="769441"/>
          </a:xfrm>
          <a:prstGeom prst="rect">
            <a:avLst/>
          </a:prstGeom>
          <a:noFill/>
        </p:spPr>
        <p:txBody>
          <a:bodyPr wrap="square" rtlCol="0">
            <a:spAutoFit/>
          </a:bodyPr>
          <a:lstStyle/>
          <a:p>
            <a:r>
              <a:rPr lang="es-CO" sz="4400" dirty="0"/>
              <a:t>PROGRAMA DE PROYECTOS</a:t>
            </a:r>
          </a:p>
        </p:txBody>
      </p:sp>
      <p:graphicFrame>
        <p:nvGraphicFramePr>
          <p:cNvPr id="4" name="Tabla 3">
            <a:extLst>
              <a:ext uri="{FF2B5EF4-FFF2-40B4-BE49-F238E27FC236}">
                <a16:creationId xmlns:a16="http://schemas.microsoft.com/office/drawing/2014/main" id="{CECC14F5-C536-4852-8CE5-4451C51921E0}"/>
              </a:ext>
            </a:extLst>
          </p:cNvPr>
          <p:cNvGraphicFramePr>
            <a:graphicFrameLocks noGrp="1"/>
          </p:cNvGraphicFramePr>
          <p:nvPr>
            <p:extLst>
              <p:ext uri="{D42A27DB-BD31-4B8C-83A1-F6EECF244321}">
                <p14:modId xmlns:p14="http://schemas.microsoft.com/office/powerpoint/2010/main" val="1355760334"/>
              </p:ext>
            </p:extLst>
          </p:nvPr>
        </p:nvGraphicFramePr>
        <p:xfrm>
          <a:off x="561974" y="815672"/>
          <a:ext cx="11153430" cy="4728210"/>
        </p:xfrm>
        <a:graphic>
          <a:graphicData uri="http://schemas.openxmlformats.org/drawingml/2006/table">
            <a:tbl>
              <a:tblPr/>
              <a:tblGrid>
                <a:gridCol w="3666571">
                  <a:extLst>
                    <a:ext uri="{9D8B030D-6E8A-4147-A177-3AD203B41FA5}">
                      <a16:colId xmlns:a16="http://schemas.microsoft.com/office/drawing/2014/main" val="767944482"/>
                    </a:ext>
                  </a:extLst>
                </a:gridCol>
                <a:gridCol w="1009036">
                  <a:extLst>
                    <a:ext uri="{9D8B030D-6E8A-4147-A177-3AD203B41FA5}">
                      <a16:colId xmlns:a16="http://schemas.microsoft.com/office/drawing/2014/main" val="3804679691"/>
                    </a:ext>
                  </a:extLst>
                </a:gridCol>
                <a:gridCol w="1676400">
                  <a:extLst>
                    <a:ext uri="{9D8B030D-6E8A-4147-A177-3AD203B41FA5}">
                      <a16:colId xmlns:a16="http://schemas.microsoft.com/office/drawing/2014/main" val="1754076106"/>
                    </a:ext>
                  </a:extLst>
                </a:gridCol>
                <a:gridCol w="1262842">
                  <a:extLst>
                    <a:ext uri="{9D8B030D-6E8A-4147-A177-3AD203B41FA5}">
                      <a16:colId xmlns:a16="http://schemas.microsoft.com/office/drawing/2014/main" val="1868153630"/>
                    </a:ext>
                  </a:extLst>
                </a:gridCol>
                <a:gridCol w="1212181">
                  <a:extLst>
                    <a:ext uri="{9D8B030D-6E8A-4147-A177-3AD203B41FA5}">
                      <a16:colId xmlns:a16="http://schemas.microsoft.com/office/drawing/2014/main" val="994229716"/>
                    </a:ext>
                  </a:extLst>
                </a:gridCol>
                <a:gridCol w="1113936">
                  <a:extLst>
                    <a:ext uri="{9D8B030D-6E8A-4147-A177-3AD203B41FA5}">
                      <a16:colId xmlns:a16="http://schemas.microsoft.com/office/drawing/2014/main" val="3549765904"/>
                    </a:ext>
                  </a:extLst>
                </a:gridCol>
                <a:gridCol w="1212464">
                  <a:extLst>
                    <a:ext uri="{9D8B030D-6E8A-4147-A177-3AD203B41FA5}">
                      <a16:colId xmlns:a16="http://schemas.microsoft.com/office/drawing/2014/main" val="1637206028"/>
                    </a:ext>
                  </a:extLst>
                </a:gridCol>
              </a:tblGrid>
              <a:tr h="140760">
                <a:tc>
                  <a:txBody>
                    <a:bodyPr/>
                    <a:lstStyle/>
                    <a:p>
                      <a:pPr algn="ctr" fontAlgn="b"/>
                      <a:r>
                        <a:rPr lang="es-CO" sz="1600" b="1" i="0" u="none" strike="noStrike" dirty="0">
                          <a:solidFill>
                            <a:srgbClr val="000000"/>
                          </a:solidFill>
                          <a:effectLst/>
                          <a:latin typeface="Calibri" panose="020F0502020204030204" pitchFamily="34" charset="0"/>
                        </a:rPr>
                        <a:t>FRENTE DE TRABAJO</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s-CO" sz="1600" b="1" i="0" u="none" strike="noStrike" dirty="0">
                          <a:solidFill>
                            <a:srgbClr val="000000"/>
                          </a:solidFill>
                          <a:effectLst/>
                          <a:latin typeface="Calibri" panose="020F0502020204030204" pitchFamily="34" charset="0"/>
                        </a:rPr>
                        <a:t>FECHA FIN PLAN</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s-CO" sz="1600" b="1" i="0" u="none" strike="noStrike" dirty="0">
                          <a:solidFill>
                            <a:srgbClr val="000000"/>
                          </a:solidFill>
                          <a:effectLst/>
                          <a:latin typeface="Calibri" panose="020F0502020204030204" pitchFamily="34" charset="0"/>
                        </a:rPr>
                        <a:t>AVANCE ANTERIOR</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s-CO" sz="1600" b="1" i="0" u="none" strike="noStrike" dirty="0">
                          <a:solidFill>
                            <a:srgbClr val="000000"/>
                          </a:solidFill>
                          <a:effectLst/>
                          <a:latin typeface="Calibri" panose="020F0502020204030204" pitchFamily="34" charset="0"/>
                        </a:rPr>
                        <a:t>AVANCE ACTUAL</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s-CO" sz="1600" b="1" i="0" u="none" strike="noStrike" dirty="0">
                          <a:solidFill>
                            <a:srgbClr val="000000"/>
                          </a:solidFill>
                          <a:effectLst/>
                          <a:latin typeface="Calibri" panose="020F0502020204030204" pitchFamily="34" charset="0"/>
                        </a:rPr>
                        <a:t>AVANCE SEMANAL</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s-CO" sz="1600" b="1" i="0" u="none" strike="noStrike" dirty="0">
                          <a:solidFill>
                            <a:srgbClr val="000000"/>
                          </a:solidFill>
                          <a:effectLst/>
                          <a:latin typeface="Calibri" panose="020F0502020204030204" pitchFamily="34" charset="0"/>
                        </a:rPr>
                        <a:t>AVANCE ESPERADO ACTUAL</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s-CO" sz="1600" b="1" i="0" u="none" strike="noStrike" dirty="0">
                          <a:solidFill>
                            <a:srgbClr val="000000"/>
                          </a:solidFill>
                          <a:effectLst/>
                          <a:latin typeface="Calibri" panose="020F0502020204030204" pitchFamily="34" charset="0"/>
                        </a:rPr>
                        <a:t>DIFERENCIA AVANCE ESPERADO VS ACTUAL</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808080"/>
                    </a:solidFill>
                  </a:tcPr>
                </a:tc>
                <a:extLst>
                  <a:ext uri="{0D108BD9-81ED-4DB2-BD59-A6C34878D82A}">
                    <a16:rowId xmlns:a16="http://schemas.microsoft.com/office/drawing/2014/main" val="2982881005"/>
                  </a:ext>
                </a:extLst>
              </a:tr>
              <a:tr h="433987">
                <a:tc>
                  <a:txBody>
                    <a:bodyPr/>
                    <a:lstStyle/>
                    <a:p>
                      <a:pPr algn="l" fontAlgn="b"/>
                      <a:r>
                        <a:rPr lang="es-ES" sz="1600" b="0" i="0" u="none" strike="noStrike" dirty="0">
                          <a:solidFill>
                            <a:schemeClr val="tx1"/>
                          </a:solidFill>
                          <a:effectLst/>
                          <a:latin typeface="Calibri" panose="020F0502020204030204" pitchFamily="34" charset="0"/>
                        </a:rPr>
                        <a:t>PROYECTO 1.  INTEGRACIÓN FACTURACIÓN, NÓMINA Y CARTERA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r>
                        <a:rPr lang="es-ES" sz="1600" b="0" i="0" u="none" strike="noStrike" dirty="0">
                          <a:solidFill>
                            <a:schemeClr val="tx1"/>
                          </a:solidFill>
                          <a:effectLst/>
                          <a:latin typeface="Calibri" panose="020F0502020204030204" pitchFamily="34" charset="0"/>
                        </a:rPr>
                        <a:t>31 oct 2018</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1600" b="0" i="0" u="none" strike="noStrike" dirty="0">
                          <a:solidFill>
                            <a:schemeClr val="tx1"/>
                          </a:solidFill>
                          <a:effectLst/>
                          <a:latin typeface="Calibri" panose="020F0502020204030204" pitchFamily="34" charset="0"/>
                        </a:rPr>
                        <a:t>100%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1600" b="0" i="0" u="none" strike="noStrike" dirty="0">
                          <a:solidFill>
                            <a:schemeClr val="tx1"/>
                          </a:solidFill>
                          <a:effectLst/>
                          <a:latin typeface="Calibri" panose="020F0502020204030204" pitchFamily="34" charset="0"/>
                        </a:rPr>
                        <a:t>100%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1600" b="0" i="0" u="none" strike="noStrike" dirty="0">
                          <a:solidFill>
                            <a:schemeClr val="tx1"/>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1600" b="0" i="0" u="none" strike="noStrike" dirty="0">
                          <a:solidFill>
                            <a:schemeClr val="tx1"/>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1600" b="1" i="0" u="none" strike="noStrike" dirty="0">
                          <a:solidFill>
                            <a:schemeClr val="tx1"/>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801900917"/>
                  </a:ext>
                </a:extLst>
              </a:tr>
              <a:tr h="250701">
                <a:tc>
                  <a:txBody>
                    <a:bodyPr/>
                    <a:lstStyle/>
                    <a:p>
                      <a:pPr algn="l" fontAlgn="b"/>
                      <a:r>
                        <a:rPr lang="es-CO" sz="1600" b="0" i="0" u="none" strike="noStrike" dirty="0">
                          <a:solidFill>
                            <a:schemeClr val="tx1"/>
                          </a:solidFill>
                          <a:effectLst/>
                          <a:latin typeface="Calibri" panose="020F0502020204030204" pitchFamily="34" charset="0"/>
                        </a:rPr>
                        <a:t>PROYECTO 2. CONTROL PROYECTOS</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l" fontAlgn="b"/>
                      <a:r>
                        <a:rPr lang="es-CO" sz="1600" b="0" i="0" u="none" strike="noStrike" dirty="0">
                          <a:solidFill>
                            <a:schemeClr val="tx1"/>
                          </a:solidFill>
                          <a:effectLst/>
                          <a:latin typeface="Calibri" panose="020F0502020204030204" pitchFamily="34" charset="0"/>
                        </a:rPr>
                        <a:t>23 dic 2019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32.05%</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75000"/>
                      </a:schemeClr>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600" b="0" i="0" u="none" strike="noStrike" dirty="0">
                          <a:solidFill>
                            <a:srgbClr val="000000"/>
                          </a:solidFill>
                          <a:effectLst/>
                          <a:latin typeface="Calibri" panose="020F0502020204030204" pitchFamily="34" charset="0"/>
                        </a:rPr>
                        <a:t>32.05%</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r" fontAlgn="b"/>
                      <a:r>
                        <a:rPr lang="es-CO" sz="1600" b="0" i="0" u="none" strike="noStrike" dirty="0">
                          <a:solidFill>
                            <a:schemeClr val="tx1"/>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29.82%</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r" fontAlgn="b"/>
                      <a:r>
                        <a:rPr lang="es-CO" sz="1600" b="1" i="0" u="none" strike="noStrike" dirty="0">
                          <a:solidFill>
                            <a:schemeClr val="accent6"/>
                          </a:solidFill>
                          <a:effectLst/>
                          <a:latin typeface="Calibri" panose="020F0502020204030204" pitchFamily="34" charset="0"/>
                        </a:rPr>
                        <a:t>2.2%</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949924961"/>
                  </a:ext>
                </a:extLst>
              </a:tr>
              <a:tr h="140760">
                <a:tc>
                  <a:txBody>
                    <a:bodyPr/>
                    <a:lstStyle/>
                    <a:p>
                      <a:pPr algn="l" fontAlgn="b"/>
                      <a:r>
                        <a:rPr lang="es-CO" sz="1600" b="0" i="0" u="none" strike="noStrike" dirty="0">
                          <a:solidFill>
                            <a:schemeClr val="tx1"/>
                          </a:solidFill>
                          <a:effectLst/>
                          <a:latin typeface="Calibri" panose="020F0502020204030204" pitchFamily="34" charset="0"/>
                        </a:rPr>
                        <a:t>PROYECTO 3. APRENDIZ PRECIOS (FASE 1 ANÁLISIS INFOR.)</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l" fontAlgn="b"/>
                      <a:r>
                        <a:rPr lang="es-CO" sz="1600" b="0" i="0" u="none" strike="noStrike" dirty="0">
                          <a:solidFill>
                            <a:schemeClr val="tx1"/>
                          </a:solidFill>
                          <a:effectLst/>
                          <a:latin typeface="Calibri" panose="020F0502020204030204" pitchFamily="34" charset="0"/>
                        </a:rPr>
                        <a:t>20 sept 2019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r" fontAlgn="b"/>
                      <a:r>
                        <a:rPr lang="es-CO" sz="1600" b="0" i="0" u="none" strike="noStrike" dirty="0">
                          <a:solidFill>
                            <a:schemeClr val="tx1"/>
                          </a:solidFill>
                          <a:effectLst/>
                          <a:latin typeface="Calibri" panose="020F0502020204030204" pitchFamily="34" charset="0"/>
                        </a:rPr>
                        <a:t>58%</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600" b="0" i="0" u="none" strike="noStrike" dirty="0">
                          <a:solidFill>
                            <a:schemeClr val="tx1"/>
                          </a:solidFill>
                          <a:effectLst/>
                          <a:latin typeface="Calibri" panose="020F0502020204030204" pitchFamily="34" charset="0"/>
                        </a:rPr>
                        <a:t>58%</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r" fontAlgn="b"/>
                      <a:r>
                        <a:rPr lang="es-CO" sz="1600" b="0" i="0" u="none" strike="noStrike" dirty="0">
                          <a:solidFill>
                            <a:schemeClr val="tx1"/>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r" fontAlgn="b"/>
                      <a:r>
                        <a:rPr lang="es-CO" sz="1600" b="0" i="0" u="none" strike="noStrike" dirty="0">
                          <a:solidFill>
                            <a:schemeClr val="tx1"/>
                          </a:solidFill>
                          <a:effectLst/>
                          <a:latin typeface="Calibri" panose="020F0502020204030204" pitchFamily="34" charset="0"/>
                        </a:rPr>
                        <a:t>50%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r" fontAlgn="b"/>
                      <a:r>
                        <a:rPr lang="es-CO" sz="1600" b="1" i="0" u="none" strike="noStrike" dirty="0">
                          <a:solidFill>
                            <a:schemeClr val="accent6"/>
                          </a:solidFill>
                          <a:effectLst/>
                          <a:latin typeface="Calibri" panose="020F0502020204030204" pitchFamily="34" charset="0"/>
                        </a:rPr>
                        <a:t>8%</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07797405"/>
                  </a:ext>
                </a:extLst>
              </a:tr>
              <a:tr h="247426">
                <a:tc>
                  <a:txBody>
                    <a:bodyPr/>
                    <a:lstStyle/>
                    <a:p>
                      <a:pPr algn="l" fontAlgn="b"/>
                      <a:r>
                        <a:rPr lang="es-CO" sz="1600" b="0" i="0" u="none" strike="noStrike" dirty="0">
                          <a:solidFill>
                            <a:schemeClr val="tx1"/>
                          </a:solidFill>
                          <a:effectLst/>
                          <a:latin typeface="Calibri" panose="020F0502020204030204" pitchFamily="34" charset="0"/>
                        </a:rPr>
                        <a:t>PROYECTO 4. PILOTO APRENDIZ FORMATOS</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l" fontAlgn="b"/>
                      <a:r>
                        <a:rPr lang="es-CO" sz="1600" b="0" i="0" u="none" strike="noStrike" dirty="0">
                          <a:solidFill>
                            <a:schemeClr val="tx1"/>
                          </a:solidFill>
                          <a:effectLst/>
                          <a:latin typeface="Calibri" panose="020F0502020204030204" pitchFamily="34" charset="0"/>
                        </a:rPr>
                        <a:t>12 dic 2019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600" b="0" i="0" u="none" strike="noStrike" dirty="0">
                          <a:solidFill>
                            <a:schemeClr val="tx1"/>
                          </a:solidFill>
                          <a:effectLst/>
                          <a:latin typeface="Calibri" panose="020F0502020204030204" pitchFamily="34" charset="0"/>
                        </a:rPr>
                        <a:t>48.62%</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600" b="0" i="0" u="none" strike="noStrike" dirty="0">
                          <a:solidFill>
                            <a:schemeClr val="tx1"/>
                          </a:solidFill>
                          <a:effectLst/>
                          <a:latin typeface="Calibri" panose="020F0502020204030204" pitchFamily="34" charset="0"/>
                        </a:rPr>
                        <a:t>48.62%</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r" fontAlgn="b"/>
                      <a:r>
                        <a:rPr lang="es-CO" sz="1600" b="0" i="0" u="none" strike="noStrike" dirty="0">
                          <a:solidFill>
                            <a:schemeClr val="tx1"/>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r" fontAlgn="b"/>
                      <a:r>
                        <a:rPr lang="es-CO" sz="1600" b="0" i="0" u="none" strike="noStrike" dirty="0">
                          <a:solidFill>
                            <a:schemeClr val="tx1"/>
                          </a:solidFill>
                          <a:effectLst/>
                          <a:latin typeface="Calibri" panose="020F0502020204030204" pitchFamily="34" charset="0"/>
                        </a:rPr>
                        <a:t>38.38%</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r" fontAlgn="b"/>
                      <a:r>
                        <a:rPr lang="es-CO" sz="1600" b="1" i="0" u="none" strike="noStrike" dirty="0">
                          <a:solidFill>
                            <a:schemeClr val="accent6"/>
                          </a:solidFill>
                          <a:effectLst/>
                          <a:latin typeface="Calibri" panose="020F0502020204030204" pitchFamily="34" charset="0"/>
                        </a:rPr>
                        <a:t>10.24%</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426329279"/>
                  </a:ext>
                </a:extLst>
              </a:tr>
              <a:tr h="140760">
                <a:tc>
                  <a:txBody>
                    <a:bodyPr/>
                    <a:lstStyle/>
                    <a:p>
                      <a:pPr algn="l" fontAlgn="b"/>
                      <a:r>
                        <a:rPr lang="es-CO" sz="1600" b="0" i="0" u="none" strike="noStrike" dirty="0">
                          <a:solidFill>
                            <a:schemeClr val="tx1"/>
                          </a:solidFill>
                          <a:effectLst/>
                          <a:latin typeface="Calibri" panose="020F0502020204030204" pitchFamily="34" charset="0"/>
                        </a:rPr>
                        <a:t>PROYECTO 5. CALIFICACIÓN CONTRATISTAS</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l" fontAlgn="b"/>
                      <a:r>
                        <a:rPr lang="es-CO" sz="1600" b="0" i="0" u="none" strike="noStrike" dirty="0">
                          <a:solidFill>
                            <a:schemeClr val="tx1"/>
                          </a:solidFill>
                          <a:effectLst/>
                          <a:latin typeface="Calibri" panose="020F0502020204030204" pitchFamily="34" charset="0"/>
                        </a:rPr>
                        <a:t>9 </a:t>
                      </a:r>
                      <a:r>
                        <a:rPr lang="es-CO" sz="1600" b="0" i="0" u="none" strike="noStrike" dirty="0" err="1">
                          <a:solidFill>
                            <a:schemeClr val="tx1"/>
                          </a:solidFill>
                          <a:effectLst/>
                          <a:latin typeface="Calibri" panose="020F0502020204030204" pitchFamily="34" charset="0"/>
                        </a:rPr>
                        <a:t>ago</a:t>
                      </a:r>
                      <a:r>
                        <a:rPr lang="es-CO" sz="1600" b="0" i="0" u="none" strike="noStrike" dirty="0">
                          <a:solidFill>
                            <a:schemeClr val="tx1"/>
                          </a:solidFill>
                          <a:effectLst/>
                          <a:latin typeface="Calibri" panose="020F0502020204030204" pitchFamily="34" charset="0"/>
                        </a:rPr>
                        <a:t> 2019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r" fontAlgn="b"/>
                      <a:r>
                        <a:rPr lang="es-CO" sz="1600" b="0" i="0" u="none" strike="noStrike" dirty="0">
                          <a:solidFill>
                            <a:schemeClr val="tx1"/>
                          </a:solidFill>
                          <a:effectLst/>
                          <a:latin typeface="Calibri" panose="020F0502020204030204" pitchFamily="34" charset="0"/>
                        </a:rPr>
                        <a:t>49.14%</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r" fontAlgn="b"/>
                      <a:r>
                        <a:rPr lang="es-CO" sz="1600" b="0" i="0" u="none" strike="noStrike" dirty="0">
                          <a:solidFill>
                            <a:schemeClr val="tx1"/>
                          </a:solidFill>
                          <a:effectLst/>
                          <a:latin typeface="Calibri" panose="020F0502020204030204" pitchFamily="34" charset="0"/>
                        </a:rPr>
                        <a:t>49.92%</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r" fontAlgn="b"/>
                      <a:r>
                        <a:rPr lang="es-CO" sz="1600" b="0" i="0" u="none" strike="noStrike" dirty="0">
                          <a:solidFill>
                            <a:schemeClr val="tx1"/>
                          </a:solidFill>
                          <a:effectLst/>
                          <a:latin typeface="Calibri" panose="020F0502020204030204" pitchFamily="34" charset="0"/>
                        </a:rPr>
                        <a:t>0.78%</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r" fontAlgn="b"/>
                      <a:r>
                        <a:rPr lang="es-CO" sz="1600" b="0" i="0" u="none" strike="noStrike" dirty="0">
                          <a:solidFill>
                            <a:schemeClr val="tx1"/>
                          </a:solidFill>
                          <a:effectLst/>
                          <a:latin typeface="Calibri" panose="020F0502020204030204" pitchFamily="34" charset="0"/>
                        </a:rPr>
                        <a:t>55.04%</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r" fontAlgn="b"/>
                      <a:r>
                        <a:rPr lang="es-CO" sz="1600" b="1" i="0" u="none" strike="noStrike" dirty="0">
                          <a:solidFill>
                            <a:srgbClr val="C00000"/>
                          </a:solidFill>
                          <a:effectLst/>
                          <a:latin typeface="Calibri" panose="020F0502020204030204" pitchFamily="34" charset="0"/>
                        </a:rPr>
                        <a:t>-5.12%</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702184303"/>
                  </a:ext>
                </a:extLst>
              </a:tr>
              <a:tr h="140760">
                <a:tc>
                  <a:txBody>
                    <a:bodyPr/>
                    <a:lstStyle/>
                    <a:p>
                      <a:pPr algn="l" fontAlgn="b"/>
                      <a:r>
                        <a:rPr lang="es-CO" sz="1600" b="0" i="0" u="none" strike="noStrike" dirty="0">
                          <a:solidFill>
                            <a:schemeClr val="tx1"/>
                          </a:solidFill>
                          <a:effectLst/>
                          <a:latin typeface="Calibri" panose="020F0502020204030204" pitchFamily="34" charset="0"/>
                        </a:rPr>
                        <a:t>PROYECTO 6. REPORTEADOR SISTEMA DE INDICADORES DE GESTIÓN</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r>
                        <a:rPr lang="es-CO" sz="1600" b="0" i="0" u="none" strike="noStrike" dirty="0">
                          <a:solidFill>
                            <a:schemeClr val="tx1"/>
                          </a:solidFill>
                          <a:effectLst/>
                          <a:latin typeface="Calibri" panose="020F0502020204030204" pitchFamily="34" charset="0"/>
                        </a:rPr>
                        <a:t>8 mar 2019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1600" b="0" i="0" u="none" strike="noStrike" dirty="0">
                          <a:solidFill>
                            <a:schemeClr val="tx1"/>
                          </a:solidFill>
                          <a:effectLst/>
                          <a:latin typeface="Calibri" panose="020F0502020204030204" pitchFamily="34" charset="0"/>
                        </a:rPr>
                        <a:t>100%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1600" b="0" i="0" u="none" strike="noStrike" dirty="0">
                          <a:solidFill>
                            <a:schemeClr val="tx1"/>
                          </a:solidFill>
                          <a:effectLst/>
                          <a:latin typeface="Calibri" panose="020F0502020204030204" pitchFamily="34" charset="0"/>
                        </a:rPr>
                        <a:t>100%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1600" b="0" i="0" u="none" strike="noStrike" dirty="0">
                          <a:solidFill>
                            <a:schemeClr val="tx1"/>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1600" b="0" i="0" u="none" strike="noStrike" dirty="0">
                          <a:solidFill>
                            <a:schemeClr val="tx1"/>
                          </a:solidFill>
                          <a:effectLst/>
                          <a:latin typeface="Calibri" panose="020F0502020204030204" pitchFamily="34" charset="0"/>
                        </a:rPr>
                        <a:t>100%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1600" b="1" i="0" u="none" strike="noStrike" dirty="0">
                          <a:solidFill>
                            <a:schemeClr val="tx1"/>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896349912"/>
                  </a:ext>
                </a:extLst>
              </a:tr>
              <a:tr h="140760">
                <a:tc>
                  <a:txBody>
                    <a:bodyPr/>
                    <a:lstStyle/>
                    <a:p>
                      <a:pPr algn="l" fontAlgn="b"/>
                      <a:r>
                        <a:rPr lang="es-CO" sz="1600" b="0" i="0" u="none" strike="noStrike" dirty="0">
                          <a:solidFill>
                            <a:srgbClr val="000000"/>
                          </a:solidFill>
                          <a:effectLst/>
                          <a:latin typeface="Calibri" panose="020F0502020204030204" pitchFamily="34" charset="0"/>
                        </a:rPr>
                        <a:t>PROYECTO 9. PLANIFICACIÓN DE NEGOCIO 2019*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l" fontAlgn="b"/>
                      <a:r>
                        <a:rPr lang="es-CO" sz="1600" b="0" i="0" u="none" strike="noStrike" dirty="0">
                          <a:solidFill>
                            <a:srgbClr val="000000"/>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98%</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98%</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r" fontAlgn="b"/>
                      <a:r>
                        <a:rPr lang="es-CO" sz="1600" b="1" i="0" u="none" strike="noStrike" dirty="0">
                          <a:solidFill>
                            <a:srgbClr val="000000"/>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287029893"/>
                  </a:ext>
                </a:extLst>
              </a:tr>
              <a:tr h="140760">
                <a:tc>
                  <a:txBody>
                    <a:bodyPr/>
                    <a:lstStyle/>
                    <a:p>
                      <a:pPr algn="l" fontAlgn="b"/>
                      <a:r>
                        <a:rPr lang="es-CO" sz="1600" b="0" i="0" u="none" strike="noStrike" dirty="0">
                          <a:solidFill>
                            <a:srgbClr val="000000"/>
                          </a:solidFill>
                          <a:effectLst/>
                          <a:latin typeface="Calibri" panose="020F0502020204030204" pitchFamily="34" charset="0"/>
                        </a:rPr>
                        <a:t>PROYECTO 10. REPLANIFCACIÓN TRIMESTRAL DE NEGOCIO</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l" fontAlgn="b"/>
                      <a:r>
                        <a:rPr lang="es-CO" sz="1600" b="0" i="0" u="none" strike="noStrike" dirty="0">
                          <a:solidFill>
                            <a:srgbClr val="000000"/>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25%</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32%</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7%</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48%</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r" fontAlgn="b"/>
                      <a:r>
                        <a:rPr lang="es-CO" sz="1600" b="1" i="0" u="none" strike="noStrike" dirty="0">
                          <a:solidFill>
                            <a:srgbClr val="C00000"/>
                          </a:solidFill>
                          <a:effectLst/>
                          <a:latin typeface="Calibri" panose="020F0502020204030204" pitchFamily="34" charset="0"/>
                        </a:rPr>
                        <a:t>-16%</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461770855"/>
                  </a:ext>
                </a:extLst>
              </a:tr>
              <a:tr h="140760">
                <a:tc>
                  <a:txBody>
                    <a:bodyPr/>
                    <a:lstStyle/>
                    <a:p>
                      <a:pPr algn="l" fontAlgn="b"/>
                      <a:r>
                        <a:rPr lang="es-CO" sz="1600" b="0" i="0" u="none" strike="noStrike" dirty="0">
                          <a:solidFill>
                            <a:srgbClr val="000000"/>
                          </a:solidFill>
                          <a:effectLst/>
                          <a:latin typeface="Calibri" panose="020F0502020204030204" pitchFamily="34" charset="0"/>
                        </a:rPr>
                        <a:t>PROYECTO 11. DIAGNÓSTICO PSL (ANALÍTICA – TECNOLOGÍA)</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chemeClr val="accent2"/>
                    </a:solidFill>
                  </a:tcPr>
                </a:tc>
                <a:tc>
                  <a:txBody>
                    <a:bodyPr/>
                    <a:lstStyle/>
                    <a:p>
                      <a:pPr algn="l" fontAlgn="b"/>
                      <a:r>
                        <a:rPr lang="es-CO" sz="1600" b="0" i="0" u="none" strike="noStrike" dirty="0">
                          <a:solidFill>
                            <a:srgbClr val="000000"/>
                          </a:solidFill>
                          <a:effectLst/>
                          <a:latin typeface="Calibri" panose="020F0502020204030204" pitchFamily="34" charset="0"/>
                        </a:rPr>
                        <a:t>25/06/2019</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chemeClr val="accent2"/>
                    </a:solidFill>
                  </a:tcPr>
                </a:tc>
                <a:tc>
                  <a:txBody>
                    <a:bodyPr/>
                    <a:lstStyle/>
                    <a:p>
                      <a:pPr algn="r" fontAlgn="b"/>
                      <a:r>
                        <a:rPr lang="es-CO" sz="1600" b="0" i="0" u="none" strike="noStrike" dirty="0">
                          <a:solidFill>
                            <a:srgbClr val="000000"/>
                          </a:solidFill>
                          <a:effectLst/>
                          <a:latin typeface="Calibri" panose="020F0502020204030204" pitchFamily="34" charset="0"/>
                        </a:rPr>
                        <a:t>18.74%</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chemeClr val="accent2"/>
                    </a:solidFill>
                  </a:tcPr>
                </a:tc>
                <a:tc>
                  <a:txBody>
                    <a:bodyPr/>
                    <a:lstStyle/>
                    <a:p>
                      <a:pPr algn="r" fontAlgn="b"/>
                      <a:r>
                        <a:rPr lang="es-CO" sz="1600" b="0" i="0" u="none" strike="noStrike" dirty="0">
                          <a:solidFill>
                            <a:srgbClr val="000000"/>
                          </a:solidFill>
                          <a:effectLst/>
                          <a:latin typeface="Calibri" panose="020F0502020204030204" pitchFamily="34" charset="0"/>
                        </a:rPr>
                        <a:t>28.81%</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chemeClr val="accent2"/>
                    </a:solidFill>
                  </a:tcPr>
                </a:tc>
                <a:tc>
                  <a:txBody>
                    <a:bodyPr/>
                    <a:lstStyle/>
                    <a:p>
                      <a:pPr algn="r" fontAlgn="b"/>
                      <a:r>
                        <a:rPr lang="es-CO" sz="1600" b="0" i="0" u="none" strike="noStrike" dirty="0">
                          <a:solidFill>
                            <a:srgbClr val="000000"/>
                          </a:solidFill>
                          <a:effectLst/>
                          <a:latin typeface="Calibri" panose="020F0502020204030204" pitchFamily="34" charset="0"/>
                        </a:rPr>
                        <a:t>10.07%</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chemeClr val="accent2"/>
                    </a:solidFill>
                  </a:tcPr>
                </a:tc>
                <a:tc>
                  <a:txBody>
                    <a:bodyPr/>
                    <a:lstStyle/>
                    <a:p>
                      <a:pPr algn="r" fontAlgn="b"/>
                      <a:r>
                        <a:rPr lang="es-CO" sz="1600" b="0" i="0" u="none" strike="noStrike" dirty="0">
                          <a:solidFill>
                            <a:srgbClr val="000000"/>
                          </a:solidFill>
                          <a:effectLst/>
                          <a:latin typeface="Calibri" panose="020F0502020204030204" pitchFamily="34" charset="0"/>
                        </a:rPr>
                        <a:t>26.94%</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chemeClr val="accent2"/>
                    </a:solidFill>
                  </a:tcPr>
                </a:tc>
                <a:tc>
                  <a:txBody>
                    <a:bodyPr/>
                    <a:lstStyle/>
                    <a:p>
                      <a:pPr algn="r" fontAlgn="b"/>
                      <a:r>
                        <a:rPr lang="es-CO" sz="1600" b="1" i="0" u="none" strike="noStrike" dirty="0">
                          <a:solidFill>
                            <a:schemeClr val="accent6"/>
                          </a:solidFill>
                          <a:effectLst/>
                          <a:latin typeface="Calibri" panose="020F0502020204030204" pitchFamily="34" charset="0"/>
                        </a:rPr>
                        <a:t>1.8%</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817002745"/>
                  </a:ext>
                </a:extLst>
              </a:tr>
            </a:tbl>
          </a:graphicData>
        </a:graphic>
      </p:graphicFrame>
      <p:sp>
        <p:nvSpPr>
          <p:cNvPr id="5" name="Rectángulo 4">
            <a:extLst>
              <a:ext uri="{FF2B5EF4-FFF2-40B4-BE49-F238E27FC236}">
                <a16:creationId xmlns:a16="http://schemas.microsoft.com/office/drawing/2014/main" id="{DE778421-F730-4AD2-A4B4-189A7605E503}"/>
              </a:ext>
            </a:extLst>
          </p:cNvPr>
          <p:cNvSpPr/>
          <p:nvPr/>
        </p:nvSpPr>
        <p:spPr>
          <a:xfrm>
            <a:off x="8319994" y="6523762"/>
            <a:ext cx="302602" cy="163266"/>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6" name="Rectángulo 5">
            <a:extLst>
              <a:ext uri="{FF2B5EF4-FFF2-40B4-BE49-F238E27FC236}">
                <a16:creationId xmlns:a16="http://schemas.microsoft.com/office/drawing/2014/main" id="{A070330C-EA1B-49B9-993E-2AD15D53C1C3}"/>
              </a:ext>
            </a:extLst>
          </p:cNvPr>
          <p:cNvSpPr/>
          <p:nvPr/>
        </p:nvSpPr>
        <p:spPr>
          <a:xfrm>
            <a:off x="10496238" y="6557033"/>
            <a:ext cx="288928" cy="163265"/>
          </a:xfrm>
          <a:prstGeom prst="rect">
            <a:avLst/>
          </a:prstGeom>
          <a:solidFill>
            <a:srgbClr val="C6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7" name="CuadroTexto 6">
            <a:extLst>
              <a:ext uri="{FF2B5EF4-FFF2-40B4-BE49-F238E27FC236}">
                <a16:creationId xmlns:a16="http://schemas.microsoft.com/office/drawing/2014/main" id="{17773396-925C-4321-891A-B3704603B400}"/>
              </a:ext>
            </a:extLst>
          </p:cNvPr>
          <p:cNvSpPr txBox="1"/>
          <p:nvPr/>
        </p:nvSpPr>
        <p:spPr>
          <a:xfrm>
            <a:off x="8594883" y="6453888"/>
            <a:ext cx="1763806" cy="307777"/>
          </a:xfrm>
          <a:prstGeom prst="rect">
            <a:avLst/>
          </a:prstGeom>
          <a:noFill/>
        </p:spPr>
        <p:txBody>
          <a:bodyPr wrap="square" rtlCol="0">
            <a:spAutoFit/>
          </a:bodyPr>
          <a:lstStyle/>
          <a:p>
            <a:r>
              <a:rPr lang="es-CO" sz="1400" dirty="0"/>
              <a:t>En avance sin atraso</a:t>
            </a:r>
          </a:p>
        </p:txBody>
      </p:sp>
      <p:sp>
        <p:nvSpPr>
          <p:cNvPr id="8" name="CuadroTexto 7">
            <a:extLst>
              <a:ext uri="{FF2B5EF4-FFF2-40B4-BE49-F238E27FC236}">
                <a16:creationId xmlns:a16="http://schemas.microsoft.com/office/drawing/2014/main" id="{FFED7AE9-B3DF-439F-B5CD-D0AB0B9DAB1D}"/>
              </a:ext>
            </a:extLst>
          </p:cNvPr>
          <p:cNvSpPr txBox="1"/>
          <p:nvPr/>
        </p:nvSpPr>
        <p:spPr>
          <a:xfrm>
            <a:off x="10785375" y="6465397"/>
            <a:ext cx="930029" cy="313310"/>
          </a:xfrm>
          <a:prstGeom prst="rect">
            <a:avLst/>
          </a:prstGeom>
          <a:noFill/>
        </p:spPr>
        <p:txBody>
          <a:bodyPr wrap="square" rtlCol="0">
            <a:spAutoFit/>
          </a:bodyPr>
          <a:lstStyle/>
          <a:p>
            <a:r>
              <a:rPr lang="es-CO" sz="1400" dirty="0"/>
              <a:t>Finalizado</a:t>
            </a:r>
          </a:p>
        </p:txBody>
      </p:sp>
      <p:sp>
        <p:nvSpPr>
          <p:cNvPr id="13" name="Rectángulo 12">
            <a:extLst>
              <a:ext uri="{FF2B5EF4-FFF2-40B4-BE49-F238E27FC236}">
                <a16:creationId xmlns:a16="http://schemas.microsoft.com/office/drawing/2014/main" id="{71097132-6FF6-41A7-860D-FBADCB416797}"/>
              </a:ext>
            </a:extLst>
          </p:cNvPr>
          <p:cNvSpPr/>
          <p:nvPr/>
        </p:nvSpPr>
        <p:spPr>
          <a:xfrm>
            <a:off x="6205401" y="6535287"/>
            <a:ext cx="302602" cy="163266"/>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4" name="CuadroTexto 13">
            <a:extLst>
              <a:ext uri="{FF2B5EF4-FFF2-40B4-BE49-F238E27FC236}">
                <a16:creationId xmlns:a16="http://schemas.microsoft.com/office/drawing/2014/main" id="{5D4D97B8-4994-451D-860B-310F1529AEBE}"/>
              </a:ext>
            </a:extLst>
          </p:cNvPr>
          <p:cNvSpPr txBox="1"/>
          <p:nvPr/>
        </p:nvSpPr>
        <p:spPr>
          <a:xfrm>
            <a:off x="6480290" y="6465413"/>
            <a:ext cx="1763806" cy="307777"/>
          </a:xfrm>
          <a:prstGeom prst="rect">
            <a:avLst/>
          </a:prstGeom>
          <a:noFill/>
        </p:spPr>
        <p:txBody>
          <a:bodyPr wrap="square" rtlCol="0">
            <a:spAutoFit/>
          </a:bodyPr>
          <a:lstStyle/>
          <a:p>
            <a:r>
              <a:rPr lang="es-CO" sz="1400" dirty="0"/>
              <a:t>En avance con atraso</a:t>
            </a:r>
          </a:p>
        </p:txBody>
      </p:sp>
      <p:sp>
        <p:nvSpPr>
          <p:cNvPr id="10" name="Rectángulo 9">
            <a:extLst>
              <a:ext uri="{FF2B5EF4-FFF2-40B4-BE49-F238E27FC236}">
                <a16:creationId xmlns:a16="http://schemas.microsoft.com/office/drawing/2014/main" id="{729EDC0C-0D24-43DA-8F8E-DA61103D70DE}"/>
              </a:ext>
            </a:extLst>
          </p:cNvPr>
          <p:cNvSpPr/>
          <p:nvPr/>
        </p:nvSpPr>
        <p:spPr>
          <a:xfrm>
            <a:off x="4665684" y="6523762"/>
            <a:ext cx="302602" cy="163266"/>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1" name="CuadroTexto 10">
            <a:extLst>
              <a:ext uri="{FF2B5EF4-FFF2-40B4-BE49-F238E27FC236}">
                <a16:creationId xmlns:a16="http://schemas.microsoft.com/office/drawing/2014/main" id="{BDF33FA2-A6B5-448B-B583-A35B29DB004E}"/>
              </a:ext>
            </a:extLst>
          </p:cNvPr>
          <p:cNvSpPr txBox="1"/>
          <p:nvPr/>
        </p:nvSpPr>
        <p:spPr>
          <a:xfrm>
            <a:off x="4940573" y="6453888"/>
            <a:ext cx="1188930" cy="307777"/>
          </a:xfrm>
          <a:prstGeom prst="rect">
            <a:avLst/>
          </a:prstGeom>
          <a:noFill/>
        </p:spPr>
        <p:txBody>
          <a:bodyPr wrap="square" rtlCol="0">
            <a:spAutoFit/>
          </a:bodyPr>
          <a:lstStyle/>
          <a:p>
            <a:r>
              <a:rPr lang="es-CO" sz="1400" dirty="0"/>
              <a:t>Sin avance</a:t>
            </a:r>
          </a:p>
        </p:txBody>
      </p:sp>
      <p:sp>
        <p:nvSpPr>
          <p:cNvPr id="12" name="CuadroTexto 11">
            <a:extLst>
              <a:ext uri="{FF2B5EF4-FFF2-40B4-BE49-F238E27FC236}">
                <a16:creationId xmlns:a16="http://schemas.microsoft.com/office/drawing/2014/main" id="{7584FA22-00DB-472C-A36D-2883042DDE66}"/>
              </a:ext>
            </a:extLst>
          </p:cNvPr>
          <p:cNvSpPr txBox="1"/>
          <p:nvPr/>
        </p:nvSpPr>
        <p:spPr>
          <a:xfrm>
            <a:off x="520409" y="5583085"/>
            <a:ext cx="11153430" cy="738664"/>
          </a:xfrm>
          <a:prstGeom prst="rect">
            <a:avLst/>
          </a:prstGeom>
          <a:noFill/>
        </p:spPr>
        <p:txBody>
          <a:bodyPr wrap="square" rtlCol="0">
            <a:spAutoFit/>
          </a:bodyPr>
          <a:lstStyle/>
          <a:p>
            <a:r>
              <a:rPr lang="es-CO" sz="1400" dirty="0">
                <a:solidFill>
                  <a:srgbClr val="000000"/>
                </a:solidFill>
                <a:latin typeface="Calibri" panose="020F0502020204030204" pitchFamily="34" charset="0"/>
              </a:rPr>
              <a:t>*</a:t>
            </a:r>
            <a:r>
              <a:rPr lang="es-CO" sz="1400" dirty="0"/>
              <a:t>Dada la naturaleza del ejercicio de planificación no se establecieron fechas esperadas de finalización, y por lo tanto, no se incluye el avance esperado</a:t>
            </a:r>
          </a:p>
          <a:p>
            <a:r>
              <a:rPr lang="es-CO" sz="1400" dirty="0"/>
              <a:t>***El proyecto esta en su fase de concepción y por lo tanto aun no se han fijado fechas. Se estima 6% debido a que se avanzó en una primera versión de la concepción (peso concepción 10%) y un primer ejercicio de análisis.</a:t>
            </a:r>
          </a:p>
        </p:txBody>
      </p:sp>
      <p:sp>
        <p:nvSpPr>
          <p:cNvPr id="15" name="Rectángulo 14">
            <a:extLst>
              <a:ext uri="{FF2B5EF4-FFF2-40B4-BE49-F238E27FC236}">
                <a16:creationId xmlns:a16="http://schemas.microsoft.com/office/drawing/2014/main" id="{3007C682-48A7-4656-A70E-CE9661570A20}"/>
              </a:ext>
            </a:extLst>
          </p:cNvPr>
          <p:cNvSpPr/>
          <p:nvPr/>
        </p:nvSpPr>
        <p:spPr>
          <a:xfrm>
            <a:off x="827864" y="6561269"/>
            <a:ext cx="302602" cy="16326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6" name="CuadroTexto 15">
            <a:extLst>
              <a:ext uri="{FF2B5EF4-FFF2-40B4-BE49-F238E27FC236}">
                <a16:creationId xmlns:a16="http://schemas.microsoft.com/office/drawing/2014/main" id="{DC621D08-4CB7-47E8-AAA7-3824951A1D09}"/>
              </a:ext>
            </a:extLst>
          </p:cNvPr>
          <p:cNvSpPr txBox="1"/>
          <p:nvPr/>
        </p:nvSpPr>
        <p:spPr>
          <a:xfrm>
            <a:off x="1212595" y="6465413"/>
            <a:ext cx="3385051" cy="307777"/>
          </a:xfrm>
          <a:prstGeom prst="rect">
            <a:avLst/>
          </a:prstGeom>
          <a:noFill/>
        </p:spPr>
        <p:txBody>
          <a:bodyPr wrap="square" rtlCol="0">
            <a:spAutoFit/>
          </a:bodyPr>
          <a:lstStyle/>
          <a:p>
            <a:r>
              <a:rPr lang="es-CO" sz="1400" dirty="0"/>
              <a:t>Cambio de requerimientos - Reprogramar</a:t>
            </a:r>
          </a:p>
        </p:txBody>
      </p:sp>
    </p:spTree>
    <p:extLst>
      <p:ext uri="{BB962C8B-B14F-4D97-AF65-F5344CB8AC3E}">
        <p14:creationId xmlns:p14="http://schemas.microsoft.com/office/powerpoint/2010/main" val="1156991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00" y="1409700"/>
            <a:ext cx="11068050" cy="2308324"/>
          </a:xfrm>
          <a:prstGeom prst="rect">
            <a:avLst/>
          </a:prstGeom>
          <a:noFill/>
        </p:spPr>
        <p:txBody>
          <a:bodyPr wrap="square" rtlCol="0">
            <a:spAutoFit/>
          </a:bodyPr>
          <a:lstStyle/>
          <a:p>
            <a:pPr algn="ctr"/>
            <a:r>
              <a:rPr lang="es-ES" sz="7200" dirty="0"/>
              <a:t>PROYECTO 2. CONTROL PROYECTOS</a:t>
            </a:r>
            <a:endParaRPr lang="es-CO" sz="7200" dirty="0"/>
          </a:p>
        </p:txBody>
      </p:sp>
    </p:spTree>
    <p:extLst>
      <p:ext uri="{BB962C8B-B14F-4D97-AF65-F5344CB8AC3E}">
        <p14:creationId xmlns:p14="http://schemas.microsoft.com/office/powerpoint/2010/main" val="1867695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254079" y="204068"/>
            <a:ext cx="11718757" cy="3046988"/>
          </a:xfrm>
          <a:prstGeom prst="rect">
            <a:avLst/>
          </a:prstGeom>
          <a:noFill/>
        </p:spPr>
        <p:txBody>
          <a:bodyPr wrap="square" rtlCol="0">
            <a:spAutoFit/>
          </a:bodyPr>
          <a:lstStyle/>
          <a:p>
            <a:pPr algn="just"/>
            <a:r>
              <a:rPr lang="es-CO" sz="1600" b="1" dirty="0"/>
              <a:t>AVANCE ESTIMADO: 32.05%</a:t>
            </a:r>
          </a:p>
          <a:p>
            <a:pPr algn="just"/>
            <a:r>
              <a:rPr lang="es-CO" sz="1600" b="1" dirty="0"/>
              <a:t>ETAPA ACTUAL -&gt; DISEÑO (INICIO 1 DE NOVIEMBRE 2018 – FIN 10 DE JUNIO 2019)</a:t>
            </a:r>
          </a:p>
          <a:p>
            <a:pPr marL="285750" indent="-285750" algn="just">
              <a:buFont typeface="Arial" panose="020B0604020202020204" pitchFamily="34" charset="0"/>
              <a:buChar char="•"/>
            </a:pPr>
            <a:r>
              <a:rPr lang="es-CO" sz="1600" dirty="0"/>
              <a:t>A PARTIR DE LA REUNIÓN DE SEGUIMIENTO SE PACTÓ AMPLIAR LOS REQUERIMIENTOS DEL PROYECTO PARA INCLUIR LA ARTICULACIÓN CON REVIT. EN ESE SENTIDO, SE REPROGRAMARÁ EL PROYECTO PARA PODER INVOLUCRAR DICHO REQUERIMIENTO.</a:t>
            </a:r>
          </a:p>
          <a:p>
            <a:pPr marL="285750" indent="-285750" algn="just">
              <a:buFont typeface="Arial" panose="020B0604020202020204" pitchFamily="34" charset="0"/>
              <a:buChar char="•"/>
            </a:pPr>
            <a:r>
              <a:rPr lang="es-CO" sz="1600" dirty="0"/>
              <a:t>SE REALIZÓ REUNIÓN CON EL APOYO TÉCNICO DE EN REVIT PARA DETERMINAR EL CAMINO A SEGUIR. SE PACTÓ LA CONSECUCIÓN DE UN PROYECTO COMPLETO EN REVIT Y LA ELABORACIÓN DE UN FLUJOGRAMA DESCRIBIENDO COMO SERÍA EL NUEVO PROCESO CON REVIT Y ASÍ PODER INVOLUCRAR ESTE REQUERIMIENTO EN LOS DISEÑOS.</a:t>
            </a:r>
          </a:p>
          <a:p>
            <a:pPr algn="just"/>
            <a:endParaRPr lang="es-CO" sz="1600" b="1" dirty="0"/>
          </a:p>
          <a:p>
            <a:pPr algn="just"/>
            <a:r>
              <a:rPr lang="es-CO" sz="1600" b="1" dirty="0"/>
              <a:t>ENTREGABLES DISEÑO </a:t>
            </a:r>
          </a:p>
          <a:p>
            <a:pPr algn="just"/>
            <a:r>
              <a:rPr lang="es-CO" sz="1600" b="1" dirty="0">
                <a:solidFill>
                  <a:schemeClr val="accent1"/>
                </a:solidFill>
              </a:rPr>
              <a:t>FECHA FIN CRONOGRAMA -&gt; 10 JUN 2019 -&gt;</a:t>
            </a:r>
          </a:p>
          <a:p>
            <a:pPr algn="just"/>
            <a:r>
              <a:rPr lang="es-CO" sz="1600" b="1" dirty="0">
                <a:solidFill>
                  <a:schemeClr val="accent1"/>
                </a:solidFill>
              </a:rPr>
              <a:t>PENDIENTE DE REPROGRAMAR DEBIDO</a:t>
            </a:r>
          </a:p>
          <a:p>
            <a:pPr algn="just"/>
            <a:r>
              <a:rPr lang="es-CO" sz="1600" b="1" dirty="0">
                <a:solidFill>
                  <a:schemeClr val="accent1"/>
                </a:solidFill>
              </a:rPr>
              <a:t>AL NUEVO REQUERIMIENTO</a:t>
            </a:r>
          </a:p>
        </p:txBody>
      </p:sp>
      <p:sp>
        <p:nvSpPr>
          <p:cNvPr id="4" name="Rectángulo 3">
            <a:extLst>
              <a:ext uri="{FF2B5EF4-FFF2-40B4-BE49-F238E27FC236}">
                <a16:creationId xmlns:a16="http://schemas.microsoft.com/office/drawing/2014/main" id="{7D687017-6323-4CD0-82B5-8E7DD54CEBA5}"/>
              </a:ext>
            </a:extLst>
          </p:cNvPr>
          <p:cNvSpPr/>
          <p:nvPr/>
        </p:nvSpPr>
        <p:spPr>
          <a:xfrm>
            <a:off x="254079" y="4578521"/>
            <a:ext cx="1962973" cy="369332"/>
          </a:xfrm>
          <a:prstGeom prst="rect">
            <a:avLst/>
          </a:prstGeom>
        </p:spPr>
        <p:txBody>
          <a:bodyPr wrap="none">
            <a:spAutoFit/>
          </a:bodyPr>
          <a:lstStyle/>
          <a:p>
            <a:r>
              <a:rPr lang="es-CO" b="1" dirty="0"/>
              <a:t>POR ETAPAS FASES</a:t>
            </a:r>
          </a:p>
        </p:txBody>
      </p:sp>
      <p:sp>
        <p:nvSpPr>
          <p:cNvPr id="5" name="Rectángulo 4">
            <a:extLst>
              <a:ext uri="{FF2B5EF4-FFF2-40B4-BE49-F238E27FC236}">
                <a16:creationId xmlns:a16="http://schemas.microsoft.com/office/drawing/2014/main" id="{323A6450-AEEE-48B2-ADF7-7A23B46AE7AD}"/>
              </a:ext>
            </a:extLst>
          </p:cNvPr>
          <p:cNvSpPr/>
          <p:nvPr/>
        </p:nvSpPr>
        <p:spPr>
          <a:xfrm>
            <a:off x="9371413" y="1888051"/>
            <a:ext cx="302602" cy="163266"/>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6" name="Rectángulo 5">
            <a:extLst>
              <a:ext uri="{FF2B5EF4-FFF2-40B4-BE49-F238E27FC236}">
                <a16:creationId xmlns:a16="http://schemas.microsoft.com/office/drawing/2014/main" id="{6E862DEC-5C3B-42DB-ACFF-4F26877E0B78}"/>
              </a:ext>
            </a:extLst>
          </p:cNvPr>
          <p:cNvSpPr/>
          <p:nvPr/>
        </p:nvSpPr>
        <p:spPr>
          <a:xfrm>
            <a:off x="10698016" y="1895101"/>
            <a:ext cx="288928" cy="163265"/>
          </a:xfrm>
          <a:prstGeom prst="rect">
            <a:avLst/>
          </a:prstGeom>
          <a:solidFill>
            <a:srgbClr val="C6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7" name="CuadroTexto 6">
            <a:extLst>
              <a:ext uri="{FF2B5EF4-FFF2-40B4-BE49-F238E27FC236}">
                <a16:creationId xmlns:a16="http://schemas.microsoft.com/office/drawing/2014/main" id="{042ED937-4F4A-454B-AD26-A4381BB44E85}"/>
              </a:ext>
            </a:extLst>
          </p:cNvPr>
          <p:cNvSpPr txBox="1"/>
          <p:nvPr/>
        </p:nvSpPr>
        <p:spPr>
          <a:xfrm>
            <a:off x="9646302" y="1818177"/>
            <a:ext cx="914165" cy="307777"/>
          </a:xfrm>
          <a:prstGeom prst="rect">
            <a:avLst/>
          </a:prstGeom>
          <a:noFill/>
        </p:spPr>
        <p:txBody>
          <a:bodyPr wrap="square" rtlCol="0">
            <a:spAutoFit/>
          </a:bodyPr>
          <a:lstStyle/>
          <a:p>
            <a:r>
              <a:rPr lang="es-CO" sz="1400" dirty="0"/>
              <a:t>En avance</a:t>
            </a:r>
          </a:p>
        </p:txBody>
      </p:sp>
      <p:sp>
        <p:nvSpPr>
          <p:cNvPr id="8" name="CuadroTexto 7">
            <a:extLst>
              <a:ext uri="{FF2B5EF4-FFF2-40B4-BE49-F238E27FC236}">
                <a16:creationId xmlns:a16="http://schemas.microsoft.com/office/drawing/2014/main" id="{B7BAFC83-2713-4170-BEF2-DF11286ECFF0}"/>
              </a:ext>
            </a:extLst>
          </p:cNvPr>
          <p:cNvSpPr txBox="1"/>
          <p:nvPr/>
        </p:nvSpPr>
        <p:spPr>
          <a:xfrm>
            <a:off x="10987153" y="1803465"/>
            <a:ext cx="930029" cy="313310"/>
          </a:xfrm>
          <a:prstGeom prst="rect">
            <a:avLst/>
          </a:prstGeom>
          <a:noFill/>
        </p:spPr>
        <p:txBody>
          <a:bodyPr wrap="square" rtlCol="0">
            <a:spAutoFit/>
          </a:bodyPr>
          <a:lstStyle/>
          <a:p>
            <a:r>
              <a:rPr lang="es-CO" sz="1400" dirty="0"/>
              <a:t>Finalizada</a:t>
            </a:r>
          </a:p>
        </p:txBody>
      </p:sp>
      <p:sp>
        <p:nvSpPr>
          <p:cNvPr id="13" name="CuadroTexto 12">
            <a:extLst>
              <a:ext uri="{FF2B5EF4-FFF2-40B4-BE49-F238E27FC236}">
                <a16:creationId xmlns:a16="http://schemas.microsoft.com/office/drawing/2014/main" id="{355F2294-8491-415F-97AC-04D601C32004}"/>
              </a:ext>
            </a:extLst>
          </p:cNvPr>
          <p:cNvSpPr txBox="1"/>
          <p:nvPr/>
        </p:nvSpPr>
        <p:spPr>
          <a:xfrm>
            <a:off x="5420279" y="4461640"/>
            <a:ext cx="5682795" cy="307777"/>
          </a:xfrm>
          <a:prstGeom prst="rect">
            <a:avLst/>
          </a:prstGeom>
          <a:noFill/>
        </p:spPr>
        <p:txBody>
          <a:bodyPr wrap="square" rtlCol="0">
            <a:spAutoFit/>
          </a:bodyPr>
          <a:lstStyle/>
          <a:p>
            <a:r>
              <a:rPr lang="es-CO" sz="1400" i="1" dirty="0">
                <a:solidFill>
                  <a:srgbClr val="000000"/>
                </a:solidFill>
                <a:latin typeface="Calibri" panose="020F0502020204030204" pitchFamily="34" charset="0"/>
              </a:rPr>
              <a:t>Diferencia porcentual = (Avance real – Avance esperado ) / Avance esperado</a:t>
            </a:r>
            <a:endParaRPr lang="es-CO" sz="1400" i="1" dirty="0"/>
          </a:p>
        </p:txBody>
      </p:sp>
      <p:sp>
        <p:nvSpPr>
          <p:cNvPr id="11" name="Rectángulo 10">
            <a:extLst>
              <a:ext uri="{FF2B5EF4-FFF2-40B4-BE49-F238E27FC236}">
                <a16:creationId xmlns:a16="http://schemas.microsoft.com/office/drawing/2014/main" id="{7CA156BA-E112-4860-9ACC-67BDDAF2DEAE}"/>
              </a:ext>
            </a:extLst>
          </p:cNvPr>
          <p:cNvSpPr/>
          <p:nvPr/>
        </p:nvSpPr>
        <p:spPr>
          <a:xfrm>
            <a:off x="323676" y="4048463"/>
            <a:ext cx="6096000" cy="584775"/>
          </a:xfrm>
          <a:prstGeom prst="rect">
            <a:avLst/>
          </a:prstGeom>
        </p:spPr>
        <p:txBody>
          <a:bodyPr>
            <a:spAutoFit/>
          </a:bodyPr>
          <a:lstStyle/>
          <a:p>
            <a:r>
              <a:rPr lang="es-CO" sz="1600" b="1" dirty="0"/>
              <a:t>PASOS A SEGUIR:</a:t>
            </a:r>
          </a:p>
          <a:p>
            <a:pPr marL="285750" indent="-285750">
              <a:buFont typeface="Arial" panose="020B0604020202020204" pitchFamily="34" charset="0"/>
              <a:buChar char="•"/>
            </a:pPr>
            <a:r>
              <a:rPr lang="es-CO" sz="1600" dirty="0"/>
              <a:t>FINALIZAR Y PRESENTAR WIREFRAME (MAQUETA)</a:t>
            </a:r>
          </a:p>
        </p:txBody>
      </p:sp>
      <p:pic>
        <p:nvPicPr>
          <p:cNvPr id="9" name="Imagen 8">
            <a:extLst>
              <a:ext uri="{FF2B5EF4-FFF2-40B4-BE49-F238E27FC236}">
                <a16:creationId xmlns:a16="http://schemas.microsoft.com/office/drawing/2014/main" id="{4E5DD8E0-551C-4E74-998D-D9DFE213CE70}"/>
              </a:ext>
            </a:extLst>
          </p:cNvPr>
          <p:cNvPicPr>
            <a:picLocks noChangeAspect="1"/>
          </p:cNvPicPr>
          <p:nvPr/>
        </p:nvPicPr>
        <p:blipFill>
          <a:blip r:embed="rId2"/>
          <a:stretch>
            <a:fillRect/>
          </a:stretch>
        </p:blipFill>
        <p:spPr>
          <a:xfrm>
            <a:off x="6113457" y="2157920"/>
            <a:ext cx="5769229" cy="2342520"/>
          </a:xfrm>
          <a:prstGeom prst="rect">
            <a:avLst/>
          </a:prstGeom>
        </p:spPr>
      </p:pic>
      <p:pic>
        <p:nvPicPr>
          <p:cNvPr id="12" name="Imagen 11">
            <a:extLst>
              <a:ext uri="{FF2B5EF4-FFF2-40B4-BE49-F238E27FC236}">
                <a16:creationId xmlns:a16="http://schemas.microsoft.com/office/drawing/2014/main" id="{21BE8129-185F-410F-A623-301BE85B04B0}"/>
              </a:ext>
            </a:extLst>
          </p:cNvPr>
          <p:cNvPicPr>
            <a:picLocks noChangeAspect="1"/>
          </p:cNvPicPr>
          <p:nvPr/>
        </p:nvPicPr>
        <p:blipFill>
          <a:blip r:embed="rId3"/>
          <a:stretch>
            <a:fillRect/>
          </a:stretch>
        </p:blipFill>
        <p:spPr>
          <a:xfrm>
            <a:off x="390370" y="4979317"/>
            <a:ext cx="11061798" cy="1562633"/>
          </a:xfrm>
          <a:prstGeom prst="rect">
            <a:avLst/>
          </a:prstGeom>
        </p:spPr>
      </p:pic>
    </p:spTree>
    <p:extLst>
      <p:ext uri="{BB962C8B-B14F-4D97-AF65-F5344CB8AC3E}">
        <p14:creationId xmlns:p14="http://schemas.microsoft.com/office/powerpoint/2010/main" val="2035655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00" y="1409700"/>
            <a:ext cx="11068050" cy="2308324"/>
          </a:xfrm>
          <a:prstGeom prst="rect">
            <a:avLst/>
          </a:prstGeom>
          <a:noFill/>
        </p:spPr>
        <p:txBody>
          <a:bodyPr wrap="square" rtlCol="0">
            <a:spAutoFit/>
          </a:bodyPr>
          <a:lstStyle/>
          <a:p>
            <a:pPr lvl="1" algn="ctr"/>
            <a:r>
              <a:rPr lang="es-ES" sz="7200" dirty="0"/>
              <a:t>PROYECTO 5. CALIFICACIÓN CONTRATISTAS</a:t>
            </a:r>
            <a:endParaRPr lang="es-CO" sz="7200" dirty="0"/>
          </a:p>
        </p:txBody>
      </p:sp>
    </p:spTree>
    <p:extLst>
      <p:ext uri="{BB962C8B-B14F-4D97-AF65-F5344CB8AC3E}">
        <p14:creationId xmlns:p14="http://schemas.microsoft.com/office/powerpoint/2010/main" val="755456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509318" y="288714"/>
            <a:ext cx="11253536" cy="1569660"/>
          </a:xfrm>
          <a:prstGeom prst="rect">
            <a:avLst/>
          </a:prstGeom>
          <a:noFill/>
        </p:spPr>
        <p:txBody>
          <a:bodyPr wrap="square" rtlCol="0">
            <a:spAutoFit/>
          </a:bodyPr>
          <a:lstStyle/>
          <a:p>
            <a:r>
              <a:rPr lang="es-CO" sz="1600" b="1" dirty="0"/>
              <a:t>AVANCE ESTIMADO: 49.92% </a:t>
            </a:r>
          </a:p>
          <a:p>
            <a:r>
              <a:rPr lang="es-CO" sz="1600" b="1" dirty="0"/>
              <a:t>AVANCES</a:t>
            </a:r>
          </a:p>
          <a:p>
            <a:pPr marL="285750" indent="-285750">
              <a:buFont typeface="Arial" panose="020B0604020202020204" pitchFamily="34" charset="0"/>
              <a:buChar char="•"/>
            </a:pPr>
            <a:r>
              <a:rPr lang="es-CO" sz="1600" dirty="0"/>
              <a:t>SE DETECTARON ERRORES SOBRE LA BASE DE DATOS DE EXPERIENCIAS LEVANTADA, Y POR LO TANTO, FUE NECESARIO DESVIAR ESFUERZOS A LA CORRECCIÓN DE DICHA INFORMACIÓN . </a:t>
            </a:r>
          </a:p>
          <a:p>
            <a:pPr marL="285750" indent="-285750">
              <a:buFont typeface="Arial" panose="020B0604020202020204" pitchFamily="34" charset="0"/>
              <a:buChar char="•"/>
            </a:pPr>
            <a:r>
              <a:rPr lang="es-CO" sz="1600" dirty="0"/>
              <a:t>SE AVANZÓ EN LA IMPLEMENTACIÓN DEL MÓDULO REGISTRO DE INFORMACIÓN DE CONTRATISTAS.</a:t>
            </a:r>
          </a:p>
          <a:p>
            <a:pPr marL="285750" indent="-285750">
              <a:buFont typeface="Arial" panose="020B0604020202020204" pitchFamily="34" charset="0"/>
              <a:buChar char="•"/>
            </a:pPr>
            <a:endParaRPr lang="es-CO" sz="1600" b="1" dirty="0"/>
          </a:p>
        </p:txBody>
      </p:sp>
      <p:sp>
        <p:nvSpPr>
          <p:cNvPr id="4" name="Rectángulo 3">
            <a:extLst>
              <a:ext uri="{FF2B5EF4-FFF2-40B4-BE49-F238E27FC236}">
                <a16:creationId xmlns:a16="http://schemas.microsoft.com/office/drawing/2014/main" id="{546CD098-96BC-4A71-9B10-EC6210DA1A28}"/>
              </a:ext>
            </a:extLst>
          </p:cNvPr>
          <p:cNvSpPr/>
          <p:nvPr/>
        </p:nvSpPr>
        <p:spPr>
          <a:xfrm>
            <a:off x="469233" y="2011934"/>
            <a:ext cx="11253535" cy="954107"/>
          </a:xfrm>
          <a:prstGeom prst="rect">
            <a:avLst/>
          </a:prstGeom>
        </p:spPr>
        <p:txBody>
          <a:bodyPr wrap="square">
            <a:spAutoFit/>
          </a:bodyPr>
          <a:lstStyle/>
          <a:p>
            <a:r>
              <a:rPr lang="es-CO" sz="1400" b="1" dirty="0"/>
              <a:t>PRÓXIMOS HITOS</a:t>
            </a:r>
          </a:p>
          <a:p>
            <a:pPr marL="285750" indent="-285750">
              <a:buFont typeface="Arial" panose="020B0604020202020204" pitchFamily="34" charset="0"/>
              <a:buChar char="•"/>
            </a:pPr>
            <a:r>
              <a:rPr lang="es-CO" sz="1400" dirty="0"/>
              <a:t>FINALIZAR LA VALIDACIÓN DE LA BASE DE DATOS ACTUAL</a:t>
            </a:r>
          </a:p>
          <a:p>
            <a:pPr marL="285750" indent="-285750">
              <a:buFont typeface="Arial" panose="020B0604020202020204" pitchFamily="34" charset="0"/>
              <a:buChar char="•"/>
            </a:pPr>
            <a:r>
              <a:rPr lang="es-CO" sz="1400" dirty="0"/>
              <a:t>IMPLEMENTAR LA HERRAMIENTA PARA CALIFICACIONES</a:t>
            </a:r>
            <a:br>
              <a:rPr lang="es-CO" sz="1400" dirty="0"/>
            </a:br>
            <a:r>
              <a:rPr lang="es-CO" sz="1400" dirty="0"/>
              <a:t>FINALIZAR MAQUETA REGISTRO EXTERNO CONTRATISTAS</a:t>
            </a:r>
          </a:p>
        </p:txBody>
      </p:sp>
      <p:sp>
        <p:nvSpPr>
          <p:cNvPr id="7" name="Rectángulo 6">
            <a:extLst>
              <a:ext uri="{FF2B5EF4-FFF2-40B4-BE49-F238E27FC236}">
                <a16:creationId xmlns:a16="http://schemas.microsoft.com/office/drawing/2014/main" id="{404F1C1C-E89F-452E-B5E5-2BD27B0EE639}"/>
              </a:ext>
            </a:extLst>
          </p:cNvPr>
          <p:cNvSpPr/>
          <p:nvPr/>
        </p:nvSpPr>
        <p:spPr>
          <a:xfrm>
            <a:off x="469232" y="2941070"/>
            <a:ext cx="2115259" cy="369332"/>
          </a:xfrm>
          <a:prstGeom prst="rect">
            <a:avLst/>
          </a:prstGeom>
        </p:spPr>
        <p:txBody>
          <a:bodyPr wrap="none">
            <a:spAutoFit/>
          </a:bodyPr>
          <a:lstStyle/>
          <a:p>
            <a:r>
              <a:rPr lang="es-CO" b="1" dirty="0"/>
              <a:t>POR ETAPAS / FASES</a:t>
            </a:r>
          </a:p>
        </p:txBody>
      </p:sp>
      <p:sp>
        <p:nvSpPr>
          <p:cNvPr id="8" name="Rectángulo 7">
            <a:extLst>
              <a:ext uri="{FF2B5EF4-FFF2-40B4-BE49-F238E27FC236}">
                <a16:creationId xmlns:a16="http://schemas.microsoft.com/office/drawing/2014/main" id="{58930A72-7777-4B55-97DA-73DAC20B155E}"/>
              </a:ext>
            </a:extLst>
          </p:cNvPr>
          <p:cNvSpPr/>
          <p:nvPr/>
        </p:nvSpPr>
        <p:spPr>
          <a:xfrm>
            <a:off x="8807686" y="209273"/>
            <a:ext cx="302602" cy="163266"/>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a:extLst>
              <a:ext uri="{FF2B5EF4-FFF2-40B4-BE49-F238E27FC236}">
                <a16:creationId xmlns:a16="http://schemas.microsoft.com/office/drawing/2014/main" id="{FA261B6B-49AE-4152-8DDF-ABCCE3695BFA}"/>
              </a:ext>
            </a:extLst>
          </p:cNvPr>
          <p:cNvSpPr/>
          <p:nvPr/>
        </p:nvSpPr>
        <p:spPr>
          <a:xfrm>
            <a:off x="10134289" y="216323"/>
            <a:ext cx="288928" cy="163265"/>
          </a:xfrm>
          <a:prstGeom prst="rect">
            <a:avLst/>
          </a:prstGeom>
          <a:solidFill>
            <a:srgbClr val="C6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CuadroTexto 9">
            <a:extLst>
              <a:ext uri="{FF2B5EF4-FFF2-40B4-BE49-F238E27FC236}">
                <a16:creationId xmlns:a16="http://schemas.microsoft.com/office/drawing/2014/main" id="{E86D29B3-EA6F-4165-A356-D0488369238A}"/>
              </a:ext>
            </a:extLst>
          </p:cNvPr>
          <p:cNvSpPr txBox="1"/>
          <p:nvPr/>
        </p:nvSpPr>
        <p:spPr>
          <a:xfrm>
            <a:off x="9082575" y="139399"/>
            <a:ext cx="914165" cy="307777"/>
          </a:xfrm>
          <a:prstGeom prst="rect">
            <a:avLst/>
          </a:prstGeom>
          <a:noFill/>
        </p:spPr>
        <p:txBody>
          <a:bodyPr wrap="square" rtlCol="0">
            <a:spAutoFit/>
          </a:bodyPr>
          <a:lstStyle/>
          <a:p>
            <a:r>
              <a:rPr lang="es-CO" sz="1400" dirty="0"/>
              <a:t>En avance</a:t>
            </a:r>
          </a:p>
        </p:txBody>
      </p:sp>
      <p:sp>
        <p:nvSpPr>
          <p:cNvPr id="11" name="CuadroTexto 10">
            <a:extLst>
              <a:ext uri="{FF2B5EF4-FFF2-40B4-BE49-F238E27FC236}">
                <a16:creationId xmlns:a16="http://schemas.microsoft.com/office/drawing/2014/main" id="{47B996D8-7678-4982-88A2-E94F4F03A2A4}"/>
              </a:ext>
            </a:extLst>
          </p:cNvPr>
          <p:cNvSpPr txBox="1"/>
          <p:nvPr/>
        </p:nvSpPr>
        <p:spPr>
          <a:xfrm>
            <a:off x="10423426" y="124687"/>
            <a:ext cx="930029" cy="313310"/>
          </a:xfrm>
          <a:prstGeom prst="rect">
            <a:avLst/>
          </a:prstGeom>
          <a:noFill/>
        </p:spPr>
        <p:txBody>
          <a:bodyPr wrap="square" rtlCol="0">
            <a:spAutoFit/>
          </a:bodyPr>
          <a:lstStyle/>
          <a:p>
            <a:r>
              <a:rPr lang="es-CO" sz="1400" dirty="0"/>
              <a:t>Finalizada</a:t>
            </a:r>
          </a:p>
        </p:txBody>
      </p:sp>
      <p:sp>
        <p:nvSpPr>
          <p:cNvPr id="12" name="CuadroTexto 11">
            <a:extLst>
              <a:ext uri="{FF2B5EF4-FFF2-40B4-BE49-F238E27FC236}">
                <a16:creationId xmlns:a16="http://schemas.microsoft.com/office/drawing/2014/main" id="{8AD1E043-BBE8-4F3B-92CB-687EC060083A}"/>
              </a:ext>
            </a:extLst>
          </p:cNvPr>
          <p:cNvSpPr txBox="1"/>
          <p:nvPr/>
        </p:nvSpPr>
        <p:spPr>
          <a:xfrm>
            <a:off x="5966288" y="2847107"/>
            <a:ext cx="5682795" cy="307777"/>
          </a:xfrm>
          <a:prstGeom prst="rect">
            <a:avLst/>
          </a:prstGeom>
          <a:noFill/>
        </p:spPr>
        <p:txBody>
          <a:bodyPr wrap="square" rtlCol="0">
            <a:spAutoFit/>
          </a:bodyPr>
          <a:lstStyle/>
          <a:p>
            <a:r>
              <a:rPr lang="es-CO" sz="1400" i="1" dirty="0">
                <a:solidFill>
                  <a:srgbClr val="000000"/>
                </a:solidFill>
                <a:latin typeface="Calibri" panose="020F0502020204030204" pitchFamily="34" charset="0"/>
              </a:rPr>
              <a:t>Diferencia porcentual = (Avance real – Avance esperado ) / Avance esperado</a:t>
            </a:r>
            <a:endParaRPr lang="es-CO" sz="1400" i="1" dirty="0"/>
          </a:p>
        </p:txBody>
      </p:sp>
      <p:pic>
        <p:nvPicPr>
          <p:cNvPr id="6" name="Imagen 5">
            <a:extLst>
              <a:ext uri="{FF2B5EF4-FFF2-40B4-BE49-F238E27FC236}">
                <a16:creationId xmlns:a16="http://schemas.microsoft.com/office/drawing/2014/main" id="{1828DA48-7B6B-4710-AE65-3BFADA57E90E}"/>
              </a:ext>
            </a:extLst>
          </p:cNvPr>
          <p:cNvPicPr>
            <a:picLocks noChangeAspect="1"/>
          </p:cNvPicPr>
          <p:nvPr/>
        </p:nvPicPr>
        <p:blipFill>
          <a:blip r:embed="rId2"/>
          <a:stretch>
            <a:fillRect/>
          </a:stretch>
        </p:blipFill>
        <p:spPr>
          <a:xfrm>
            <a:off x="576245" y="3310402"/>
            <a:ext cx="10777210" cy="3250918"/>
          </a:xfrm>
          <a:prstGeom prst="rect">
            <a:avLst/>
          </a:prstGeom>
        </p:spPr>
      </p:pic>
    </p:spTree>
    <p:extLst>
      <p:ext uri="{BB962C8B-B14F-4D97-AF65-F5344CB8AC3E}">
        <p14:creationId xmlns:p14="http://schemas.microsoft.com/office/powerpoint/2010/main" val="2680598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58930A72-7777-4B55-97DA-73DAC20B155E}"/>
              </a:ext>
            </a:extLst>
          </p:cNvPr>
          <p:cNvSpPr/>
          <p:nvPr/>
        </p:nvSpPr>
        <p:spPr>
          <a:xfrm>
            <a:off x="8807686" y="209273"/>
            <a:ext cx="302602" cy="163266"/>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a:extLst>
              <a:ext uri="{FF2B5EF4-FFF2-40B4-BE49-F238E27FC236}">
                <a16:creationId xmlns:a16="http://schemas.microsoft.com/office/drawing/2014/main" id="{FA261B6B-49AE-4152-8DDF-ABCCE3695BFA}"/>
              </a:ext>
            </a:extLst>
          </p:cNvPr>
          <p:cNvSpPr/>
          <p:nvPr/>
        </p:nvSpPr>
        <p:spPr>
          <a:xfrm>
            <a:off x="10134289" y="216323"/>
            <a:ext cx="288928" cy="163265"/>
          </a:xfrm>
          <a:prstGeom prst="rect">
            <a:avLst/>
          </a:prstGeom>
          <a:solidFill>
            <a:srgbClr val="C6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CuadroTexto 9">
            <a:extLst>
              <a:ext uri="{FF2B5EF4-FFF2-40B4-BE49-F238E27FC236}">
                <a16:creationId xmlns:a16="http://schemas.microsoft.com/office/drawing/2014/main" id="{E86D29B3-EA6F-4165-A356-D0488369238A}"/>
              </a:ext>
            </a:extLst>
          </p:cNvPr>
          <p:cNvSpPr txBox="1"/>
          <p:nvPr/>
        </p:nvSpPr>
        <p:spPr>
          <a:xfrm>
            <a:off x="9082575" y="139399"/>
            <a:ext cx="914165" cy="307777"/>
          </a:xfrm>
          <a:prstGeom prst="rect">
            <a:avLst/>
          </a:prstGeom>
          <a:noFill/>
        </p:spPr>
        <p:txBody>
          <a:bodyPr wrap="square" rtlCol="0">
            <a:spAutoFit/>
          </a:bodyPr>
          <a:lstStyle/>
          <a:p>
            <a:r>
              <a:rPr lang="es-CO" sz="1400" dirty="0"/>
              <a:t>En avance</a:t>
            </a:r>
          </a:p>
        </p:txBody>
      </p:sp>
      <p:sp>
        <p:nvSpPr>
          <p:cNvPr id="11" name="CuadroTexto 10">
            <a:extLst>
              <a:ext uri="{FF2B5EF4-FFF2-40B4-BE49-F238E27FC236}">
                <a16:creationId xmlns:a16="http://schemas.microsoft.com/office/drawing/2014/main" id="{47B996D8-7678-4982-88A2-E94F4F03A2A4}"/>
              </a:ext>
            </a:extLst>
          </p:cNvPr>
          <p:cNvSpPr txBox="1"/>
          <p:nvPr/>
        </p:nvSpPr>
        <p:spPr>
          <a:xfrm>
            <a:off x="10423426" y="124687"/>
            <a:ext cx="930029" cy="313310"/>
          </a:xfrm>
          <a:prstGeom prst="rect">
            <a:avLst/>
          </a:prstGeom>
          <a:noFill/>
        </p:spPr>
        <p:txBody>
          <a:bodyPr wrap="square" rtlCol="0">
            <a:spAutoFit/>
          </a:bodyPr>
          <a:lstStyle/>
          <a:p>
            <a:r>
              <a:rPr lang="es-CO" sz="1400" dirty="0"/>
              <a:t>Finalizada</a:t>
            </a:r>
          </a:p>
        </p:txBody>
      </p:sp>
      <p:sp>
        <p:nvSpPr>
          <p:cNvPr id="6" name="Rectángulo 5">
            <a:extLst>
              <a:ext uri="{FF2B5EF4-FFF2-40B4-BE49-F238E27FC236}">
                <a16:creationId xmlns:a16="http://schemas.microsoft.com/office/drawing/2014/main" id="{E18EE085-04C7-4B11-AA04-7C6BEFFFFC06}"/>
              </a:ext>
            </a:extLst>
          </p:cNvPr>
          <p:cNvSpPr/>
          <p:nvPr/>
        </p:nvSpPr>
        <p:spPr>
          <a:xfrm>
            <a:off x="277091" y="1388883"/>
            <a:ext cx="11637817" cy="4247317"/>
          </a:xfrm>
          <a:prstGeom prst="rect">
            <a:avLst/>
          </a:prstGeom>
        </p:spPr>
        <p:txBody>
          <a:bodyPr wrap="square">
            <a:spAutoFit/>
          </a:bodyPr>
          <a:lstStyle/>
          <a:p>
            <a:pPr algn="just"/>
            <a:r>
              <a:rPr lang="es-ES" b="1" dirty="0"/>
              <a:t>RAZÓN ATRASO:</a:t>
            </a:r>
          </a:p>
          <a:p>
            <a:r>
              <a:rPr lang="es-CO" b="1" dirty="0"/>
              <a:t>Internas</a:t>
            </a:r>
            <a:endParaRPr lang="es-CO" dirty="0"/>
          </a:p>
          <a:p>
            <a:pPr marL="285750" lvl="0" indent="-285750">
              <a:buFont typeface="Arial" panose="020B0604020202020204" pitchFamily="34" charset="0"/>
              <a:buChar char="•"/>
            </a:pPr>
            <a:r>
              <a:rPr lang="es-ES" dirty="0"/>
              <a:t>Problemas técnicos de configuración de la máquina local del desarrollador que nos quitaron dos días de desarrollo.</a:t>
            </a:r>
            <a:endParaRPr lang="es-CO" dirty="0"/>
          </a:p>
          <a:p>
            <a:pPr marL="285750" lvl="0" indent="-285750">
              <a:buFont typeface="Arial" panose="020B0604020202020204" pitchFamily="34" charset="0"/>
              <a:buChar char="•"/>
            </a:pPr>
            <a:r>
              <a:rPr lang="es-ES" dirty="0"/>
              <a:t>Reproceso debido a los errores detectados en la base de datos de experiencias y situación financiera.</a:t>
            </a:r>
            <a:endParaRPr lang="es-CO" dirty="0"/>
          </a:p>
          <a:p>
            <a:r>
              <a:rPr lang="es-CO" b="1" dirty="0"/>
              <a:t>Externas</a:t>
            </a:r>
            <a:endParaRPr lang="es-CO" dirty="0"/>
          </a:p>
          <a:p>
            <a:pPr marL="263525" lvl="1" indent="-263525">
              <a:buFont typeface="Arial" panose="020B0604020202020204" pitchFamily="34" charset="0"/>
              <a:buChar char="•"/>
            </a:pPr>
            <a:r>
              <a:rPr lang="es-ES" dirty="0"/>
              <a:t>Un día menos de trabajo (20% menos de disponibilidad del equipo) y reunión de novedades de nómina (12,5% menos de disponibilidad del equipo).</a:t>
            </a:r>
            <a:endParaRPr lang="es-CO" dirty="0"/>
          </a:p>
          <a:p>
            <a:pPr marL="263525" lvl="1" indent="-263525">
              <a:buFont typeface="Arial" panose="020B0604020202020204" pitchFamily="34" charset="0"/>
              <a:buChar char="•"/>
            </a:pPr>
            <a:r>
              <a:rPr lang="es-ES" dirty="0"/>
              <a:t>Tareas adicionales como: instalación remota del </a:t>
            </a:r>
            <a:r>
              <a:rPr lang="es-ES" dirty="0" err="1"/>
              <a:t>reporteador</a:t>
            </a:r>
            <a:r>
              <a:rPr lang="es-ES" dirty="0"/>
              <a:t> de indicadores requirieron de 4 horas del desarrollador (3,125% menos de tiempo del desarrollador), evaluación de la puesta en marcha de recolectores de información (3,125% menos de tiempo del director).</a:t>
            </a:r>
            <a:endParaRPr lang="es-CO" dirty="0"/>
          </a:p>
          <a:p>
            <a:pPr marL="263525" lvl="1" indent="-263525">
              <a:buFont typeface="Arial" panose="020B0604020202020204" pitchFamily="34" charset="0"/>
              <a:buChar char="•"/>
            </a:pPr>
            <a:r>
              <a:rPr lang="es-ES" dirty="0"/>
              <a:t>Se calló el servidor donde esta alojada la base de datos de </a:t>
            </a:r>
            <a:r>
              <a:rPr lang="es-ES" dirty="0" err="1"/>
              <a:t>psl</a:t>
            </a:r>
            <a:r>
              <a:rPr lang="es-ES" dirty="0"/>
              <a:t> de </a:t>
            </a:r>
            <a:r>
              <a:rPr lang="es-ES" dirty="0" err="1"/>
              <a:t>payc</a:t>
            </a:r>
            <a:r>
              <a:rPr lang="es-ES" dirty="0"/>
              <a:t> durante la instalación del </a:t>
            </a:r>
            <a:r>
              <a:rPr lang="es-ES" dirty="0" err="1"/>
              <a:t>reporteador</a:t>
            </a:r>
            <a:r>
              <a:rPr lang="es-ES" dirty="0"/>
              <a:t> de indicadores lo que implicó tiempo perdido diagnosticando lo sucedido.</a:t>
            </a:r>
          </a:p>
          <a:p>
            <a:pPr marL="0" lvl="1"/>
            <a:endParaRPr lang="es-CO" dirty="0"/>
          </a:p>
          <a:p>
            <a:pPr algn="just"/>
            <a:r>
              <a:rPr lang="es-CO" b="1" dirty="0"/>
              <a:t>POSIBLES SOLUCIONES:</a:t>
            </a:r>
          </a:p>
          <a:p>
            <a:pPr marL="285750" indent="-285750" algn="just">
              <a:buFont typeface="Arial" panose="020B0604020202020204" pitchFamily="34" charset="0"/>
              <a:buChar char="•"/>
            </a:pPr>
            <a:r>
              <a:rPr lang="es-CO" b="1" dirty="0"/>
              <a:t>Priorizar este proyecto para </a:t>
            </a:r>
            <a:r>
              <a:rPr lang="es-CO" b="1" dirty="0" err="1"/>
              <a:t>desatrasarlo</a:t>
            </a:r>
            <a:r>
              <a:rPr lang="es-CO" b="1" dirty="0"/>
              <a:t> y poder cumplir con la entrega de la próxima semana.</a:t>
            </a:r>
          </a:p>
        </p:txBody>
      </p:sp>
    </p:spTree>
    <p:extLst>
      <p:ext uri="{BB962C8B-B14F-4D97-AF65-F5344CB8AC3E}">
        <p14:creationId xmlns:p14="http://schemas.microsoft.com/office/powerpoint/2010/main" val="1806839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00" y="1409700"/>
            <a:ext cx="11068050" cy="3416320"/>
          </a:xfrm>
          <a:prstGeom prst="rect">
            <a:avLst/>
          </a:prstGeom>
          <a:noFill/>
        </p:spPr>
        <p:txBody>
          <a:bodyPr wrap="square" rtlCol="0">
            <a:spAutoFit/>
          </a:bodyPr>
          <a:lstStyle/>
          <a:p>
            <a:pPr lvl="1" algn="ctr"/>
            <a:r>
              <a:rPr lang="es-ES" sz="7200" dirty="0"/>
              <a:t>PROYECTO 10. RE-PLANIFICACIÓN TRIMESTRAL DE NEGOCIO</a:t>
            </a:r>
            <a:endParaRPr lang="es-CO" sz="7200" dirty="0"/>
          </a:p>
        </p:txBody>
      </p:sp>
    </p:spTree>
    <p:extLst>
      <p:ext uri="{BB962C8B-B14F-4D97-AF65-F5344CB8AC3E}">
        <p14:creationId xmlns:p14="http://schemas.microsoft.com/office/powerpoint/2010/main" val="2603352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469230" y="228107"/>
            <a:ext cx="11253536" cy="3539430"/>
          </a:xfrm>
          <a:prstGeom prst="rect">
            <a:avLst/>
          </a:prstGeom>
          <a:noFill/>
        </p:spPr>
        <p:txBody>
          <a:bodyPr wrap="square" rtlCol="0">
            <a:spAutoFit/>
          </a:bodyPr>
          <a:lstStyle/>
          <a:p>
            <a:r>
              <a:rPr lang="es-CO" sz="1600" b="1" dirty="0"/>
              <a:t>AVANCE ESTIMADO: 32%</a:t>
            </a:r>
          </a:p>
          <a:p>
            <a:r>
              <a:rPr lang="es-CO" sz="1600" b="1" dirty="0"/>
              <a:t>AVANCES</a:t>
            </a:r>
          </a:p>
          <a:p>
            <a:pPr marL="285750" indent="-285750">
              <a:buFont typeface="Arial" panose="020B0604020202020204" pitchFamily="34" charset="0"/>
              <a:buChar char="•"/>
            </a:pPr>
            <a:r>
              <a:rPr lang="es-CO" sz="1600" dirty="0"/>
              <a:t>SE ELABORÓ LA PROPUESTA DE ENCUESTA DE SATISFACCIÓN DE CLIENTES Y SE IMPLEMENTÓ UN PRIMER DEMO SOBRE GOOGLE FORMS.</a:t>
            </a:r>
          </a:p>
          <a:p>
            <a:pPr marL="285750" indent="-285750">
              <a:buFont typeface="Arial" panose="020B0604020202020204" pitchFamily="34" charset="0"/>
              <a:buChar char="•"/>
            </a:pPr>
            <a:r>
              <a:rPr lang="es-CO" sz="1600" dirty="0"/>
              <a:t>SE RECOLECTÓ  LA INFORMACIÓN PARA LA PROYECCIÓN DE OTRO SÍS.</a:t>
            </a:r>
          </a:p>
          <a:p>
            <a:pPr marL="285750" indent="-285750">
              <a:buFont typeface="Arial" panose="020B0604020202020204" pitchFamily="34" charset="0"/>
              <a:buChar char="•"/>
            </a:pPr>
            <a:r>
              <a:rPr lang="es-CO" sz="1600" dirty="0"/>
              <a:t>SE ENVÍO EL FORMATO PARA RECOLECTAR LA INFORMACIÓN DE PROPUESTAS.</a:t>
            </a:r>
          </a:p>
          <a:p>
            <a:pPr marL="285750" indent="-285750">
              <a:buFont typeface="Arial" panose="020B0604020202020204" pitchFamily="34" charset="0"/>
              <a:buChar char="•"/>
            </a:pPr>
            <a:r>
              <a:rPr lang="es-CO" sz="1600" dirty="0"/>
              <a:t>SE LEVANTÓ LA INFORMACIÓN FINANCIERA DESDE 2008.</a:t>
            </a:r>
          </a:p>
          <a:p>
            <a:pPr marL="285750" indent="-285750">
              <a:buFont typeface="Arial" panose="020B0604020202020204" pitchFamily="34" charset="0"/>
              <a:buChar char="•"/>
            </a:pPr>
            <a:r>
              <a:rPr lang="es-CO" sz="1600" dirty="0"/>
              <a:t>SE RECOLECTÓ LA INFORMACIÓN DE CARACTERÍSTICAS  PSICOTÉCNICAS.</a:t>
            </a:r>
          </a:p>
          <a:p>
            <a:pPr marL="285750" indent="-285750">
              <a:buFont typeface="Arial" panose="020B0604020202020204" pitchFamily="34" charset="0"/>
              <a:buChar char="•"/>
            </a:pPr>
            <a:r>
              <a:rPr lang="es-CO" sz="1600" dirty="0"/>
              <a:t>SE ENVÍO LA PROPUESTA METODOLÓGICA A LA ALTA GERENCIA PARA VALIDAR LOS EJERCICIOS.</a:t>
            </a:r>
          </a:p>
          <a:p>
            <a:endParaRPr lang="es-CO" sz="1600" dirty="0"/>
          </a:p>
          <a:p>
            <a:r>
              <a:rPr lang="es-CO" sz="1600" b="1" dirty="0"/>
              <a:t>PASOS A SEGUIR:</a:t>
            </a:r>
          </a:p>
          <a:p>
            <a:pPr marL="285750" indent="-285750">
              <a:buFont typeface="Arial" panose="020B0604020202020204" pitchFamily="34" charset="0"/>
              <a:buChar char="•"/>
            </a:pPr>
            <a:r>
              <a:rPr lang="es-CO" sz="1600" dirty="0"/>
              <a:t>AJUSTAR METODOLOGÍA DEL PROYECTO DE ACUERDO CON LO SOLICITADO POR LA ALTA GERENCIA.</a:t>
            </a:r>
          </a:p>
          <a:p>
            <a:pPr marL="285750" indent="-285750">
              <a:buFont typeface="Arial" panose="020B0604020202020204" pitchFamily="34" charset="0"/>
              <a:buChar char="•"/>
            </a:pPr>
            <a:r>
              <a:rPr lang="es-CO" sz="1600" dirty="0"/>
              <a:t>DEFINIR/AJUSTAR MEDIDA DE UTILIDAD, VARIABLES A PROYECTAR Y EJERCICIOS DE ANÁLISIS A REALIZAR CON LA ALTA DIRECCIÓN</a:t>
            </a:r>
          </a:p>
          <a:p>
            <a:pPr marL="285750" indent="-285750">
              <a:buFont typeface="Arial" panose="020B0604020202020204" pitchFamily="34" charset="0"/>
              <a:buChar char="•"/>
            </a:pPr>
            <a:r>
              <a:rPr lang="es-CO" sz="1600" dirty="0"/>
              <a:t>INICIAR LA RECOLECCIÓN DE LA INFORMACIÓN SOBRE AVANCE DE OBRA.</a:t>
            </a:r>
          </a:p>
        </p:txBody>
      </p:sp>
      <p:sp>
        <p:nvSpPr>
          <p:cNvPr id="7" name="Rectángulo 6">
            <a:extLst>
              <a:ext uri="{FF2B5EF4-FFF2-40B4-BE49-F238E27FC236}">
                <a16:creationId xmlns:a16="http://schemas.microsoft.com/office/drawing/2014/main" id="{404F1C1C-E89F-452E-B5E5-2BD27B0EE639}"/>
              </a:ext>
            </a:extLst>
          </p:cNvPr>
          <p:cNvSpPr/>
          <p:nvPr/>
        </p:nvSpPr>
        <p:spPr>
          <a:xfrm>
            <a:off x="469230" y="3733948"/>
            <a:ext cx="7018909" cy="338554"/>
          </a:xfrm>
          <a:prstGeom prst="rect">
            <a:avLst/>
          </a:prstGeom>
        </p:spPr>
        <p:txBody>
          <a:bodyPr wrap="none">
            <a:spAutoFit/>
          </a:bodyPr>
          <a:lstStyle/>
          <a:p>
            <a:r>
              <a:rPr lang="es-CO" sz="1600" b="1" dirty="0"/>
              <a:t>POR ETAPAS / FASES -&gt; PENDIENTE DE VALIDAR LA METODOLOGÍA Y LAS FECHAS.</a:t>
            </a:r>
          </a:p>
        </p:txBody>
      </p:sp>
      <p:sp>
        <p:nvSpPr>
          <p:cNvPr id="8" name="Rectángulo 7">
            <a:extLst>
              <a:ext uri="{FF2B5EF4-FFF2-40B4-BE49-F238E27FC236}">
                <a16:creationId xmlns:a16="http://schemas.microsoft.com/office/drawing/2014/main" id="{58930A72-7777-4B55-97DA-73DAC20B155E}"/>
              </a:ext>
            </a:extLst>
          </p:cNvPr>
          <p:cNvSpPr/>
          <p:nvPr/>
        </p:nvSpPr>
        <p:spPr>
          <a:xfrm>
            <a:off x="9169635" y="6549983"/>
            <a:ext cx="302602" cy="163266"/>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a:extLst>
              <a:ext uri="{FF2B5EF4-FFF2-40B4-BE49-F238E27FC236}">
                <a16:creationId xmlns:a16="http://schemas.microsoft.com/office/drawing/2014/main" id="{FA261B6B-49AE-4152-8DDF-ABCCE3695BFA}"/>
              </a:ext>
            </a:extLst>
          </p:cNvPr>
          <p:cNvSpPr/>
          <p:nvPr/>
        </p:nvSpPr>
        <p:spPr>
          <a:xfrm>
            <a:off x="10496238" y="6557033"/>
            <a:ext cx="288928" cy="163265"/>
          </a:xfrm>
          <a:prstGeom prst="rect">
            <a:avLst/>
          </a:prstGeom>
          <a:solidFill>
            <a:srgbClr val="C6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CuadroTexto 9">
            <a:extLst>
              <a:ext uri="{FF2B5EF4-FFF2-40B4-BE49-F238E27FC236}">
                <a16:creationId xmlns:a16="http://schemas.microsoft.com/office/drawing/2014/main" id="{E86D29B3-EA6F-4165-A356-D0488369238A}"/>
              </a:ext>
            </a:extLst>
          </p:cNvPr>
          <p:cNvSpPr txBox="1"/>
          <p:nvPr/>
        </p:nvSpPr>
        <p:spPr>
          <a:xfrm>
            <a:off x="9444524" y="6480109"/>
            <a:ext cx="914165" cy="307777"/>
          </a:xfrm>
          <a:prstGeom prst="rect">
            <a:avLst/>
          </a:prstGeom>
          <a:noFill/>
        </p:spPr>
        <p:txBody>
          <a:bodyPr wrap="square" rtlCol="0">
            <a:spAutoFit/>
          </a:bodyPr>
          <a:lstStyle/>
          <a:p>
            <a:r>
              <a:rPr lang="es-CO" sz="1400" dirty="0"/>
              <a:t>En avance</a:t>
            </a:r>
          </a:p>
        </p:txBody>
      </p:sp>
      <p:sp>
        <p:nvSpPr>
          <p:cNvPr id="11" name="CuadroTexto 10">
            <a:extLst>
              <a:ext uri="{FF2B5EF4-FFF2-40B4-BE49-F238E27FC236}">
                <a16:creationId xmlns:a16="http://schemas.microsoft.com/office/drawing/2014/main" id="{47B996D8-7678-4982-88A2-E94F4F03A2A4}"/>
              </a:ext>
            </a:extLst>
          </p:cNvPr>
          <p:cNvSpPr txBox="1"/>
          <p:nvPr/>
        </p:nvSpPr>
        <p:spPr>
          <a:xfrm>
            <a:off x="10785375" y="6465397"/>
            <a:ext cx="930029" cy="313310"/>
          </a:xfrm>
          <a:prstGeom prst="rect">
            <a:avLst/>
          </a:prstGeom>
          <a:noFill/>
        </p:spPr>
        <p:txBody>
          <a:bodyPr wrap="square" rtlCol="0">
            <a:spAutoFit/>
          </a:bodyPr>
          <a:lstStyle/>
          <a:p>
            <a:r>
              <a:rPr lang="es-CO" sz="1400" dirty="0"/>
              <a:t>Finalizada</a:t>
            </a:r>
          </a:p>
        </p:txBody>
      </p:sp>
      <p:sp>
        <p:nvSpPr>
          <p:cNvPr id="12" name="CuadroTexto 11">
            <a:extLst>
              <a:ext uri="{FF2B5EF4-FFF2-40B4-BE49-F238E27FC236}">
                <a16:creationId xmlns:a16="http://schemas.microsoft.com/office/drawing/2014/main" id="{2C283E64-960F-4415-B759-8C982D8A8D66}"/>
              </a:ext>
            </a:extLst>
          </p:cNvPr>
          <p:cNvSpPr txBox="1"/>
          <p:nvPr/>
        </p:nvSpPr>
        <p:spPr>
          <a:xfrm>
            <a:off x="596852" y="6506932"/>
            <a:ext cx="5682795" cy="307777"/>
          </a:xfrm>
          <a:prstGeom prst="rect">
            <a:avLst/>
          </a:prstGeom>
          <a:noFill/>
        </p:spPr>
        <p:txBody>
          <a:bodyPr wrap="square" rtlCol="0">
            <a:spAutoFit/>
          </a:bodyPr>
          <a:lstStyle/>
          <a:p>
            <a:r>
              <a:rPr lang="es-CO" sz="1400" i="1" dirty="0">
                <a:solidFill>
                  <a:srgbClr val="000000"/>
                </a:solidFill>
                <a:latin typeface="Calibri" panose="020F0502020204030204" pitchFamily="34" charset="0"/>
              </a:rPr>
              <a:t>Diferencia porcentual = (Avance real – Avance esperado ) / Avance esperado</a:t>
            </a:r>
            <a:endParaRPr lang="es-CO" sz="1400" i="1" dirty="0"/>
          </a:p>
        </p:txBody>
      </p:sp>
      <p:sp>
        <p:nvSpPr>
          <p:cNvPr id="13" name="Rectángulo 12">
            <a:extLst>
              <a:ext uri="{FF2B5EF4-FFF2-40B4-BE49-F238E27FC236}">
                <a16:creationId xmlns:a16="http://schemas.microsoft.com/office/drawing/2014/main" id="{6EB1C33E-6FBB-498E-B771-1DB17969CD50}"/>
              </a:ext>
            </a:extLst>
          </p:cNvPr>
          <p:cNvSpPr/>
          <p:nvPr/>
        </p:nvSpPr>
        <p:spPr>
          <a:xfrm>
            <a:off x="547963" y="6224799"/>
            <a:ext cx="10989949" cy="276999"/>
          </a:xfrm>
          <a:prstGeom prst="rect">
            <a:avLst/>
          </a:prstGeom>
        </p:spPr>
        <p:txBody>
          <a:bodyPr wrap="square">
            <a:spAutoFit/>
          </a:bodyPr>
          <a:lstStyle/>
          <a:p>
            <a:pPr>
              <a:spcAft>
                <a:spcPts val="0"/>
              </a:spcAft>
            </a:pPr>
            <a:r>
              <a:rPr lang="es-CO" sz="1200" b="1" dirty="0">
                <a:latin typeface="Calibri" panose="020F0502020204030204" pitchFamily="34" charset="0"/>
                <a:ea typeface="Calibri" panose="020F0502020204030204" pitchFamily="34" charset="0"/>
                <a:cs typeface="Times New Roman" panose="02020603050405020304" pitchFamily="18" charset="0"/>
              </a:rPr>
              <a:t>Nota: No se realizó al inicio un cronograma para este proyecto dado que se fue construyendo el alcance durante la misma ejecución del proyecto</a:t>
            </a:r>
            <a:endParaRPr lang="es-CO"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4" name="Rectángulo 13">
            <a:extLst>
              <a:ext uri="{FF2B5EF4-FFF2-40B4-BE49-F238E27FC236}">
                <a16:creationId xmlns:a16="http://schemas.microsoft.com/office/drawing/2014/main" id="{FF1EFFE3-688F-4BD4-A1EE-D4BDA4D89154}"/>
              </a:ext>
            </a:extLst>
          </p:cNvPr>
          <p:cNvSpPr/>
          <p:nvPr/>
        </p:nvSpPr>
        <p:spPr>
          <a:xfrm>
            <a:off x="7055042" y="6535271"/>
            <a:ext cx="302602" cy="163266"/>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5" name="CuadroTexto 14">
            <a:extLst>
              <a:ext uri="{FF2B5EF4-FFF2-40B4-BE49-F238E27FC236}">
                <a16:creationId xmlns:a16="http://schemas.microsoft.com/office/drawing/2014/main" id="{0EBA3D1A-84C1-47E5-B269-DEB17FA3C1DE}"/>
              </a:ext>
            </a:extLst>
          </p:cNvPr>
          <p:cNvSpPr txBox="1"/>
          <p:nvPr/>
        </p:nvSpPr>
        <p:spPr>
          <a:xfrm>
            <a:off x="7329931" y="6465397"/>
            <a:ext cx="1763806" cy="307777"/>
          </a:xfrm>
          <a:prstGeom prst="rect">
            <a:avLst/>
          </a:prstGeom>
          <a:noFill/>
        </p:spPr>
        <p:txBody>
          <a:bodyPr wrap="square" rtlCol="0">
            <a:spAutoFit/>
          </a:bodyPr>
          <a:lstStyle/>
          <a:p>
            <a:r>
              <a:rPr lang="es-CO" sz="1400" dirty="0"/>
              <a:t>En avance con atraso</a:t>
            </a:r>
          </a:p>
        </p:txBody>
      </p:sp>
      <p:pic>
        <p:nvPicPr>
          <p:cNvPr id="4" name="Imagen 3">
            <a:extLst>
              <a:ext uri="{FF2B5EF4-FFF2-40B4-BE49-F238E27FC236}">
                <a16:creationId xmlns:a16="http://schemas.microsoft.com/office/drawing/2014/main" id="{30440CEE-D128-4CBD-8780-A0D843A0572C}"/>
              </a:ext>
            </a:extLst>
          </p:cNvPr>
          <p:cNvPicPr>
            <a:picLocks noChangeAspect="1"/>
          </p:cNvPicPr>
          <p:nvPr/>
        </p:nvPicPr>
        <p:blipFill>
          <a:blip r:embed="rId2"/>
          <a:stretch>
            <a:fillRect/>
          </a:stretch>
        </p:blipFill>
        <p:spPr>
          <a:xfrm>
            <a:off x="493396" y="4105974"/>
            <a:ext cx="11229369" cy="2044187"/>
          </a:xfrm>
          <a:prstGeom prst="rect">
            <a:avLst/>
          </a:prstGeom>
        </p:spPr>
      </p:pic>
    </p:spTree>
    <p:extLst>
      <p:ext uri="{BB962C8B-B14F-4D97-AF65-F5344CB8AC3E}">
        <p14:creationId xmlns:p14="http://schemas.microsoft.com/office/powerpoint/2010/main" val="63958711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18449</TotalTime>
  <Words>1369</Words>
  <Application>Microsoft Office PowerPoint</Application>
  <PresentationFormat>Panorámica</PresentationFormat>
  <Paragraphs>188</Paragraphs>
  <Slides>15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15</vt:i4>
      </vt:variant>
    </vt:vector>
  </HeadingPairs>
  <TitlesOfParts>
    <vt:vector size="20" baseType="lpstr">
      <vt:lpstr>Arial</vt:lpstr>
      <vt:lpstr>Calibri</vt:lpstr>
      <vt:lpstr>Calibri Light</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ODDS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Jaime Parra</dc:creator>
  <cp:lastModifiedBy>PROYECTO</cp:lastModifiedBy>
  <cp:revision>1041</cp:revision>
  <dcterms:created xsi:type="dcterms:W3CDTF">2018-06-13T17:56:08Z</dcterms:created>
  <dcterms:modified xsi:type="dcterms:W3CDTF">2019-04-01T15:37:35Z</dcterms:modified>
</cp:coreProperties>
</file>