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12" r:id="rId3"/>
    <p:sldId id="308" r:id="rId4"/>
    <p:sldId id="304" r:id="rId5"/>
    <p:sldId id="309" r:id="rId6"/>
    <p:sldId id="318" r:id="rId7"/>
    <p:sldId id="305" r:id="rId8"/>
    <p:sldId id="306" r:id="rId9"/>
    <p:sldId id="319" r:id="rId10"/>
    <p:sldId id="307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YECTO" initials="P" lastIdx="1" clrIdx="0">
    <p:extLst>
      <p:ext uri="{19B8F6BF-5375-455C-9EA6-DF929625EA0E}">
        <p15:presenceInfo xmlns:p15="http://schemas.microsoft.com/office/powerpoint/2012/main" userId="PROYEC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F4343"/>
    <a:srgbClr val="C65911"/>
    <a:srgbClr val="FF2525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SEGUIMIENTO UNIDAD ANALÍTICA</a:t>
            </a:r>
          </a:p>
          <a:p>
            <a:pPr algn="ctr"/>
            <a:r>
              <a:rPr lang="es-CO" sz="7200" dirty="0" smtClean="0"/>
              <a:t>12</a:t>
            </a:r>
            <a:r>
              <a:rPr lang="es-CO" sz="7200" dirty="0" smtClean="0"/>
              <a:t> </a:t>
            </a:r>
            <a:r>
              <a:rPr lang="es-CO" sz="7200" dirty="0"/>
              <a:t>DE </a:t>
            </a:r>
            <a:r>
              <a:rPr lang="es-CO" sz="7200" dirty="0" smtClean="0"/>
              <a:t>AGO </a:t>
            </a:r>
            <a:r>
              <a:rPr lang="es-CO" sz="7200" dirty="0"/>
              <a:t>DE 2019</a:t>
            </a:r>
          </a:p>
          <a:p>
            <a:pPr algn="ctr"/>
            <a:r>
              <a:rPr lang="es-CO" sz="4400" dirty="0"/>
              <a:t>PERIODO: </a:t>
            </a:r>
            <a:r>
              <a:rPr lang="es-CO" sz="4400" dirty="0" smtClean="0"/>
              <a:t>05</a:t>
            </a:r>
            <a:r>
              <a:rPr lang="es-CO" sz="4400" dirty="0" smtClean="0"/>
              <a:t> </a:t>
            </a:r>
            <a:r>
              <a:rPr lang="es-CO" sz="4400" dirty="0" err="1" smtClean="0"/>
              <a:t>ago</a:t>
            </a:r>
            <a:r>
              <a:rPr lang="es-CO" sz="4400" dirty="0" smtClean="0"/>
              <a:t> </a:t>
            </a:r>
            <a:r>
              <a:rPr lang="es-CO" sz="4400" dirty="0"/>
              <a:t>– </a:t>
            </a:r>
            <a:r>
              <a:rPr lang="es-CO" sz="4400" dirty="0" smtClean="0"/>
              <a:t>11</a:t>
            </a:r>
            <a:r>
              <a:rPr lang="es-CO" sz="4400" dirty="0" smtClean="0"/>
              <a:t> </a:t>
            </a:r>
            <a:r>
              <a:rPr lang="es-CO" sz="4400" dirty="0" err="1" smtClean="0"/>
              <a:t>ago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21103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DC1BEC5A-350C-4E03-BD92-F03E9F611ED2}"/>
              </a:ext>
            </a:extLst>
          </p:cNvPr>
          <p:cNvSpPr txBox="1"/>
          <p:nvPr/>
        </p:nvSpPr>
        <p:spPr>
          <a:xfrm>
            <a:off x="253711" y="749635"/>
            <a:ext cx="11684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b="1" dirty="0" smtClean="0"/>
              <a:t>PREPARACIÓN DE MÁQUINAS PARA DESARROLLAR: </a:t>
            </a:r>
            <a:r>
              <a:rPr lang="es-CO" sz="1600" dirty="0"/>
              <a:t>Se cambió de ambiente de desarrollo sin realizar todos los pasos para la preparación de este, lo que generó reprocesos en el área.</a:t>
            </a:r>
            <a:endParaRPr lang="es-CO" sz="1600" dirty="0" smtClean="0"/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D7788D5E-21EE-45C8-BE6C-8121D1B2BAD3}"/>
              </a:ext>
            </a:extLst>
          </p:cNvPr>
          <p:cNvSpPr txBox="1"/>
          <p:nvPr/>
        </p:nvSpPr>
        <p:spPr>
          <a:xfrm>
            <a:off x="224270" y="131619"/>
            <a:ext cx="1106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RESUMEN GENERAL – ASPECTOS NEGATIVOS</a:t>
            </a:r>
          </a:p>
        </p:txBody>
      </p:sp>
    </p:spTree>
    <p:extLst>
      <p:ext uri="{BB962C8B-B14F-4D97-AF65-F5344CB8AC3E}">
        <p14:creationId xmlns:p14="http://schemas.microsoft.com/office/powerpoint/2010/main" val="35807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7505" y="524435"/>
            <a:ext cx="11068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ÍNDICE</a:t>
            </a:r>
          </a:p>
          <a:p>
            <a:endParaRPr lang="es-CO" sz="2000" dirty="0"/>
          </a:p>
          <a:p>
            <a:r>
              <a:rPr lang="es-CO" sz="2000" dirty="0">
                <a:hlinkClick r:id="rId2" action="ppaction://hlinksldjump"/>
              </a:rPr>
              <a:t>1. RESUMEN GENERAL</a:t>
            </a:r>
            <a:endParaRPr lang="es-CO" sz="2000" dirty="0"/>
          </a:p>
          <a:p>
            <a:r>
              <a:rPr lang="es-CO" sz="2000" dirty="0">
                <a:hlinkClick r:id="rId3" action="ppaction://hlinksldjump"/>
              </a:rPr>
              <a:t>1.1. LOGROS Y AVANCE PROYECTOS</a:t>
            </a:r>
            <a:endParaRPr lang="es-CO" sz="2000" dirty="0"/>
          </a:p>
          <a:p>
            <a:r>
              <a:rPr lang="es-CO" sz="2000" dirty="0">
                <a:hlinkClick r:id="rId4" action="ppaction://hlinksldjump"/>
              </a:rPr>
              <a:t>1.2. ESTADO PROGRAMA DE </a:t>
            </a:r>
            <a:r>
              <a:rPr lang="es-CO" sz="2000" dirty="0" smtClean="0">
                <a:hlinkClick r:id="rId4" action="ppaction://hlinksldjump"/>
              </a:rPr>
              <a:t>PROYECTOS</a:t>
            </a:r>
            <a:endParaRPr lang="es-CO" sz="2000" dirty="0" smtClean="0"/>
          </a:p>
          <a:p>
            <a:r>
              <a:rPr lang="es-CO" sz="2000" dirty="0" smtClean="0">
                <a:hlinkClick r:id="rId5" action="ppaction://hlinksldjump"/>
              </a:rPr>
              <a:t>1.3. </a:t>
            </a:r>
            <a:r>
              <a:rPr lang="es-CO" sz="2000" dirty="0">
                <a:hlinkClick r:id="rId5" action="ppaction://hlinksldjump"/>
              </a:rPr>
              <a:t>LOGROS Y AVANCE PROYECCIÓN DE </a:t>
            </a:r>
            <a:r>
              <a:rPr lang="es-CO" sz="2000" dirty="0" smtClean="0">
                <a:hlinkClick r:id="rId5" action="ppaction://hlinksldjump"/>
              </a:rPr>
              <a:t>VARIABLES</a:t>
            </a:r>
            <a:endParaRPr lang="es-CO" sz="2000" dirty="0"/>
          </a:p>
          <a:p>
            <a:r>
              <a:rPr lang="es-CO" sz="2000" dirty="0" smtClean="0">
                <a:hlinkClick r:id="rId5" action="ppaction://hlinksldjump"/>
              </a:rPr>
              <a:t>1.4. </a:t>
            </a:r>
            <a:r>
              <a:rPr lang="es-CO" sz="2000" dirty="0">
                <a:hlinkClick r:id="rId5" action="ppaction://hlinksldjump"/>
              </a:rPr>
              <a:t>LOGROS Y AVANCE MEJORAMIENTO </a:t>
            </a:r>
            <a:r>
              <a:rPr lang="es-CO" sz="2000" dirty="0" smtClean="0">
                <a:hlinkClick r:id="rId5" action="ppaction://hlinksldjump"/>
              </a:rPr>
              <a:t>UNIDAD</a:t>
            </a:r>
            <a:endParaRPr lang="es-CO" sz="2000" dirty="0" smtClean="0"/>
          </a:p>
          <a:p>
            <a:r>
              <a:rPr lang="es-CO" sz="2000" dirty="0" smtClean="0">
                <a:hlinkClick r:id="rId6" action="ppaction://hlinksldjump"/>
              </a:rPr>
              <a:t>1.5. </a:t>
            </a:r>
            <a:r>
              <a:rPr lang="es-CO" sz="2000" dirty="0">
                <a:hlinkClick r:id="rId6" action="ppaction://hlinksldjump"/>
              </a:rPr>
              <a:t>LOGROS Y AVANCE ATENCIÓN </a:t>
            </a:r>
            <a:r>
              <a:rPr lang="es-CO" sz="2000" dirty="0" smtClean="0">
                <a:hlinkClick r:id="rId6" action="ppaction://hlinksldjump"/>
              </a:rPr>
              <a:t>REQUERIMIENTOS</a:t>
            </a:r>
            <a:endParaRPr lang="es-CO" sz="2000" dirty="0" smtClean="0"/>
          </a:p>
          <a:p>
            <a:r>
              <a:rPr lang="es-CO" sz="2000" dirty="0" smtClean="0">
                <a:hlinkClick r:id="rId7" action="ppaction://hlinksldjump"/>
              </a:rPr>
              <a:t>1.6. </a:t>
            </a:r>
            <a:r>
              <a:rPr lang="es-CO" sz="2000" dirty="0" smtClean="0">
                <a:hlinkClick r:id="rId7" action="ppaction://hlinksldjump"/>
              </a:rPr>
              <a:t>GESTIÓN DE CONOCIMIENTO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9490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RESUMEN GENERAL</a:t>
            </a:r>
          </a:p>
        </p:txBody>
      </p:sp>
    </p:spTree>
    <p:extLst>
      <p:ext uri="{BB962C8B-B14F-4D97-AF65-F5344CB8AC3E}">
        <p14:creationId xmlns:p14="http://schemas.microsoft.com/office/powerpoint/2010/main" val="11366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3E247611-7032-494C-AE3A-9755FA8E1182}"/>
              </a:ext>
            </a:extLst>
          </p:cNvPr>
          <p:cNvSpPr txBox="1"/>
          <p:nvPr/>
        </p:nvSpPr>
        <p:spPr>
          <a:xfrm>
            <a:off x="224269" y="131619"/>
            <a:ext cx="11684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RESUMEN GENERAL – LOGROS Y AVANCE </a:t>
            </a:r>
            <a:r>
              <a:rPr lang="es-CO" sz="2800" dirty="0" smtClean="0"/>
              <a:t>PROYECTOS</a:t>
            </a:r>
            <a:endParaRPr lang="es-CO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DC1BEC5A-350C-4E03-BD92-F03E9F611ED2}"/>
              </a:ext>
            </a:extLst>
          </p:cNvPr>
          <p:cNvSpPr txBox="1"/>
          <p:nvPr/>
        </p:nvSpPr>
        <p:spPr>
          <a:xfrm>
            <a:off x="283153" y="636184"/>
            <a:ext cx="116845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b="1" dirty="0"/>
              <a:t>PROYECTO </a:t>
            </a:r>
            <a:r>
              <a:rPr lang="es-CO" sz="1600" b="1" dirty="0" smtClean="0"/>
              <a:t>2. (CONTROL PROYECTOS – </a:t>
            </a:r>
            <a:r>
              <a:rPr lang="es-CO" sz="1600" b="1" dirty="0" smtClean="0"/>
              <a:t>23.2</a:t>
            </a:r>
            <a:r>
              <a:rPr lang="es-CO" sz="1600" b="1" dirty="0" smtClean="0"/>
              <a:t>h</a:t>
            </a:r>
            <a:r>
              <a:rPr lang="es-CO" sz="1600" b="1" dirty="0" smtClean="0"/>
              <a:t>): </a:t>
            </a:r>
            <a:r>
              <a:rPr lang="es-CO" sz="1600" dirty="0" smtClean="0"/>
              <a:t>Se </a:t>
            </a:r>
            <a:r>
              <a:rPr lang="es-CO" sz="1600" dirty="0" smtClean="0"/>
              <a:t>ajustaron los diseños  de acuerdo con la retroalimentación recibida. También se finalizó el diseño detallado para la programación de la aplicación.</a:t>
            </a:r>
            <a:endParaRPr lang="es-CO" sz="1600" dirty="0" smtClean="0"/>
          </a:p>
          <a:p>
            <a:pPr algn="just"/>
            <a:r>
              <a:rPr lang="es-CO" sz="1600" b="1" dirty="0" smtClean="0"/>
              <a:t>PROYECTO </a:t>
            </a:r>
            <a:r>
              <a:rPr lang="es-CO" sz="1600" b="1" dirty="0"/>
              <a:t>5</a:t>
            </a:r>
            <a:r>
              <a:rPr lang="es-CO" sz="1600" b="1" dirty="0" smtClean="0"/>
              <a:t>. (CONTRATISTAS– </a:t>
            </a:r>
            <a:r>
              <a:rPr lang="es-CO" sz="1600" b="1" dirty="0" smtClean="0"/>
              <a:t>41</a:t>
            </a:r>
            <a:r>
              <a:rPr lang="es-CO" sz="1600" b="1" dirty="0" smtClean="0"/>
              <a:t>.4h</a:t>
            </a:r>
            <a:r>
              <a:rPr lang="es-CO" sz="1600" b="1" dirty="0"/>
              <a:t>): </a:t>
            </a:r>
            <a:r>
              <a:rPr lang="es-CO" sz="1600" dirty="0" smtClean="0"/>
              <a:t>Se finalizaron la mayoría de tareas para el cierre (91%). </a:t>
            </a:r>
            <a:r>
              <a:rPr lang="es-CO" sz="1600" dirty="0"/>
              <a:t>Q</a:t>
            </a:r>
            <a:r>
              <a:rPr lang="es-CO" sz="1600" dirty="0" smtClean="0"/>
              <a:t>ueda pendiente la actualización de la documentación técnica del aplicativo, un ajuste sobre el </a:t>
            </a:r>
            <a:r>
              <a:rPr lang="es-CO" sz="1600" dirty="0" err="1" smtClean="0"/>
              <a:t>reporteador</a:t>
            </a:r>
            <a:r>
              <a:rPr lang="es-CO" sz="1600" dirty="0" smtClean="0"/>
              <a:t>, el cargue de la base de datos de calificaciones de enero a junio y la reunión de cierre.</a:t>
            </a:r>
          </a:p>
          <a:p>
            <a:pPr algn="just"/>
            <a:r>
              <a:rPr lang="es-CO" sz="1600" b="1" dirty="0"/>
              <a:t>PROYECTO </a:t>
            </a:r>
            <a:r>
              <a:rPr lang="es-CO" sz="1600" b="1" dirty="0" smtClean="0"/>
              <a:t>10. (REPLANIFICACIÓN PAYC – 13.0): </a:t>
            </a:r>
            <a:r>
              <a:rPr lang="es-CO" sz="1600" dirty="0" smtClean="0"/>
              <a:t>Se realizó la sesión de trabajo semanal. También se avanzó en la planificación de la iniciativa “ilustrar el modelo de negocios de PAYC” y en una presentación sobre el balance score </a:t>
            </a:r>
            <a:r>
              <a:rPr lang="es-CO" sz="1600" dirty="0" err="1" smtClean="0"/>
              <a:t>card</a:t>
            </a:r>
            <a:r>
              <a:rPr lang="es-CO" sz="1600" dirty="0"/>
              <a:t>.</a:t>
            </a:r>
            <a:endParaRPr lang="es-CO" sz="1600" dirty="0"/>
          </a:p>
          <a:p>
            <a:pPr algn="just"/>
            <a:r>
              <a:rPr lang="es-CO" sz="1600" b="1" dirty="0" smtClean="0"/>
              <a:t>PROYECTO 12. (FORMATO TEMPORAL – </a:t>
            </a:r>
            <a:r>
              <a:rPr lang="es-CO" sz="1600" b="1" dirty="0" smtClean="0"/>
              <a:t>1.29h): </a:t>
            </a:r>
            <a:r>
              <a:rPr lang="es-CO" sz="1600" dirty="0" smtClean="0"/>
              <a:t>Se realizó reunión con HSEQ para realizar ajustes sobre el formato temporal. </a:t>
            </a:r>
            <a:endParaRPr lang="es-CO" sz="16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88" y="2722384"/>
            <a:ext cx="11244701" cy="3826322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="" xmlns:a16="http://schemas.microsoft.com/office/drawing/2014/main" id="{51842B4E-3350-4DCD-A932-DCCD1B1822B9}"/>
              </a:ext>
            </a:extLst>
          </p:cNvPr>
          <p:cNvSpPr/>
          <p:nvPr/>
        </p:nvSpPr>
        <p:spPr>
          <a:xfrm>
            <a:off x="7902111" y="6267823"/>
            <a:ext cx="3403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/>
              <a:t>*El tiempo se presenta en horas hombre.</a:t>
            </a:r>
          </a:p>
        </p:txBody>
      </p:sp>
    </p:spTree>
    <p:extLst>
      <p:ext uri="{BB962C8B-B14F-4D97-AF65-F5344CB8AC3E}">
        <p14:creationId xmlns:p14="http://schemas.microsoft.com/office/powerpoint/2010/main" val="217653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50009" y="-23044"/>
            <a:ext cx="10872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ESTADO PROGRAMA DE </a:t>
            </a:r>
            <a:r>
              <a:rPr lang="es-CO" sz="3200" dirty="0" smtClean="0"/>
              <a:t>PROYECTOS</a:t>
            </a:r>
            <a:endParaRPr lang="es-CO" sz="3200" dirty="0"/>
          </a:p>
        </p:txBody>
      </p:sp>
      <p:sp>
        <p:nvSpPr>
          <p:cNvPr id="34" name="Rectángulo 33"/>
          <p:cNvSpPr/>
          <p:nvPr/>
        </p:nvSpPr>
        <p:spPr>
          <a:xfrm>
            <a:off x="581255" y="6431764"/>
            <a:ext cx="11171476" cy="42623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36" name="Tabla 35">
            <a:extLst>
              <a:ext uri="{FF2B5EF4-FFF2-40B4-BE49-F238E27FC236}">
                <a16:creationId xmlns:a16="http://schemas.microsoft.com/office/drawing/2014/main" xmlns="" id="{CECC14F5-C536-4852-8CE5-4451C519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65243"/>
              </p:ext>
            </p:extLst>
          </p:nvPr>
        </p:nvGraphicFramePr>
        <p:xfrm>
          <a:off x="581255" y="828478"/>
          <a:ext cx="11171475" cy="4826752"/>
        </p:xfrm>
        <a:graphic>
          <a:graphicData uri="http://schemas.openxmlformats.org/drawingml/2006/table">
            <a:tbl>
              <a:tblPr/>
              <a:tblGrid>
                <a:gridCol w="3873639">
                  <a:extLst>
                    <a:ext uri="{9D8B030D-6E8A-4147-A177-3AD203B41FA5}">
                      <a16:colId xmlns:a16="http://schemas.microsoft.com/office/drawing/2014/main" xmlns="" val="767944482"/>
                    </a:ext>
                  </a:extLst>
                </a:gridCol>
                <a:gridCol w="1066022">
                  <a:extLst>
                    <a:ext uri="{9D8B030D-6E8A-4147-A177-3AD203B41FA5}">
                      <a16:colId xmlns:a16="http://schemas.microsoft.com/office/drawing/2014/main" xmlns="" val="3804679691"/>
                    </a:ext>
                  </a:extLst>
                </a:gridCol>
                <a:gridCol w="1146151">
                  <a:extLst>
                    <a:ext uri="{9D8B030D-6E8A-4147-A177-3AD203B41FA5}">
                      <a16:colId xmlns:a16="http://schemas.microsoft.com/office/drawing/2014/main" xmlns="" val="1754076106"/>
                    </a:ext>
                  </a:extLst>
                </a:gridCol>
                <a:gridCol w="1250170">
                  <a:extLst>
                    <a:ext uri="{9D8B030D-6E8A-4147-A177-3AD203B41FA5}">
                      <a16:colId xmlns:a16="http://schemas.microsoft.com/office/drawing/2014/main" xmlns="" val="1868153630"/>
                    </a:ext>
                  </a:extLst>
                </a:gridCol>
                <a:gridCol w="1384403">
                  <a:extLst>
                    <a:ext uri="{9D8B030D-6E8A-4147-A177-3AD203B41FA5}">
                      <a16:colId xmlns:a16="http://schemas.microsoft.com/office/drawing/2014/main" xmlns="" val="994229716"/>
                    </a:ext>
                  </a:extLst>
                </a:gridCol>
                <a:gridCol w="1101728">
                  <a:extLst>
                    <a:ext uri="{9D8B030D-6E8A-4147-A177-3AD203B41FA5}">
                      <a16:colId xmlns:a16="http://schemas.microsoft.com/office/drawing/2014/main" xmlns="" val="3549765904"/>
                    </a:ext>
                  </a:extLst>
                </a:gridCol>
                <a:gridCol w="1349362">
                  <a:extLst>
                    <a:ext uri="{9D8B030D-6E8A-4147-A177-3AD203B41FA5}">
                      <a16:colId xmlns:a16="http://schemas.microsoft.com/office/drawing/2014/main" xmlns="" val="1637206028"/>
                    </a:ext>
                  </a:extLst>
                </a:gridCol>
              </a:tblGrid>
              <a:tr h="5555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FRENTE DE TRABAJO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FECHA FIN </a:t>
                      </a:r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PLAN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ESTADO SEMANA ANTERIOR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ESTADO  </a:t>
                      </a:r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AVANCE</a:t>
                      </a:r>
                      <a:r>
                        <a:rPr lang="es-CO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SEMANAL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AVANCE ESPERADO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DIFERENCIA AVANCE ESPERADO VS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2881005"/>
                  </a:ext>
                </a:extLst>
              </a:tr>
              <a:tr h="280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1.  INTEGRACIÓN FACTURACIÓN, NÓMINA Y CARTERA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 oct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1900917"/>
                  </a:ext>
                </a:extLst>
              </a:tr>
              <a:tr h="280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2. CONTROL PROYECTOS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 </a:t>
                      </a:r>
                      <a:r>
                        <a:rPr lang="es-CO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dic  </a:t>
                      </a:r>
                      <a:r>
                        <a:rPr lang="es-CO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  <a:r>
                        <a:rPr lang="es-CO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es-CO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39.88%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0.12%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44.67%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-4.67</a:t>
                      </a:r>
                      <a:endParaRPr lang="es-CO" sz="1400" b="1" i="0" u="none" strike="no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9924961"/>
                  </a:ext>
                </a:extLst>
              </a:tr>
              <a:tr h="280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3. APRENDIZ PRECIOS (FASE 1 ANÁLISIS INFOR.)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 sept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59.69%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59.69%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51.57%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8.11%</a:t>
                      </a:r>
                      <a:endParaRPr lang="es-CO" sz="1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797405"/>
                  </a:ext>
                </a:extLst>
              </a:tr>
              <a:tr h="1592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4. PILOTO APRENDIZ FORMATOS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 dic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46.21%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2.74%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6329279"/>
                  </a:ext>
                </a:extLst>
              </a:tr>
              <a:tr h="280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PROYECTO 5. CALIFICACIÓN </a:t>
                      </a:r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CONTRATISTAS -FASE 1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 </a:t>
                      </a:r>
                      <a:r>
                        <a:rPr lang="es-CO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ago</a:t>
                      </a:r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95.86%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99.09%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s-CO" sz="1400" b="0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-0.91%</a:t>
                      </a:r>
                      <a:endParaRPr lang="es-CO" sz="1400" b="1" i="0" u="none" strike="no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02184303"/>
                  </a:ext>
                </a:extLst>
              </a:tr>
              <a:tr h="280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6. REPORTEADOR SISTEMA DE INDICADORES DE GESTIÓN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 mar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s-CO" sz="1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6349912"/>
                  </a:ext>
                </a:extLst>
              </a:tr>
              <a:tr h="280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9. PLANIFICACIÓN DE NEGOCIO </a:t>
                      </a:r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s-CO" sz="1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7029893"/>
                  </a:ext>
                </a:extLst>
              </a:tr>
              <a:tr h="280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10. REPLANIFCACIÓN TRIMESTRAL DE </a:t>
                      </a:r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NEGOCIO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74.88%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0.15%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76.67%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s-CO" sz="14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1.64%</a:t>
                      </a:r>
                      <a:endParaRPr lang="es-CO" sz="1400" b="1" i="0" u="none" strike="no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1770855"/>
                  </a:ext>
                </a:extLst>
              </a:tr>
              <a:tr h="280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PROYECTO 11. DIAGNÓSTICO PSL (ANALÍTICA – </a:t>
                      </a:r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TECNOLOGÍA)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 jul 2019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96.97%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96.97%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s-CO" sz="14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3.03</a:t>
                      </a:r>
                      <a:r>
                        <a:rPr lang="es-CO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7002745"/>
                  </a:ext>
                </a:extLst>
              </a:tr>
              <a:tr h="280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7. OBSERVATORIO DE MERCADOS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7740149"/>
                  </a:ext>
                </a:extLst>
              </a:tr>
              <a:tr h="280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12. FORMATO TEMPORAL CONTROL PRESUPUESTAL</a:t>
                      </a:r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.*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5156862"/>
                  </a:ext>
                </a:extLst>
              </a:tr>
            </a:tbl>
          </a:graphicData>
        </a:graphic>
      </p:graphicFrame>
      <p:sp>
        <p:nvSpPr>
          <p:cNvPr id="37" name="Rectángulo 36">
            <a:extLst>
              <a:ext uri="{FF2B5EF4-FFF2-40B4-BE49-F238E27FC236}">
                <a16:creationId xmlns:a16="http://schemas.microsoft.com/office/drawing/2014/main" xmlns="" id="{DE778421-F730-4AD2-A4B4-189A7605E503}"/>
              </a:ext>
            </a:extLst>
          </p:cNvPr>
          <p:cNvSpPr/>
          <p:nvPr/>
        </p:nvSpPr>
        <p:spPr>
          <a:xfrm>
            <a:off x="1829576" y="6515489"/>
            <a:ext cx="302602" cy="163266"/>
          </a:xfrm>
          <a:prstGeom prst="rect">
            <a:avLst/>
          </a:prstGeom>
          <a:solidFill>
            <a:srgbClr val="4C639D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xmlns="" id="{A070330C-EA1B-49B9-993E-2AD15D53C1C3}"/>
              </a:ext>
            </a:extLst>
          </p:cNvPr>
          <p:cNvSpPr/>
          <p:nvPr/>
        </p:nvSpPr>
        <p:spPr>
          <a:xfrm>
            <a:off x="2990406" y="6518653"/>
            <a:ext cx="288928" cy="163265"/>
          </a:xfrm>
          <a:prstGeom prst="rect">
            <a:avLst/>
          </a:prstGeom>
          <a:solidFill>
            <a:srgbClr val="268C36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xmlns="" id="{17773396-925C-4321-891A-B3704603B400}"/>
              </a:ext>
            </a:extLst>
          </p:cNvPr>
          <p:cNvSpPr txBox="1"/>
          <p:nvPr/>
        </p:nvSpPr>
        <p:spPr>
          <a:xfrm>
            <a:off x="2104465" y="6445615"/>
            <a:ext cx="101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smtClean="0">
                <a:solidFill>
                  <a:prstClr val="black"/>
                </a:solidFill>
                <a:ea typeface="MS PGothic" pitchFamily="34" charset="-128"/>
              </a:rPr>
              <a:t>En cierre</a:t>
            </a:r>
            <a:endParaRPr lang="es-CO" sz="1400" dirty="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xmlns="" id="{FFED7AE9-B3DF-439F-B5CD-D0AB0B9DAB1D}"/>
              </a:ext>
            </a:extLst>
          </p:cNvPr>
          <p:cNvSpPr txBox="1"/>
          <p:nvPr/>
        </p:nvSpPr>
        <p:spPr>
          <a:xfrm>
            <a:off x="3236001" y="6456045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prstClr val="black"/>
                </a:solidFill>
                <a:ea typeface="MS PGothic" pitchFamily="34" charset="-128"/>
              </a:rPr>
              <a:t>Finalizado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xmlns="" id="{71097132-6FF6-41A7-860D-FBADCB416797}"/>
              </a:ext>
            </a:extLst>
          </p:cNvPr>
          <p:cNvSpPr/>
          <p:nvPr/>
        </p:nvSpPr>
        <p:spPr>
          <a:xfrm>
            <a:off x="600958" y="6513636"/>
            <a:ext cx="302602" cy="163266"/>
          </a:xfrm>
          <a:prstGeom prst="rect">
            <a:avLst/>
          </a:prstGeom>
          <a:solidFill>
            <a:srgbClr val="4C639D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xmlns="" id="{5D4D97B8-4994-451D-860B-310F1529AEBE}"/>
              </a:ext>
            </a:extLst>
          </p:cNvPr>
          <p:cNvSpPr txBox="1"/>
          <p:nvPr/>
        </p:nvSpPr>
        <p:spPr>
          <a:xfrm>
            <a:off x="846819" y="6458277"/>
            <a:ext cx="972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prstClr val="black"/>
                </a:solidFill>
                <a:ea typeface="MS PGothic" pitchFamily="34" charset="-128"/>
              </a:rPr>
              <a:t>En </a:t>
            </a:r>
            <a:r>
              <a:rPr lang="es-CO" sz="1400" dirty="0" smtClean="0">
                <a:solidFill>
                  <a:prstClr val="black"/>
                </a:solidFill>
                <a:ea typeface="MS PGothic" pitchFamily="34" charset="-128"/>
              </a:rPr>
              <a:t>avance</a:t>
            </a:r>
            <a:endParaRPr lang="es-CO" sz="1400" dirty="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xmlns="" id="{71097132-6FF6-41A7-860D-FBADCB416797}"/>
              </a:ext>
            </a:extLst>
          </p:cNvPr>
          <p:cNvSpPr/>
          <p:nvPr/>
        </p:nvSpPr>
        <p:spPr>
          <a:xfrm>
            <a:off x="4206105" y="6502939"/>
            <a:ext cx="302602" cy="16326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xmlns="" id="{5D4D97B8-4994-451D-860B-310F1529AEBE}"/>
              </a:ext>
            </a:extLst>
          </p:cNvPr>
          <p:cNvSpPr txBox="1"/>
          <p:nvPr/>
        </p:nvSpPr>
        <p:spPr>
          <a:xfrm>
            <a:off x="4451966" y="6447580"/>
            <a:ext cx="972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prstClr val="black"/>
                </a:solidFill>
                <a:ea typeface="MS PGothic" pitchFamily="34" charset="-128"/>
              </a:rPr>
              <a:t>Por iniciar</a:t>
            </a:r>
            <a:endParaRPr lang="es-CO" sz="1400" dirty="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71097132-6FF6-41A7-860D-FBADCB416797}"/>
              </a:ext>
            </a:extLst>
          </p:cNvPr>
          <p:cNvSpPr/>
          <p:nvPr/>
        </p:nvSpPr>
        <p:spPr>
          <a:xfrm>
            <a:off x="5519076" y="6509578"/>
            <a:ext cx="302602" cy="16326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5D4D97B8-4994-451D-860B-310F1529AEBE}"/>
              </a:ext>
            </a:extLst>
          </p:cNvPr>
          <p:cNvSpPr txBox="1"/>
          <p:nvPr/>
        </p:nvSpPr>
        <p:spPr>
          <a:xfrm>
            <a:off x="5764937" y="6454219"/>
            <a:ext cx="173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prstClr val="black"/>
                </a:solidFill>
                <a:ea typeface="MS PGothic" pitchFamily="34" charset="-128"/>
              </a:rPr>
              <a:t>Sin avance semanal</a:t>
            </a:r>
            <a:endParaRPr lang="es-CO" sz="1400" dirty="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xmlns="" id="{71097132-6FF6-41A7-860D-FBADCB416797}"/>
              </a:ext>
            </a:extLst>
          </p:cNvPr>
          <p:cNvSpPr/>
          <p:nvPr/>
        </p:nvSpPr>
        <p:spPr>
          <a:xfrm>
            <a:off x="7445820" y="6516219"/>
            <a:ext cx="302602" cy="1632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5D4D97B8-4994-451D-860B-310F1529AEBE}"/>
              </a:ext>
            </a:extLst>
          </p:cNvPr>
          <p:cNvSpPr txBox="1"/>
          <p:nvPr/>
        </p:nvSpPr>
        <p:spPr>
          <a:xfrm>
            <a:off x="7691681" y="6460860"/>
            <a:ext cx="173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prstClr val="black"/>
                </a:solidFill>
                <a:ea typeface="MS PGothic" pitchFamily="34" charset="-128"/>
              </a:rPr>
              <a:t>Reprogramado</a:t>
            </a:r>
            <a:endParaRPr lang="es-CO" sz="1400" dirty="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5D4D97B8-4994-451D-860B-310F1529AEBE}"/>
              </a:ext>
            </a:extLst>
          </p:cNvPr>
          <p:cNvSpPr txBox="1"/>
          <p:nvPr/>
        </p:nvSpPr>
        <p:spPr>
          <a:xfrm>
            <a:off x="591749" y="5656521"/>
            <a:ext cx="1105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prstClr val="black"/>
                </a:solidFill>
                <a:ea typeface="MS PGothic" pitchFamily="34" charset="-128"/>
              </a:rPr>
              <a:t>*No se presenta con cronograma pues se descartó como proyecto formal, sin embargo, se mantiene en el programa de proyectos debido a que se están realizando tareas  simples con el formato temporal entre analítica y HSEQ.</a:t>
            </a:r>
            <a:endParaRPr lang="es-CO" sz="1400" dirty="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5D4D97B8-4994-451D-860B-310F1529AEBE}"/>
              </a:ext>
            </a:extLst>
          </p:cNvPr>
          <p:cNvSpPr txBox="1"/>
          <p:nvPr/>
        </p:nvSpPr>
        <p:spPr>
          <a:xfrm>
            <a:off x="591749" y="6145175"/>
            <a:ext cx="11053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prstClr val="black"/>
                </a:solidFill>
                <a:ea typeface="MS PGothic" pitchFamily="34" charset="-128"/>
              </a:rPr>
              <a:t>**Se presenta la fecha de finalización de implementación, es decir, no es la fecha con cierre formal (</a:t>
            </a:r>
            <a:r>
              <a:rPr lang="es-CO" sz="1400" b="1" dirty="0"/>
              <a:t>3/02/2020</a:t>
            </a:r>
            <a:r>
              <a:rPr lang="es-CO" sz="1400" dirty="0"/>
              <a:t> </a:t>
            </a:r>
            <a:r>
              <a:rPr lang="es-CO" sz="1400" dirty="0" smtClean="0"/>
              <a:t>)</a:t>
            </a:r>
            <a:r>
              <a:rPr lang="es-CO" sz="1400" dirty="0" smtClean="0">
                <a:solidFill>
                  <a:prstClr val="black"/>
                </a:solidFill>
                <a:ea typeface="MS PGothic" pitchFamily="34" charset="-128"/>
              </a:rPr>
              <a:t>.</a:t>
            </a:r>
            <a:endParaRPr lang="es-CO" sz="1400" dirty="0">
              <a:solidFill>
                <a:prstClr val="black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04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6D9ECE2E-24D1-4AA0-9E97-E8444E939372}"/>
              </a:ext>
            </a:extLst>
          </p:cNvPr>
          <p:cNvSpPr txBox="1"/>
          <p:nvPr/>
        </p:nvSpPr>
        <p:spPr>
          <a:xfrm>
            <a:off x="224270" y="131619"/>
            <a:ext cx="11967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/>
              <a:t>LOGROS </a:t>
            </a:r>
            <a:r>
              <a:rPr lang="es-CO" sz="3200" dirty="0"/>
              <a:t>Y AVANCE </a:t>
            </a:r>
            <a:r>
              <a:rPr lang="es-CO" sz="3200" dirty="0" smtClean="0"/>
              <a:t>PROYECCIÓN VARIABLES </a:t>
            </a:r>
            <a:r>
              <a:rPr lang="es-CO" sz="3200" dirty="0" smtClean="0"/>
              <a:t>(</a:t>
            </a:r>
            <a:r>
              <a:rPr lang="es-CO" sz="3200" dirty="0" smtClean="0"/>
              <a:t>7.4</a:t>
            </a:r>
            <a:r>
              <a:rPr lang="es-CO" sz="3200" dirty="0" smtClean="0"/>
              <a:t> </a:t>
            </a:r>
            <a:r>
              <a:rPr lang="es-CO" sz="3200" dirty="0" smtClean="0"/>
              <a:t>h)</a:t>
            </a:r>
            <a:endParaRPr lang="es-CO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DC1BEC5A-350C-4E03-BD92-F03E9F611ED2}"/>
              </a:ext>
            </a:extLst>
          </p:cNvPr>
          <p:cNvSpPr txBox="1"/>
          <p:nvPr/>
        </p:nvSpPr>
        <p:spPr>
          <a:xfrm>
            <a:off x="224270" y="743289"/>
            <a:ext cx="1152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Se ajust</a:t>
            </a:r>
            <a:r>
              <a:rPr lang="es-CO" sz="1600" dirty="0" smtClean="0"/>
              <a:t>ó la proyección y la presentación de acuerdo con los ajustes pactados durante la presentación a las distintas gerencias involucradas.</a:t>
            </a:r>
            <a:endParaRPr lang="es-CO" sz="16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63" y="1364230"/>
            <a:ext cx="11244701" cy="3826322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="" xmlns:a16="http://schemas.microsoft.com/office/drawing/2014/main" id="{51842B4E-3350-4DCD-A932-DCCD1B1822B9}"/>
              </a:ext>
            </a:extLst>
          </p:cNvPr>
          <p:cNvSpPr/>
          <p:nvPr/>
        </p:nvSpPr>
        <p:spPr>
          <a:xfrm>
            <a:off x="7865486" y="4909669"/>
            <a:ext cx="3403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/>
              <a:t>*El tiempo se presenta en horas hombre.</a:t>
            </a:r>
          </a:p>
        </p:txBody>
      </p:sp>
    </p:spTree>
    <p:extLst>
      <p:ext uri="{BB962C8B-B14F-4D97-AF65-F5344CB8AC3E}">
        <p14:creationId xmlns:p14="http://schemas.microsoft.com/office/powerpoint/2010/main" val="36396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DC1BEC5A-350C-4E03-BD92-F03E9F611ED2}"/>
              </a:ext>
            </a:extLst>
          </p:cNvPr>
          <p:cNvSpPr txBox="1"/>
          <p:nvPr/>
        </p:nvSpPr>
        <p:spPr>
          <a:xfrm>
            <a:off x="224269" y="841073"/>
            <a:ext cx="11083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Se </a:t>
            </a:r>
            <a:r>
              <a:rPr lang="es-CO" sz="1600" dirty="0" smtClean="0"/>
              <a:t>avanzó en la caracterización de las actividades que lidera la Unidad como parte de la auditoría interna.</a:t>
            </a:r>
            <a:endParaRPr lang="es-CO" sz="1600" dirty="0"/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42CB74CB-4A24-468E-BDD9-7FA6AB47E5BC}"/>
              </a:ext>
            </a:extLst>
          </p:cNvPr>
          <p:cNvSpPr txBox="1"/>
          <p:nvPr/>
        </p:nvSpPr>
        <p:spPr>
          <a:xfrm>
            <a:off x="224269" y="131619"/>
            <a:ext cx="11714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RESUMEN GENERAL – LOGROS Y AVANCE MEJORAMIENTO UNIDAD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7" y="1179627"/>
            <a:ext cx="11244701" cy="3826322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="" xmlns:a16="http://schemas.microsoft.com/office/drawing/2014/main" id="{51842B4E-3350-4DCD-A932-DCCD1B1822B9}"/>
              </a:ext>
            </a:extLst>
          </p:cNvPr>
          <p:cNvSpPr/>
          <p:nvPr/>
        </p:nvSpPr>
        <p:spPr>
          <a:xfrm>
            <a:off x="7829780" y="4725066"/>
            <a:ext cx="3403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/>
              <a:t>*El tiempo se presenta en horas hombre.</a:t>
            </a:r>
          </a:p>
        </p:txBody>
      </p:sp>
    </p:spTree>
    <p:extLst>
      <p:ext uri="{BB962C8B-B14F-4D97-AF65-F5344CB8AC3E}">
        <p14:creationId xmlns:p14="http://schemas.microsoft.com/office/powerpoint/2010/main" val="16656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6D9ECE2E-24D1-4AA0-9E97-E8444E939372}"/>
              </a:ext>
            </a:extLst>
          </p:cNvPr>
          <p:cNvSpPr txBox="1"/>
          <p:nvPr/>
        </p:nvSpPr>
        <p:spPr>
          <a:xfrm>
            <a:off x="224270" y="131619"/>
            <a:ext cx="11967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RESUMEN GENERAL – LOGROS Y AVANCE ATENCIÓN REQUERIMIENTOS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51842B4E-3350-4DCD-A932-DCCD1B1822B9}"/>
              </a:ext>
            </a:extLst>
          </p:cNvPr>
          <p:cNvSpPr/>
          <p:nvPr/>
        </p:nvSpPr>
        <p:spPr>
          <a:xfrm>
            <a:off x="224270" y="6380611"/>
            <a:ext cx="3182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/>
              <a:t>*El tiempo se presenta en horas hombre.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88" y="3355849"/>
            <a:ext cx="6141881" cy="302476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89" y="686610"/>
            <a:ext cx="9397540" cy="290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69" y="1028055"/>
            <a:ext cx="11244701" cy="382632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6D9ECE2E-24D1-4AA0-9E97-E8444E939372}"/>
              </a:ext>
            </a:extLst>
          </p:cNvPr>
          <p:cNvSpPr txBox="1"/>
          <p:nvPr/>
        </p:nvSpPr>
        <p:spPr>
          <a:xfrm>
            <a:off x="224270" y="131619"/>
            <a:ext cx="11967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/>
              <a:t>LOGROS </a:t>
            </a:r>
            <a:r>
              <a:rPr lang="es-CO" sz="3200" dirty="0"/>
              <a:t>Y AVANCE </a:t>
            </a:r>
            <a:r>
              <a:rPr lang="es-CO" sz="3200" dirty="0" smtClean="0"/>
              <a:t>GESTIÓN DE CONOCIMENTO (2.4 </a:t>
            </a:r>
            <a:r>
              <a:rPr lang="es-CO" sz="3200" dirty="0" smtClean="0"/>
              <a:t>h)</a:t>
            </a:r>
            <a:endParaRPr lang="es-CO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DC1BEC5A-350C-4E03-BD92-F03E9F611ED2}"/>
              </a:ext>
            </a:extLst>
          </p:cNvPr>
          <p:cNvSpPr txBox="1"/>
          <p:nvPr/>
        </p:nvSpPr>
        <p:spPr>
          <a:xfrm>
            <a:off x="224270" y="743289"/>
            <a:ext cx="11528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Se asistió a la comunidad de controles.</a:t>
            </a:r>
            <a:endParaRPr lang="es-CO" sz="1600" dirty="0"/>
          </a:p>
        </p:txBody>
      </p:sp>
      <p:sp>
        <p:nvSpPr>
          <p:cNvPr id="8" name="Rectángulo 7">
            <a:extLst>
              <a:ext uri="{FF2B5EF4-FFF2-40B4-BE49-F238E27FC236}">
                <a16:creationId xmlns="" xmlns:a16="http://schemas.microsoft.com/office/drawing/2014/main" id="{51842B4E-3350-4DCD-A932-DCCD1B1822B9}"/>
              </a:ext>
            </a:extLst>
          </p:cNvPr>
          <p:cNvSpPr/>
          <p:nvPr/>
        </p:nvSpPr>
        <p:spPr>
          <a:xfrm>
            <a:off x="7865486" y="4573494"/>
            <a:ext cx="3403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/>
              <a:t>*El tiempo se presenta en horas hombre.</a:t>
            </a:r>
          </a:p>
        </p:txBody>
      </p:sp>
    </p:spTree>
    <p:extLst>
      <p:ext uri="{BB962C8B-B14F-4D97-AF65-F5344CB8AC3E}">
        <p14:creationId xmlns:p14="http://schemas.microsoft.com/office/powerpoint/2010/main" val="8312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24074</TotalTime>
  <Words>701</Words>
  <Application>Microsoft Office PowerPoint</Application>
  <PresentationFormat>Panorámica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MS PGothic</vt:lpstr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PROYECTO</cp:lastModifiedBy>
  <cp:revision>1688</cp:revision>
  <dcterms:created xsi:type="dcterms:W3CDTF">2018-06-13T17:56:08Z</dcterms:created>
  <dcterms:modified xsi:type="dcterms:W3CDTF">2019-08-12T15:11:15Z</dcterms:modified>
</cp:coreProperties>
</file>