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71" r:id="rId6"/>
    <p:sldId id="272" r:id="rId7"/>
    <p:sldId id="281" r:id="rId8"/>
    <p:sldId id="265" r:id="rId9"/>
    <p:sldId id="266" r:id="rId10"/>
    <p:sldId id="277" r:id="rId11"/>
    <p:sldId id="278" r:id="rId12"/>
    <p:sldId id="282" r:id="rId13"/>
    <p:sldId id="279" r:id="rId14"/>
    <p:sldId id="280" r:id="rId15"/>
    <p:sldId id="287" r:id="rId16"/>
    <p:sldId id="283" r:id="rId17"/>
    <p:sldId id="275" r:id="rId18"/>
    <p:sldId id="276" r:id="rId19"/>
    <p:sldId id="284" r:id="rId20"/>
    <p:sldId id="286" r:id="rId21"/>
    <p:sldId id="269" r:id="rId22"/>
    <p:sldId id="270"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911"/>
    <a:srgbClr val="FF2525"/>
    <a:srgbClr val="FF4343"/>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60"/>
  </p:normalViewPr>
  <p:slideViewPr>
    <p:cSldViewPr snapToGrid="0">
      <p:cViewPr varScale="1">
        <p:scale>
          <a:sx n="69" d="100"/>
          <a:sy n="69"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12/03/2019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12/03/2019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12/03/2019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12/03/2019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12/03/2019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12/03/2019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12/03/2019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12/03/2019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12/03/2019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12/03/2019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12/03/2019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12/03/2019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12 DE MARZO DE 2019</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288714"/>
            <a:ext cx="11253536" cy="1569660"/>
          </a:xfrm>
          <a:prstGeom prst="rect">
            <a:avLst/>
          </a:prstGeom>
          <a:noFill/>
        </p:spPr>
        <p:txBody>
          <a:bodyPr wrap="square" rtlCol="0">
            <a:spAutoFit/>
          </a:bodyPr>
          <a:lstStyle/>
          <a:p>
            <a:r>
              <a:rPr lang="es-CO" sz="1600" b="1" dirty="0"/>
              <a:t>AVANCE ESTIMADO: 40%</a:t>
            </a:r>
          </a:p>
          <a:p>
            <a:r>
              <a:rPr lang="es-CO" sz="1600" b="1" dirty="0"/>
              <a:t>AVANCES</a:t>
            </a:r>
          </a:p>
          <a:p>
            <a:pPr marL="285750" lvl="0" indent="-285750">
              <a:buFont typeface="Arial" panose="020B0604020202020204" pitchFamily="34" charset="0"/>
              <a:buChar char="•"/>
            </a:pPr>
            <a:r>
              <a:rPr lang="es-CO" sz="1600" dirty="0"/>
              <a:t>SE REALIZÓ LA PRIMERA RECOLECCIÓN DE INFORMACIÓN DE CONTRATISTAS, ACTUALMENTE SE ENCUENTRA EN PROCESO DE DEPURACIÓN. </a:t>
            </a:r>
          </a:p>
          <a:p>
            <a:pPr marL="285750" lvl="0" indent="-285750">
              <a:buFont typeface="Arial" panose="020B0604020202020204" pitchFamily="34" charset="0"/>
              <a:buChar char="•"/>
            </a:pPr>
            <a:r>
              <a:rPr lang="es-CO" sz="1600" dirty="0"/>
              <a:t>SE FINALIZÓ LA MAQUETA DE LA HERRAMIENTA PARA EL REGISTRO DE CALIFICACIONES</a:t>
            </a:r>
          </a:p>
          <a:p>
            <a:pPr marL="285750" lvl="0" indent="-285750">
              <a:buFont typeface="Arial" panose="020B0604020202020204" pitchFamily="34" charset="0"/>
              <a:buChar char="•"/>
            </a:pPr>
            <a:r>
              <a:rPr lang="es-CO" sz="1600" dirty="0"/>
              <a:t>SE PACTÓ REUNIÓN PARA VER LAS MAQUETAS EL 15 DE MARZO.</a:t>
            </a:r>
          </a:p>
        </p:txBody>
      </p:sp>
      <p:sp>
        <p:nvSpPr>
          <p:cNvPr id="4" name="Rectángulo 3">
            <a:extLst>
              <a:ext uri="{FF2B5EF4-FFF2-40B4-BE49-F238E27FC236}">
                <a16:creationId xmlns:a16="http://schemas.microsoft.com/office/drawing/2014/main" id="{546CD098-96BC-4A71-9B10-EC6210DA1A28}"/>
              </a:ext>
            </a:extLst>
          </p:cNvPr>
          <p:cNvSpPr/>
          <p:nvPr/>
        </p:nvSpPr>
        <p:spPr>
          <a:xfrm>
            <a:off x="509319" y="1867553"/>
            <a:ext cx="11253535" cy="584775"/>
          </a:xfrm>
          <a:prstGeom prst="rect">
            <a:avLst/>
          </a:prstGeom>
        </p:spPr>
        <p:txBody>
          <a:bodyPr wrap="square">
            <a:spAutoFit/>
          </a:bodyPr>
          <a:lstStyle/>
          <a:p>
            <a:r>
              <a:rPr lang="es-CO" sz="1600" b="1" dirty="0"/>
              <a:t>PRÓXIMOS HITOS</a:t>
            </a:r>
          </a:p>
          <a:p>
            <a:pPr marL="285750" indent="-285750">
              <a:buFont typeface="Arial" panose="020B0604020202020204" pitchFamily="34" charset="0"/>
              <a:buChar char="•"/>
            </a:pPr>
            <a:r>
              <a:rPr lang="es-CO" sz="1600" dirty="0"/>
              <a:t>PRESENTAR MAQUETAS REPORTADOR Y REGISTRO DE CALIFICACIONES -&gt; 15 DE MARZO</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2941070"/>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2847107"/>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2" name="Rectángulo 1">
            <a:extLst>
              <a:ext uri="{FF2B5EF4-FFF2-40B4-BE49-F238E27FC236}">
                <a16:creationId xmlns:a16="http://schemas.microsoft.com/office/drawing/2014/main" id="{784203C3-541F-4B04-BCEC-2D4AC9E3AAB9}"/>
              </a:ext>
            </a:extLst>
          </p:cNvPr>
          <p:cNvSpPr/>
          <p:nvPr/>
        </p:nvSpPr>
        <p:spPr>
          <a:xfrm>
            <a:off x="361420" y="6539394"/>
            <a:ext cx="11549331" cy="276999"/>
          </a:xfrm>
          <a:prstGeom prst="rect">
            <a:avLst/>
          </a:prstGeom>
        </p:spPr>
        <p:txBody>
          <a:bodyPr wrap="square">
            <a:spAutoFit/>
          </a:bodyPr>
          <a:lstStyle/>
          <a:p>
            <a:r>
              <a:rPr lang="es-CO" sz="1200" dirty="0"/>
              <a:t>*Se corrigió con respecto a la presentación anterior pues se detectó un error de digitación pues se estaba presentando la fecha de inicio y no la de finalización.</a:t>
            </a:r>
          </a:p>
        </p:txBody>
      </p:sp>
      <p:pic>
        <p:nvPicPr>
          <p:cNvPr id="5" name="Imagen 4">
            <a:extLst>
              <a:ext uri="{FF2B5EF4-FFF2-40B4-BE49-F238E27FC236}">
                <a16:creationId xmlns:a16="http://schemas.microsoft.com/office/drawing/2014/main" id="{0AB65207-6AFD-4FA8-9689-B9F7CFE084E0}"/>
              </a:ext>
            </a:extLst>
          </p:cNvPr>
          <p:cNvPicPr>
            <a:picLocks noChangeAspect="1"/>
          </p:cNvPicPr>
          <p:nvPr/>
        </p:nvPicPr>
        <p:blipFill>
          <a:blip r:embed="rId2"/>
          <a:stretch>
            <a:fillRect/>
          </a:stretch>
        </p:blipFill>
        <p:spPr>
          <a:xfrm>
            <a:off x="509318" y="3445963"/>
            <a:ext cx="9739559" cy="2937913"/>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8930A72-7777-4B55-97DA-73DAC20B155E}"/>
              </a:ext>
            </a:extLst>
          </p:cNvPr>
          <p:cNvSpPr/>
          <p:nvPr/>
        </p:nvSpPr>
        <p:spPr>
          <a:xfrm>
            <a:off x="8807686" y="47251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479562"/>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402638"/>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387926"/>
            <a:ext cx="930029" cy="313310"/>
          </a:xfrm>
          <a:prstGeom prst="rect">
            <a:avLst/>
          </a:prstGeom>
          <a:noFill/>
        </p:spPr>
        <p:txBody>
          <a:bodyPr wrap="square" rtlCol="0">
            <a:spAutoFit/>
          </a:bodyPr>
          <a:lstStyle/>
          <a:p>
            <a:r>
              <a:rPr lang="es-CO" sz="1400" dirty="0"/>
              <a:t>Finalizada</a:t>
            </a:r>
          </a:p>
        </p:txBody>
      </p:sp>
      <p:sp>
        <p:nvSpPr>
          <p:cNvPr id="5" name="Rectángulo 4">
            <a:extLst>
              <a:ext uri="{FF2B5EF4-FFF2-40B4-BE49-F238E27FC236}">
                <a16:creationId xmlns:a16="http://schemas.microsoft.com/office/drawing/2014/main" id="{ACB90EA2-124E-44A0-88CB-C281ED0A5A29}"/>
              </a:ext>
            </a:extLst>
          </p:cNvPr>
          <p:cNvSpPr/>
          <p:nvPr/>
        </p:nvSpPr>
        <p:spPr>
          <a:xfrm>
            <a:off x="457200" y="861581"/>
            <a:ext cx="11208124" cy="2031325"/>
          </a:xfrm>
          <a:prstGeom prst="rect">
            <a:avLst/>
          </a:prstGeom>
        </p:spPr>
        <p:txBody>
          <a:bodyPr wrap="square">
            <a:spAutoFit/>
          </a:bodyPr>
          <a:lstStyle/>
          <a:p>
            <a:pPr algn="just"/>
            <a:r>
              <a:rPr lang="es-ES" b="1" dirty="0"/>
              <a:t>RAZÓN ATRASO:</a:t>
            </a:r>
          </a:p>
          <a:p>
            <a:pPr algn="just"/>
            <a:r>
              <a:rPr lang="es-ES" dirty="0"/>
              <a:t>El atraso en este proyecto se explica debido a un rezago que ya se tiene en el proyecto. Que a su vez se explica debido a que durante el mes de diciembre y enero no se pudo trabajar en dicho proyecto debido a que se priorizaron las actividades relacionadas con la planificación de negocio. </a:t>
            </a:r>
          </a:p>
          <a:p>
            <a:pPr algn="just"/>
            <a:endParaRPr lang="es-ES" dirty="0"/>
          </a:p>
          <a:p>
            <a:pPr algn="just"/>
            <a:r>
              <a:rPr lang="es-ES" dirty="0"/>
              <a:t>Actualización 12 de marzo: Se tenía planificado lograr </a:t>
            </a:r>
            <a:r>
              <a:rPr lang="es-ES" dirty="0" err="1"/>
              <a:t>des-atrasar</a:t>
            </a:r>
            <a:r>
              <a:rPr lang="es-ES" dirty="0"/>
              <a:t> el proyecto, sin embargo, esto no fue posible </a:t>
            </a:r>
            <a:r>
              <a:rPr lang="es-CO" dirty="0"/>
              <a:t>debido a que se priorizaron los nuevos requerimientos establecidos en el marco de la planificación de negocio.</a:t>
            </a:r>
            <a:endParaRPr lang="es-ES" dirty="0"/>
          </a:p>
        </p:txBody>
      </p:sp>
    </p:spTree>
    <p:extLst>
      <p:ext uri="{BB962C8B-B14F-4D97-AF65-F5344CB8AC3E}">
        <p14:creationId xmlns:p14="http://schemas.microsoft.com/office/powerpoint/2010/main" val="274244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6. SISTEMA DE INDICADORES</a:t>
            </a:r>
            <a:endParaRPr lang="es-CO" sz="7200" dirty="0"/>
          </a:p>
        </p:txBody>
      </p:sp>
    </p:spTree>
    <p:extLst>
      <p:ext uri="{BB962C8B-B14F-4D97-AF65-F5344CB8AC3E}">
        <p14:creationId xmlns:p14="http://schemas.microsoft.com/office/powerpoint/2010/main" val="118833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2031325"/>
          </a:xfrm>
          <a:prstGeom prst="rect">
            <a:avLst/>
          </a:prstGeom>
          <a:noFill/>
        </p:spPr>
        <p:txBody>
          <a:bodyPr wrap="square" rtlCol="0">
            <a:spAutoFit/>
          </a:bodyPr>
          <a:lstStyle/>
          <a:p>
            <a:r>
              <a:rPr lang="es-CO" b="1" dirty="0"/>
              <a:t>AVANCE ESTIMADO: 90%</a:t>
            </a:r>
          </a:p>
          <a:p>
            <a:r>
              <a:rPr lang="es-CO" b="1" dirty="0"/>
              <a:t>AVANCES</a:t>
            </a:r>
          </a:p>
          <a:p>
            <a:pPr marL="285750" indent="-285750">
              <a:buFont typeface="Arial" panose="020B0604020202020204" pitchFamily="34" charset="0"/>
              <a:buChar char="•"/>
            </a:pPr>
            <a:r>
              <a:rPr lang="es-CO" dirty="0"/>
              <a:t>SE ENCONTRÓ UNA MEJORA PARA EL REGISTRO DE LOS INDICADORES CUALITATIVOS Y SE IMPLEMENTÓ SOBRE LOS INSTRUMENTOS DE RECOLECCÍÓN.</a:t>
            </a:r>
          </a:p>
          <a:p>
            <a:pPr marL="285750" indent="-285750">
              <a:buFont typeface="Arial" panose="020B0604020202020204" pitchFamily="34" charset="0"/>
              <a:buChar char="•"/>
            </a:pPr>
            <a:r>
              <a:rPr lang="es-CO" dirty="0"/>
              <a:t>SE IMPLEMENTARON LOS INDICADORES RESTANTES DEL ÁREA FINANCIERA ,NO OBSTANTE SE ESTA RESOLVIENDO UN PROBLEMA DE RENDIMIENTO CON LA CONSULTA QUE GENERA EL REPORTE DE INDICADORES ACUMULADOS (TARDA ALREDEDOR DE 40 MINUTOS).</a:t>
            </a:r>
          </a:p>
        </p:txBody>
      </p:sp>
      <p:sp>
        <p:nvSpPr>
          <p:cNvPr id="4" name="Rectángulo 3">
            <a:extLst>
              <a:ext uri="{FF2B5EF4-FFF2-40B4-BE49-F238E27FC236}">
                <a16:creationId xmlns:a16="http://schemas.microsoft.com/office/drawing/2014/main" id="{546CD098-96BC-4A71-9B10-EC6210DA1A28}"/>
              </a:ext>
            </a:extLst>
          </p:cNvPr>
          <p:cNvSpPr/>
          <p:nvPr/>
        </p:nvSpPr>
        <p:spPr>
          <a:xfrm>
            <a:off x="461869" y="2421762"/>
            <a:ext cx="11253535" cy="923330"/>
          </a:xfrm>
          <a:prstGeom prst="rect">
            <a:avLst/>
          </a:prstGeom>
        </p:spPr>
        <p:txBody>
          <a:bodyPr wrap="square">
            <a:spAutoFit/>
          </a:bodyPr>
          <a:lstStyle/>
          <a:p>
            <a:r>
              <a:rPr lang="es-CO" b="1" dirty="0"/>
              <a:t>PASOS A SEGUIR</a:t>
            </a:r>
            <a:endParaRPr lang="es-CO" dirty="0"/>
          </a:p>
          <a:p>
            <a:pPr marL="285750" indent="-285750">
              <a:buFont typeface="Arial" panose="020B0604020202020204" pitchFamily="34" charset="0"/>
              <a:buChar char="•"/>
            </a:pPr>
            <a:r>
              <a:rPr lang="es-CO" dirty="0"/>
              <a:t>IMPLEMENTAR MEJORAS PARA LA CONSULTA QUE GENERA LOS INDICADORES DEL ÁREA FINANCIERA.</a:t>
            </a:r>
          </a:p>
          <a:p>
            <a:pPr marL="285750" indent="-285750">
              <a:buFont typeface="Arial" panose="020B0604020202020204" pitchFamily="34" charset="0"/>
              <a:buChar char="•"/>
            </a:pPr>
            <a:r>
              <a:rPr lang="es-CO" dirty="0"/>
              <a:t>REALIZAR REUNIÓN DE CIERRE</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3578381"/>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2DD2E0A-516E-46C4-8BB6-3622E1C5FEB2}"/>
              </a:ext>
            </a:extLst>
          </p:cNvPr>
          <p:cNvSpPr txBox="1"/>
          <p:nvPr/>
        </p:nvSpPr>
        <p:spPr>
          <a:xfrm>
            <a:off x="5933067" y="3727021"/>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a16="http://schemas.microsoft.com/office/drawing/2014/main" id="{C724FC1D-7216-435D-A0CC-D3FA1A70049C}"/>
              </a:ext>
            </a:extLst>
          </p:cNvPr>
          <p:cNvPicPr>
            <a:picLocks noChangeAspect="1"/>
          </p:cNvPicPr>
          <p:nvPr/>
        </p:nvPicPr>
        <p:blipFill>
          <a:blip r:embed="rId2"/>
          <a:stretch>
            <a:fillRect/>
          </a:stretch>
        </p:blipFill>
        <p:spPr>
          <a:xfrm>
            <a:off x="428044" y="4257733"/>
            <a:ext cx="11417592" cy="1865913"/>
          </a:xfrm>
          <a:prstGeom prst="rect">
            <a:avLst/>
          </a:prstGeom>
        </p:spPr>
      </p:pic>
    </p:spTree>
    <p:extLst>
      <p:ext uri="{BB962C8B-B14F-4D97-AF65-F5344CB8AC3E}">
        <p14:creationId xmlns:p14="http://schemas.microsoft.com/office/powerpoint/2010/main" val="275216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23A6450-AEEE-48B2-ADF7-7A23B46AE7AD}"/>
              </a:ext>
            </a:extLst>
          </p:cNvPr>
          <p:cNvSpPr/>
          <p:nvPr/>
        </p:nvSpPr>
        <p:spPr>
          <a:xfrm>
            <a:off x="9482487" y="23010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809090" y="23715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757376" y="16023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1098227" y="145518"/>
            <a:ext cx="930029" cy="313310"/>
          </a:xfrm>
          <a:prstGeom prst="rect">
            <a:avLst/>
          </a:prstGeom>
          <a:noFill/>
        </p:spPr>
        <p:txBody>
          <a:bodyPr wrap="square" rtlCol="0">
            <a:spAutoFit/>
          </a:bodyPr>
          <a:lstStyle/>
          <a:p>
            <a:r>
              <a:rPr lang="es-CO" sz="1400" dirty="0"/>
              <a:t>Finalizada</a:t>
            </a:r>
          </a:p>
        </p:txBody>
      </p:sp>
      <p:graphicFrame>
        <p:nvGraphicFramePr>
          <p:cNvPr id="10" name="Tabla 9">
            <a:extLst>
              <a:ext uri="{FF2B5EF4-FFF2-40B4-BE49-F238E27FC236}">
                <a16:creationId xmlns:a16="http://schemas.microsoft.com/office/drawing/2014/main" id="{318E50EE-0D40-4CB4-A367-515244770E8D}"/>
              </a:ext>
            </a:extLst>
          </p:cNvPr>
          <p:cNvGraphicFramePr>
            <a:graphicFrameLocks noGrp="1"/>
          </p:cNvGraphicFramePr>
          <p:nvPr>
            <p:extLst>
              <p:ext uri="{D42A27DB-BD31-4B8C-83A1-F6EECF244321}">
                <p14:modId xmlns:p14="http://schemas.microsoft.com/office/powerpoint/2010/main" val="2058357725"/>
              </p:ext>
            </p:extLst>
          </p:nvPr>
        </p:nvGraphicFramePr>
        <p:xfrm>
          <a:off x="436418" y="748145"/>
          <a:ext cx="8889299" cy="1869810"/>
        </p:xfrm>
        <a:graphic>
          <a:graphicData uri="http://schemas.openxmlformats.org/drawingml/2006/table">
            <a:tbl>
              <a:tblPr/>
              <a:tblGrid>
                <a:gridCol w="4284482">
                  <a:extLst>
                    <a:ext uri="{9D8B030D-6E8A-4147-A177-3AD203B41FA5}">
                      <a16:colId xmlns:a16="http://schemas.microsoft.com/office/drawing/2014/main" val="3322561185"/>
                    </a:ext>
                  </a:extLst>
                </a:gridCol>
                <a:gridCol w="4604817">
                  <a:extLst>
                    <a:ext uri="{9D8B030D-6E8A-4147-A177-3AD203B41FA5}">
                      <a16:colId xmlns:a16="http://schemas.microsoft.com/office/drawing/2014/main" val="342083923"/>
                    </a:ext>
                  </a:extLst>
                </a:gridCol>
              </a:tblGrid>
              <a:tr h="300314">
                <a:tc>
                  <a:txBody>
                    <a:bodyPr/>
                    <a:lstStyle/>
                    <a:p>
                      <a:pPr algn="l" fontAlgn="ctr"/>
                      <a:r>
                        <a:rPr lang="es-CO" sz="1700" b="1" i="0" u="none" strike="noStrike">
                          <a:solidFill>
                            <a:srgbClr val="000000"/>
                          </a:solidFill>
                          <a:effectLst/>
                          <a:latin typeface="Calibri" panose="020F0502020204030204" pitchFamily="34" charset="0"/>
                        </a:rPr>
                        <a:t>PROBLEMA</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s-CO" sz="1700" b="1" i="0" u="none" strike="noStrike">
                          <a:solidFill>
                            <a:srgbClr val="000000"/>
                          </a:solidFill>
                          <a:effectLst/>
                          <a:latin typeface="Calibri" panose="020F0502020204030204" pitchFamily="34" charset="0"/>
                        </a:rPr>
                        <a:t>SOLUCIÓN</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081926825"/>
                  </a:ext>
                </a:extLst>
              </a:tr>
              <a:tr h="1432852">
                <a:tc>
                  <a:txBody>
                    <a:bodyPr/>
                    <a:lstStyle/>
                    <a:p>
                      <a:pPr algn="l" fontAlgn="ctr"/>
                      <a:r>
                        <a:rPr lang="es-ES" sz="1700" b="0" i="0" u="none" strike="noStrike" dirty="0">
                          <a:solidFill>
                            <a:srgbClr val="000000"/>
                          </a:solidFill>
                          <a:effectLst/>
                          <a:latin typeface="Calibri" panose="020F0502020204030204" pitchFamily="34" charset="0"/>
                        </a:rPr>
                        <a:t>EL RENDIMIENTO DE LA CONSULTA DE GENERACIÓN DE INDICADORES ACUMULADOS NO ES EL ESPERADO Y GENERA PROBLEMAS DURANTE LA ACTUALIZACIÓN SI EL SERVIDOR DE PAYC SE ENCUENTRA CON POCOS RECURSOS DURANTE LA IMPLEMENTACIÓN.</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700" b="0" i="0" u="none" strike="noStrike" dirty="0">
                          <a:solidFill>
                            <a:srgbClr val="000000"/>
                          </a:solidFill>
                          <a:effectLst/>
                          <a:latin typeface="Calibri" panose="020F0502020204030204" pitchFamily="34" charset="0"/>
                        </a:rPr>
                        <a:t>IMPLEMENTAR LA CONSULTA POR PARTES PARA EVITAR EL RIESGO DE NO PROCESAMIENTO COMPLETO DE LA CONSULTA.</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417767"/>
                  </a:ext>
                </a:extLst>
              </a:tr>
            </a:tbl>
          </a:graphicData>
        </a:graphic>
      </p:graphicFrame>
    </p:spTree>
    <p:extLst>
      <p:ext uri="{BB962C8B-B14F-4D97-AF65-F5344CB8AC3E}">
        <p14:creationId xmlns:p14="http://schemas.microsoft.com/office/powerpoint/2010/main" val="296888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8930A72-7777-4B55-97DA-73DAC20B155E}"/>
              </a:ext>
            </a:extLst>
          </p:cNvPr>
          <p:cNvSpPr/>
          <p:nvPr/>
        </p:nvSpPr>
        <p:spPr>
          <a:xfrm>
            <a:off x="8807686" y="47251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479562"/>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402638"/>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387926"/>
            <a:ext cx="930029" cy="313310"/>
          </a:xfrm>
          <a:prstGeom prst="rect">
            <a:avLst/>
          </a:prstGeom>
          <a:noFill/>
        </p:spPr>
        <p:txBody>
          <a:bodyPr wrap="square" rtlCol="0">
            <a:spAutoFit/>
          </a:bodyPr>
          <a:lstStyle/>
          <a:p>
            <a:r>
              <a:rPr lang="es-CO" sz="1400" dirty="0"/>
              <a:t>Finalizada</a:t>
            </a:r>
          </a:p>
        </p:txBody>
      </p:sp>
      <p:sp>
        <p:nvSpPr>
          <p:cNvPr id="5" name="Rectángulo 4">
            <a:extLst>
              <a:ext uri="{FF2B5EF4-FFF2-40B4-BE49-F238E27FC236}">
                <a16:creationId xmlns:a16="http://schemas.microsoft.com/office/drawing/2014/main" id="{ACB90EA2-124E-44A0-88CB-C281ED0A5A29}"/>
              </a:ext>
            </a:extLst>
          </p:cNvPr>
          <p:cNvSpPr/>
          <p:nvPr/>
        </p:nvSpPr>
        <p:spPr>
          <a:xfrm>
            <a:off x="457200" y="861581"/>
            <a:ext cx="11208124" cy="923330"/>
          </a:xfrm>
          <a:prstGeom prst="rect">
            <a:avLst/>
          </a:prstGeom>
        </p:spPr>
        <p:txBody>
          <a:bodyPr wrap="square">
            <a:spAutoFit/>
          </a:bodyPr>
          <a:lstStyle/>
          <a:p>
            <a:pPr algn="just"/>
            <a:r>
              <a:rPr lang="es-ES" b="1" dirty="0"/>
              <a:t>RAZÓN ATRASO:</a:t>
            </a:r>
          </a:p>
          <a:p>
            <a:r>
              <a:rPr lang="es-CO" dirty="0"/>
              <a:t>No se pudo finalizar la implementación de la automatización de los indicadores de financiera debido a que se priorizaron los nuevos requerimientos establecidos en el marco de la planificación de negocio.</a:t>
            </a:r>
          </a:p>
        </p:txBody>
      </p:sp>
    </p:spTree>
    <p:extLst>
      <p:ext uri="{BB962C8B-B14F-4D97-AF65-F5344CB8AC3E}">
        <p14:creationId xmlns:p14="http://schemas.microsoft.com/office/powerpoint/2010/main" val="192448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9. PLANIFICACIÓN DE NEGOCIO 2019</a:t>
            </a:r>
            <a:endParaRPr lang="es-CO" sz="7200" dirty="0"/>
          </a:p>
        </p:txBody>
      </p:sp>
    </p:spTree>
    <p:extLst>
      <p:ext uri="{BB962C8B-B14F-4D97-AF65-F5344CB8AC3E}">
        <p14:creationId xmlns:p14="http://schemas.microsoft.com/office/powerpoint/2010/main" val="264526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28107"/>
            <a:ext cx="11253536" cy="1569660"/>
          </a:xfrm>
          <a:prstGeom prst="rect">
            <a:avLst/>
          </a:prstGeom>
          <a:noFill/>
        </p:spPr>
        <p:txBody>
          <a:bodyPr wrap="square" rtlCol="0">
            <a:spAutoFit/>
          </a:bodyPr>
          <a:lstStyle/>
          <a:p>
            <a:r>
              <a:rPr lang="es-CO" sz="1600" b="1" dirty="0"/>
              <a:t>AVANCE ESTIMADO: 98%</a:t>
            </a:r>
          </a:p>
          <a:p>
            <a:r>
              <a:rPr lang="es-CO" sz="1600" b="1" dirty="0"/>
              <a:t>AVANCES</a:t>
            </a:r>
          </a:p>
          <a:p>
            <a:pPr marL="285750" indent="-285750">
              <a:buFont typeface="Arial" panose="020B0604020202020204" pitchFamily="34" charset="0"/>
              <a:buChar char="•"/>
            </a:pPr>
            <a:r>
              <a:rPr lang="es-CO" sz="1600" dirty="0"/>
              <a:t>NO SE OBTUVO NINGÚN AVANCE DURANTE ESTA SEMANA</a:t>
            </a:r>
          </a:p>
          <a:p>
            <a:r>
              <a:rPr lang="es-CO" sz="1600" b="1" dirty="0"/>
              <a:t>PASOS A SEGUIR:</a:t>
            </a:r>
          </a:p>
          <a:p>
            <a:pPr marL="285750" indent="-285750">
              <a:buFont typeface="Arial" panose="020B0604020202020204" pitchFamily="34" charset="0"/>
              <a:buChar char="•"/>
            </a:pPr>
            <a:r>
              <a:rPr lang="es-CO" sz="1600" dirty="0"/>
              <a:t>FINALIZAR LA PRESENTACIÓN CON LA ALTA GERENCIA</a:t>
            </a:r>
          </a:p>
          <a:p>
            <a:pPr marL="285750" indent="-285750">
              <a:buFont typeface="Arial" panose="020B0604020202020204" pitchFamily="34" charset="0"/>
              <a:buChar char="•"/>
            </a:pPr>
            <a:r>
              <a:rPr lang="es-CO" sz="1600" dirty="0"/>
              <a:t>ACTUALIZAR EJERCICIO TRIMESTRALMENTE</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3952203"/>
            <a:ext cx="1904304" cy="338554"/>
          </a:xfrm>
          <a:prstGeom prst="rect">
            <a:avLst/>
          </a:prstGeom>
        </p:spPr>
        <p:txBody>
          <a:bodyPr wrap="none">
            <a:spAutoFit/>
          </a:bodyPr>
          <a:lstStyle/>
          <a:p>
            <a:r>
              <a:rPr lang="es-CO" sz="1600"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4" name="Imagen 3">
            <a:extLst>
              <a:ext uri="{FF2B5EF4-FFF2-40B4-BE49-F238E27FC236}">
                <a16:creationId xmlns:a16="http://schemas.microsoft.com/office/drawing/2014/main" id="{0A5237C8-25B1-4A5B-91AB-43965F0739F3}"/>
              </a:ext>
            </a:extLst>
          </p:cNvPr>
          <p:cNvPicPr>
            <a:picLocks noChangeAspect="1"/>
          </p:cNvPicPr>
          <p:nvPr/>
        </p:nvPicPr>
        <p:blipFill>
          <a:blip r:embed="rId2"/>
          <a:stretch>
            <a:fillRect/>
          </a:stretch>
        </p:blipFill>
        <p:spPr>
          <a:xfrm>
            <a:off x="570468" y="4285373"/>
            <a:ext cx="5709179" cy="2146883"/>
          </a:xfrm>
          <a:prstGeom prst="rect">
            <a:avLst/>
          </a:prstGeom>
        </p:spPr>
      </p:pic>
      <p:sp>
        <p:nvSpPr>
          <p:cNvPr id="12" name="CuadroTexto 11">
            <a:extLst>
              <a:ext uri="{FF2B5EF4-FFF2-40B4-BE49-F238E27FC236}">
                <a16:creationId xmlns:a16="http://schemas.microsoft.com/office/drawing/2014/main" id="{2C283E64-960F-4415-B759-8C982D8A8D66}"/>
              </a:ext>
            </a:extLst>
          </p:cNvPr>
          <p:cNvSpPr txBox="1"/>
          <p:nvPr/>
        </p:nvSpPr>
        <p:spPr>
          <a:xfrm>
            <a:off x="596852"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5" name="Rectángulo 4">
            <a:extLst>
              <a:ext uri="{FF2B5EF4-FFF2-40B4-BE49-F238E27FC236}">
                <a16:creationId xmlns:a16="http://schemas.microsoft.com/office/drawing/2014/main" id="{D099C252-B845-4761-8F68-99CF7AC37ABD}"/>
              </a:ext>
            </a:extLst>
          </p:cNvPr>
          <p:cNvSpPr/>
          <p:nvPr/>
        </p:nvSpPr>
        <p:spPr>
          <a:xfrm>
            <a:off x="6981446" y="5847262"/>
            <a:ext cx="4898451" cy="461665"/>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080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10. RE-PLANIFICACIÓN TRIMESTRAL DE NEGOCIO</a:t>
            </a:r>
            <a:endParaRPr lang="es-CO" sz="7200" dirty="0"/>
          </a:p>
        </p:txBody>
      </p:sp>
    </p:spTree>
    <p:extLst>
      <p:ext uri="{BB962C8B-B14F-4D97-AF65-F5344CB8AC3E}">
        <p14:creationId xmlns:p14="http://schemas.microsoft.com/office/powerpoint/2010/main" val="260335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76954" y="40717"/>
            <a:ext cx="11068050" cy="1200329"/>
          </a:xfrm>
          <a:prstGeom prst="rect">
            <a:avLst/>
          </a:prstGeom>
          <a:noFill/>
        </p:spPr>
        <p:txBody>
          <a:bodyPr wrap="square" rtlCol="0">
            <a:spAutoFit/>
          </a:bodyPr>
          <a:lstStyle/>
          <a:p>
            <a:pPr algn="ctr"/>
            <a:r>
              <a:rPr lang="es-CO" sz="72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760278000"/>
              </p:ext>
            </p:extLst>
          </p:nvPr>
        </p:nvGraphicFramePr>
        <p:xfrm>
          <a:off x="519284" y="1119457"/>
          <a:ext cx="11153430" cy="4231005"/>
        </p:xfrm>
        <a:graphic>
          <a:graphicData uri="http://schemas.openxmlformats.org/drawingml/2006/table">
            <a:tbl>
              <a:tblPr/>
              <a:tblGrid>
                <a:gridCol w="3666571">
                  <a:extLst>
                    <a:ext uri="{9D8B030D-6E8A-4147-A177-3AD203B41FA5}">
                      <a16:colId xmlns:a16="http://schemas.microsoft.com/office/drawing/2014/main" val="767944482"/>
                    </a:ext>
                  </a:extLst>
                </a:gridCol>
                <a:gridCol w="1009036">
                  <a:extLst>
                    <a:ext uri="{9D8B030D-6E8A-4147-A177-3AD203B41FA5}">
                      <a16:colId xmlns:a16="http://schemas.microsoft.com/office/drawing/2014/main" val="3804679691"/>
                    </a:ext>
                  </a:extLst>
                </a:gridCol>
                <a:gridCol w="1676400">
                  <a:extLst>
                    <a:ext uri="{9D8B030D-6E8A-4147-A177-3AD203B41FA5}">
                      <a16:colId xmlns:a16="http://schemas.microsoft.com/office/drawing/2014/main" val="1754076106"/>
                    </a:ext>
                  </a:extLst>
                </a:gridCol>
                <a:gridCol w="1262842">
                  <a:extLst>
                    <a:ext uri="{9D8B030D-6E8A-4147-A177-3AD203B41FA5}">
                      <a16:colId xmlns:a16="http://schemas.microsoft.com/office/drawing/2014/main" val="1868153630"/>
                    </a:ext>
                  </a:extLst>
                </a:gridCol>
                <a:gridCol w="1212181">
                  <a:extLst>
                    <a:ext uri="{9D8B030D-6E8A-4147-A177-3AD203B41FA5}">
                      <a16:colId xmlns:a16="http://schemas.microsoft.com/office/drawing/2014/main" val="994229716"/>
                    </a:ext>
                  </a:extLst>
                </a:gridCol>
                <a:gridCol w="1113936">
                  <a:extLst>
                    <a:ext uri="{9D8B030D-6E8A-4147-A177-3AD203B41FA5}">
                      <a16:colId xmlns:a16="http://schemas.microsoft.com/office/drawing/2014/main" val="3549765904"/>
                    </a:ext>
                  </a:extLst>
                </a:gridCol>
                <a:gridCol w="1212464">
                  <a:extLst>
                    <a:ext uri="{9D8B030D-6E8A-4147-A177-3AD203B41FA5}">
                      <a16:colId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362622">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31.4%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31.6%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27.64%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4.05%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949924961"/>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52%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53%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36%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12%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426329279"/>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9 </a:t>
                      </a:r>
                      <a:r>
                        <a:rPr lang="es-CO" sz="1600" b="0" i="0" u="none" strike="noStrike" dirty="0" err="1">
                          <a:solidFill>
                            <a:srgbClr val="000000"/>
                          </a:solidFill>
                          <a:effectLst/>
                          <a:latin typeface="Calibri" panose="020F0502020204030204" pitchFamily="34" charset="0"/>
                        </a:rPr>
                        <a:t>ago</a:t>
                      </a:r>
                      <a:r>
                        <a:rPr lang="es-CO" sz="1600" b="0" i="0" u="none" strike="noStrike" dirty="0">
                          <a:solidFill>
                            <a:srgbClr val="000000"/>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FF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70218430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FF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extLst>
                  <a:ext uri="{0D108BD9-81ED-4DB2-BD59-A6C34878D82A}">
                    <a16:rowId xmlns:a16="http://schemas.microsoft.com/office/drawing/2014/main" val="1461770855"/>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52376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453888"/>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465397"/>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535287"/>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465413"/>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523762"/>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453888"/>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520409" y="5361410"/>
            <a:ext cx="11153430" cy="954107"/>
          </a:xfrm>
          <a:prstGeom prst="rect">
            <a:avLst/>
          </a:prstGeom>
          <a:noFill/>
        </p:spPr>
        <p:txBody>
          <a:bodyPr wrap="square" rtlCol="0">
            <a:spAutoFit/>
          </a:bodyPr>
          <a:lstStyle/>
          <a:p>
            <a:r>
              <a:rPr lang="es-CO" sz="1400" dirty="0">
                <a:solidFill>
                  <a:srgbClr val="000000"/>
                </a:solidFill>
                <a:latin typeface="Calibri" panose="020F0502020204030204" pitchFamily="34" charset="0"/>
              </a:rPr>
              <a:t>*</a:t>
            </a:r>
            <a:r>
              <a:rPr lang="es-CO" sz="1400" dirty="0"/>
              <a:t>Dada la naturaleza del ejercicio de planificación no se establecieron fechas esperadas de finalización, y por lo tanto, no se incluye el avance esperado</a:t>
            </a:r>
          </a:p>
          <a:p>
            <a:r>
              <a:rPr lang="es-CO" sz="1400" dirty="0">
                <a:solidFill>
                  <a:srgbClr val="000000"/>
                </a:solidFill>
                <a:latin typeface="Calibri" panose="020F0502020204030204" pitchFamily="34" charset="0"/>
              </a:rPr>
              <a:t>**</a:t>
            </a:r>
            <a:r>
              <a:rPr lang="es-CO" sz="1400" dirty="0"/>
              <a:t>Durante el reporte anterior había un error de transcripción.</a:t>
            </a:r>
          </a:p>
          <a:p>
            <a:r>
              <a:rPr lang="es-CO" sz="1400" dirty="0"/>
              <a:t>***El proyecto esta en su fase de concepción y por lo tanto aun no se han fijado fechas. Se estima 6% debido a que se avanzó en una primera versión de la concepción (peso concepción 10%) y un primer ejercicio de análisis.</a:t>
            </a:r>
          </a:p>
        </p:txBody>
      </p:sp>
    </p:spTree>
    <p:extLst>
      <p:ext uri="{BB962C8B-B14F-4D97-AF65-F5344CB8AC3E}">
        <p14:creationId xmlns:p14="http://schemas.microsoft.com/office/powerpoint/2010/main" val="115699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28107"/>
            <a:ext cx="11253536" cy="2554545"/>
          </a:xfrm>
          <a:prstGeom prst="rect">
            <a:avLst/>
          </a:prstGeom>
          <a:noFill/>
        </p:spPr>
        <p:txBody>
          <a:bodyPr wrap="square" rtlCol="0">
            <a:spAutoFit/>
          </a:bodyPr>
          <a:lstStyle/>
          <a:p>
            <a:r>
              <a:rPr lang="es-CO" sz="1600" b="1" dirty="0"/>
              <a:t>AVANCE ESTIMADO: 6%</a:t>
            </a:r>
          </a:p>
          <a:p>
            <a:r>
              <a:rPr lang="es-CO" sz="1600" b="1" dirty="0"/>
              <a:t>AVANCES</a:t>
            </a:r>
          </a:p>
          <a:p>
            <a:pPr marL="285750" indent="-285750">
              <a:buFont typeface="Arial" panose="020B0604020202020204" pitchFamily="34" charset="0"/>
              <a:buChar char="•"/>
            </a:pPr>
            <a:r>
              <a:rPr lang="es-CO" sz="1600" dirty="0"/>
              <a:t>SE ELABORÓ UNA PRIMERA CONCEPCIÓN DEL PROYECTO Y SE PRESENTÓ ANTE EL EQUIPO DE ANALÍTICA, LA GERENCIA GENERAL, EL ÁREA DE GESTIÓN HUMANA Y DE GERENCIA ADMON Y FIN. SE ENCUENTRA PENDIENTE DE FIJAR FECHAS.</a:t>
            </a:r>
          </a:p>
          <a:p>
            <a:pPr marL="285750" indent="-285750">
              <a:buFont typeface="Arial" panose="020B0604020202020204" pitchFamily="34" charset="0"/>
              <a:buChar char="•"/>
            </a:pPr>
            <a:r>
              <a:rPr lang="es-CO" sz="1600" dirty="0"/>
              <a:t>SE REALIZÓ UN PRIMER EJERCICIO DE ANÁLISIS DE INFORMACIÓN, BÁSICAMENTE, DETERMINAR LAS DIFERENCIAS ENTRE EL SALARIO COMERCIAL Y COSTOS DE NÓMINA.</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AJUSTAR METODOLOGÍA DEL PROYECTO DE ACUERDO CON LO SOLICITADO POR LA ALTA GERENCIA.</a:t>
            </a:r>
          </a:p>
          <a:p>
            <a:pPr marL="285750" indent="-285750">
              <a:buFont typeface="Arial" panose="020B0604020202020204" pitchFamily="34" charset="0"/>
              <a:buChar char="•"/>
            </a:pPr>
            <a:r>
              <a:rPr lang="es-CO" sz="1600" dirty="0"/>
              <a:t>FIJAR FECHAS DE ENTREGA PARA CADA RESULTADO DESCRITO EN LA METODOLOGÍA.</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3079366"/>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5" name="Rectángulo 4">
            <a:extLst>
              <a:ext uri="{FF2B5EF4-FFF2-40B4-BE49-F238E27FC236}">
                <a16:creationId xmlns:a16="http://schemas.microsoft.com/office/drawing/2014/main" id="{D099C252-B845-4761-8F68-99CF7AC37ABD}"/>
              </a:ext>
            </a:extLst>
          </p:cNvPr>
          <p:cNvSpPr/>
          <p:nvPr/>
        </p:nvSpPr>
        <p:spPr>
          <a:xfrm>
            <a:off x="6981446" y="5847262"/>
            <a:ext cx="4898451" cy="461665"/>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958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4524315"/>
          </a:xfrm>
          <a:prstGeom prst="rect">
            <a:avLst/>
          </a:prstGeom>
          <a:noFill/>
        </p:spPr>
        <p:txBody>
          <a:bodyPr wrap="square" rtlCol="0">
            <a:spAutoFit/>
          </a:bodyPr>
          <a:lstStyle/>
          <a:p>
            <a:r>
              <a:rPr lang="es-CO" b="1" dirty="0"/>
              <a:t>AVANCES</a:t>
            </a:r>
          </a:p>
          <a:p>
            <a:r>
              <a:rPr lang="es-CO" b="1" dirty="0"/>
              <a:t>APOYO A LA FACTURACIÓN Y TRANSFERENCIA TECNOLÓGICA DE LA HERRAMIENTA DE FACTURACIÓN.</a:t>
            </a:r>
          </a:p>
          <a:p>
            <a:pPr marL="285750" indent="-285750" algn="just">
              <a:buFont typeface="Arial" panose="020B0604020202020204" pitchFamily="34" charset="0"/>
              <a:buChar char="•"/>
            </a:pPr>
            <a:r>
              <a:rPr lang="es-CO" dirty="0"/>
              <a:t>SE REALIZÓ EL CARGUE DEL 30% RESTANTE DE LAS NOVEDADES DE NÓMINA EN CONJUNTO CON LA PERSONA RESPONSABLE DEL PROCESO</a:t>
            </a:r>
          </a:p>
          <a:p>
            <a:pPr marL="285750" indent="-285750" algn="just">
              <a:buFont typeface="Arial" panose="020B0604020202020204" pitchFamily="34" charset="0"/>
              <a:buChar char="•"/>
            </a:pPr>
            <a:r>
              <a:rPr lang="es-CO" dirty="0"/>
              <a:t>SE CORRIGIÓ UN PROBLEMA DETECTADO CON LA GENERACIÓN DEL REPORTE DE EXCEL.</a:t>
            </a:r>
          </a:p>
          <a:p>
            <a:pPr marL="285750" indent="-285750" algn="just">
              <a:buFont typeface="Arial" panose="020B0604020202020204" pitchFamily="34" charset="0"/>
              <a:buChar char="•"/>
            </a:pPr>
            <a:r>
              <a:rPr lang="es-CO" dirty="0"/>
              <a:t>SE GENERARON 15 FACTURAS COMPLETAS A TRAVÉS DEL APLICATIVO. ADICIONALMENTE SE ENCUENTRAN ALREDEDOR DE 10 FACTURAS PENDIENTES POR QUE SE TIENEN ASUNTOS POR RESOLVER PARA PODER ENVIAR LA FACTURA (ENTREGABLES PAYC, RENEGOCIACIONES, ETC).</a:t>
            </a:r>
          </a:p>
          <a:p>
            <a:pPr algn="just"/>
            <a:endParaRPr lang="es-ES" b="1" dirty="0"/>
          </a:p>
          <a:p>
            <a:pPr algn="just"/>
            <a:r>
              <a:rPr lang="es-CO" b="1" dirty="0"/>
              <a:t>APOYO AL ESTABLECIMIENTO DE LAS METAS ESTRATÉGICAS.</a:t>
            </a:r>
          </a:p>
          <a:p>
            <a:pPr algn="just"/>
            <a:r>
              <a:rPr lang="es-CO" b="1" dirty="0"/>
              <a:t>ENCUESTA COORDINADORES</a:t>
            </a:r>
          </a:p>
          <a:p>
            <a:pPr marL="285750" indent="-285750" algn="just">
              <a:buFont typeface="Arial" panose="020B0604020202020204" pitchFamily="34" charset="0"/>
              <a:buChar char="•"/>
            </a:pPr>
            <a:r>
              <a:rPr lang="es-CO" dirty="0"/>
              <a:t>SE REALIZÓ UN PROCESO CLASIFICACIÓN Y VALIDACIÓN DE LAS RESPUESTAS ABIERTAS Y SE DOCUMENTÓ.</a:t>
            </a:r>
          </a:p>
          <a:p>
            <a:pPr marL="285750" indent="-285750" algn="just">
              <a:buFont typeface="Arial" panose="020B0604020202020204" pitchFamily="34" charset="0"/>
              <a:buChar char="•"/>
            </a:pPr>
            <a:r>
              <a:rPr lang="es-CO" dirty="0"/>
              <a:t>SE PRESENTARON LOS RESULTADOS ANTE LA ALTA DIRECCIÓN.</a:t>
            </a:r>
          </a:p>
          <a:p>
            <a:pPr algn="just"/>
            <a:r>
              <a:rPr lang="es-CO" b="1" dirty="0"/>
              <a:t>METAS ESTRATÉGICAS</a:t>
            </a:r>
          </a:p>
          <a:p>
            <a:pPr marL="285750" indent="-285750" algn="just">
              <a:buFont typeface="Arial" panose="020B0604020202020204" pitchFamily="34" charset="0"/>
              <a:buChar char="•"/>
            </a:pPr>
            <a:r>
              <a:rPr lang="es-CO" dirty="0"/>
              <a:t>SE REALIZÓ UNA PRESENTACIÓN CON POSIBLES METAS ESTRATÉGICAS PARA PAYC.</a:t>
            </a:r>
          </a:p>
          <a:p>
            <a:pPr marL="285750" indent="-285750" algn="just">
              <a:buFont typeface="Arial" panose="020B0604020202020204" pitchFamily="34" charset="0"/>
              <a:buChar char="•"/>
            </a:pPr>
            <a:endParaRPr lang="es-CO" dirty="0"/>
          </a:p>
        </p:txBody>
      </p:sp>
    </p:spTree>
    <p:extLst>
      <p:ext uri="{BB962C8B-B14F-4D97-AF65-F5344CB8AC3E}">
        <p14:creationId xmlns:p14="http://schemas.microsoft.com/office/powerpoint/2010/main" val="52338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718757" cy="1569660"/>
          </a:xfrm>
          <a:prstGeom prst="rect">
            <a:avLst/>
          </a:prstGeom>
          <a:noFill/>
        </p:spPr>
        <p:txBody>
          <a:bodyPr wrap="square" rtlCol="0">
            <a:spAutoFit/>
          </a:bodyPr>
          <a:lstStyle/>
          <a:p>
            <a:r>
              <a:rPr lang="es-CO" sz="1600" b="1" dirty="0"/>
              <a:t>AVANCE ESTIMADO: 31.6%</a:t>
            </a:r>
          </a:p>
          <a:p>
            <a:r>
              <a:rPr lang="es-CO" sz="1600" b="1" dirty="0"/>
              <a:t>ETAPA ACTUAL -&gt; DISEÑO (INICIO 1 DE NOVIEMBRE 2018 – FIN 10 DE JUNIO 2019)</a:t>
            </a:r>
          </a:p>
          <a:p>
            <a:pPr marL="285750" indent="-285750">
              <a:buFont typeface="Arial" panose="020B0604020202020204" pitchFamily="34" charset="0"/>
              <a:buChar char="•"/>
            </a:pPr>
            <a:r>
              <a:rPr lang="es-CO" sz="1600" dirty="0"/>
              <a:t>SE AVANZÓ EN LA PRIMERA VERSIÓN DE LA MAQUETA DEL MÓDULO DE CONTROL, EN PARTICULAR SE REALIZÓ LA MAQUETA PARA LA NAVEGACÍON Y  DEL FLUJO DE USO DE CONTROL DE USUARIOS.</a:t>
            </a:r>
            <a:r>
              <a:rPr lang="es-ES" sz="1600" dirty="0"/>
              <a:t> ADICIONALMENTE SE AJUSTÓ EL MODELO DE DATOS DE ACUERDO CON LA ELABORACIÓN DE LA MAQUETA (APARECIERON 2 TABLAS NUEVAS Y 5 CAMPOS ADICIONALES EN EL MODELO DE DATOS).</a:t>
            </a:r>
            <a:endParaRPr lang="es-CO" sz="1600" dirty="0"/>
          </a:p>
          <a:p>
            <a:r>
              <a:rPr lang="es-CO" sz="1600" b="1" dirty="0"/>
              <a:t>ENTREGABLES DISEÑO -&gt; </a:t>
            </a:r>
            <a:r>
              <a:rPr lang="es-CO" sz="1600" b="1" dirty="0">
                <a:solidFill>
                  <a:schemeClr val="accent2">
                    <a:lumMod val="50000"/>
                  </a:schemeClr>
                </a:solidFill>
              </a:rPr>
              <a:t>FECHA FIN CRONOGRAMA -&gt; 10 JUN 2019</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8906399" y="197037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233002" y="197742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181288" y="190049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522139" y="1885785"/>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a16="http://schemas.microsoft.com/office/drawing/2014/main" id="{7CA156BA-E112-4860-9ACC-67BDDAF2DEAE}"/>
              </a:ext>
            </a:extLst>
          </p:cNvPr>
          <p:cNvSpPr/>
          <p:nvPr/>
        </p:nvSpPr>
        <p:spPr>
          <a:xfrm>
            <a:off x="323676" y="3937625"/>
            <a:ext cx="6096000" cy="584775"/>
          </a:xfrm>
          <a:prstGeom prst="rect">
            <a:avLst/>
          </a:prstGeom>
        </p:spPr>
        <p:txBody>
          <a:bodyPr>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p:txBody>
      </p:sp>
      <p:pic>
        <p:nvPicPr>
          <p:cNvPr id="9" name="Imagen 8">
            <a:extLst>
              <a:ext uri="{FF2B5EF4-FFF2-40B4-BE49-F238E27FC236}">
                <a16:creationId xmlns:a16="http://schemas.microsoft.com/office/drawing/2014/main" id="{5341B385-3716-48AC-9281-F227BA9C7C23}"/>
              </a:ext>
            </a:extLst>
          </p:cNvPr>
          <p:cNvPicPr>
            <a:picLocks noChangeAspect="1"/>
          </p:cNvPicPr>
          <p:nvPr/>
        </p:nvPicPr>
        <p:blipFill>
          <a:blip r:embed="rId2"/>
          <a:stretch>
            <a:fillRect/>
          </a:stretch>
        </p:blipFill>
        <p:spPr>
          <a:xfrm>
            <a:off x="388044" y="1873338"/>
            <a:ext cx="5280640" cy="2144135"/>
          </a:xfrm>
          <a:prstGeom prst="rect">
            <a:avLst/>
          </a:prstGeom>
        </p:spPr>
      </p:pic>
      <p:pic>
        <p:nvPicPr>
          <p:cNvPr id="15" name="Imagen 14">
            <a:extLst>
              <a:ext uri="{FF2B5EF4-FFF2-40B4-BE49-F238E27FC236}">
                <a16:creationId xmlns:a16="http://schemas.microsoft.com/office/drawing/2014/main" id="{C838B41A-4724-4DF7-8610-ECA402C64AC0}"/>
              </a:ext>
            </a:extLst>
          </p:cNvPr>
          <p:cNvPicPr>
            <a:picLocks noChangeAspect="1"/>
          </p:cNvPicPr>
          <p:nvPr/>
        </p:nvPicPr>
        <p:blipFill>
          <a:blip r:embed="rId3"/>
          <a:stretch>
            <a:fillRect/>
          </a:stretch>
        </p:blipFill>
        <p:spPr>
          <a:xfrm>
            <a:off x="388044" y="5008832"/>
            <a:ext cx="10540202" cy="1488950"/>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160230"/>
            <a:ext cx="11718757" cy="1323439"/>
          </a:xfrm>
          <a:prstGeom prst="rect">
            <a:avLst/>
          </a:prstGeom>
          <a:noFill/>
        </p:spPr>
        <p:txBody>
          <a:bodyPr wrap="square" rtlCol="0">
            <a:spAutoFit/>
          </a:bodyPr>
          <a:lstStyle/>
          <a:p>
            <a:r>
              <a:rPr lang="es-CO" sz="1600" b="1" dirty="0"/>
              <a:t>AVANCE ESTIMADO:53%</a:t>
            </a:r>
          </a:p>
          <a:p>
            <a:r>
              <a:rPr lang="es-CO" sz="1600" b="1" dirty="0"/>
              <a:t>ETAPA ACTUAL -&gt; CONSOLIDACIÓN Y DEPURACIÓN DE INFORMACIÓN</a:t>
            </a:r>
          </a:p>
          <a:p>
            <a:pPr marL="285750" indent="-285750">
              <a:buFont typeface="Arial" panose="020B0604020202020204" pitchFamily="34" charset="0"/>
              <a:buChar char="•"/>
            </a:pPr>
            <a:r>
              <a:rPr lang="es-CO" sz="1600" dirty="0"/>
              <a:t>SE INICIÓ EL PROCESO DE DEPURACIÓN DE LA BASE DE DATOS Y SE CONTINUÓ CON LA NORMALIZACIÓN DE LA BASE DATOS.</a:t>
            </a:r>
          </a:p>
          <a:p>
            <a:pPr marL="285750" indent="-285750">
              <a:buFont typeface="Arial" panose="020B0604020202020204" pitchFamily="34" charset="0"/>
              <a:buChar char="•"/>
            </a:pPr>
            <a:r>
              <a:rPr lang="es-CO" sz="1600" dirty="0"/>
              <a:t>SE IMPLEMENTÓ UN REPORTEADOR PARA PODER EXPLORAR VISUALMENTE LOS DATOS CON LA FINALIDAD DE ESTABLECER CUALES DEBEN SER LAS REGLAS DE DEPURACIÓN Y VALIDACIÓN.</a:t>
            </a:r>
          </a:p>
        </p:txBody>
      </p:sp>
      <p:sp>
        <p:nvSpPr>
          <p:cNvPr id="5" name="Rectángulo 4">
            <a:extLst>
              <a:ext uri="{FF2B5EF4-FFF2-40B4-BE49-F238E27FC236}">
                <a16:creationId xmlns:a16="http://schemas.microsoft.com/office/drawing/2014/main" id="{323A6450-AEEE-48B2-ADF7-7A23B46AE7AD}"/>
              </a:ext>
            </a:extLst>
          </p:cNvPr>
          <p:cNvSpPr/>
          <p:nvPr/>
        </p:nvSpPr>
        <p:spPr>
          <a:xfrm>
            <a:off x="9482487" y="23010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809090" y="23715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757376" y="16023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1098227" y="145518"/>
            <a:ext cx="930029" cy="313310"/>
          </a:xfrm>
          <a:prstGeom prst="rect">
            <a:avLst/>
          </a:prstGeom>
          <a:noFill/>
        </p:spPr>
        <p:txBody>
          <a:bodyPr wrap="square" rtlCol="0">
            <a:spAutoFit/>
          </a:bodyPr>
          <a:lstStyle/>
          <a:p>
            <a:r>
              <a:rPr lang="es-CO" sz="1400" dirty="0"/>
              <a:t>Finalizada</a:t>
            </a:r>
          </a:p>
        </p:txBody>
      </p:sp>
      <p:sp>
        <p:nvSpPr>
          <p:cNvPr id="16" name="Rectángulo 15">
            <a:extLst>
              <a:ext uri="{FF2B5EF4-FFF2-40B4-BE49-F238E27FC236}">
                <a16:creationId xmlns:a16="http://schemas.microsoft.com/office/drawing/2014/main" id="{5431BEC0-ACAD-4483-86D6-69626E9328FE}"/>
              </a:ext>
            </a:extLst>
          </p:cNvPr>
          <p:cNvSpPr/>
          <p:nvPr/>
        </p:nvSpPr>
        <p:spPr>
          <a:xfrm>
            <a:off x="323354" y="1650297"/>
            <a:ext cx="7795410" cy="338554"/>
          </a:xfrm>
          <a:prstGeom prst="rect">
            <a:avLst/>
          </a:prstGeom>
        </p:spPr>
        <p:txBody>
          <a:bodyPr wrap="square">
            <a:spAutoFit/>
          </a:bodyPr>
          <a:lstStyle/>
          <a:p>
            <a:r>
              <a:rPr lang="es-CO" sz="1600" b="1" dirty="0"/>
              <a:t>ESTADO ETAPA ACTUAL -&gt; FECHA FIN SEGÚN CRONOGRAMA:20/06/2019</a:t>
            </a:r>
            <a:endParaRPr lang="es-CO" sz="1600" b="1" dirty="0">
              <a:solidFill>
                <a:schemeClr val="accent2">
                  <a:lumMod val="50000"/>
                </a:schemeClr>
              </a:solidFill>
            </a:endParaRPr>
          </a:p>
        </p:txBody>
      </p:sp>
      <p:sp>
        <p:nvSpPr>
          <p:cNvPr id="17" name="Rectángulo 16">
            <a:extLst>
              <a:ext uri="{FF2B5EF4-FFF2-40B4-BE49-F238E27FC236}">
                <a16:creationId xmlns:a16="http://schemas.microsoft.com/office/drawing/2014/main" id="{A3638435-76A2-4284-9D48-D5B6D694E1D0}"/>
              </a:ext>
            </a:extLst>
          </p:cNvPr>
          <p:cNvSpPr/>
          <p:nvPr/>
        </p:nvSpPr>
        <p:spPr>
          <a:xfrm>
            <a:off x="323354" y="4090918"/>
            <a:ext cx="4013119" cy="338554"/>
          </a:xfrm>
          <a:prstGeom prst="rect">
            <a:avLst/>
          </a:prstGeom>
        </p:spPr>
        <p:txBody>
          <a:bodyPr wrap="square">
            <a:spAutoFit/>
          </a:bodyPr>
          <a:lstStyle/>
          <a:p>
            <a:r>
              <a:rPr lang="es-CO" sz="1600" b="1" dirty="0"/>
              <a:t>POR ETAPAS</a:t>
            </a:r>
            <a:endParaRPr lang="es-CO" sz="1600" b="1" dirty="0">
              <a:solidFill>
                <a:schemeClr val="accent2">
                  <a:lumMod val="50000"/>
                </a:schemeClr>
              </a:solidFill>
            </a:endParaRPr>
          </a:p>
        </p:txBody>
      </p:sp>
      <p:sp>
        <p:nvSpPr>
          <p:cNvPr id="18" name="CuadroTexto 17">
            <a:extLst>
              <a:ext uri="{FF2B5EF4-FFF2-40B4-BE49-F238E27FC236}">
                <a16:creationId xmlns:a16="http://schemas.microsoft.com/office/drawing/2014/main" id="{529CE831-AF75-4063-B479-DBCD6C17E821}"/>
              </a:ext>
            </a:extLst>
          </p:cNvPr>
          <p:cNvSpPr txBox="1"/>
          <p:nvPr/>
        </p:nvSpPr>
        <p:spPr>
          <a:xfrm>
            <a:off x="6412760" y="405886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9" name="Imagen 8">
            <a:extLst>
              <a:ext uri="{FF2B5EF4-FFF2-40B4-BE49-F238E27FC236}">
                <a16:creationId xmlns:a16="http://schemas.microsoft.com/office/drawing/2014/main" id="{10254EB2-1A45-4519-852E-82B0FED44C14}"/>
              </a:ext>
            </a:extLst>
          </p:cNvPr>
          <p:cNvPicPr>
            <a:picLocks noChangeAspect="1"/>
          </p:cNvPicPr>
          <p:nvPr/>
        </p:nvPicPr>
        <p:blipFill>
          <a:blip r:embed="rId2"/>
          <a:stretch>
            <a:fillRect/>
          </a:stretch>
        </p:blipFill>
        <p:spPr>
          <a:xfrm>
            <a:off x="403825" y="1924334"/>
            <a:ext cx="5523889" cy="2226757"/>
          </a:xfrm>
          <a:prstGeom prst="rect">
            <a:avLst/>
          </a:prstGeom>
        </p:spPr>
      </p:pic>
      <p:pic>
        <p:nvPicPr>
          <p:cNvPr id="10" name="Imagen 9">
            <a:extLst>
              <a:ext uri="{FF2B5EF4-FFF2-40B4-BE49-F238E27FC236}">
                <a16:creationId xmlns:a16="http://schemas.microsoft.com/office/drawing/2014/main" id="{17944D83-17FE-4517-9682-54D6C206B1C7}"/>
              </a:ext>
            </a:extLst>
          </p:cNvPr>
          <p:cNvPicPr>
            <a:picLocks noChangeAspect="1"/>
          </p:cNvPicPr>
          <p:nvPr/>
        </p:nvPicPr>
        <p:blipFill>
          <a:blip r:embed="rId3"/>
          <a:stretch>
            <a:fillRect/>
          </a:stretch>
        </p:blipFill>
        <p:spPr>
          <a:xfrm>
            <a:off x="405466" y="4557118"/>
            <a:ext cx="10403623" cy="2110027"/>
          </a:xfrm>
          <a:prstGeom prst="rect">
            <a:avLst/>
          </a:prstGeom>
        </p:spPr>
      </p:pic>
    </p:spTree>
    <p:extLst>
      <p:ext uri="{BB962C8B-B14F-4D97-AF65-F5344CB8AC3E}">
        <p14:creationId xmlns:p14="http://schemas.microsoft.com/office/powerpoint/2010/main" val="406357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23A6450-AEEE-48B2-ADF7-7A23B46AE7AD}"/>
              </a:ext>
            </a:extLst>
          </p:cNvPr>
          <p:cNvSpPr/>
          <p:nvPr/>
        </p:nvSpPr>
        <p:spPr>
          <a:xfrm>
            <a:off x="9482487" y="23010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809090" y="23715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757376" y="16023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1098227" y="145518"/>
            <a:ext cx="930029" cy="313310"/>
          </a:xfrm>
          <a:prstGeom prst="rect">
            <a:avLst/>
          </a:prstGeom>
          <a:noFill/>
        </p:spPr>
        <p:txBody>
          <a:bodyPr wrap="square" rtlCol="0">
            <a:spAutoFit/>
          </a:bodyPr>
          <a:lstStyle/>
          <a:p>
            <a:r>
              <a:rPr lang="es-CO" sz="1400" dirty="0"/>
              <a:t>Finalizada</a:t>
            </a:r>
          </a:p>
        </p:txBody>
      </p:sp>
      <p:graphicFrame>
        <p:nvGraphicFramePr>
          <p:cNvPr id="10" name="Tabla 9">
            <a:extLst>
              <a:ext uri="{FF2B5EF4-FFF2-40B4-BE49-F238E27FC236}">
                <a16:creationId xmlns:a16="http://schemas.microsoft.com/office/drawing/2014/main" id="{318E50EE-0D40-4CB4-A367-515244770E8D}"/>
              </a:ext>
            </a:extLst>
          </p:cNvPr>
          <p:cNvGraphicFramePr>
            <a:graphicFrameLocks noGrp="1"/>
          </p:cNvGraphicFramePr>
          <p:nvPr>
            <p:extLst>
              <p:ext uri="{D42A27DB-BD31-4B8C-83A1-F6EECF244321}">
                <p14:modId xmlns:p14="http://schemas.microsoft.com/office/powerpoint/2010/main" val="2523502352"/>
              </p:ext>
            </p:extLst>
          </p:nvPr>
        </p:nvGraphicFramePr>
        <p:xfrm>
          <a:off x="436418" y="748145"/>
          <a:ext cx="8889299" cy="2128890"/>
        </p:xfrm>
        <a:graphic>
          <a:graphicData uri="http://schemas.openxmlformats.org/drawingml/2006/table">
            <a:tbl>
              <a:tblPr/>
              <a:tblGrid>
                <a:gridCol w="4284482">
                  <a:extLst>
                    <a:ext uri="{9D8B030D-6E8A-4147-A177-3AD203B41FA5}">
                      <a16:colId xmlns:a16="http://schemas.microsoft.com/office/drawing/2014/main" val="3322561185"/>
                    </a:ext>
                  </a:extLst>
                </a:gridCol>
                <a:gridCol w="4604817">
                  <a:extLst>
                    <a:ext uri="{9D8B030D-6E8A-4147-A177-3AD203B41FA5}">
                      <a16:colId xmlns:a16="http://schemas.microsoft.com/office/drawing/2014/main" val="342083923"/>
                    </a:ext>
                  </a:extLst>
                </a:gridCol>
              </a:tblGrid>
              <a:tr h="300314">
                <a:tc>
                  <a:txBody>
                    <a:bodyPr/>
                    <a:lstStyle/>
                    <a:p>
                      <a:pPr algn="l" fontAlgn="ctr"/>
                      <a:r>
                        <a:rPr lang="es-CO" sz="1700" b="1" i="0" u="none" strike="noStrike">
                          <a:solidFill>
                            <a:srgbClr val="000000"/>
                          </a:solidFill>
                          <a:effectLst/>
                          <a:latin typeface="Calibri" panose="020F0502020204030204" pitchFamily="34" charset="0"/>
                        </a:rPr>
                        <a:t>PROBLEMA</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s-CO" sz="1700" b="1" i="0" u="none" strike="noStrike">
                          <a:solidFill>
                            <a:srgbClr val="000000"/>
                          </a:solidFill>
                          <a:effectLst/>
                          <a:latin typeface="Calibri" panose="020F0502020204030204" pitchFamily="34" charset="0"/>
                        </a:rPr>
                        <a:t>SOLUCIÓN</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081926825"/>
                  </a:ext>
                </a:extLst>
              </a:tr>
              <a:tr h="1501571">
                <a:tc>
                  <a:txBody>
                    <a:bodyPr/>
                    <a:lstStyle/>
                    <a:p>
                      <a:pPr algn="l" fontAlgn="ctr"/>
                      <a:r>
                        <a:rPr lang="es-ES" sz="1700" b="0" i="0" u="none" strike="noStrike" dirty="0">
                          <a:solidFill>
                            <a:srgbClr val="000000"/>
                          </a:solidFill>
                          <a:effectLst/>
                          <a:latin typeface="Calibri" panose="020F0502020204030204" pitchFamily="34" charset="0"/>
                        </a:rPr>
                        <a:t>NO SE HAN PODIDO RECUPERAR 3 DE LAS 4 BASES DE DATOS DE CONTROL PRESUPUESTAL ENCONTRADAS</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ES" sz="1700" b="0" i="0" u="none" strike="noStrike" dirty="0">
                          <a:solidFill>
                            <a:srgbClr val="000000"/>
                          </a:solidFill>
                          <a:effectLst/>
                          <a:latin typeface="Calibri" panose="020F0502020204030204" pitchFamily="34" charset="0"/>
                        </a:rPr>
                        <a:t>SE ESCALÓ EL PROBLEMA AL ÁREA DE TECNOLOGÍA. SI DEFINITIVAMENTE NO SE PUEDEN RECUPERAR, SE DESCARTARAN LOS PRECIOS DE DICHAS BASES DE DATOS PARA EL ANÁLISIS. </a:t>
                      </a:r>
                    </a:p>
                    <a:p>
                      <a:pPr algn="l" fontAlgn="ctr"/>
                      <a:r>
                        <a:rPr lang="es-ES" sz="1700" b="0" i="0" u="none" strike="noStrike" dirty="0">
                          <a:solidFill>
                            <a:srgbClr val="000000"/>
                          </a:solidFill>
                          <a:effectLst/>
                          <a:latin typeface="Calibri" panose="020F0502020204030204" pitchFamily="34" charset="0"/>
                        </a:rPr>
                        <a:t>ACTUALIZACIÓN 12 MARZO 2019: SISTEMAS SIGUE EN EL PROCESO DE RECUPERACIÓN DE LAS BASES DE DATOS.</a:t>
                      </a:r>
                    </a:p>
                  </a:txBody>
                  <a:tcPr marL="15016" marR="15016" marT="150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417767"/>
                  </a:ext>
                </a:extLst>
              </a:tr>
            </a:tbl>
          </a:graphicData>
        </a:graphic>
      </p:graphicFrame>
    </p:spTree>
    <p:extLst>
      <p:ext uri="{BB962C8B-B14F-4D97-AF65-F5344CB8AC3E}">
        <p14:creationId xmlns:p14="http://schemas.microsoft.com/office/powerpoint/2010/main" val="75040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4. PILOTO APRENDIZ FORMATOS</a:t>
            </a:r>
            <a:endParaRPr lang="es-CO" sz="7200" dirty="0"/>
          </a:p>
        </p:txBody>
      </p:sp>
    </p:spTree>
    <p:extLst>
      <p:ext uri="{BB962C8B-B14F-4D97-AF65-F5344CB8AC3E}">
        <p14:creationId xmlns:p14="http://schemas.microsoft.com/office/powerpoint/2010/main" val="160911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2976" y="213802"/>
            <a:ext cx="11253536" cy="1200329"/>
          </a:xfrm>
          <a:prstGeom prst="rect">
            <a:avLst/>
          </a:prstGeom>
          <a:noFill/>
        </p:spPr>
        <p:txBody>
          <a:bodyPr wrap="square" rtlCol="0">
            <a:spAutoFit/>
          </a:bodyPr>
          <a:lstStyle/>
          <a:p>
            <a:r>
              <a:rPr lang="es-CO" b="1" dirty="0"/>
              <a:t>AVANCE ESTIMADO: 48%</a:t>
            </a:r>
          </a:p>
          <a:p>
            <a:r>
              <a:rPr lang="es-CO" b="1" dirty="0"/>
              <a:t>AVANCES</a:t>
            </a:r>
            <a:endParaRPr lang="es-CO" dirty="0"/>
          </a:p>
          <a:p>
            <a:pPr marL="285750" indent="-285750">
              <a:buFont typeface="Arial" panose="020B0604020202020204" pitchFamily="34" charset="0"/>
              <a:buChar char="•"/>
            </a:pPr>
            <a:r>
              <a:rPr lang="es-ES" dirty="0"/>
              <a:t>SE IMPLEMENTÓ LA MEJORA PACTADA PARA ESTA SEMANA (VISUALIZACIÓN DE DOCUMENTOS ADJUNTOS DESDE EL REGISTRO)</a:t>
            </a:r>
          </a:p>
        </p:txBody>
      </p:sp>
      <p:sp>
        <p:nvSpPr>
          <p:cNvPr id="4" name="Rectángulo 3">
            <a:extLst>
              <a:ext uri="{FF2B5EF4-FFF2-40B4-BE49-F238E27FC236}">
                <a16:creationId xmlns:a16="http://schemas.microsoft.com/office/drawing/2014/main" id="{546CD098-96BC-4A71-9B10-EC6210DA1A28}"/>
              </a:ext>
            </a:extLst>
          </p:cNvPr>
          <p:cNvSpPr/>
          <p:nvPr/>
        </p:nvSpPr>
        <p:spPr>
          <a:xfrm>
            <a:off x="302976" y="3145885"/>
            <a:ext cx="10315934" cy="369332"/>
          </a:xfrm>
          <a:prstGeom prst="rect">
            <a:avLst/>
          </a:prstGeom>
        </p:spPr>
        <p:txBody>
          <a:bodyPr wrap="square">
            <a:spAutoFit/>
          </a:bodyPr>
          <a:lstStyle/>
          <a:p>
            <a:pPr algn="just"/>
            <a:r>
              <a:rPr lang="es-CO" b="1" dirty="0"/>
              <a:t>IMPLEMENTACIÓN REVISIÓN DE OBRA (82%) - &gt; </a:t>
            </a:r>
            <a:r>
              <a:rPr lang="es-CO" b="1" dirty="0">
                <a:solidFill>
                  <a:schemeClr val="accent2">
                    <a:lumMod val="50000"/>
                  </a:schemeClr>
                </a:solidFill>
              </a:rPr>
              <a:t>FECHA LÍMITE SEGÚN CROMOGRAMA - &gt; </a:t>
            </a:r>
            <a:r>
              <a:rPr lang="es-CO" dirty="0">
                <a:solidFill>
                  <a:schemeClr val="accent2">
                    <a:lumMod val="50000"/>
                  </a:schemeClr>
                </a:solidFill>
              </a:rPr>
              <a:t>30 JUL 2019</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Rectángulo 11">
            <a:extLst>
              <a:ext uri="{FF2B5EF4-FFF2-40B4-BE49-F238E27FC236}">
                <a16:creationId xmlns:a16="http://schemas.microsoft.com/office/drawing/2014/main" id="{71C3DBE7-AFCB-4074-B81D-253C7F8F3009}"/>
              </a:ext>
            </a:extLst>
          </p:cNvPr>
          <p:cNvSpPr/>
          <p:nvPr/>
        </p:nvSpPr>
        <p:spPr>
          <a:xfrm>
            <a:off x="302976" y="1882549"/>
            <a:ext cx="11253536" cy="923330"/>
          </a:xfrm>
          <a:prstGeom prst="rect">
            <a:avLst/>
          </a:prstGeom>
        </p:spPr>
        <p:txBody>
          <a:bodyPr wrap="square">
            <a:spAutoFit/>
          </a:bodyPr>
          <a:lstStyle/>
          <a:p>
            <a:r>
              <a:rPr lang="es-CO" b="1" dirty="0"/>
              <a:t>PASOS A SEGUIR:</a:t>
            </a:r>
          </a:p>
          <a:p>
            <a:pPr marL="285750" indent="-285750">
              <a:buFont typeface="Arial" panose="020B0604020202020204" pitchFamily="34" charset="0"/>
              <a:buChar char="•"/>
            </a:pPr>
            <a:r>
              <a:rPr lang="es-CO" dirty="0"/>
              <a:t>IMPLEMENTAR LAS 6 ACCIONES RESTANTES ( DE LAS 17 IDENTIFICADAS)</a:t>
            </a:r>
          </a:p>
          <a:p>
            <a:pPr marL="285750" indent="-285750">
              <a:buFont typeface="Arial" panose="020B0604020202020204" pitchFamily="34" charset="0"/>
              <a:buChar char="•"/>
            </a:pPr>
            <a:r>
              <a:rPr lang="es-CO" dirty="0"/>
              <a:t>REALIZAR REUNIÓN DE SEGUIMIENTO TENTATIVAMENTE EL 15</a:t>
            </a:r>
          </a:p>
        </p:txBody>
      </p:sp>
      <p:sp>
        <p:nvSpPr>
          <p:cNvPr id="13" name="CuadroTexto 12">
            <a:extLst>
              <a:ext uri="{FF2B5EF4-FFF2-40B4-BE49-F238E27FC236}">
                <a16:creationId xmlns:a16="http://schemas.microsoft.com/office/drawing/2014/main" id="{375916FD-A53F-4877-838E-1C0EAA04897E}"/>
              </a:ext>
            </a:extLst>
          </p:cNvPr>
          <p:cNvSpPr txBox="1"/>
          <p:nvPr/>
        </p:nvSpPr>
        <p:spPr>
          <a:xfrm>
            <a:off x="246949" y="6314275"/>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7" name="Imagen 6">
            <a:extLst>
              <a:ext uri="{FF2B5EF4-FFF2-40B4-BE49-F238E27FC236}">
                <a16:creationId xmlns:a16="http://schemas.microsoft.com/office/drawing/2014/main" id="{138966E9-8440-4FA1-8621-565C10779046}"/>
              </a:ext>
            </a:extLst>
          </p:cNvPr>
          <p:cNvPicPr>
            <a:picLocks noChangeAspect="1"/>
          </p:cNvPicPr>
          <p:nvPr/>
        </p:nvPicPr>
        <p:blipFill>
          <a:blip r:embed="rId2"/>
          <a:stretch>
            <a:fillRect/>
          </a:stretch>
        </p:blipFill>
        <p:spPr>
          <a:xfrm>
            <a:off x="448489" y="3629849"/>
            <a:ext cx="11046134" cy="2383024"/>
          </a:xfrm>
          <a:prstGeom prst="rect">
            <a:avLst/>
          </a:prstGeom>
        </p:spPr>
      </p:pic>
    </p:spTree>
    <p:extLst>
      <p:ext uri="{BB962C8B-B14F-4D97-AF65-F5344CB8AC3E}">
        <p14:creationId xmlns:p14="http://schemas.microsoft.com/office/powerpoint/2010/main" val="41738506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17888</TotalTime>
  <Words>1473</Words>
  <Application>Microsoft Office PowerPoint</Application>
  <PresentationFormat>Panorámica</PresentationFormat>
  <Paragraphs>192</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842</cp:revision>
  <dcterms:created xsi:type="dcterms:W3CDTF">2018-06-13T17:56:08Z</dcterms:created>
  <dcterms:modified xsi:type="dcterms:W3CDTF">2019-03-12T23:26:21Z</dcterms:modified>
</cp:coreProperties>
</file>