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4" r:id="rId3"/>
    <p:sldId id="273" r:id="rId4"/>
    <p:sldId id="257" r:id="rId5"/>
    <p:sldId id="260" r:id="rId6"/>
    <p:sldId id="261" r:id="rId7"/>
    <p:sldId id="271" r:id="rId8"/>
    <p:sldId id="272" r:id="rId9"/>
    <p:sldId id="265" r:id="rId10"/>
    <p:sldId id="266" r:id="rId11"/>
    <p:sldId id="269" r:id="rId12"/>
    <p:sldId id="270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  <a:srgbClr val="C65911"/>
    <a:srgbClr val="C6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15" autoAdjust="0"/>
    <p:restoredTop sz="94660"/>
  </p:normalViewPr>
  <p:slideViewPr>
    <p:cSldViewPr snapToGrid="0">
      <p:cViewPr varScale="1">
        <p:scale>
          <a:sx n="69" d="100"/>
          <a:sy n="69" d="100"/>
        </p:scale>
        <p:origin x="4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19/11/2018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0680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19/11/2018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9667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19/11/2018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732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19/11/2018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4484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19/11/2018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899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19/11/2018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493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19/11/2018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227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19/11/2018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006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19/11/2018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786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19/11/2018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229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19/11/2018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675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9C318-B322-495D-B405-3C6E8417CFF6}" type="datetimeFigureOut">
              <a:rPr lang="es-CO" smtClean="0"/>
              <a:t>19/11/2018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7238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61975" y="509155"/>
            <a:ext cx="11068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7200" dirty="0"/>
              <a:t>SEGUIMIENTO UNIDAD ANALÍTICA</a:t>
            </a:r>
          </a:p>
          <a:p>
            <a:pPr algn="ctr"/>
            <a:r>
              <a:rPr lang="es-CO" sz="7200" dirty="0"/>
              <a:t>13 NOV 2018</a:t>
            </a:r>
          </a:p>
        </p:txBody>
      </p:sp>
    </p:spTree>
    <p:extLst>
      <p:ext uri="{BB962C8B-B14F-4D97-AF65-F5344CB8AC3E}">
        <p14:creationId xmlns:p14="http://schemas.microsoft.com/office/powerpoint/2010/main" val="647922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69232" y="428046"/>
            <a:ext cx="11253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 ESTIMADO: 17%</a:t>
            </a:r>
          </a:p>
          <a:p>
            <a:r>
              <a:rPr lang="es-CO" b="1" dirty="0"/>
              <a:t>AVANCES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SE FINALIZÓ LA IMPLEMENTACIÓN DEL FORMATO INTR046, INTR045 SOLICITUD GENÉRICA Y SE AVANZÓ EN LA IMPLEMENTACIÓN DEL FORMATO INTRR045 EXCAVACIONES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46CD098-96BC-4A71-9B10-EC6210DA1A28}"/>
              </a:ext>
            </a:extLst>
          </p:cNvPr>
          <p:cNvSpPr/>
          <p:nvPr/>
        </p:nvSpPr>
        <p:spPr>
          <a:xfrm>
            <a:off x="469232" y="1951672"/>
            <a:ext cx="80236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/>
              <a:t>IMPLEMENTACIÓN REVISIÓN DE OBRA (7%)</a:t>
            </a: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INTR001 CONTROL PLANOS -&gt; 100%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INTR046 SOLICITUD INICIO - &gt; 100%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INTR045 EXCAVACIONES -&gt; 50%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INTR045 GENÉRICO 100% -&gt; GENÉRICO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04F1C1C-E89F-452E-B5E5-2BD27B0EE639}"/>
              </a:ext>
            </a:extLst>
          </p:cNvPr>
          <p:cNvSpPr/>
          <p:nvPr/>
        </p:nvSpPr>
        <p:spPr>
          <a:xfrm>
            <a:off x="469232" y="3578381"/>
            <a:ext cx="2115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POR ETAPAS / FASES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8930A72-7777-4B55-97DA-73DAC20B155E}"/>
              </a:ext>
            </a:extLst>
          </p:cNvPr>
          <p:cNvSpPr/>
          <p:nvPr/>
        </p:nvSpPr>
        <p:spPr>
          <a:xfrm>
            <a:off x="9169635" y="654998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A261B6B-49AE-4152-8DDF-ABCCE3695BFA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86D29B3-EA6F-4165-A356-D0488369238A}"/>
              </a:ext>
            </a:extLst>
          </p:cNvPr>
          <p:cNvSpPr txBox="1"/>
          <p:nvPr/>
        </p:nvSpPr>
        <p:spPr>
          <a:xfrm>
            <a:off x="9444524" y="648010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7B996D8-7678-4982-88A2-E94F4F03A2A4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5596096-4A34-4F30-893F-956CC122A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92" y="3984861"/>
            <a:ext cx="7905715" cy="252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850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ESTRATÉGICAS / TÁCTICAS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382677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7527" y="414738"/>
            <a:ext cx="1171875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/>
              <a:t>CONSECUCIÓN DE RECURSOS TECNOLÓGICOS Y PARA EL DESARROLLO:</a:t>
            </a:r>
            <a:r>
              <a:rPr lang="es-ES" dirty="0"/>
              <a:t>SE CONTINUÓ EL PROCESO DE INVESTIGACIÓN DE BENEFICIOS TRIBUTARIOS POR INVERSIÓN EN CIENCIA, TECNOLOGÍA E INNOVACIÓN.</a:t>
            </a:r>
            <a:endParaRPr lang="es-E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/>
              <a:t>BASE DE DATOS CONTRATACIONES</a:t>
            </a:r>
            <a:r>
              <a:rPr lang="es-ES" dirty="0"/>
              <a:t>: SE PRESENTÓ LO ENCONTRADO EN LA BASE DE DATOS DE CONTRATACIONES Y SE ESTABLECIÓ EL COMPROMISO DE PLANIFICAR UN PROYECTO PARA EL USO Y APROVECHAMIENTO DE DICHA BASE DE DATOS.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/>
              <a:t>NOTIPAYC: </a:t>
            </a:r>
            <a:r>
              <a:rPr lang="es-ES" dirty="0"/>
              <a:t>SE ENVÍO LA PROPUESTA PARA NOTIPAYC.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/>
              <a:t>SOFTWARE PARA UNIDAD:</a:t>
            </a:r>
            <a:r>
              <a:rPr lang="es-ES" dirty="0"/>
              <a:t>SE EVALUARON SOFTWARE SUSTITUTOS  DE MICROSOFT VISIO Y MICROSOFT PROJECT PARA LA GESTIÓN DE LA UNIDAD. SE ESTABLECIÓ LA NECESIDAD DE ADQUIRIR UNA LICENCIA DE OFFICE CON VISIO Y PROJECT PARA LA UNIDAD.</a:t>
            </a:r>
            <a:endParaRPr lang="es-ES" b="1" dirty="0"/>
          </a:p>
          <a:p>
            <a:pPr algn="just"/>
            <a:endParaRPr lang="es-CO" dirty="0"/>
          </a:p>
          <a:p>
            <a:pPr algn="just"/>
            <a:r>
              <a:rPr lang="es-CO" b="1" dirty="0"/>
              <a:t>PASOS A SEGUIR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DEFINIR SOFTWARE PARA OPTIMIZACIÓN MATEMÁTICA.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INSTALAR SOFTWARE PARA GESTIÓN DE CONTRASEÑAS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EVALUAR ALTERNATIVAS DE SOFTWARE PARA EL REGISTRO DE INFORMACIÓN.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PLANIFICAR EL PROYECTO DE APROVECHAMIENTO DE LA BASE DE DATOS DE CONTRATACIONES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CONTINUAR CON LA INVESTIGACÍÓN DE BENEFICIOS TRIBUTARIOS Y EN ESPECIE POR INVERSIONES EN CIENCIA</a:t>
            </a:r>
          </a:p>
        </p:txBody>
      </p:sp>
    </p:spTree>
    <p:extLst>
      <p:ext uri="{BB962C8B-B14F-4D97-AF65-F5344CB8AC3E}">
        <p14:creationId xmlns:p14="http://schemas.microsoft.com/office/powerpoint/2010/main" val="523387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61975" y="509155"/>
            <a:ext cx="11068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7200" dirty="0"/>
              <a:t>PROGRAMA DE PROYECTOS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CECC14F5-C536-4852-8CE5-4451C5192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728651"/>
              </p:ext>
            </p:extLst>
          </p:nvPr>
        </p:nvGraphicFramePr>
        <p:xfrm>
          <a:off x="938645" y="3087673"/>
          <a:ext cx="10314710" cy="2251710"/>
        </p:xfrm>
        <a:graphic>
          <a:graphicData uri="http://schemas.openxmlformats.org/drawingml/2006/table">
            <a:tbl>
              <a:tblPr/>
              <a:tblGrid>
                <a:gridCol w="8223889">
                  <a:extLst>
                    <a:ext uri="{9D8B030D-6E8A-4147-A177-3AD203B41FA5}">
                      <a16:colId xmlns:a16="http://schemas.microsoft.com/office/drawing/2014/main" val="767944482"/>
                    </a:ext>
                  </a:extLst>
                </a:gridCol>
                <a:gridCol w="2090821">
                  <a:extLst>
                    <a:ext uri="{9D8B030D-6E8A-4147-A177-3AD203B41FA5}">
                      <a16:colId xmlns:a16="http://schemas.microsoft.com/office/drawing/2014/main" val="1868153630"/>
                    </a:ext>
                  </a:extLst>
                </a:gridCol>
              </a:tblGrid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FRENTE DE TRABAJO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881005"/>
                  </a:ext>
                </a:extLst>
              </a:tr>
              <a:tr h="277947">
                <a:tc>
                  <a:txBody>
                    <a:bodyPr/>
                    <a:lstStyle/>
                    <a:p>
                      <a:pPr algn="l" fontAlgn="b"/>
                      <a:r>
                        <a:rPr lang="es-E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 1.  INTEGRACIÓN FACTURACIÓN, NÓMINA Y CARTERA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1900917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 2. CONTROL PROYECTOS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9924961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 3. APRENDIZ PRECIOS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97405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 4. PILOTO APRENDIZ FORMATOS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6329279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 5. CALIFICACIÓN CONTRATISTAS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2184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6991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PROYECTO 1.  INTEGRACIÓN FACTURACIÓN, NÓMINA Y CARTERA 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1090747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27185" y="159244"/>
            <a:ext cx="117187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dirty="0">
                <a:solidFill>
                  <a:srgbClr val="000000"/>
                </a:solidFill>
                <a:latin typeface="Calibri" panose="020F0502020204030204" pitchFamily="34" charset="0"/>
              </a:rPr>
              <a:t>CIERRE -&gt; 100%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000000"/>
                </a:solidFill>
                <a:latin typeface="Calibri" panose="020F0502020204030204" pitchFamily="34" charset="0"/>
              </a:rPr>
              <a:t>SE REALIZÓ PRESENTACIÓN Y REUNIÓN DE CIERRE EN LA CUAL SE PACTARON LAS RESPONSABILIDADES DE CADA ÁREA CON RESPECTO AL APLICATIVO</a:t>
            </a:r>
          </a:p>
        </p:txBody>
      </p:sp>
      <p:sp>
        <p:nvSpPr>
          <p:cNvPr id="4" name="Rectángulo 3"/>
          <p:cNvSpPr/>
          <p:nvPr/>
        </p:nvSpPr>
        <p:spPr>
          <a:xfrm>
            <a:off x="227185" y="4579637"/>
            <a:ext cx="117187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/>
              <a:t>PASOS A SEGUIR</a:t>
            </a: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/>
              <a:t>REALIZAR ENCUESTA DE SATISFACCIÓN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65EA0CA-94D1-43DB-9B4B-545C0A7CF50F}"/>
              </a:ext>
            </a:extLst>
          </p:cNvPr>
          <p:cNvSpPr/>
          <p:nvPr/>
        </p:nvSpPr>
        <p:spPr>
          <a:xfrm>
            <a:off x="227185" y="3852462"/>
            <a:ext cx="5730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>
                <a:solidFill>
                  <a:srgbClr val="C00000"/>
                </a:solidFill>
              </a:rPr>
              <a:t>ATRASO CON RESPECTO A LO PLANIFICADO -&gt; 2 SEMANAS</a:t>
            </a:r>
            <a:endParaRPr lang="es-CO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60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PROYECTO 2. CONTROL PROYECTOS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1867695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54079" y="204068"/>
            <a:ext cx="117187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b="1" dirty="0"/>
          </a:p>
          <a:p>
            <a:r>
              <a:rPr lang="es-CO" b="1" dirty="0"/>
              <a:t>AVANCE ESTIMADO: 13%</a:t>
            </a:r>
          </a:p>
          <a:p>
            <a:r>
              <a:rPr lang="es-CO" b="1" dirty="0"/>
              <a:t>ETAPA ACTUAL -&gt; DISEÑO (INICIO 1 DE NOVIEMBRE 2018 – FIN 13 DE JUNIO 2019)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SE CONTINUÓ EL PROCESO DE DISEÑO DEL MODELO DE DATOS</a:t>
            </a:r>
          </a:p>
          <a:p>
            <a:endParaRPr lang="es-CO" b="1" dirty="0"/>
          </a:p>
          <a:p>
            <a:r>
              <a:rPr lang="es-CO" b="1" dirty="0"/>
              <a:t>ENTREGABLES DISEÑO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r>
              <a:rPr lang="es-CO" b="1" dirty="0"/>
              <a:t>PASOS A SEGUIR: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FINALIZAR DISEÑO DE MODELO DE DATOS Y DE FLUJO DE U SO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D687017-6323-4CD0-82B5-8E7DD54CEBA5}"/>
              </a:ext>
            </a:extLst>
          </p:cNvPr>
          <p:cNvSpPr/>
          <p:nvPr/>
        </p:nvSpPr>
        <p:spPr>
          <a:xfrm>
            <a:off x="254079" y="4752776"/>
            <a:ext cx="1962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POR ETAPAS FASES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23A6450-AEEE-48B2-ADF7-7A23B46AE7AD}"/>
              </a:ext>
            </a:extLst>
          </p:cNvPr>
          <p:cNvSpPr/>
          <p:nvPr/>
        </p:nvSpPr>
        <p:spPr>
          <a:xfrm>
            <a:off x="9169635" y="654998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E862DEC-5C3B-42DB-ACFF-4F26877E0B78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42ED937-4F4A-454B-AD26-A4381BB44E85}"/>
              </a:ext>
            </a:extLst>
          </p:cNvPr>
          <p:cNvSpPr txBox="1"/>
          <p:nvPr/>
        </p:nvSpPr>
        <p:spPr>
          <a:xfrm>
            <a:off x="9444524" y="648010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7BAFC83-2713-4170-BEF2-DF11286ECFF0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B822E63A-25A8-4EA3-8E58-93C7FBD70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871" y="4890868"/>
            <a:ext cx="4135959" cy="1763064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ADB9C70E-D4E9-4C17-91F5-C040F5ECC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871" y="1878446"/>
            <a:ext cx="7051519" cy="213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655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PROYECTO 3. APRENDIZ PRECIOS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3854463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09499" y="63248"/>
            <a:ext cx="117187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 ESTIMADO: 13%</a:t>
            </a:r>
          </a:p>
          <a:p>
            <a:r>
              <a:rPr lang="es-CO" b="1" dirty="0"/>
              <a:t>ETAPA ACTUAL -&gt; RECOLECCIÓN DE INFORMACIÓN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SE PRESENTÓ EL PROYECTO A MAURICIO HERNANDEZ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SE AVANZÓ EN LA ELABORACIÓN Y RECOLECCIÓN DE INFORMACIÓN DE FUENTES EXÓGENAS.</a:t>
            </a:r>
            <a:endParaRPr lang="es-CO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SE AVANZÓ EN LA REALIZACIÓN DEL DICCIONARIO DE DATOS DEL SOFTWARE PARA LA GENERACIÓN DE PRESUPUESTOS.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D687017-6323-4CD0-82B5-8E7DD54CEBA5}"/>
              </a:ext>
            </a:extLst>
          </p:cNvPr>
          <p:cNvSpPr/>
          <p:nvPr/>
        </p:nvSpPr>
        <p:spPr>
          <a:xfrm>
            <a:off x="254078" y="4666103"/>
            <a:ext cx="2168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POR ETAPAS / FASES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23A6450-AEEE-48B2-ADF7-7A23B46AE7AD}"/>
              </a:ext>
            </a:extLst>
          </p:cNvPr>
          <p:cNvSpPr/>
          <p:nvPr/>
        </p:nvSpPr>
        <p:spPr>
          <a:xfrm>
            <a:off x="9169635" y="654998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E862DEC-5C3B-42DB-ACFF-4F26877E0B78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42ED937-4F4A-454B-AD26-A4381BB44E85}"/>
              </a:ext>
            </a:extLst>
          </p:cNvPr>
          <p:cNvSpPr txBox="1"/>
          <p:nvPr/>
        </p:nvSpPr>
        <p:spPr>
          <a:xfrm>
            <a:off x="9444524" y="648010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7BAFC83-2713-4170-BEF2-DF11286ECFF0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D82693C-79B5-483F-B8A6-24814426C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236" y="2087945"/>
            <a:ext cx="7151417" cy="268210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8AE0096-99DC-4528-B980-7BB472C49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236" y="5012086"/>
            <a:ext cx="5421587" cy="1754326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9018967A-E5D4-4CF1-956D-5ACEA9431F78}"/>
              </a:ext>
            </a:extLst>
          </p:cNvPr>
          <p:cNvSpPr/>
          <p:nvPr/>
        </p:nvSpPr>
        <p:spPr>
          <a:xfrm>
            <a:off x="283833" y="1647860"/>
            <a:ext cx="4717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ENTREGABLES RECOLECCIÓN DE INFORMACIÓN</a:t>
            </a:r>
          </a:p>
        </p:txBody>
      </p:sp>
    </p:spTree>
    <p:extLst>
      <p:ext uri="{BB962C8B-B14F-4D97-AF65-F5344CB8AC3E}">
        <p14:creationId xmlns:p14="http://schemas.microsoft.com/office/powerpoint/2010/main" val="4063579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sz="7200" dirty="0"/>
              <a:t>PROYECTO 4. PILOTO APRENDIZ FORMATOS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16091159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15575</TotalTime>
  <Words>465</Words>
  <Application>Microsoft Office PowerPoint</Application>
  <PresentationFormat>Panorámica</PresentationFormat>
  <Paragraphs>76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ODDS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Jaime Parra</dc:creator>
  <cp:lastModifiedBy>PROYECTO</cp:lastModifiedBy>
  <cp:revision>349</cp:revision>
  <dcterms:created xsi:type="dcterms:W3CDTF">2018-06-13T17:56:08Z</dcterms:created>
  <dcterms:modified xsi:type="dcterms:W3CDTF">2018-11-19T13:23:49Z</dcterms:modified>
</cp:coreProperties>
</file>