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74" r:id="rId3"/>
    <p:sldId id="260" r:id="rId4"/>
    <p:sldId id="261" r:id="rId5"/>
    <p:sldId id="271" r:id="rId6"/>
    <p:sldId id="272" r:id="rId7"/>
    <p:sldId id="265" r:id="rId8"/>
    <p:sldId id="266" r:id="rId9"/>
    <p:sldId id="277" r:id="rId10"/>
    <p:sldId id="278" r:id="rId11"/>
    <p:sldId id="275" r:id="rId12"/>
    <p:sldId id="276" r:id="rId13"/>
    <p:sldId id="269" r:id="rId14"/>
    <p:sldId id="270" r:id="rId1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5911"/>
    <a:srgbClr val="FF2525"/>
    <a:srgbClr val="FF4343"/>
    <a:srgbClr val="FFD966"/>
    <a:srgbClr val="C6E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1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5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14/01/2019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0680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14/01/2019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9667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14/01/2019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732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14/01/2019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4484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14/01/2019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8990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14/01/2019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493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14/01/2019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2277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14/01/2019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0065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14/01/2019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786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14/01/2019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2295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14/01/2019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675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9C318-B322-495D-B405-3C6E8417CFF6}" type="datetimeFigureOut">
              <a:rPr lang="es-CO" smtClean="0"/>
              <a:t>14/01/2019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7238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lciencias.gov.co/node/3654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61975" y="509155"/>
            <a:ext cx="110680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7200" dirty="0"/>
              <a:t>SEGUIMIENTO UNIDAD ANALÍTICA</a:t>
            </a:r>
          </a:p>
          <a:p>
            <a:pPr algn="ctr"/>
            <a:r>
              <a:rPr lang="es-CO" sz="7200" dirty="0"/>
              <a:t>14 DE ENERO DE 2019</a:t>
            </a:r>
          </a:p>
        </p:txBody>
      </p:sp>
    </p:spTree>
    <p:extLst>
      <p:ext uri="{BB962C8B-B14F-4D97-AF65-F5344CB8AC3E}">
        <p14:creationId xmlns:p14="http://schemas.microsoft.com/office/powerpoint/2010/main" val="647922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69232" y="428046"/>
            <a:ext cx="11253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AVANCE ESTIMADO: 10%</a:t>
            </a:r>
          </a:p>
          <a:p>
            <a:r>
              <a:rPr lang="es-CO" b="1" dirty="0"/>
              <a:t>AVANCES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SE INCLUYERON NUEVOS REQUERIMIENTOS EN EL CRONOGRAMA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ESTA SEMANA DE DARÁ INICIO FORMAL AL PROYECTO.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46CD098-96BC-4A71-9B10-EC6210DA1A28}"/>
              </a:ext>
            </a:extLst>
          </p:cNvPr>
          <p:cNvSpPr/>
          <p:nvPr/>
        </p:nvSpPr>
        <p:spPr>
          <a:xfrm>
            <a:off x="469231" y="1892430"/>
            <a:ext cx="112535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/>
              <a:t>PASOS A SEGUIR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/>
              <a:t>REALIZAR REUNIÓN DE INICIO EL DÍA 14 DE FEBRERO</a:t>
            </a:r>
            <a:endParaRPr lang="es-CO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04F1C1C-E89F-452E-B5E5-2BD27B0EE639}"/>
              </a:ext>
            </a:extLst>
          </p:cNvPr>
          <p:cNvSpPr/>
          <p:nvPr/>
        </p:nvSpPr>
        <p:spPr>
          <a:xfrm>
            <a:off x="469232" y="3578381"/>
            <a:ext cx="2115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/>
              <a:t>POR ETAPAS / FASES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8930A72-7777-4B55-97DA-73DAC20B155E}"/>
              </a:ext>
            </a:extLst>
          </p:cNvPr>
          <p:cNvSpPr/>
          <p:nvPr/>
        </p:nvSpPr>
        <p:spPr>
          <a:xfrm>
            <a:off x="9169635" y="6549983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A261B6B-49AE-4152-8DDF-ABCCE3695BFA}"/>
              </a:ext>
            </a:extLst>
          </p:cNvPr>
          <p:cNvSpPr/>
          <p:nvPr/>
        </p:nvSpPr>
        <p:spPr>
          <a:xfrm>
            <a:off x="10496238" y="6557033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86D29B3-EA6F-4165-A356-D0488369238A}"/>
              </a:ext>
            </a:extLst>
          </p:cNvPr>
          <p:cNvSpPr txBox="1"/>
          <p:nvPr/>
        </p:nvSpPr>
        <p:spPr>
          <a:xfrm>
            <a:off x="9444524" y="6480109"/>
            <a:ext cx="91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7B996D8-7678-4982-88A2-E94F4F03A2A4}"/>
              </a:ext>
            </a:extLst>
          </p:cNvPr>
          <p:cNvSpPr txBox="1"/>
          <p:nvPr/>
        </p:nvSpPr>
        <p:spPr>
          <a:xfrm>
            <a:off x="10785375" y="6465397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Finalizada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06F1C4E-3C22-465B-ABB0-D778B9497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97" y="4100408"/>
            <a:ext cx="5790837" cy="232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598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s-ES" sz="7200" dirty="0"/>
              <a:t>PROYECTO 9. PLANIFICACIÓN DE NEGOCIO 2019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2645263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69230" y="228107"/>
            <a:ext cx="112535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/>
              <a:t>AVANCE ESTIMADO: 60%</a:t>
            </a:r>
          </a:p>
          <a:p>
            <a:r>
              <a:rPr lang="es-CO" sz="1600" b="1" dirty="0"/>
              <a:t>AVANCES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SE REALIZÓ REUNIÓN CON SANTIAGO ARRUBLA Y SE PACTARON AJUSTES Y MEJORAS EN LA INFORMACIÓN.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SE FINALIZÓ LA CONSTRUCCIÓN DE LOS CATÁLOGOS DE DURACIÓN Y TIPO DE OBRA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SE IMPLEMENTÓ MACRO PARA SIMULAR LA LLEGADA DE NUEVAS OPORTUNIDADES Y SE INICIÓ LA IMPLEMENTACIÓN DEL PROGRAMA PARA PROYECTAR LOS VALORES DADAS LAS CONDICIONES CONTRACTUALES.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SE REALIZARON EJERCICIOS DE ANÁLISIS PARA LA DETERMINAR EL RIESGO PARA DISTINTAS VARIABLES ALEATORIAS. TAMBIÉN SE REALIZARON EJERCICIOS DE REGRESIÓN POR EJEMPLO PARA DETERMINAR POSIBLES FACTORES QUE IMPACTAN EL </a:t>
            </a:r>
            <a:r>
              <a:rPr lang="es-CO" sz="1600"/>
              <a:t>FACTOR MULTIPLICADOR</a:t>
            </a:r>
            <a:r>
              <a:rPr lang="es-CO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SE DEFINIERON LOS EXPERTOS Y METODOLOGÍA  PARA DETERMINAR LAS PROBABILIDADES Y VALORES PARA LOS OTRO SÍ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46CD098-96BC-4A71-9B10-EC6210DA1A28}"/>
              </a:ext>
            </a:extLst>
          </p:cNvPr>
          <p:cNvSpPr/>
          <p:nvPr/>
        </p:nvSpPr>
        <p:spPr>
          <a:xfrm>
            <a:off x="469231" y="2813430"/>
            <a:ext cx="1125353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600" b="1" dirty="0"/>
              <a:t>PASOS A SEGUIR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FINALIZAR LA RECOLECCIÓN DE INFORMACIÓN. VALIDARLA Y AJUSTARLA.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FINALIZAR LOS EJERCICIOS DE ANÁLISIS DE INFORMACIÓN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ENVIAR FORMATOS A COORDINADORES PARA DETERMINAR LAS PROBABILIDADES DE APARICIÓN DE OTRO SÍ CON SUS VALORES Y DURACIONES.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04F1C1C-E89F-452E-B5E5-2BD27B0EE639}"/>
              </a:ext>
            </a:extLst>
          </p:cNvPr>
          <p:cNvSpPr/>
          <p:nvPr/>
        </p:nvSpPr>
        <p:spPr>
          <a:xfrm>
            <a:off x="469230" y="4096793"/>
            <a:ext cx="2115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/>
              <a:t>POR ETAPAS / FASES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8930A72-7777-4B55-97DA-73DAC20B155E}"/>
              </a:ext>
            </a:extLst>
          </p:cNvPr>
          <p:cNvSpPr/>
          <p:nvPr/>
        </p:nvSpPr>
        <p:spPr>
          <a:xfrm>
            <a:off x="9169635" y="6549983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A261B6B-49AE-4152-8DDF-ABCCE3695BFA}"/>
              </a:ext>
            </a:extLst>
          </p:cNvPr>
          <p:cNvSpPr/>
          <p:nvPr/>
        </p:nvSpPr>
        <p:spPr>
          <a:xfrm>
            <a:off x="10496238" y="6557033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86D29B3-EA6F-4165-A356-D0488369238A}"/>
              </a:ext>
            </a:extLst>
          </p:cNvPr>
          <p:cNvSpPr txBox="1"/>
          <p:nvPr/>
        </p:nvSpPr>
        <p:spPr>
          <a:xfrm>
            <a:off x="9444524" y="6480109"/>
            <a:ext cx="91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7B996D8-7678-4982-88A2-E94F4F03A2A4}"/>
              </a:ext>
            </a:extLst>
          </p:cNvPr>
          <p:cNvSpPr txBox="1"/>
          <p:nvPr/>
        </p:nvSpPr>
        <p:spPr>
          <a:xfrm>
            <a:off x="10785375" y="6465397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B02CA3F-FBD7-4912-A8AB-7A6BFE5A9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84" y="4469600"/>
            <a:ext cx="5307397" cy="199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804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/>
              <a:t>OTROS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382677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67527" y="414738"/>
            <a:ext cx="117187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AVANCES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1" dirty="0"/>
              <a:t>SE APOYÓ EN LA REALIZACIÓN DE ENTREVISTAS PARA EL CANDIDATO A DIRECTOR DE TECNOLOGÍA</a:t>
            </a:r>
          </a:p>
          <a:p>
            <a:pPr algn="just"/>
            <a:endParaRPr lang="es-CO" dirty="0"/>
          </a:p>
          <a:p>
            <a:pPr algn="just"/>
            <a:r>
              <a:rPr lang="es-CO" b="1" dirty="0"/>
              <a:t>PASOS A SEGUIR</a:t>
            </a:r>
          </a:p>
          <a:p>
            <a:pPr algn="just"/>
            <a:endParaRPr lang="es-ES" b="1" dirty="0"/>
          </a:p>
          <a:p>
            <a:pPr algn="just"/>
            <a:endParaRPr lang="es-ES" b="1" dirty="0"/>
          </a:p>
          <a:p>
            <a:pPr algn="just"/>
            <a:r>
              <a:rPr lang="es-ES" b="1" dirty="0"/>
              <a:t>OTROS FRENTES DE TRABAJO:</a:t>
            </a:r>
            <a:endParaRPr lang="es-CO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ADQUIRIR UNA LICENCIA DE OFFICE PROJECT Y POWER BI PRO PARA LA UNIDAD.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DEFINIR SOFTWARE PARA OPTIMIZACIÓN MATEMÁTICA.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INSTALAR SOFTWARE PARA GESTIÓN DE CONTRASEÑAS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EVALUAR ALTERNATIVAS DE SOFTWARE PARA EL REGISTRO DE INFORMACIÓN.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EVALUAR LA CONVOCATORIA IDENTIFICADA -&gt; </a:t>
            </a:r>
            <a:r>
              <a:rPr lang="es-CO" dirty="0">
                <a:hlinkClick r:id="rId2"/>
              </a:rPr>
              <a:t>http://www.colciencias.gov.co/node/3654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23387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61974" y="137702"/>
            <a:ext cx="11068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7200" dirty="0"/>
              <a:t>PROGRAMA DE PROYECTOS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CECC14F5-C536-4852-8CE5-4451C5192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279018"/>
              </p:ext>
            </p:extLst>
          </p:nvPr>
        </p:nvGraphicFramePr>
        <p:xfrm>
          <a:off x="280986" y="1801120"/>
          <a:ext cx="11630027" cy="4099560"/>
        </p:xfrm>
        <a:graphic>
          <a:graphicData uri="http://schemas.openxmlformats.org/drawingml/2006/table">
            <a:tbl>
              <a:tblPr/>
              <a:tblGrid>
                <a:gridCol w="7314068">
                  <a:extLst>
                    <a:ext uri="{9D8B030D-6E8A-4147-A177-3AD203B41FA5}">
                      <a16:colId xmlns:a16="http://schemas.microsoft.com/office/drawing/2014/main" val="767944482"/>
                    </a:ext>
                  </a:extLst>
                </a:gridCol>
                <a:gridCol w="1451964">
                  <a:extLst>
                    <a:ext uri="{9D8B030D-6E8A-4147-A177-3AD203B41FA5}">
                      <a16:colId xmlns:a16="http://schemas.microsoft.com/office/drawing/2014/main" val="1754076106"/>
                    </a:ext>
                  </a:extLst>
                </a:gridCol>
                <a:gridCol w="1302327">
                  <a:extLst>
                    <a:ext uri="{9D8B030D-6E8A-4147-A177-3AD203B41FA5}">
                      <a16:colId xmlns:a16="http://schemas.microsoft.com/office/drawing/2014/main" val="1868153630"/>
                    </a:ext>
                  </a:extLst>
                </a:gridCol>
                <a:gridCol w="1561668">
                  <a:extLst>
                    <a:ext uri="{9D8B030D-6E8A-4147-A177-3AD203B41FA5}">
                      <a16:colId xmlns:a16="http://schemas.microsoft.com/office/drawing/2014/main" val="994229716"/>
                    </a:ext>
                  </a:extLst>
                </a:gridCol>
              </a:tblGrid>
              <a:tr h="140760">
                <a:tc>
                  <a:txBody>
                    <a:bodyPr/>
                    <a:lstStyle/>
                    <a:p>
                      <a:pPr algn="l" fontAlgn="b"/>
                      <a:r>
                        <a:rPr lang="es-CO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FRENTE DE TRABAJO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AVANCE ANTERIOR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AVANCE ACTUAL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DIFERENCIA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881005"/>
                  </a:ext>
                </a:extLst>
              </a:tr>
              <a:tr h="277947">
                <a:tc>
                  <a:txBody>
                    <a:bodyPr/>
                    <a:lstStyle/>
                    <a:p>
                      <a:pPr algn="l" fontAlgn="b"/>
                      <a:r>
                        <a:rPr lang="es-E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PROYECTO 1.  INTEGRACIÓN FACTURACIÓN, NÓMINA Y CARTERA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00917"/>
                  </a:ext>
                </a:extLst>
              </a:tr>
              <a:tr h="140760">
                <a:tc>
                  <a:txBody>
                    <a:bodyPr/>
                    <a:lstStyle/>
                    <a:p>
                      <a:pPr algn="l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PROYECTO 2. CONTROL PROYECTOS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924961"/>
                  </a:ext>
                </a:extLst>
              </a:tr>
              <a:tr h="140760">
                <a:tc>
                  <a:txBody>
                    <a:bodyPr/>
                    <a:lstStyle/>
                    <a:p>
                      <a:pPr algn="l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PROYECTO 3. APRENDIZ PRECIOS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97405"/>
                  </a:ext>
                </a:extLst>
              </a:tr>
              <a:tr h="247426">
                <a:tc>
                  <a:txBody>
                    <a:bodyPr/>
                    <a:lstStyle/>
                    <a:p>
                      <a:pPr algn="l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PROYECTO 4. PILOTO APRENDIZ FORMATOS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329279"/>
                  </a:ext>
                </a:extLst>
              </a:tr>
              <a:tr h="140760">
                <a:tc>
                  <a:txBody>
                    <a:bodyPr/>
                    <a:lstStyle/>
                    <a:p>
                      <a:pPr algn="l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PROYECTO 5. CALIFICACIÓN CONTRATISTAS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184303"/>
                  </a:ext>
                </a:extLst>
              </a:tr>
              <a:tr h="140760">
                <a:tc>
                  <a:txBody>
                    <a:bodyPr/>
                    <a:lstStyle/>
                    <a:p>
                      <a:pPr algn="l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PROYECTO 6. REPORTEADOR SISTEMA DE INDICADORES DE GESTIÓN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349912"/>
                  </a:ext>
                </a:extLst>
              </a:tr>
              <a:tr h="140760">
                <a:tc>
                  <a:txBody>
                    <a:bodyPr/>
                    <a:lstStyle/>
                    <a:p>
                      <a:pPr algn="l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PROYECTO 9. PLANIFICACIÓN DE NEGOCIO 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029893"/>
                  </a:ext>
                </a:extLst>
              </a:tr>
            </a:tbl>
          </a:graphicData>
        </a:graphic>
      </p:graphicFrame>
      <p:sp>
        <p:nvSpPr>
          <p:cNvPr id="5" name="Rectángulo 4">
            <a:extLst>
              <a:ext uri="{FF2B5EF4-FFF2-40B4-BE49-F238E27FC236}">
                <a16:creationId xmlns:a16="http://schemas.microsoft.com/office/drawing/2014/main" id="{DE778421-F730-4AD2-A4B4-189A7605E503}"/>
              </a:ext>
            </a:extLst>
          </p:cNvPr>
          <p:cNvSpPr/>
          <p:nvPr/>
        </p:nvSpPr>
        <p:spPr>
          <a:xfrm>
            <a:off x="8319994" y="6523762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070330C-EA1B-49B9-993E-2AD15D53C1C3}"/>
              </a:ext>
            </a:extLst>
          </p:cNvPr>
          <p:cNvSpPr/>
          <p:nvPr/>
        </p:nvSpPr>
        <p:spPr>
          <a:xfrm>
            <a:off x="10496238" y="6557033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7773396-925C-4321-891A-B3704603B400}"/>
              </a:ext>
            </a:extLst>
          </p:cNvPr>
          <p:cNvSpPr txBox="1"/>
          <p:nvPr/>
        </p:nvSpPr>
        <p:spPr>
          <a:xfrm>
            <a:off x="8594883" y="6453888"/>
            <a:ext cx="1763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 sin atraso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FED7AE9-B3DF-439F-B5CD-D0AB0B9DAB1D}"/>
              </a:ext>
            </a:extLst>
          </p:cNvPr>
          <p:cNvSpPr txBox="1"/>
          <p:nvPr/>
        </p:nvSpPr>
        <p:spPr>
          <a:xfrm>
            <a:off x="10785375" y="6465397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Finalizado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1097132-6FF6-41A7-860D-FBADCB416797}"/>
              </a:ext>
            </a:extLst>
          </p:cNvPr>
          <p:cNvSpPr/>
          <p:nvPr/>
        </p:nvSpPr>
        <p:spPr>
          <a:xfrm>
            <a:off x="6205401" y="6535287"/>
            <a:ext cx="302602" cy="16326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D4D97B8-4994-451D-860B-310F1529AEBE}"/>
              </a:ext>
            </a:extLst>
          </p:cNvPr>
          <p:cNvSpPr txBox="1"/>
          <p:nvPr/>
        </p:nvSpPr>
        <p:spPr>
          <a:xfrm>
            <a:off x="6480290" y="6465413"/>
            <a:ext cx="1763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 con atraso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29EDC0C-0D24-43DA-8F8E-DA61103D70DE}"/>
              </a:ext>
            </a:extLst>
          </p:cNvPr>
          <p:cNvSpPr/>
          <p:nvPr/>
        </p:nvSpPr>
        <p:spPr>
          <a:xfrm>
            <a:off x="4665684" y="6523762"/>
            <a:ext cx="302602" cy="16326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DF33FA2-A6B5-448B-B583-A35B29DB004E}"/>
              </a:ext>
            </a:extLst>
          </p:cNvPr>
          <p:cNvSpPr txBox="1"/>
          <p:nvPr/>
        </p:nvSpPr>
        <p:spPr>
          <a:xfrm>
            <a:off x="4940573" y="6453888"/>
            <a:ext cx="1763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Sin avance</a:t>
            </a:r>
          </a:p>
        </p:txBody>
      </p:sp>
    </p:spTree>
    <p:extLst>
      <p:ext uri="{BB962C8B-B14F-4D97-AF65-F5344CB8AC3E}">
        <p14:creationId xmlns:p14="http://schemas.microsoft.com/office/powerpoint/2010/main" val="1156991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/>
              <a:t>PROYECTO 2. CONTROL PROYECTOS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1867695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54079" y="204068"/>
            <a:ext cx="117187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AVANCE ESTIMADO: 29%</a:t>
            </a:r>
          </a:p>
          <a:p>
            <a:r>
              <a:rPr lang="es-CO" b="1" dirty="0"/>
              <a:t>ETAPA ACTUAL -&gt; DISEÑO (INICIO 1 DE NOVIEMBRE 2018 – FIN 10 DE JUNIO 2019)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DURANTE ESTA SEMANA NO SE TUVO NINGÚN AVANCE</a:t>
            </a:r>
          </a:p>
          <a:p>
            <a:endParaRPr lang="es-CO" dirty="0"/>
          </a:p>
          <a:p>
            <a:r>
              <a:rPr lang="es-CO" b="1" dirty="0"/>
              <a:t>ENTREGABLES DISEÑO -&gt; </a:t>
            </a:r>
            <a:r>
              <a:rPr lang="es-CO" b="1" dirty="0">
                <a:solidFill>
                  <a:schemeClr val="accent2">
                    <a:lumMod val="50000"/>
                  </a:schemeClr>
                </a:solidFill>
              </a:rPr>
              <a:t>FECHA FIN CRONOGRAMA -&gt; 10 JUN 2019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b="1" dirty="0"/>
          </a:p>
          <a:p>
            <a:endParaRPr lang="es-CO" b="1" dirty="0"/>
          </a:p>
          <a:p>
            <a:r>
              <a:rPr lang="es-CO" b="1" dirty="0"/>
              <a:t>PASOS A SEGUIR: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FINALIZAR WIREFRAME (MAQUETA)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D687017-6323-4CD0-82B5-8E7DD54CEBA5}"/>
              </a:ext>
            </a:extLst>
          </p:cNvPr>
          <p:cNvSpPr/>
          <p:nvPr/>
        </p:nvSpPr>
        <p:spPr>
          <a:xfrm>
            <a:off x="254079" y="4974451"/>
            <a:ext cx="1962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/>
              <a:t>POR ETAPAS FASES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23A6450-AEEE-48B2-ADF7-7A23B46AE7AD}"/>
              </a:ext>
            </a:extLst>
          </p:cNvPr>
          <p:cNvSpPr/>
          <p:nvPr/>
        </p:nvSpPr>
        <p:spPr>
          <a:xfrm>
            <a:off x="9169635" y="6549983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E862DEC-5C3B-42DB-ACFF-4F26877E0B78}"/>
              </a:ext>
            </a:extLst>
          </p:cNvPr>
          <p:cNvSpPr/>
          <p:nvPr/>
        </p:nvSpPr>
        <p:spPr>
          <a:xfrm>
            <a:off x="10496238" y="6557033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42ED937-4F4A-454B-AD26-A4381BB44E85}"/>
              </a:ext>
            </a:extLst>
          </p:cNvPr>
          <p:cNvSpPr txBox="1"/>
          <p:nvPr/>
        </p:nvSpPr>
        <p:spPr>
          <a:xfrm>
            <a:off x="9444524" y="6480109"/>
            <a:ext cx="91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7BAFC83-2713-4170-BEF2-DF11286ECFF0}"/>
              </a:ext>
            </a:extLst>
          </p:cNvPr>
          <p:cNvSpPr txBox="1"/>
          <p:nvPr/>
        </p:nvSpPr>
        <p:spPr>
          <a:xfrm>
            <a:off x="10785375" y="6465397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Finalizada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51AFED8-BA66-47FF-86D2-8BFAF401D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868" y="5244153"/>
            <a:ext cx="3462875" cy="147614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65F2A50-18C9-41FD-9E23-714774FDE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7052" y="1764924"/>
            <a:ext cx="5655302" cy="229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655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/>
              <a:t>PROYECTO 3. APRENDIZ PRECIOS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3854463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09499" y="63248"/>
            <a:ext cx="117187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AVANCE ESTIMADO:40%</a:t>
            </a:r>
          </a:p>
          <a:p>
            <a:r>
              <a:rPr lang="es-CO" b="1" dirty="0"/>
              <a:t>ETAPA ACTUAL -&gt; CONSOLIDACIÓN Y DEPURACIÓN DE INFORMACIÓN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SE FINALIZARON LAS PRUEBAS SOBRE LA MACRO Y SE DETERMINO LA NECESIDAD DE UNIFICAR LOS NOMBRES DE LAS HOJAS DE LOS ARCHIVOS EXCEL.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SE AJUSTÓ LA MACRO DE ACUERDO CON LAS PRUEBAS.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SE UNIFICARON DE LAS HOJAS DE LOS ARCHIVOS EXCEL.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23A6450-AEEE-48B2-ADF7-7A23B46AE7AD}"/>
              </a:ext>
            </a:extLst>
          </p:cNvPr>
          <p:cNvSpPr/>
          <p:nvPr/>
        </p:nvSpPr>
        <p:spPr>
          <a:xfrm>
            <a:off x="9169635" y="6549983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E862DEC-5C3B-42DB-ACFF-4F26877E0B78}"/>
              </a:ext>
            </a:extLst>
          </p:cNvPr>
          <p:cNvSpPr/>
          <p:nvPr/>
        </p:nvSpPr>
        <p:spPr>
          <a:xfrm>
            <a:off x="10496238" y="6557033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42ED937-4F4A-454B-AD26-A4381BB44E85}"/>
              </a:ext>
            </a:extLst>
          </p:cNvPr>
          <p:cNvSpPr txBox="1"/>
          <p:nvPr/>
        </p:nvSpPr>
        <p:spPr>
          <a:xfrm>
            <a:off x="9444524" y="6480109"/>
            <a:ext cx="91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7BAFC83-2713-4170-BEF2-DF11286ECFF0}"/>
              </a:ext>
            </a:extLst>
          </p:cNvPr>
          <p:cNvSpPr txBox="1"/>
          <p:nvPr/>
        </p:nvSpPr>
        <p:spPr>
          <a:xfrm>
            <a:off x="10785375" y="6465397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Finalizada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018967A-E5D4-4CF1-956D-5ACEA9431F78}"/>
              </a:ext>
            </a:extLst>
          </p:cNvPr>
          <p:cNvSpPr/>
          <p:nvPr/>
        </p:nvSpPr>
        <p:spPr>
          <a:xfrm>
            <a:off x="254078" y="2583011"/>
            <a:ext cx="2980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/>
              <a:t>ACTIVIDADES ETAPA ACTUAL:</a:t>
            </a:r>
            <a:endParaRPr lang="es-CO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431BEC0-ACAD-4483-86D6-69626E9328FE}"/>
              </a:ext>
            </a:extLst>
          </p:cNvPr>
          <p:cNvSpPr/>
          <p:nvPr/>
        </p:nvSpPr>
        <p:spPr>
          <a:xfrm>
            <a:off x="6724151" y="2647407"/>
            <a:ext cx="4035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/>
              <a:t>ETAPAS FASE 1: ANÁLISIS INFORMACIÓN</a:t>
            </a:r>
            <a:endParaRPr lang="es-CO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93A539B-C3C8-4439-AFD2-5CCC1B302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99" y="3016738"/>
            <a:ext cx="5657336" cy="254200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FE3FA8E-87D3-4A1E-B6BF-47C9C73A5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406" y="3024162"/>
            <a:ext cx="5219998" cy="241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579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s-ES" sz="7200" dirty="0"/>
              <a:t>PROYECTO 4. PILOTO APRENDIZ FORMATOS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1609115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69232" y="199947"/>
            <a:ext cx="11253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AVANCE ESTIMADO: 44%</a:t>
            </a:r>
          </a:p>
          <a:p>
            <a:r>
              <a:rPr lang="es-CO" b="1" dirty="0"/>
              <a:t>AVANCES</a:t>
            </a: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SE CONTINUÓ EL PROCESO DE DISEÑO PARA LOS FORMATOS RESTANTES.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46CD098-96BC-4A71-9B10-EC6210DA1A28}"/>
              </a:ext>
            </a:extLst>
          </p:cNvPr>
          <p:cNvSpPr/>
          <p:nvPr/>
        </p:nvSpPr>
        <p:spPr>
          <a:xfrm>
            <a:off x="469232" y="2938066"/>
            <a:ext cx="103159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b="1" dirty="0"/>
              <a:t>IMPLEMENTACIÓN REVISIÓN DE OBRA (72%) - &gt; </a:t>
            </a:r>
            <a:r>
              <a:rPr lang="es-CO" b="1" dirty="0">
                <a:solidFill>
                  <a:schemeClr val="accent2">
                    <a:lumMod val="50000"/>
                  </a:schemeClr>
                </a:solidFill>
              </a:rPr>
              <a:t>FECHA LÍMITE SEGÚN CROMOGRAMA - &gt; </a:t>
            </a:r>
            <a:r>
              <a:rPr lang="es-CO" dirty="0">
                <a:solidFill>
                  <a:schemeClr val="accent2">
                    <a:lumMod val="50000"/>
                  </a:schemeClr>
                </a:solidFill>
              </a:rPr>
              <a:t>30 JUL 2019</a:t>
            </a:r>
          </a:p>
          <a:p>
            <a:pPr algn="just"/>
            <a:endParaRPr lang="es-CO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8930A72-7777-4B55-97DA-73DAC20B155E}"/>
              </a:ext>
            </a:extLst>
          </p:cNvPr>
          <p:cNvSpPr/>
          <p:nvPr/>
        </p:nvSpPr>
        <p:spPr>
          <a:xfrm>
            <a:off x="9169635" y="6549983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A261B6B-49AE-4152-8DDF-ABCCE3695BFA}"/>
              </a:ext>
            </a:extLst>
          </p:cNvPr>
          <p:cNvSpPr/>
          <p:nvPr/>
        </p:nvSpPr>
        <p:spPr>
          <a:xfrm>
            <a:off x="10496238" y="6557033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86D29B3-EA6F-4165-A356-D0488369238A}"/>
              </a:ext>
            </a:extLst>
          </p:cNvPr>
          <p:cNvSpPr txBox="1"/>
          <p:nvPr/>
        </p:nvSpPr>
        <p:spPr>
          <a:xfrm>
            <a:off x="9444524" y="6480109"/>
            <a:ext cx="91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7B996D8-7678-4982-88A2-E94F4F03A2A4}"/>
              </a:ext>
            </a:extLst>
          </p:cNvPr>
          <p:cNvSpPr txBox="1"/>
          <p:nvPr/>
        </p:nvSpPr>
        <p:spPr>
          <a:xfrm>
            <a:off x="10785375" y="6465397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Finalizada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1C3DBE7-AFCB-4074-B81D-253C7F8F3009}"/>
              </a:ext>
            </a:extLst>
          </p:cNvPr>
          <p:cNvSpPr/>
          <p:nvPr/>
        </p:nvSpPr>
        <p:spPr>
          <a:xfrm>
            <a:off x="469232" y="1605457"/>
            <a:ext cx="112535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/>
              <a:t>PASOS A SEGUIR: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CONTINUAR CON PRUEBAS INDEFINIDAMENTE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IMPLEMENTAR LAS 5 ACCIONES DE MEJORA IDENTIFICADAS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IMPLEMENTAR LOS FORMATOS RESTANTES.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66E9F48-05AD-46DB-B4BB-F9AAB9CA6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303" y="3412482"/>
            <a:ext cx="7828551" cy="230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850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s-ES" sz="7200" dirty="0"/>
              <a:t>PROYECTO 5. CALIFICACIÓN CONTRATISTAS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7554560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16715</TotalTime>
  <Words>604</Words>
  <Application>Microsoft Office PowerPoint</Application>
  <PresentationFormat>Panorámica</PresentationFormat>
  <Paragraphs>118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ODDS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Jaime Parra</dc:creator>
  <cp:lastModifiedBy>Jaime Parra</cp:lastModifiedBy>
  <cp:revision>542</cp:revision>
  <dcterms:created xsi:type="dcterms:W3CDTF">2018-06-13T17:56:08Z</dcterms:created>
  <dcterms:modified xsi:type="dcterms:W3CDTF">2019-01-14T13:33:06Z</dcterms:modified>
</cp:coreProperties>
</file>