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4" r:id="rId3"/>
    <p:sldId id="260" r:id="rId4"/>
    <p:sldId id="261" r:id="rId5"/>
    <p:sldId id="271" r:id="rId6"/>
    <p:sldId id="272" r:id="rId7"/>
    <p:sldId id="265" r:id="rId8"/>
    <p:sldId id="266" r:id="rId9"/>
    <p:sldId id="277" r:id="rId10"/>
    <p:sldId id="278" r:id="rId11"/>
    <p:sldId id="279" r:id="rId12"/>
    <p:sldId id="280" r:id="rId13"/>
    <p:sldId id="275" r:id="rId14"/>
    <p:sldId id="276" r:id="rId15"/>
    <p:sldId id="269" r:id="rId16"/>
    <p:sldId id="270"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911"/>
    <a:srgbClr val="FF2525"/>
    <a:srgbClr val="FF4343"/>
    <a:srgbClr val="FFD966"/>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9" d="100"/>
          <a:sy n="69"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15/02/2019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93068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15/02/2019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50966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15/02/2019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303732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629C318-B322-495D-B405-3C6E8417CFF6}" type="datetimeFigureOut">
              <a:rPr lang="es-CO" smtClean="0"/>
              <a:t>15/02/2019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61448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629C318-B322-495D-B405-3C6E8417CFF6}" type="datetimeFigureOut">
              <a:rPr lang="es-CO" smtClean="0"/>
              <a:t>15/02/2019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31899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629C318-B322-495D-B405-3C6E8417CFF6}" type="datetimeFigureOut">
              <a:rPr lang="es-CO" smtClean="0"/>
              <a:t>15/02/2019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19493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629C318-B322-495D-B405-3C6E8417CFF6}" type="datetimeFigureOut">
              <a:rPr lang="es-CO" smtClean="0"/>
              <a:t>15/02/2019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80227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629C318-B322-495D-B405-3C6E8417CFF6}" type="datetimeFigureOut">
              <a:rPr lang="es-CO" smtClean="0"/>
              <a:t>15/02/2019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91006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29C318-B322-495D-B405-3C6E8417CFF6}" type="datetimeFigureOut">
              <a:rPr lang="es-CO" smtClean="0"/>
              <a:t>15/02/2019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0078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15/02/2019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29222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629C318-B322-495D-B405-3C6E8417CFF6}" type="datetimeFigureOut">
              <a:rPr lang="es-CO" smtClean="0"/>
              <a:t>15/02/2019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AA178F7-EF8D-4134-8181-9BE44911428D}" type="slidenum">
              <a:rPr lang="es-CO" smtClean="0"/>
              <a:t>‹Nº›</a:t>
            </a:fld>
            <a:endParaRPr lang="es-CO"/>
          </a:p>
        </p:txBody>
      </p:sp>
    </p:spTree>
    <p:extLst>
      <p:ext uri="{BB962C8B-B14F-4D97-AF65-F5344CB8AC3E}">
        <p14:creationId xmlns:p14="http://schemas.microsoft.com/office/powerpoint/2010/main" val="14667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9C318-B322-495D-B405-3C6E8417CFF6}" type="datetimeFigureOut">
              <a:rPr lang="es-CO" smtClean="0"/>
              <a:t>15/02/2019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78F7-EF8D-4134-8181-9BE44911428D}" type="slidenum">
              <a:rPr lang="es-CO" smtClean="0"/>
              <a:t>‹Nº›</a:t>
            </a:fld>
            <a:endParaRPr lang="es-CO"/>
          </a:p>
        </p:txBody>
      </p:sp>
    </p:spTree>
    <p:extLst>
      <p:ext uri="{BB962C8B-B14F-4D97-AF65-F5344CB8AC3E}">
        <p14:creationId xmlns:p14="http://schemas.microsoft.com/office/powerpoint/2010/main" val="189723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www.colciencias.gov.co/node/365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5" y="509155"/>
            <a:ext cx="11068050" cy="3416320"/>
          </a:xfrm>
          <a:prstGeom prst="rect">
            <a:avLst/>
          </a:prstGeom>
          <a:noFill/>
        </p:spPr>
        <p:txBody>
          <a:bodyPr wrap="square" rtlCol="0">
            <a:spAutoFit/>
          </a:bodyPr>
          <a:lstStyle/>
          <a:p>
            <a:pPr algn="ctr"/>
            <a:r>
              <a:rPr lang="es-CO" sz="7200" dirty="0"/>
              <a:t>SEGUIMIENTO UNIDAD ANALÍTICA</a:t>
            </a:r>
          </a:p>
          <a:p>
            <a:pPr algn="ctr"/>
            <a:r>
              <a:rPr lang="es-CO" sz="7200" dirty="0"/>
              <a:t>15 DE FEBRERO DE 2019</a:t>
            </a:r>
          </a:p>
        </p:txBody>
      </p:sp>
    </p:spTree>
    <p:extLst>
      <p:ext uri="{BB962C8B-B14F-4D97-AF65-F5344CB8AC3E}">
        <p14:creationId xmlns:p14="http://schemas.microsoft.com/office/powerpoint/2010/main" val="211032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1477328"/>
          </a:xfrm>
          <a:prstGeom prst="rect">
            <a:avLst/>
          </a:prstGeom>
          <a:noFill/>
        </p:spPr>
        <p:txBody>
          <a:bodyPr wrap="square" rtlCol="0">
            <a:spAutoFit/>
          </a:bodyPr>
          <a:lstStyle/>
          <a:p>
            <a:r>
              <a:rPr lang="es-CO" b="1" dirty="0"/>
              <a:t>AVANCE ESTIMADO: 21%</a:t>
            </a:r>
          </a:p>
          <a:p>
            <a:r>
              <a:rPr lang="es-CO" b="1" dirty="0"/>
              <a:t>AVANCES</a:t>
            </a:r>
          </a:p>
          <a:p>
            <a:pPr marL="285750" lvl="0" indent="-285750">
              <a:buFont typeface="Arial" panose="020B0604020202020204" pitchFamily="34" charset="0"/>
              <a:buChar char="•"/>
            </a:pPr>
            <a:r>
              <a:rPr lang="es-CO" dirty="0"/>
              <a:t>NO SE TUVO NINGÚN AVANCE DURANTE ESTA SEMANA DEBIDO A QUE SE PRIORIZARON ACTIVIDADES DEL REPORTEADOR DE INDICADORES, LA PLANIFICACIÓN DEL NEGOCIO, APRENDIZ DE PRECIOS Y CONTROL DE PROYECTOS.</a:t>
            </a:r>
          </a:p>
        </p:txBody>
      </p:sp>
      <p:sp>
        <p:nvSpPr>
          <p:cNvPr id="4" name="Rectángulo 3">
            <a:extLst>
              <a:ext uri="{FF2B5EF4-FFF2-40B4-BE49-F238E27FC236}">
                <a16:creationId xmlns:a16="http://schemas.microsoft.com/office/drawing/2014/main" id="{546CD098-96BC-4A71-9B10-EC6210DA1A28}"/>
              </a:ext>
            </a:extLst>
          </p:cNvPr>
          <p:cNvSpPr/>
          <p:nvPr/>
        </p:nvSpPr>
        <p:spPr>
          <a:xfrm>
            <a:off x="507841" y="2101139"/>
            <a:ext cx="11253535" cy="1200329"/>
          </a:xfrm>
          <a:prstGeom prst="rect">
            <a:avLst/>
          </a:prstGeom>
        </p:spPr>
        <p:txBody>
          <a:bodyPr wrap="square">
            <a:spAutoFit/>
          </a:bodyPr>
          <a:lstStyle/>
          <a:p>
            <a:r>
              <a:rPr lang="es-CO" b="1" dirty="0"/>
              <a:t>PRÓXIMOS HITOS</a:t>
            </a:r>
          </a:p>
          <a:p>
            <a:pPr marL="285750" indent="-285750">
              <a:buFont typeface="Arial" panose="020B0604020202020204" pitchFamily="34" charset="0"/>
              <a:buChar char="•"/>
            </a:pPr>
            <a:r>
              <a:rPr lang="es-CO" dirty="0"/>
              <a:t>ELABORAR MAQUETA DE LA HERRAMIENTA DE REGISTRO CALIFICACIONES-&gt; PLAZO 06 MAR 2019</a:t>
            </a:r>
          </a:p>
          <a:p>
            <a:pPr marL="285750" indent="-285750">
              <a:buFont typeface="Arial" panose="020B0604020202020204" pitchFamily="34" charset="0"/>
              <a:buChar char="•"/>
            </a:pPr>
            <a:r>
              <a:rPr lang="es-CO" dirty="0"/>
              <a:t>ELABORAR MAQUETA DE LA HERRAMIENTA REGISTRO CONTRATISTAS-&gt; PLAZO 27 MAY 2019</a:t>
            </a:r>
          </a:p>
          <a:p>
            <a:pPr marL="285750" indent="-285750">
              <a:buFont typeface="Arial" panose="020B0604020202020204" pitchFamily="34" charset="0"/>
              <a:buChar char="•"/>
            </a:pPr>
            <a:r>
              <a:rPr lang="es-CO" dirty="0"/>
              <a:t>ELABORAR MAQUETA DE REPORTEADOR -&gt; PLAZO 04 MAR 2019</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3342853"/>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8807686" y="47251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134289" y="479562"/>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082575" y="402638"/>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423426" y="387926"/>
            <a:ext cx="930029" cy="313310"/>
          </a:xfrm>
          <a:prstGeom prst="rect">
            <a:avLst/>
          </a:prstGeom>
          <a:noFill/>
        </p:spPr>
        <p:txBody>
          <a:bodyPr wrap="square" rtlCol="0">
            <a:spAutoFit/>
          </a:bodyPr>
          <a:lstStyle/>
          <a:p>
            <a:r>
              <a:rPr lang="es-CO" sz="1400" dirty="0"/>
              <a:t>Finalizada</a:t>
            </a:r>
          </a:p>
        </p:txBody>
      </p:sp>
      <p:pic>
        <p:nvPicPr>
          <p:cNvPr id="2" name="Imagen 1">
            <a:extLst>
              <a:ext uri="{FF2B5EF4-FFF2-40B4-BE49-F238E27FC236}">
                <a16:creationId xmlns:a16="http://schemas.microsoft.com/office/drawing/2014/main" id="{12740261-E11D-49C0-A61B-1719E27C4630}"/>
              </a:ext>
            </a:extLst>
          </p:cNvPr>
          <p:cNvPicPr>
            <a:picLocks noChangeAspect="1"/>
          </p:cNvPicPr>
          <p:nvPr/>
        </p:nvPicPr>
        <p:blipFill>
          <a:blip r:embed="rId2"/>
          <a:stretch>
            <a:fillRect/>
          </a:stretch>
        </p:blipFill>
        <p:spPr>
          <a:xfrm>
            <a:off x="549406" y="3796476"/>
            <a:ext cx="11173362" cy="2730149"/>
          </a:xfrm>
          <a:prstGeom prst="rect">
            <a:avLst/>
          </a:prstGeom>
        </p:spPr>
      </p:pic>
      <p:sp>
        <p:nvSpPr>
          <p:cNvPr id="12" name="CuadroTexto 11">
            <a:extLst>
              <a:ext uri="{FF2B5EF4-FFF2-40B4-BE49-F238E27FC236}">
                <a16:creationId xmlns:a16="http://schemas.microsoft.com/office/drawing/2014/main" id="{8AD1E043-BBE8-4F3B-92CB-687EC060083A}"/>
              </a:ext>
            </a:extLst>
          </p:cNvPr>
          <p:cNvSpPr txBox="1"/>
          <p:nvPr/>
        </p:nvSpPr>
        <p:spPr>
          <a:xfrm>
            <a:off x="5966288" y="342900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Tree>
    <p:extLst>
      <p:ext uri="{BB962C8B-B14F-4D97-AF65-F5344CB8AC3E}">
        <p14:creationId xmlns:p14="http://schemas.microsoft.com/office/powerpoint/2010/main" val="268059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6. SISTEMA DE INDICADORES</a:t>
            </a:r>
            <a:endParaRPr lang="es-CO" sz="7200" dirty="0"/>
          </a:p>
        </p:txBody>
      </p:sp>
    </p:spTree>
    <p:extLst>
      <p:ext uri="{BB962C8B-B14F-4D97-AF65-F5344CB8AC3E}">
        <p14:creationId xmlns:p14="http://schemas.microsoft.com/office/powerpoint/2010/main" val="1188331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428046"/>
            <a:ext cx="11253536" cy="1754326"/>
          </a:xfrm>
          <a:prstGeom prst="rect">
            <a:avLst/>
          </a:prstGeom>
          <a:noFill/>
        </p:spPr>
        <p:txBody>
          <a:bodyPr wrap="square" rtlCol="0">
            <a:spAutoFit/>
          </a:bodyPr>
          <a:lstStyle/>
          <a:p>
            <a:r>
              <a:rPr lang="es-CO" b="1" dirty="0"/>
              <a:t>AVANCE ESTIMADO: 74%</a:t>
            </a:r>
          </a:p>
          <a:p>
            <a:r>
              <a:rPr lang="es-CO" b="1" dirty="0"/>
              <a:t>AVANCES</a:t>
            </a:r>
          </a:p>
          <a:p>
            <a:pPr marL="285750" indent="-285750">
              <a:buFont typeface="Arial" panose="020B0604020202020204" pitchFamily="34" charset="0"/>
              <a:buChar char="•"/>
            </a:pPr>
            <a:r>
              <a:rPr lang="es-CO" dirty="0"/>
              <a:t>SE ELABORARON FORMATOS PARA LA RECOLECCIÓN DE LOS INDICADORES EN UNA PRIMERA VERSIÓN</a:t>
            </a:r>
          </a:p>
          <a:p>
            <a:pPr marL="285750" indent="-285750">
              <a:buFont typeface="Arial" panose="020B0604020202020204" pitchFamily="34" charset="0"/>
              <a:buChar char="•"/>
            </a:pPr>
            <a:r>
              <a:rPr lang="es-CO" dirty="0"/>
              <a:t>SE ELABORÓ UNA PRIMERA VERSIÓN DE METODOLOGÍA PARA ACTUALIZAR LOS INDICADORES ACTUALES Y SE ENVIÓ A LOS GERENTES CON EL PROPÓSITO DE RECIBIR UNA RETROALIMENTACIÓN.</a:t>
            </a:r>
          </a:p>
          <a:p>
            <a:pPr marL="285750" indent="-285750">
              <a:buFont typeface="Arial" panose="020B0604020202020204" pitchFamily="34" charset="0"/>
              <a:buChar char="•"/>
            </a:pPr>
            <a:r>
              <a:rPr lang="es-CO" dirty="0"/>
              <a:t>SE ENVIARON LOS FORMATOS PARA RECOLECTAR LA INFORMACIÓN CON CORTE A 31 DE ENERO DE 2019. </a:t>
            </a:r>
          </a:p>
        </p:txBody>
      </p:sp>
      <p:sp>
        <p:nvSpPr>
          <p:cNvPr id="4" name="Rectángulo 3">
            <a:extLst>
              <a:ext uri="{FF2B5EF4-FFF2-40B4-BE49-F238E27FC236}">
                <a16:creationId xmlns:a16="http://schemas.microsoft.com/office/drawing/2014/main" id="{546CD098-96BC-4A71-9B10-EC6210DA1A28}"/>
              </a:ext>
            </a:extLst>
          </p:cNvPr>
          <p:cNvSpPr/>
          <p:nvPr/>
        </p:nvSpPr>
        <p:spPr>
          <a:xfrm>
            <a:off x="461869" y="2366342"/>
            <a:ext cx="11253535" cy="923330"/>
          </a:xfrm>
          <a:prstGeom prst="rect">
            <a:avLst/>
          </a:prstGeom>
        </p:spPr>
        <p:txBody>
          <a:bodyPr wrap="square">
            <a:spAutoFit/>
          </a:bodyPr>
          <a:lstStyle/>
          <a:p>
            <a:r>
              <a:rPr lang="es-CO" b="1" dirty="0"/>
              <a:t>PASOS A SEGUIR</a:t>
            </a:r>
            <a:endParaRPr lang="es-CO" dirty="0"/>
          </a:p>
          <a:p>
            <a:pPr marL="285750" indent="-285750">
              <a:buFont typeface="Arial" panose="020B0604020202020204" pitchFamily="34" charset="0"/>
              <a:buChar char="•"/>
            </a:pPr>
            <a:r>
              <a:rPr lang="es-CO" dirty="0"/>
              <a:t>AJUSTAR METODOLOGÍA Y FORMATOS DE ACUERDO CON LA RETROALIMENTACIÓN DE LAS GERENCIAS</a:t>
            </a:r>
          </a:p>
          <a:p>
            <a:pPr marL="285750" indent="-285750">
              <a:buFont typeface="Arial" panose="020B0604020202020204" pitchFamily="34" charset="0"/>
              <a:buChar char="•"/>
            </a:pPr>
            <a:r>
              <a:rPr lang="es-CO" dirty="0"/>
              <a:t>ACTUALIZAR INDICADORES CON FECHA DE CORTE A ENERO 31 DE 2019.</a:t>
            </a:r>
          </a:p>
        </p:txBody>
      </p:sp>
      <p:sp>
        <p:nvSpPr>
          <p:cNvPr id="7" name="Rectángulo 6">
            <a:extLst>
              <a:ext uri="{FF2B5EF4-FFF2-40B4-BE49-F238E27FC236}">
                <a16:creationId xmlns:a16="http://schemas.microsoft.com/office/drawing/2014/main" id="{404F1C1C-E89F-452E-B5E5-2BD27B0EE639}"/>
              </a:ext>
            </a:extLst>
          </p:cNvPr>
          <p:cNvSpPr/>
          <p:nvPr/>
        </p:nvSpPr>
        <p:spPr>
          <a:xfrm>
            <a:off x="469232" y="3578381"/>
            <a:ext cx="2115259" cy="369332"/>
          </a:xfrm>
          <a:prstGeom prst="rect">
            <a:avLst/>
          </a:prstGeom>
        </p:spPr>
        <p:txBody>
          <a:bodyPr wrap="none">
            <a:spAutoFit/>
          </a:bodyPr>
          <a:lstStyle/>
          <a:p>
            <a:r>
              <a:rPr lang="es-CO"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5" name="Imagen 4">
            <a:extLst>
              <a:ext uri="{FF2B5EF4-FFF2-40B4-BE49-F238E27FC236}">
                <a16:creationId xmlns:a16="http://schemas.microsoft.com/office/drawing/2014/main" id="{021ED5F4-9429-4AA7-AF18-28CF6A516FC2}"/>
              </a:ext>
            </a:extLst>
          </p:cNvPr>
          <p:cNvPicPr>
            <a:picLocks noChangeAspect="1"/>
          </p:cNvPicPr>
          <p:nvPr/>
        </p:nvPicPr>
        <p:blipFill>
          <a:blip r:embed="rId2"/>
          <a:stretch>
            <a:fillRect/>
          </a:stretch>
        </p:blipFill>
        <p:spPr>
          <a:xfrm>
            <a:off x="576137" y="4236422"/>
            <a:ext cx="11039725" cy="1804160"/>
          </a:xfrm>
          <a:prstGeom prst="rect">
            <a:avLst/>
          </a:prstGeom>
        </p:spPr>
      </p:pic>
      <p:sp>
        <p:nvSpPr>
          <p:cNvPr id="12" name="CuadroTexto 11">
            <a:extLst>
              <a:ext uri="{FF2B5EF4-FFF2-40B4-BE49-F238E27FC236}">
                <a16:creationId xmlns:a16="http://schemas.microsoft.com/office/drawing/2014/main" id="{22DD2E0A-516E-46C4-8BB6-3622E1C5FEB2}"/>
              </a:ext>
            </a:extLst>
          </p:cNvPr>
          <p:cNvSpPr txBox="1"/>
          <p:nvPr/>
        </p:nvSpPr>
        <p:spPr>
          <a:xfrm>
            <a:off x="5933067" y="3727021"/>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Tree>
    <p:extLst>
      <p:ext uri="{BB962C8B-B14F-4D97-AF65-F5344CB8AC3E}">
        <p14:creationId xmlns:p14="http://schemas.microsoft.com/office/powerpoint/2010/main" val="275216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3416320"/>
          </a:xfrm>
          <a:prstGeom prst="rect">
            <a:avLst/>
          </a:prstGeom>
          <a:noFill/>
        </p:spPr>
        <p:txBody>
          <a:bodyPr wrap="square" rtlCol="0">
            <a:spAutoFit/>
          </a:bodyPr>
          <a:lstStyle/>
          <a:p>
            <a:pPr lvl="1" algn="ctr"/>
            <a:r>
              <a:rPr lang="es-ES" sz="7200" dirty="0"/>
              <a:t>PROYECTO 9. PLANIFICACIÓN DE NEGOCIO 2019</a:t>
            </a:r>
            <a:endParaRPr lang="es-CO" sz="7200" dirty="0"/>
          </a:p>
        </p:txBody>
      </p:sp>
    </p:spTree>
    <p:extLst>
      <p:ext uri="{BB962C8B-B14F-4D97-AF65-F5344CB8AC3E}">
        <p14:creationId xmlns:p14="http://schemas.microsoft.com/office/powerpoint/2010/main" val="264526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0" y="228107"/>
            <a:ext cx="11253536" cy="4093428"/>
          </a:xfrm>
          <a:prstGeom prst="rect">
            <a:avLst/>
          </a:prstGeom>
          <a:noFill/>
        </p:spPr>
        <p:txBody>
          <a:bodyPr wrap="square" rtlCol="0">
            <a:spAutoFit/>
          </a:bodyPr>
          <a:lstStyle/>
          <a:p>
            <a:r>
              <a:rPr lang="es-CO" sz="1600" b="1" dirty="0"/>
              <a:t>AVANCE ESTIMADO: 98%</a:t>
            </a:r>
          </a:p>
          <a:p>
            <a:r>
              <a:rPr lang="es-CO" sz="1600" b="1" dirty="0"/>
              <a:t>AVANCES</a:t>
            </a:r>
          </a:p>
          <a:p>
            <a:pPr marL="285750" indent="-285750">
              <a:buFont typeface="Arial" panose="020B0604020202020204" pitchFamily="34" charset="0"/>
              <a:buChar char="•"/>
            </a:pPr>
            <a:r>
              <a:rPr lang="es-CO" sz="1600" dirty="0"/>
              <a:t>SE REALIZÓ LA PRESENTACIÓN A LA ALTA GERENCIA</a:t>
            </a:r>
          </a:p>
          <a:p>
            <a:pPr marL="285750" indent="-285750">
              <a:buFont typeface="Arial" panose="020B0604020202020204" pitchFamily="34" charset="0"/>
              <a:buChar char="•"/>
            </a:pPr>
            <a:r>
              <a:rPr lang="es-CO" sz="1600" dirty="0"/>
              <a:t>SE RECOLECTO LA INFORMACIÓN DE LOS MULTIPLICADORES PLANIFICADOS PARA LOS PROYECTOS ACTUALES.</a:t>
            </a:r>
          </a:p>
          <a:p>
            <a:pPr marL="285750" indent="-285750">
              <a:buFont typeface="Arial" panose="020B0604020202020204" pitchFamily="34" charset="0"/>
              <a:buChar char="•"/>
            </a:pPr>
            <a:r>
              <a:rPr lang="es-CO" sz="1600" dirty="0"/>
              <a:t>DE ACUERDO CON LAS NECESIDADES DE AJUSTE LA GERENCIA, SE IMPLEMENTÓ SOBRE EXCEL UN MODELO SIMPLE PARA DETERMINAR LA CANTIDAD NECESARIA DE INGRESOS NUEVOS DADO UN MARGEN DE UTILIDAD DESEADO, UNOS MULTIPLICADORES PLANIFICADOS POR PROYECTOS CONTRATADOS, UNOS INGRESOS ESPERADOS GARANTIZADOS Y UNOS MULTIPLICADORES PARA LOS NUEVOS PROYECTOS.</a:t>
            </a:r>
          </a:p>
          <a:p>
            <a:pPr marL="285750" indent="-285750">
              <a:buFont typeface="Arial" panose="020B0604020202020204" pitchFamily="34" charset="0"/>
              <a:buChar char="•"/>
            </a:pPr>
            <a:r>
              <a:rPr lang="es-CO" sz="1600" dirty="0"/>
              <a:t>SE AJUSTARON LOS EJERCICIOS DE ANÁLISIS AGRUPANDO LOS CENTROS DE COSTO DE ARTURO CALLE Y DE COLORE.</a:t>
            </a:r>
          </a:p>
          <a:p>
            <a:pPr marL="285750" indent="-285750">
              <a:buFont typeface="Arial" panose="020B0604020202020204" pitchFamily="34" charset="0"/>
              <a:buChar char="•"/>
            </a:pPr>
            <a:r>
              <a:rPr lang="es-CO" sz="1600" dirty="0"/>
              <a:t>SE INCLUYERON INDICADORES DE PORCENTAJE DEL VALOR ACEPTADO DE PROPUESTAS Y DE OPORTUNIDADES.</a:t>
            </a:r>
          </a:p>
          <a:p>
            <a:pPr marL="285750" indent="-285750">
              <a:buFont typeface="Arial" panose="020B0604020202020204" pitchFamily="34" charset="0"/>
              <a:buChar char="•"/>
            </a:pPr>
            <a:r>
              <a:rPr lang="es-CO" sz="1600" dirty="0"/>
              <a:t>SE ELABORÓ UNA ENCUESTA CON EL PROPÓSITO DE CONTRASTAR LAS PERCEPCIONES DE LA ALTA GERENCIA CON LOS DATOS RECOLECTADOS.</a:t>
            </a:r>
          </a:p>
          <a:p>
            <a:r>
              <a:rPr lang="es-CO" sz="1600" b="1" dirty="0"/>
              <a:t>PASOS A SEGUIR:</a:t>
            </a:r>
          </a:p>
          <a:p>
            <a:pPr marL="285750" indent="-285750">
              <a:buFont typeface="Arial" panose="020B0604020202020204" pitchFamily="34" charset="0"/>
              <a:buChar char="•"/>
            </a:pPr>
            <a:r>
              <a:rPr lang="es-CO" sz="1600" dirty="0"/>
              <a:t>FINALIZAR LA PRESENTACIÓN CON LA ALTA GERENCIA</a:t>
            </a:r>
          </a:p>
          <a:p>
            <a:pPr marL="285750" indent="-285750">
              <a:buFont typeface="Arial" panose="020B0604020202020204" pitchFamily="34" charset="0"/>
              <a:buChar char="•"/>
            </a:pPr>
            <a:r>
              <a:rPr lang="es-CO" sz="1600" dirty="0"/>
              <a:t>ACTUALIZAR EJERCICIO TRIMESTRALMENTE</a:t>
            </a:r>
          </a:p>
          <a:p>
            <a:pPr marL="285750" indent="-285750">
              <a:buFont typeface="Arial" panose="020B0604020202020204" pitchFamily="34" charset="0"/>
              <a:buChar char="•"/>
            </a:pPr>
            <a:endParaRPr lang="es-CO" sz="1600" dirty="0"/>
          </a:p>
        </p:txBody>
      </p:sp>
      <p:sp>
        <p:nvSpPr>
          <p:cNvPr id="7" name="Rectángulo 6">
            <a:extLst>
              <a:ext uri="{FF2B5EF4-FFF2-40B4-BE49-F238E27FC236}">
                <a16:creationId xmlns:a16="http://schemas.microsoft.com/office/drawing/2014/main" id="{404F1C1C-E89F-452E-B5E5-2BD27B0EE639}"/>
              </a:ext>
            </a:extLst>
          </p:cNvPr>
          <p:cNvSpPr/>
          <p:nvPr/>
        </p:nvSpPr>
        <p:spPr>
          <a:xfrm>
            <a:off x="469230" y="3952203"/>
            <a:ext cx="1904304" cy="338554"/>
          </a:xfrm>
          <a:prstGeom prst="rect">
            <a:avLst/>
          </a:prstGeom>
        </p:spPr>
        <p:txBody>
          <a:bodyPr wrap="none">
            <a:spAutoFit/>
          </a:bodyPr>
          <a:lstStyle/>
          <a:p>
            <a:r>
              <a:rPr lang="es-CO" sz="1600" b="1" dirty="0"/>
              <a:t>POR ETAPAS / FASES</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pic>
        <p:nvPicPr>
          <p:cNvPr id="4" name="Imagen 3">
            <a:extLst>
              <a:ext uri="{FF2B5EF4-FFF2-40B4-BE49-F238E27FC236}">
                <a16:creationId xmlns:a16="http://schemas.microsoft.com/office/drawing/2014/main" id="{0A5237C8-25B1-4A5B-91AB-43965F0739F3}"/>
              </a:ext>
            </a:extLst>
          </p:cNvPr>
          <p:cNvPicPr>
            <a:picLocks noChangeAspect="1"/>
          </p:cNvPicPr>
          <p:nvPr/>
        </p:nvPicPr>
        <p:blipFill>
          <a:blip r:embed="rId2"/>
          <a:stretch>
            <a:fillRect/>
          </a:stretch>
        </p:blipFill>
        <p:spPr>
          <a:xfrm>
            <a:off x="570468" y="4285373"/>
            <a:ext cx="5709179" cy="2146883"/>
          </a:xfrm>
          <a:prstGeom prst="rect">
            <a:avLst/>
          </a:prstGeom>
        </p:spPr>
      </p:pic>
      <p:sp>
        <p:nvSpPr>
          <p:cNvPr id="12" name="CuadroTexto 11">
            <a:extLst>
              <a:ext uri="{FF2B5EF4-FFF2-40B4-BE49-F238E27FC236}">
                <a16:creationId xmlns:a16="http://schemas.microsoft.com/office/drawing/2014/main" id="{2C283E64-960F-4415-B759-8C982D8A8D66}"/>
              </a:ext>
            </a:extLst>
          </p:cNvPr>
          <p:cNvSpPr txBox="1"/>
          <p:nvPr/>
        </p:nvSpPr>
        <p:spPr>
          <a:xfrm>
            <a:off x="596852" y="6396094"/>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
        <p:nvSpPr>
          <p:cNvPr id="5" name="Rectángulo 4">
            <a:extLst>
              <a:ext uri="{FF2B5EF4-FFF2-40B4-BE49-F238E27FC236}">
                <a16:creationId xmlns:a16="http://schemas.microsoft.com/office/drawing/2014/main" id="{D099C252-B845-4761-8F68-99CF7AC37ABD}"/>
              </a:ext>
            </a:extLst>
          </p:cNvPr>
          <p:cNvSpPr/>
          <p:nvPr/>
        </p:nvSpPr>
        <p:spPr>
          <a:xfrm>
            <a:off x="6981446" y="5847262"/>
            <a:ext cx="4898451" cy="461665"/>
          </a:xfrm>
          <a:prstGeom prst="rect">
            <a:avLst/>
          </a:prstGeom>
        </p:spPr>
        <p:txBody>
          <a:bodyPr wrap="square">
            <a:spAutoFit/>
          </a:bodyPr>
          <a:lstStyle/>
          <a:p>
            <a:pPr>
              <a:spcAft>
                <a:spcPts val="0"/>
              </a:spcAft>
            </a:pPr>
            <a:r>
              <a:rPr lang="es-CO" sz="1200" b="1" dirty="0">
                <a:latin typeface="Calibri" panose="020F0502020204030204" pitchFamily="34" charset="0"/>
                <a:ea typeface="Calibri" panose="020F0502020204030204" pitchFamily="34" charset="0"/>
                <a:cs typeface="Times New Roman" panose="02020603050405020304" pitchFamily="18" charset="0"/>
              </a:rPr>
              <a:t>Nota: No se realizó al inicio un cronograma para este proyecto dado que se fue construyendo el alcance durante la misma ejecución del proyecto</a:t>
            </a:r>
            <a:endParaRPr lang="es-CO"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080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1200329"/>
          </a:xfrm>
          <a:prstGeom prst="rect">
            <a:avLst/>
          </a:prstGeom>
          <a:noFill/>
        </p:spPr>
        <p:txBody>
          <a:bodyPr wrap="square" rtlCol="0">
            <a:spAutoFit/>
          </a:bodyPr>
          <a:lstStyle/>
          <a:p>
            <a:pPr algn="ctr"/>
            <a:r>
              <a:rPr lang="es-ES" sz="7200" dirty="0"/>
              <a:t>OTROS</a:t>
            </a:r>
            <a:endParaRPr lang="es-CO" sz="7200" dirty="0"/>
          </a:p>
        </p:txBody>
      </p:sp>
    </p:spTree>
    <p:extLst>
      <p:ext uri="{BB962C8B-B14F-4D97-AF65-F5344CB8AC3E}">
        <p14:creationId xmlns:p14="http://schemas.microsoft.com/office/powerpoint/2010/main" val="38267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7527" y="414738"/>
            <a:ext cx="11718757" cy="3693319"/>
          </a:xfrm>
          <a:prstGeom prst="rect">
            <a:avLst/>
          </a:prstGeom>
          <a:noFill/>
        </p:spPr>
        <p:txBody>
          <a:bodyPr wrap="square" rtlCol="0">
            <a:spAutoFit/>
          </a:bodyPr>
          <a:lstStyle/>
          <a:p>
            <a:r>
              <a:rPr lang="es-CO" b="1" dirty="0"/>
              <a:t>AVANCES</a:t>
            </a:r>
          </a:p>
          <a:p>
            <a:r>
              <a:rPr lang="es-CO" b="1" dirty="0"/>
              <a:t>INDICADORES DE GESTIÓN</a:t>
            </a:r>
          </a:p>
          <a:p>
            <a:pPr marL="285750" indent="-285750" algn="just">
              <a:buFont typeface="Arial" panose="020B0604020202020204" pitchFamily="34" charset="0"/>
              <a:buChar char="•"/>
            </a:pPr>
            <a:r>
              <a:rPr lang="es-ES" dirty="0"/>
              <a:t>SE MODIFICARON LOS FORMATOS DE SEGUIMIENTO DE LOS PROYECTOS DE LA UNIDAD PARA INCLUIR EL AVANCE ESPERADO Y EL DESVÍO DE ESE AVANCE. </a:t>
            </a:r>
          </a:p>
          <a:p>
            <a:pPr marL="285750" indent="-285750" algn="just">
              <a:buFont typeface="Arial" panose="020B0604020202020204" pitchFamily="34" charset="0"/>
              <a:buChar char="•"/>
            </a:pPr>
            <a:r>
              <a:rPr lang="es-ES" dirty="0"/>
              <a:t>SE APOYÓ A LA ALTA GERENCIA EN LA IMPLEMENTACIÓN DE UNA ENCUESTA PARA LA PLANIFICACIÓN ESTRATÉGICA.</a:t>
            </a:r>
          </a:p>
          <a:p>
            <a:pPr algn="just"/>
            <a:endParaRPr lang="es-CO" dirty="0"/>
          </a:p>
          <a:p>
            <a:pPr algn="just"/>
            <a:endParaRPr lang="es-ES" b="1" dirty="0"/>
          </a:p>
          <a:p>
            <a:pPr algn="just"/>
            <a:endParaRPr lang="es-ES" b="1" dirty="0"/>
          </a:p>
          <a:p>
            <a:pPr algn="just"/>
            <a:r>
              <a:rPr lang="es-ES" b="1" dirty="0"/>
              <a:t>OTROS FRENTES DE TRABAJO:</a:t>
            </a:r>
            <a:endParaRPr lang="es-CO" b="1" dirty="0"/>
          </a:p>
          <a:p>
            <a:pPr marL="285750" indent="-285750" algn="just">
              <a:buFont typeface="Arial" panose="020B0604020202020204" pitchFamily="34" charset="0"/>
              <a:buChar char="•"/>
            </a:pPr>
            <a:r>
              <a:rPr lang="es-CO" dirty="0"/>
              <a:t>ADQUIRIR UNA LICENCIA DE OFFICE PROJECT Y POWER BI PRO PARA LA UNIDAD.</a:t>
            </a:r>
          </a:p>
          <a:p>
            <a:pPr marL="285750" indent="-285750" algn="just">
              <a:buFont typeface="Arial" panose="020B0604020202020204" pitchFamily="34" charset="0"/>
              <a:buChar char="•"/>
            </a:pPr>
            <a:r>
              <a:rPr lang="es-CO" dirty="0"/>
              <a:t>DEFINIR SOFTWARE PARA OPTIMIZACIÓN MATEMÁTICA.</a:t>
            </a:r>
          </a:p>
          <a:p>
            <a:pPr marL="285750" indent="-285750" algn="just">
              <a:buFont typeface="Arial" panose="020B0604020202020204" pitchFamily="34" charset="0"/>
              <a:buChar char="•"/>
            </a:pPr>
            <a:r>
              <a:rPr lang="es-CO" dirty="0"/>
              <a:t>EVALUAR ALTERNATIVAS DE SOFTWARE PARA EL REGISTRO DE INFORMACIÓN.</a:t>
            </a:r>
          </a:p>
          <a:p>
            <a:pPr marL="285750" indent="-285750" algn="just">
              <a:buFont typeface="Arial" panose="020B0604020202020204" pitchFamily="34" charset="0"/>
              <a:buChar char="•"/>
            </a:pPr>
            <a:r>
              <a:rPr lang="es-CO" dirty="0"/>
              <a:t>EVALUAR LA CONVOCATORIA IDENTIFICADA -&gt; </a:t>
            </a:r>
            <a:r>
              <a:rPr lang="es-CO" dirty="0">
                <a:hlinkClick r:id="rId2"/>
              </a:rPr>
              <a:t>http://www.colciencias.gov.co/node/3654</a:t>
            </a:r>
            <a:endParaRPr lang="es-CO" dirty="0"/>
          </a:p>
        </p:txBody>
      </p:sp>
    </p:spTree>
    <p:extLst>
      <p:ext uri="{BB962C8B-B14F-4D97-AF65-F5344CB8AC3E}">
        <p14:creationId xmlns:p14="http://schemas.microsoft.com/office/powerpoint/2010/main" val="523387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61974" y="137702"/>
            <a:ext cx="11068050" cy="1200329"/>
          </a:xfrm>
          <a:prstGeom prst="rect">
            <a:avLst/>
          </a:prstGeom>
          <a:noFill/>
        </p:spPr>
        <p:txBody>
          <a:bodyPr wrap="square" rtlCol="0">
            <a:spAutoFit/>
          </a:bodyPr>
          <a:lstStyle/>
          <a:p>
            <a:pPr algn="ctr"/>
            <a:r>
              <a:rPr lang="es-CO" sz="7200" dirty="0"/>
              <a:t>PROGRAMA DE PROYECTOS</a:t>
            </a:r>
          </a:p>
        </p:txBody>
      </p:sp>
      <p:graphicFrame>
        <p:nvGraphicFramePr>
          <p:cNvPr id="4" name="Tabla 3">
            <a:extLst>
              <a:ext uri="{FF2B5EF4-FFF2-40B4-BE49-F238E27FC236}">
                <a16:creationId xmlns:a16="http://schemas.microsoft.com/office/drawing/2014/main" id="{CECC14F5-C536-4852-8CE5-4451C51921E0}"/>
              </a:ext>
            </a:extLst>
          </p:cNvPr>
          <p:cNvGraphicFramePr>
            <a:graphicFrameLocks noGrp="1"/>
          </p:cNvGraphicFramePr>
          <p:nvPr>
            <p:extLst>
              <p:ext uri="{D42A27DB-BD31-4B8C-83A1-F6EECF244321}">
                <p14:modId xmlns:p14="http://schemas.microsoft.com/office/powerpoint/2010/main" val="2790471700"/>
              </p:ext>
            </p:extLst>
          </p:nvPr>
        </p:nvGraphicFramePr>
        <p:xfrm>
          <a:off x="519284" y="1661344"/>
          <a:ext cx="11153430" cy="3733800"/>
        </p:xfrm>
        <a:graphic>
          <a:graphicData uri="http://schemas.openxmlformats.org/drawingml/2006/table">
            <a:tbl>
              <a:tblPr/>
              <a:tblGrid>
                <a:gridCol w="3666571">
                  <a:extLst>
                    <a:ext uri="{9D8B030D-6E8A-4147-A177-3AD203B41FA5}">
                      <a16:colId xmlns:a16="http://schemas.microsoft.com/office/drawing/2014/main" val="767944482"/>
                    </a:ext>
                  </a:extLst>
                </a:gridCol>
                <a:gridCol w="1009036">
                  <a:extLst>
                    <a:ext uri="{9D8B030D-6E8A-4147-A177-3AD203B41FA5}">
                      <a16:colId xmlns:a16="http://schemas.microsoft.com/office/drawing/2014/main" val="3804679691"/>
                    </a:ext>
                  </a:extLst>
                </a:gridCol>
                <a:gridCol w="1676400">
                  <a:extLst>
                    <a:ext uri="{9D8B030D-6E8A-4147-A177-3AD203B41FA5}">
                      <a16:colId xmlns:a16="http://schemas.microsoft.com/office/drawing/2014/main" val="1754076106"/>
                    </a:ext>
                  </a:extLst>
                </a:gridCol>
                <a:gridCol w="1262842">
                  <a:extLst>
                    <a:ext uri="{9D8B030D-6E8A-4147-A177-3AD203B41FA5}">
                      <a16:colId xmlns:a16="http://schemas.microsoft.com/office/drawing/2014/main" val="1868153630"/>
                    </a:ext>
                  </a:extLst>
                </a:gridCol>
                <a:gridCol w="1212181">
                  <a:extLst>
                    <a:ext uri="{9D8B030D-6E8A-4147-A177-3AD203B41FA5}">
                      <a16:colId xmlns:a16="http://schemas.microsoft.com/office/drawing/2014/main" val="994229716"/>
                    </a:ext>
                  </a:extLst>
                </a:gridCol>
                <a:gridCol w="1113936">
                  <a:extLst>
                    <a:ext uri="{9D8B030D-6E8A-4147-A177-3AD203B41FA5}">
                      <a16:colId xmlns:a16="http://schemas.microsoft.com/office/drawing/2014/main" val="3549765904"/>
                    </a:ext>
                  </a:extLst>
                </a:gridCol>
                <a:gridCol w="1212464">
                  <a:extLst>
                    <a:ext uri="{9D8B030D-6E8A-4147-A177-3AD203B41FA5}">
                      <a16:colId xmlns:a16="http://schemas.microsoft.com/office/drawing/2014/main" val="1637206028"/>
                    </a:ext>
                  </a:extLst>
                </a:gridCol>
              </a:tblGrid>
              <a:tr h="140760">
                <a:tc>
                  <a:txBody>
                    <a:bodyPr/>
                    <a:lstStyle/>
                    <a:p>
                      <a:pPr algn="l" fontAlgn="b"/>
                      <a:r>
                        <a:rPr lang="es-CO" sz="1600" b="1" i="0" u="none" strike="noStrike" dirty="0">
                          <a:solidFill>
                            <a:srgbClr val="000000"/>
                          </a:solidFill>
                          <a:effectLst/>
                          <a:latin typeface="Calibri" panose="020F0502020204030204" pitchFamily="34" charset="0"/>
                        </a:rPr>
                        <a:t>FRENTE DE TRABAJO</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1600" b="1" i="0" u="none" strike="noStrike" dirty="0">
                          <a:solidFill>
                            <a:srgbClr val="000000"/>
                          </a:solidFill>
                          <a:effectLst/>
                          <a:latin typeface="Calibri" panose="020F0502020204030204" pitchFamily="34" charset="0"/>
                        </a:rPr>
                        <a:t>FECHA FIN PLAN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1600" b="1" i="0" u="none" strike="noStrike" dirty="0">
                          <a:solidFill>
                            <a:srgbClr val="000000"/>
                          </a:solidFill>
                          <a:effectLst/>
                          <a:latin typeface="Calibri" panose="020F0502020204030204" pitchFamily="34" charset="0"/>
                        </a:rPr>
                        <a:t>AVANCE ANTERIOR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1600" b="1" i="0" u="none" strike="noStrike" dirty="0">
                          <a:solidFill>
                            <a:srgbClr val="000000"/>
                          </a:solidFill>
                          <a:effectLst/>
                          <a:latin typeface="Calibri" panose="020F0502020204030204" pitchFamily="34" charset="0"/>
                        </a:rPr>
                        <a:t>AVANCE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1600" b="1" i="0" u="none" strike="noStrike" dirty="0">
                          <a:solidFill>
                            <a:srgbClr val="000000"/>
                          </a:solidFill>
                          <a:effectLst/>
                          <a:latin typeface="Calibri" panose="020F0502020204030204" pitchFamily="34" charset="0"/>
                        </a:rPr>
                        <a:t>DIFERENCIA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1600" b="1" i="0" u="none" strike="noStrike" dirty="0">
                          <a:solidFill>
                            <a:srgbClr val="000000"/>
                          </a:solidFill>
                          <a:effectLst/>
                          <a:latin typeface="Calibri" panose="020F0502020204030204" pitchFamily="34" charset="0"/>
                        </a:rPr>
                        <a:t>AVANCE ESPPEREDO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s-CO" sz="1600" b="1" i="0" u="none" strike="noStrike" dirty="0">
                          <a:solidFill>
                            <a:srgbClr val="000000"/>
                          </a:solidFill>
                          <a:effectLst/>
                          <a:latin typeface="Calibri" panose="020F0502020204030204" pitchFamily="34" charset="0"/>
                        </a:rPr>
                        <a:t>DIFERENCIA AVANCE ESPERADO VS ACTUAL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982881005"/>
                  </a:ext>
                </a:extLst>
              </a:tr>
              <a:tr h="277947">
                <a:tc>
                  <a:txBody>
                    <a:bodyPr/>
                    <a:lstStyle/>
                    <a:p>
                      <a:pPr algn="l" fontAlgn="b"/>
                      <a:r>
                        <a:rPr lang="es-ES" sz="1600" b="0" i="0" u="none" strike="noStrike" dirty="0">
                          <a:solidFill>
                            <a:schemeClr val="tx1"/>
                          </a:solidFill>
                          <a:effectLst/>
                          <a:latin typeface="Calibri" panose="020F0502020204030204" pitchFamily="34" charset="0"/>
                        </a:rPr>
                        <a:t>PROYECTO 1.  INTEGRACIÓN FACTURACIÓN, NÓMINA Y CARTERA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l" fontAlgn="b"/>
                      <a:r>
                        <a:rPr lang="es-ES" sz="1600" b="0" i="0" u="none" strike="noStrike" dirty="0">
                          <a:solidFill>
                            <a:schemeClr val="tx1"/>
                          </a:solidFill>
                          <a:effectLst/>
                          <a:latin typeface="Calibri" panose="020F0502020204030204" pitchFamily="34" charset="0"/>
                        </a:rPr>
                        <a:t>31 oct 2018</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r" fontAlgn="b"/>
                      <a:r>
                        <a:rPr lang="es-CO" sz="1600" b="0" i="0" u="none" strike="noStrike" dirty="0">
                          <a:solidFill>
                            <a:schemeClr val="tx1"/>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1900917"/>
                  </a:ext>
                </a:extLst>
              </a:tr>
              <a:tr h="250701">
                <a:tc>
                  <a:txBody>
                    <a:bodyPr/>
                    <a:lstStyle/>
                    <a:p>
                      <a:pPr algn="l" fontAlgn="b"/>
                      <a:r>
                        <a:rPr lang="es-CO" sz="1600" b="0" i="0" u="none" strike="noStrike" dirty="0">
                          <a:solidFill>
                            <a:schemeClr val="tx1"/>
                          </a:solidFill>
                          <a:effectLst/>
                          <a:latin typeface="Calibri" panose="020F0502020204030204" pitchFamily="34" charset="0"/>
                        </a:rPr>
                        <a:t>PROYECTO 2. CONTROL PROYECTOS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23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30.6%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30.9%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0.3%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24.20%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6.72%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949924961"/>
                  </a:ext>
                </a:extLst>
              </a:tr>
              <a:tr h="140760">
                <a:tc>
                  <a:txBody>
                    <a:bodyPr/>
                    <a:lstStyle/>
                    <a:p>
                      <a:pPr algn="l" fontAlgn="b"/>
                      <a:r>
                        <a:rPr lang="es-CO" sz="1600" b="0" i="0" u="none" strike="noStrike" dirty="0">
                          <a:solidFill>
                            <a:schemeClr val="tx1"/>
                          </a:solidFill>
                          <a:effectLst/>
                          <a:latin typeface="Calibri" panose="020F0502020204030204" pitchFamily="34" charset="0"/>
                        </a:rPr>
                        <a:t>PROYECTO 3. APRENDIZ PRECIOS (FASE 1 ANÁLISIS INFOR.)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chemeClr val="tx1"/>
                          </a:solidFill>
                          <a:effectLst/>
                          <a:latin typeface="Calibri" panose="020F0502020204030204" pitchFamily="34" charset="0"/>
                        </a:rPr>
                        <a:t>20 sept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42%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chemeClr val="tx1"/>
                          </a:solidFill>
                          <a:effectLst/>
                          <a:latin typeface="Calibri" panose="020F0502020204030204" pitchFamily="34" charset="0"/>
                        </a:rPr>
                        <a:t>7%</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07797405"/>
                  </a:ext>
                </a:extLst>
              </a:tr>
              <a:tr h="247426">
                <a:tc>
                  <a:txBody>
                    <a:bodyPr/>
                    <a:lstStyle/>
                    <a:p>
                      <a:pPr algn="l" fontAlgn="b"/>
                      <a:r>
                        <a:rPr lang="es-CO" sz="1600" b="0" i="0" u="none" strike="noStrike" dirty="0">
                          <a:solidFill>
                            <a:schemeClr val="tx1"/>
                          </a:solidFill>
                          <a:effectLst/>
                          <a:latin typeface="Calibri" panose="020F0502020204030204" pitchFamily="34" charset="0"/>
                        </a:rPr>
                        <a:t>PROYECTO 4. PILOTO APRENDIZ FORMATOS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600" b="0" i="0" u="none" strike="noStrike" dirty="0">
                          <a:solidFill>
                            <a:schemeClr val="tx1"/>
                          </a:solidFill>
                          <a:effectLst/>
                          <a:latin typeface="Calibri" panose="020F0502020204030204" pitchFamily="34" charset="0"/>
                        </a:rPr>
                        <a:t>12 dic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46%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s-CO" sz="1600" b="0" i="0" u="none" strike="noStrike" dirty="0">
                          <a:solidFill>
                            <a:schemeClr val="tx1"/>
                          </a:solidFill>
                          <a:effectLst/>
                          <a:latin typeface="Calibri" panose="020F0502020204030204" pitchFamily="34" charset="0"/>
                        </a:rPr>
                        <a:t>46%</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32%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chemeClr val="tx1"/>
                          </a:solidFill>
                          <a:effectLst/>
                          <a:latin typeface="Calibri" panose="020F0502020204030204" pitchFamily="34" charset="0"/>
                        </a:rPr>
                        <a:t>14%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26329279"/>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5. CALIFICACIÓN CONTRATISTAS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l" fontAlgn="b"/>
                      <a:r>
                        <a:rPr lang="es-CO" sz="1600" b="0" i="0" u="none" strike="noStrike" dirty="0">
                          <a:solidFill>
                            <a:srgbClr val="000000"/>
                          </a:solidFill>
                          <a:effectLst/>
                          <a:latin typeface="Calibri" panose="020F0502020204030204" pitchFamily="34" charset="0"/>
                        </a:rPr>
                        <a:t>9 </a:t>
                      </a:r>
                      <a:r>
                        <a:rPr lang="es-CO" sz="1600" b="0" i="0" u="none" strike="noStrike" dirty="0" err="1">
                          <a:solidFill>
                            <a:srgbClr val="000000"/>
                          </a:solidFill>
                          <a:effectLst/>
                          <a:latin typeface="Calibri" panose="020F0502020204030204" pitchFamily="34" charset="0"/>
                        </a:rPr>
                        <a:t>ago</a:t>
                      </a:r>
                      <a:r>
                        <a:rPr lang="es-CO" sz="1600" b="0" i="0" u="none" strike="noStrike" dirty="0">
                          <a:solidFill>
                            <a:srgbClr val="000000"/>
                          </a:solidFill>
                          <a:effectLst/>
                          <a:latin typeface="Calibri" panose="020F0502020204030204" pitchFamily="34" charset="0"/>
                        </a:rPr>
                        <a:t>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tc>
                  <a:txBody>
                    <a:bodyPr/>
                    <a:lstStyle/>
                    <a:p>
                      <a:pPr algn="r" fontAlgn="b"/>
                      <a:r>
                        <a:rPr lang="es-CO" sz="1600" b="0" i="0" u="none" strike="noStrike" dirty="0">
                          <a:solidFill>
                            <a:srgbClr val="FF0000"/>
                          </a:solidFill>
                          <a:effectLst/>
                          <a:latin typeface="Calibri" panose="020F0502020204030204" pitchFamily="34" charset="0"/>
                        </a:rPr>
                        <a:t>-9%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702184303"/>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6. REPORTEADOR SISTEMA DE INDICADORES DE GESTIÓN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8 mar 2019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59%</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74%</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15%</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71%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896349912"/>
                  </a:ext>
                </a:extLst>
              </a:tr>
              <a:tr h="140760">
                <a:tc>
                  <a:txBody>
                    <a:bodyPr/>
                    <a:lstStyle/>
                    <a:p>
                      <a:pPr algn="l" fontAlgn="b"/>
                      <a:r>
                        <a:rPr lang="es-CO" sz="1600" b="0" i="0" u="none" strike="noStrike" dirty="0">
                          <a:solidFill>
                            <a:srgbClr val="000000"/>
                          </a:solidFill>
                          <a:effectLst/>
                          <a:latin typeface="Calibri" panose="020F0502020204030204" pitchFamily="34" charset="0"/>
                        </a:rPr>
                        <a:t>PROYECTO 9. PLANIFICACIÓN DE NEGOCIO 2019*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l"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93%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98%</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tc>
                  <a:txBody>
                    <a:bodyPr/>
                    <a:lstStyle/>
                    <a:p>
                      <a:pPr algn="r" fontAlgn="b"/>
                      <a:r>
                        <a:rPr lang="es-CO" sz="1600" b="0" i="0" u="none" strike="noStrike" dirty="0">
                          <a:solidFill>
                            <a:srgbClr val="000000"/>
                          </a:solidFill>
                          <a:effectLst/>
                          <a:latin typeface="Calibri" panose="020F0502020204030204" pitchFamily="34" charset="0"/>
                        </a:rPr>
                        <a:t>N/A*</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chemeClr val="accent2"/>
                    </a:solidFill>
                  </a:tcPr>
                </a:tc>
                <a:extLst>
                  <a:ext uri="{0D108BD9-81ED-4DB2-BD59-A6C34878D82A}">
                    <a16:rowId xmlns:a16="http://schemas.microsoft.com/office/drawing/2014/main" val="2287029893"/>
                  </a:ext>
                </a:extLst>
              </a:tr>
            </a:tbl>
          </a:graphicData>
        </a:graphic>
      </p:graphicFrame>
      <p:sp>
        <p:nvSpPr>
          <p:cNvPr id="5" name="Rectángulo 4">
            <a:extLst>
              <a:ext uri="{FF2B5EF4-FFF2-40B4-BE49-F238E27FC236}">
                <a16:creationId xmlns:a16="http://schemas.microsoft.com/office/drawing/2014/main" id="{DE778421-F730-4AD2-A4B4-189A7605E503}"/>
              </a:ext>
            </a:extLst>
          </p:cNvPr>
          <p:cNvSpPr/>
          <p:nvPr/>
        </p:nvSpPr>
        <p:spPr>
          <a:xfrm>
            <a:off x="8319994" y="6523762"/>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A070330C-EA1B-49B9-993E-2AD15D53C1C3}"/>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17773396-925C-4321-891A-B3704603B400}"/>
              </a:ext>
            </a:extLst>
          </p:cNvPr>
          <p:cNvSpPr txBox="1"/>
          <p:nvPr/>
        </p:nvSpPr>
        <p:spPr>
          <a:xfrm>
            <a:off x="8594883" y="6453888"/>
            <a:ext cx="1763806" cy="307777"/>
          </a:xfrm>
          <a:prstGeom prst="rect">
            <a:avLst/>
          </a:prstGeom>
          <a:noFill/>
        </p:spPr>
        <p:txBody>
          <a:bodyPr wrap="square" rtlCol="0">
            <a:spAutoFit/>
          </a:bodyPr>
          <a:lstStyle/>
          <a:p>
            <a:r>
              <a:rPr lang="es-CO" sz="1400" dirty="0"/>
              <a:t>En avance sin atraso</a:t>
            </a:r>
          </a:p>
        </p:txBody>
      </p:sp>
      <p:sp>
        <p:nvSpPr>
          <p:cNvPr id="8" name="CuadroTexto 7">
            <a:extLst>
              <a:ext uri="{FF2B5EF4-FFF2-40B4-BE49-F238E27FC236}">
                <a16:creationId xmlns:a16="http://schemas.microsoft.com/office/drawing/2014/main" id="{FFED7AE9-B3DF-439F-B5CD-D0AB0B9DAB1D}"/>
              </a:ext>
            </a:extLst>
          </p:cNvPr>
          <p:cNvSpPr txBox="1"/>
          <p:nvPr/>
        </p:nvSpPr>
        <p:spPr>
          <a:xfrm>
            <a:off x="10785375" y="6465397"/>
            <a:ext cx="930029" cy="313310"/>
          </a:xfrm>
          <a:prstGeom prst="rect">
            <a:avLst/>
          </a:prstGeom>
          <a:noFill/>
        </p:spPr>
        <p:txBody>
          <a:bodyPr wrap="square" rtlCol="0">
            <a:spAutoFit/>
          </a:bodyPr>
          <a:lstStyle/>
          <a:p>
            <a:r>
              <a:rPr lang="es-CO" sz="1400" dirty="0"/>
              <a:t>Finalizado</a:t>
            </a:r>
          </a:p>
        </p:txBody>
      </p:sp>
      <p:sp>
        <p:nvSpPr>
          <p:cNvPr id="13" name="Rectángulo 12">
            <a:extLst>
              <a:ext uri="{FF2B5EF4-FFF2-40B4-BE49-F238E27FC236}">
                <a16:creationId xmlns:a16="http://schemas.microsoft.com/office/drawing/2014/main" id="{71097132-6FF6-41A7-860D-FBADCB416797}"/>
              </a:ext>
            </a:extLst>
          </p:cNvPr>
          <p:cNvSpPr/>
          <p:nvPr/>
        </p:nvSpPr>
        <p:spPr>
          <a:xfrm>
            <a:off x="6205401" y="6535287"/>
            <a:ext cx="302602" cy="16326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CuadroTexto 13">
            <a:extLst>
              <a:ext uri="{FF2B5EF4-FFF2-40B4-BE49-F238E27FC236}">
                <a16:creationId xmlns:a16="http://schemas.microsoft.com/office/drawing/2014/main" id="{5D4D97B8-4994-451D-860B-310F1529AEBE}"/>
              </a:ext>
            </a:extLst>
          </p:cNvPr>
          <p:cNvSpPr txBox="1"/>
          <p:nvPr/>
        </p:nvSpPr>
        <p:spPr>
          <a:xfrm>
            <a:off x="6480290" y="6465413"/>
            <a:ext cx="1763806" cy="307777"/>
          </a:xfrm>
          <a:prstGeom prst="rect">
            <a:avLst/>
          </a:prstGeom>
          <a:noFill/>
        </p:spPr>
        <p:txBody>
          <a:bodyPr wrap="square" rtlCol="0">
            <a:spAutoFit/>
          </a:bodyPr>
          <a:lstStyle/>
          <a:p>
            <a:r>
              <a:rPr lang="es-CO" sz="1400" dirty="0"/>
              <a:t>En avance con atraso</a:t>
            </a:r>
          </a:p>
        </p:txBody>
      </p:sp>
      <p:sp>
        <p:nvSpPr>
          <p:cNvPr id="10" name="Rectángulo 9">
            <a:extLst>
              <a:ext uri="{FF2B5EF4-FFF2-40B4-BE49-F238E27FC236}">
                <a16:creationId xmlns:a16="http://schemas.microsoft.com/office/drawing/2014/main" id="{729EDC0C-0D24-43DA-8F8E-DA61103D70DE}"/>
              </a:ext>
            </a:extLst>
          </p:cNvPr>
          <p:cNvSpPr/>
          <p:nvPr/>
        </p:nvSpPr>
        <p:spPr>
          <a:xfrm>
            <a:off x="4665684" y="6523762"/>
            <a:ext cx="302602" cy="1632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DF33FA2-A6B5-448B-B583-A35B29DB004E}"/>
              </a:ext>
            </a:extLst>
          </p:cNvPr>
          <p:cNvSpPr txBox="1"/>
          <p:nvPr/>
        </p:nvSpPr>
        <p:spPr>
          <a:xfrm>
            <a:off x="4940573" y="6453888"/>
            <a:ext cx="1763806" cy="307777"/>
          </a:xfrm>
          <a:prstGeom prst="rect">
            <a:avLst/>
          </a:prstGeom>
          <a:noFill/>
        </p:spPr>
        <p:txBody>
          <a:bodyPr wrap="square" rtlCol="0">
            <a:spAutoFit/>
          </a:bodyPr>
          <a:lstStyle/>
          <a:p>
            <a:r>
              <a:rPr lang="es-CO" sz="1400" dirty="0"/>
              <a:t>Sin avance</a:t>
            </a:r>
          </a:p>
        </p:txBody>
      </p:sp>
      <p:sp>
        <p:nvSpPr>
          <p:cNvPr id="12" name="CuadroTexto 11">
            <a:extLst>
              <a:ext uri="{FF2B5EF4-FFF2-40B4-BE49-F238E27FC236}">
                <a16:creationId xmlns:a16="http://schemas.microsoft.com/office/drawing/2014/main" id="{7584FA22-00DB-472C-A36D-2883042DDE66}"/>
              </a:ext>
            </a:extLst>
          </p:cNvPr>
          <p:cNvSpPr txBox="1"/>
          <p:nvPr/>
        </p:nvSpPr>
        <p:spPr>
          <a:xfrm>
            <a:off x="561974" y="5596943"/>
            <a:ext cx="10972758" cy="523220"/>
          </a:xfrm>
          <a:prstGeom prst="rect">
            <a:avLst/>
          </a:prstGeom>
          <a:noFill/>
        </p:spPr>
        <p:txBody>
          <a:bodyPr wrap="square" rtlCol="0">
            <a:spAutoFit/>
          </a:bodyPr>
          <a:lstStyle/>
          <a:p>
            <a:r>
              <a:rPr lang="es-CO" sz="1400" dirty="0">
                <a:solidFill>
                  <a:srgbClr val="000000"/>
                </a:solidFill>
                <a:latin typeface="Calibri" panose="020F0502020204030204" pitchFamily="34" charset="0"/>
              </a:rPr>
              <a:t>*</a:t>
            </a:r>
            <a:r>
              <a:rPr lang="es-CO" sz="1400" dirty="0"/>
              <a:t>Dada la naturaleza del ejercicio de planificación no se establecieron fechas esperadas de finalización, y por lo tanto, no se incluye el avance esperado </a:t>
            </a:r>
          </a:p>
        </p:txBody>
      </p:sp>
    </p:spTree>
    <p:extLst>
      <p:ext uri="{BB962C8B-B14F-4D97-AF65-F5344CB8AC3E}">
        <p14:creationId xmlns:p14="http://schemas.microsoft.com/office/powerpoint/2010/main" val="11569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2. CONTROL PROYECTOS</a:t>
            </a:r>
            <a:endParaRPr lang="es-CO" sz="7200" dirty="0"/>
          </a:p>
        </p:txBody>
      </p:sp>
    </p:spTree>
    <p:extLst>
      <p:ext uri="{BB962C8B-B14F-4D97-AF65-F5344CB8AC3E}">
        <p14:creationId xmlns:p14="http://schemas.microsoft.com/office/powerpoint/2010/main" val="18676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54079" y="204068"/>
            <a:ext cx="11718757" cy="4524315"/>
          </a:xfrm>
          <a:prstGeom prst="rect">
            <a:avLst/>
          </a:prstGeom>
          <a:noFill/>
        </p:spPr>
        <p:txBody>
          <a:bodyPr wrap="square" rtlCol="0">
            <a:spAutoFit/>
          </a:bodyPr>
          <a:lstStyle/>
          <a:p>
            <a:r>
              <a:rPr lang="es-CO" b="1" dirty="0"/>
              <a:t>AVANCE ESTIMADO: 30.9%</a:t>
            </a:r>
          </a:p>
          <a:p>
            <a:r>
              <a:rPr lang="es-CO" b="1" dirty="0"/>
              <a:t>ETAPA ACTUAL -&gt; DISEÑO (INICIO 1 DE NOVIEMBRE 2018 – FIN 10 DE JUNIO 2019)</a:t>
            </a:r>
          </a:p>
          <a:p>
            <a:pPr marL="285750" indent="-285750">
              <a:buFont typeface="Arial" panose="020B0604020202020204" pitchFamily="34" charset="0"/>
              <a:buChar char="•"/>
            </a:pPr>
            <a:r>
              <a:rPr lang="es-CO" dirty="0"/>
              <a:t>SE AVANZÓ EN LA ELABORACIÓN DE LA MAQUETA PARA LOS FLUJOS DE USO RELACIONADOS CON LA GENERACIÓN DE INFORMES.</a:t>
            </a:r>
          </a:p>
          <a:p>
            <a:pPr marL="285750" indent="-285750">
              <a:buFont typeface="Arial" panose="020B0604020202020204" pitchFamily="34" charset="0"/>
              <a:buChar char="•"/>
            </a:pPr>
            <a:r>
              <a:rPr lang="es-CO" dirty="0"/>
              <a:t>SE MODIFICÓ EL MODELO DE DATOS DE ACUERDO CON LA MAQUETA.</a:t>
            </a:r>
          </a:p>
          <a:p>
            <a:r>
              <a:rPr lang="es-CO" b="1" dirty="0"/>
              <a:t>ENTREGABLES DISEÑO -&gt; </a:t>
            </a:r>
            <a:r>
              <a:rPr lang="es-CO" b="1" dirty="0">
                <a:solidFill>
                  <a:schemeClr val="accent2">
                    <a:lumMod val="50000"/>
                  </a:schemeClr>
                </a:solidFill>
              </a:rPr>
              <a:t>FECHA FIN CRONOGRAMA -&gt; 10 JUN 2019</a:t>
            </a:r>
          </a:p>
          <a:p>
            <a:endParaRPr lang="es-CO" dirty="0"/>
          </a:p>
          <a:p>
            <a:endParaRPr lang="es-CO" dirty="0"/>
          </a:p>
          <a:p>
            <a:endParaRPr lang="es-CO" dirty="0"/>
          </a:p>
          <a:p>
            <a:endParaRPr lang="es-CO" dirty="0"/>
          </a:p>
          <a:p>
            <a:endParaRPr lang="es-CO" dirty="0"/>
          </a:p>
          <a:p>
            <a:endParaRPr lang="es-CO" dirty="0"/>
          </a:p>
          <a:p>
            <a:endParaRPr lang="es-CO" dirty="0"/>
          </a:p>
          <a:p>
            <a:endParaRPr lang="es-CO" b="1" dirty="0"/>
          </a:p>
          <a:p>
            <a:r>
              <a:rPr lang="es-CO" b="1" dirty="0"/>
              <a:t>PASOS A SEGUIR:</a:t>
            </a:r>
          </a:p>
          <a:p>
            <a:pPr marL="285750" indent="-285750">
              <a:buFont typeface="Arial" panose="020B0604020202020204" pitchFamily="34" charset="0"/>
              <a:buChar char="•"/>
            </a:pPr>
            <a:r>
              <a:rPr lang="es-CO" dirty="0"/>
              <a:t>FINALIZAR WIREFRAME (MAQUETA)</a:t>
            </a:r>
          </a:p>
        </p:txBody>
      </p:sp>
      <p:sp>
        <p:nvSpPr>
          <p:cNvPr id="4" name="Rectángulo 3">
            <a:extLst>
              <a:ext uri="{FF2B5EF4-FFF2-40B4-BE49-F238E27FC236}">
                <a16:creationId xmlns:a16="http://schemas.microsoft.com/office/drawing/2014/main" id="{7D687017-6323-4CD0-82B5-8E7DD54CEBA5}"/>
              </a:ext>
            </a:extLst>
          </p:cNvPr>
          <p:cNvSpPr/>
          <p:nvPr/>
        </p:nvSpPr>
        <p:spPr>
          <a:xfrm>
            <a:off x="254079" y="4703214"/>
            <a:ext cx="1962973" cy="369332"/>
          </a:xfrm>
          <a:prstGeom prst="rect">
            <a:avLst/>
          </a:prstGeom>
        </p:spPr>
        <p:txBody>
          <a:bodyPr wrap="none">
            <a:spAutoFit/>
          </a:bodyPr>
          <a:lstStyle/>
          <a:p>
            <a:r>
              <a:rPr lang="es-CO" b="1" dirty="0"/>
              <a:t>POR ETAPAS FASES</a:t>
            </a:r>
          </a:p>
        </p:txBody>
      </p:sp>
      <p:sp>
        <p:nvSpPr>
          <p:cNvPr id="5" name="Rectángulo 4">
            <a:extLst>
              <a:ext uri="{FF2B5EF4-FFF2-40B4-BE49-F238E27FC236}">
                <a16:creationId xmlns:a16="http://schemas.microsoft.com/office/drawing/2014/main" id="{323A6450-AEEE-48B2-ADF7-7A23B46AE7AD}"/>
              </a:ext>
            </a:extLst>
          </p:cNvPr>
          <p:cNvSpPr/>
          <p:nvPr/>
        </p:nvSpPr>
        <p:spPr>
          <a:xfrm>
            <a:off x="8906399" y="1970371"/>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233002" y="1977421"/>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181288" y="1900497"/>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0522139" y="1885785"/>
            <a:ext cx="930029" cy="313310"/>
          </a:xfrm>
          <a:prstGeom prst="rect">
            <a:avLst/>
          </a:prstGeom>
          <a:noFill/>
        </p:spPr>
        <p:txBody>
          <a:bodyPr wrap="square" rtlCol="0">
            <a:spAutoFit/>
          </a:bodyPr>
          <a:lstStyle/>
          <a:p>
            <a:r>
              <a:rPr lang="es-CO" sz="1400" dirty="0"/>
              <a:t>Finalizada</a:t>
            </a:r>
          </a:p>
        </p:txBody>
      </p:sp>
      <p:pic>
        <p:nvPicPr>
          <p:cNvPr id="9" name="Imagen 8">
            <a:extLst>
              <a:ext uri="{FF2B5EF4-FFF2-40B4-BE49-F238E27FC236}">
                <a16:creationId xmlns:a16="http://schemas.microsoft.com/office/drawing/2014/main" id="{FE8E7525-DCE7-4FC8-9978-FBFF77A58514}"/>
              </a:ext>
            </a:extLst>
          </p:cNvPr>
          <p:cNvPicPr>
            <a:picLocks noChangeAspect="1"/>
          </p:cNvPicPr>
          <p:nvPr/>
        </p:nvPicPr>
        <p:blipFill>
          <a:blip r:embed="rId2"/>
          <a:stretch>
            <a:fillRect/>
          </a:stretch>
        </p:blipFill>
        <p:spPr>
          <a:xfrm>
            <a:off x="337207" y="1977421"/>
            <a:ext cx="5079920" cy="2062635"/>
          </a:xfrm>
          <a:prstGeom prst="rect">
            <a:avLst/>
          </a:prstGeom>
        </p:spPr>
      </p:pic>
      <p:pic>
        <p:nvPicPr>
          <p:cNvPr id="12" name="Imagen 11">
            <a:extLst>
              <a:ext uri="{FF2B5EF4-FFF2-40B4-BE49-F238E27FC236}">
                <a16:creationId xmlns:a16="http://schemas.microsoft.com/office/drawing/2014/main" id="{0A5F357D-FF87-4774-AD5F-E21EC85F49EB}"/>
              </a:ext>
            </a:extLst>
          </p:cNvPr>
          <p:cNvPicPr>
            <a:picLocks noChangeAspect="1"/>
          </p:cNvPicPr>
          <p:nvPr/>
        </p:nvPicPr>
        <p:blipFill>
          <a:blip r:embed="rId3"/>
          <a:stretch>
            <a:fillRect/>
          </a:stretch>
        </p:blipFill>
        <p:spPr>
          <a:xfrm>
            <a:off x="337207" y="5042143"/>
            <a:ext cx="11161325" cy="1550871"/>
          </a:xfrm>
          <a:prstGeom prst="rect">
            <a:avLst/>
          </a:prstGeom>
        </p:spPr>
      </p:pic>
      <p:sp>
        <p:nvSpPr>
          <p:cNvPr id="13" name="CuadroTexto 12">
            <a:extLst>
              <a:ext uri="{FF2B5EF4-FFF2-40B4-BE49-F238E27FC236}">
                <a16:creationId xmlns:a16="http://schemas.microsoft.com/office/drawing/2014/main" id="{355F2294-8491-415F-97AC-04D601C32004}"/>
              </a:ext>
            </a:extLst>
          </p:cNvPr>
          <p:cNvSpPr txBox="1"/>
          <p:nvPr/>
        </p:nvSpPr>
        <p:spPr>
          <a:xfrm>
            <a:off x="5420279" y="4461640"/>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Tree>
    <p:extLst>
      <p:ext uri="{BB962C8B-B14F-4D97-AF65-F5344CB8AC3E}">
        <p14:creationId xmlns:p14="http://schemas.microsoft.com/office/powerpoint/2010/main" val="203565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algn="ctr"/>
            <a:r>
              <a:rPr lang="es-ES" sz="7200" dirty="0"/>
              <a:t>PROYECTO 3. APRENDIZ PRECIOS</a:t>
            </a:r>
            <a:endParaRPr lang="es-CO" sz="7200" dirty="0"/>
          </a:p>
        </p:txBody>
      </p:sp>
    </p:spTree>
    <p:extLst>
      <p:ext uri="{BB962C8B-B14F-4D97-AF65-F5344CB8AC3E}">
        <p14:creationId xmlns:p14="http://schemas.microsoft.com/office/powerpoint/2010/main" val="385446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09499" y="187939"/>
            <a:ext cx="11718757" cy="1754326"/>
          </a:xfrm>
          <a:prstGeom prst="rect">
            <a:avLst/>
          </a:prstGeom>
          <a:noFill/>
        </p:spPr>
        <p:txBody>
          <a:bodyPr wrap="square" rtlCol="0">
            <a:spAutoFit/>
          </a:bodyPr>
          <a:lstStyle/>
          <a:p>
            <a:r>
              <a:rPr lang="es-CO" b="1" dirty="0"/>
              <a:t>AVANCE ESTIMADO:49%</a:t>
            </a:r>
          </a:p>
          <a:p>
            <a:r>
              <a:rPr lang="es-CO" b="1" dirty="0"/>
              <a:t>ETAPA ACTUAL -&gt; CONSOLIDACIÓN Y DEPURACIÓN DE INFORMACIÓN</a:t>
            </a:r>
          </a:p>
          <a:p>
            <a:pPr marL="285750" indent="-285750" algn="just">
              <a:buFont typeface="Arial" panose="020B0604020202020204" pitchFamily="34" charset="0"/>
              <a:buChar char="•"/>
            </a:pPr>
            <a:r>
              <a:rPr lang="es-ES" dirty="0"/>
              <a:t>SE FINALIZÓ EL CARGUE DE LAS VARIABLES EXÓGENAS EN LA BASE DE DATOS.</a:t>
            </a:r>
          </a:p>
          <a:p>
            <a:pPr marL="285750" indent="-285750" algn="just">
              <a:buFont typeface="Arial" panose="020B0604020202020204" pitchFamily="34" charset="0"/>
              <a:buChar char="•"/>
            </a:pPr>
            <a:r>
              <a:rPr lang="es-ES" dirty="0"/>
              <a:t>SE AVANZÓ EN EL REGISTRO DE PRESUPUESTOS ANTIGUOS EN LA BASE DE DATOS (PENDIENTES 12CASOS ATÍPICOS).</a:t>
            </a:r>
          </a:p>
          <a:p>
            <a:pPr marL="285750" indent="-285750" algn="just">
              <a:buFont typeface="Arial" panose="020B0604020202020204" pitchFamily="34" charset="0"/>
              <a:buChar char="•"/>
            </a:pPr>
            <a:r>
              <a:rPr lang="es-ES" dirty="0"/>
              <a:t>SE AVANZÓ EN LA NORMALIZACIÓN DE LA INFORMACIÓN DE CAPÍTULOS, SUB CAPÍTULOS E ÍTEMS PRESUPUESTALES COMO PARTE DE LA TAREA (VALIDAR Y DEPURAR INFORMACIÓN).</a:t>
            </a:r>
          </a:p>
        </p:txBody>
      </p:sp>
      <p:sp>
        <p:nvSpPr>
          <p:cNvPr id="5" name="Rectángulo 4">
            <a:extLst>
              <a:ext uri="{FF2B5EF4-FFF2-40B4-BE49-F238E27FC236}">
                <a16:creationId xmlns:a16="http://schemas.microsoft.com/office/drawing/2014/main" id="{323A6450-AEEE-48B2-ADF7-7A23B46AE7AD}"/>
              </a:ext>
            </a:extLst>
          </p:cNvPr>
          <p:cNvSpPr/>
          <p:nvPr/>
        </p:nvSpPr>
        <p:spPr>
          <a:xfrm>
            <a:off x="9482487" y="2216354"/>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Rectángulo 5">
            <a:extLst>
              <a:ext uri="{FF2B5EF4-FFF2-40B4-BE49-F238E27FC236}">
                <a16:creationId xmlns:a16="http://schemas.microsoft.com/office/drawing/2014/main" id="{6E862DEC-5C3B-42DB-ACFF-4F26877E0B78}"/>
              </a:ext>
            </a:extLst>
          </p:cNvPr>
          <p:cNvSpPr/>
          <p:nvPr/>
        </p:nvSpPr>
        <p:spPr>
          <a:xfrm>
            <a:off x="10809090" y="2223404"/>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042ED937-4F4A-454B-AD26-A4381BB44E85}"/>
              </a:ext>
            </a:extLst>
          </p:cNvPr>
          <p:cNvSpPr txBox="1"/>
          <p:nvPr/>
        </p:nvSpPr>
        <p:spPr>
          <a:xfrm>
            <a:off x="9757376" y="2146480"/>
            <a:ext cx="914165" cy="307777"/>
          </a:xfrm>
          <a:prstGeom prst="rect">
            <a:avLst/>
          </a:prstGeom>
          <a:noFill/>
        </p:spPr>
        <p:txBody>
          <a:bodyPr wrap="square" rtlCol="0">
            <a:spAutoFit/>
          </a:bodyPr>
          <a:lstStyle/>
          <a:p>
            <a:r>
              <a:rPr lang="es-CO" sz="1400" dirty="0"/>
              <a:t>En avance</a:t>
            </a:r>
          </a:p>
        </p:txBody>
      </p:sp>
      <p:sp>
        <p:nvSpPr>
          <p:cNvPr id="8" name="CuadroTexto 7">
            <a:extLst>
              <a:ext uri="{FF2B5EF4-FFF2-40B4-BE49-F238E27FC236}">
                <a16:creationId xmlns:a16="http://schemas.microsoft.com/office/drawing/2014/main" id="{B7BAFC83-2713-4170-BEF2-DF11286ECFF0}"/>
              </a:ext>
            </a:extLst>
          </p:cNvPr>
          <p:cNvSpPr txBox="1"/>
          <p:nvPr/>
        </p:nvSpPr>
        <p:spPr>
          <a:xfrm>
            <a:off x="11098227" y="2131768"/>
            <a:ext cx="930029" cy="313310"/>
          </a:xfrm>
          <a:prstGeom prst="rect">
            <a:avLst/>
          </a:prstGeom>
          <a:noFill/>
        </p:spPr>
        <p:txBody>
          <a:bodyPr wrap="square" rtlCol="0">
            <a:spAutoFit/>
          </a:bodyPr>
          <a:lstStyle/>
          <a:p>
            <a:r>
              <a:rPr lang="es-CO" sz="1400" dirty="0"/>
              <a:t>Finalizada</a:t>
            </a:r>
          </a:p>
        </p:txBody>
      </p:sp>
      <p:sp>
        <p:nvSpPr>
          <p:cNvPr id="16" name="Rectángulo 15">
            <a:extLst>
              <a:ext uri="{FF2B5EF4-FFF2-40B4-BE49-F238E27FC236}">
                <a16:creationId xmlns:a16="http://schemas.microsoft.com/office/drawing/2014/main" id="{5431BEC0-ACAD-4483-86D6-69626E9328FE}"/>
              </a:ext>
            </a:extLst>
          </p:cNvPr>
          <p:cNvSpPr/>
          <p:nvPr/>
        </p:nvSpPr>
        <p:spPr>
          <a:xfrm>
            <a:off x="323354" y="1871971"/>
            <a:ext cx="4013119" cy="369332"/>
          </a:xfrm>
          <a:prstGeom prst="rect">
            <a:avLst/>
          </a:prstGeom>
        </p:spPr>
        <p:txBody>
          <a:bodyPr wrap="square">
            <a:spAutoFit/>
          </a:bodyPr>
          <a:lstStyle/>
          <a:p>
            <a:r>
              <a:rPr lang="es-CO" b="1" dirty="0"/>
              <a:t>ESTADO ETAPA ACTUAL</a:t>
            </a:r>
            <a:endParaRPr lang="es-CO" b="1" dirty="0">
              <a:solidFill>
                <a:schemeClr val="accent2">
                  <a:lumMod val="50000"/>
                </a:schemeClr>
              </a:solidFill>
            </a:endParaRPr>
          </a:p>
        </p:txBody>
      </p:sp>
      <p:pic>
        <p:nvPicPr>
          <p:cNvPr id="9" name="Imagen 8">
            <a:extLst>
              <a:ext uri="{FF2B5EF4-FFF2-40B4-BE49-F238E27FC236}">
                <a16:creationId xmlns:a16="http://schemas.microsoft.com/office/drawing/2014/main" id="{ABEBE772-F979-43F4-ABA8-E6BBCC68BA83}"/>
              </a:ext>
            </a:extLst>
          </p:cNvPr>
          <p:cNvPicPr>
            <a:picLocks noChangeAspect="1"/>
          </p:cNvPicPr>
          <p:nvPr/>
        </p:nvPicPr>
        <p:blipFill>
          <a:blip r:embed="rId2"/>
          <a:stretch>
            <a:fillRect/>
          </a:stretch>
        </p:blipFill>
        <p:spPr>
          <a:xfrm>
            <a:off x="416676" y="2361724"/>
            <a:ext cx="4063600" cy="1800281"/>
          </a:xfrm>
          <a:prstGeom prst="rect">
            <a:avLst/>
          </a:prstGeom>
        </p:spPr>
      </p:pic>
      <p:pic>
        <p:nvPicPr>
          <p:cNvPr id="11" name="Imagen 10">
            <a:extLst>
              <a:ext uri="{FF2B5EF4-FFF2-40B4-BE49-F238E27FC236}">
                <a16:creationId xmlns:a16="http://schemas.microsoft.com/office/drawing/2014/main" id="{7AB379C6-295A-4DF7-8810-3B05C686146B}"/>
              </a:ext>
            </a:extLst>
          </p:cNvPr>
          <p:cNvPicPr>
            <a:picLocks noChangeAspect="1"/>
          </p:cNvPicPr>
          <p:nvPr/>
        </p:nvPicPr>
        <p:blipFill>
          <a:blip r:embed="rId3"/>
          <a:stretch>
            <a:fillRect/>
          </a:stretch>
        </p:blipFill>
        <p:spPr>
          <a:xfrm>
            <a:off x="406483" y="4673997"/>
            <a:ext cx="11718757" cy="1916071"/>
          </a:xfrm>
          <a:prstGeom prst="rect">
            <a:avLst/>
          </a:prstGeom>
        </p:spPr>
      </p:pic>
      <p:sp>
        <p:nvSpPr>
          <p:cNvPr id="17" name="Rectángulo 16">
            <a:extLst>
              <a:ext uri="{FF2B5EF4-FFF2-40B4-BE49-F238E27FC236}">
                <a16:creationId xmlns:a16="http://schemas.microsoft.com/office/drawing/2014/main" id="{A3638435-76A2-4284-9D48-D5B6D694E1D0}"/>
              </a:ext>
            </a:extLst>
          </p:cNvPr>
          <p:cNvSpPr/>
          <p:nvPr/>
        </p:nvSpPr>
        <p:spPr>
          <a:xfrm>
            <a:off x="323354" y="4243320"/>
            <a:ext cx="4013119" cy="369332"/>
          </a:xfrm>
          <a:prstGeom prst="rect">
            <a:avLst/>
          </a:prstGeom>
        </p:spPr>
        <p:txBody>
          <a:bodyPr wrap="square">
            <a:spAutoFit/>
          </a:bodyPr>
          <a:lstStyle/>
          <a:p>
            <a:r>
              <a:rPr lang="es-CO" b="1" dirty="0"/>
              <a:t>POR ETAPAS</a:t>
            </a:r>
            <a:endParaRPr lang="es-CO" b="1" dirty="0">
              <a:solidFill>
                <a:schemeClr val="accent2">
                  <a:lumMod val="50000"/>
                </a:schemeClr>
              </a:solidFill>
            </a:endParaRPr>
          </a:p>
        </p:txBody>
      </p:sp>
      <p:sp>
        <p:nvSpPr>
          <p:cNvPr id="18" name="CuadroTexto 17">
            <a:extLst>
              <a:ext uri="{FF2B5EF4-FFF2-40B4-BE49-F238E27FC236}">
                <a16:creationId xmlns:a16="http://schemas.microsoft.com/office/drawing/2014/main" id="{529CE831-AF75-4063-B479-DBCD6C17E821}"/>
              </a:ext>
            </a:extLst>
          </p:cNvPr>
          <p:cNvSpPr txBox="1"/>
          <p:nvPr/>
        </p:nvSpPr>
        <p:spPr>
          <a:xfrm>
            <a:off x="6412760" y="4211265"/>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spTree>
    <p:extLst>
      <p:ext uri="{BB962C8B-B14F-4D97-AF65-F5344CB8AC3E}">
        <p14:creationId xmlns:p14="http://schemas.microsoft.com/office/powerpoint/2010/main" val="406357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4. PILOTO APRENDIZ FORMATOS</a:t>
            </a:r>
            <a:endParaRPr lang="es-CO" sz="7200" dirty="0"/>
          </a:p>
        </p:txBody>
      </p:sp>
    </p:spTree>
    <p:extLst>
      <p:ext uri="{BB962C8B-B14F-4D97-AF65-F5344CB8AC3E}">
        <p14:creationId xmlns:p14="http://schemas.microsoft.com/office/powerpoint/2010/main" val="160911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69232" y="213802"/>
            <a:ext cx="11253536" cy="1477328"/>
          </a:xfrm>
          <a:prstGeom prst="rect">
            <a:avLst/>
          </a:prstGeom>
          <a:noFill/>
        </p:spPr>
        <p:txBody>
          <a:bodyPr wrap="square" rtlCol="0">
            <a:spAutoFit/>
          </a:bodyPr>
          <a:lstStyle/>
          <a:p>
            <a:r>
              <a:rPr lang="es-CO" b="1" dirty="0"/>
              <a:t>AVANCE ESTIMADO: 46%</a:t>
            </a:r>
          </a:p>
          <a:p>
            <a:r>
              <a:rPr lang="es-CO" b="1" dirty="0"/>
              <a:t>AVANCES</a:t>
            </a:r>
            <a:endParaRPr lang="es-CO" dirty="0"/>
          </a:p>
          <a:p>
            <a:pPr marL="285750" indent="-285750">
              <a:buFont typeface="Arial" panose="020B0604020202020204" pitchFamily="34" charset="0"/>
              <a:buChar char="•"/>
            </a:pPr>
            <a:r>
              <a:rPr lang="es-ES" dirty="0"/>
              <a:t>DURANTE ESTA SEMANA NO SE TUVO NINGÚN AVANCE DEBIDO A QUE SE PRIORIZARON OTRAS ACTIVIDADES, SIN EMBARGO, PARA EL DÍA 15 DE FEBRERO DE 2019 SE PACTÓ REUNIÓN PARA FIJAR LAS FECHAS DE PUESTA EN MARCHA DE LOS FORMATOS YA IMPLEMENTADOS Y LOS FALTANTES.</a:t>
            </a:r>
            <a:endParaRPr lang="es-CO" dirty="0"/>
          </a:p>
        </p:txBody>
      </p:sp>
      <p:sp>
        <p:nvSpPr>
          <p:cNvPr id="4" name="Rectángulo 3">
            <a:extLst>
              <a:ext uri="{FF2B5EF4-FFF2-40B4-BE49-F238E27FC236}">
                <a16:creationId xmlns:a16="http://schemas.microsoft.com/office/drawing/2014/main" id="{546CD098-96BC-4A71-9B10-EC6210DA1A28}"/>
              </a:ext>
            </a:extLst>
          </p:cNvPr>
          <p:cNvSpPr/>
          <p:nvPr/>
        </p:nvSpPr>
        <p:spPr>
          <a:xfrm>
            <a:off x="469232" y="2938066"/>
            <a:ext cx="10315934" cy="369332"/>
          </a:xfrm>
          <a:prstGeom prst="rect">
            <a:avLst/>
          </a:prstGeom>
        </p:spPr>
        <p:txBody>
          <a:bodyPr wrap="square">
            <a:spAutoFit/>
          </a:bodyPr>
          <a:lstStyle/>
          <a:p>
            <a:pPr algn="just"/>
            <a:r>
              <a:rPr lang="es-CO" b="1" dirty="0"/>
              <a:t>IMPLEMENTACIÓN REVISIÓN DE OBRA (76%) - &gt; </a:t>
            </a:r>
            <a:r>
              <a:rPr lang="es-CO" b="1" dirty="0">
                <a:solidFill>
                  <a:schemeClr val="accent2">
                    <a:lumMod val="50000"/>
                  </a:schemeClr>
                </a:solidFill>
              </a:rPr>
              <a:t>FECHA LÍMITE SEGÚN CROMOGRAMA - &gt; </a:t>
            </a:r>
            <a:r>
              <a:rPr lang="es-CO" dirty="0">
                <a:solidFill>
                  <a:schemeClr val="accent2">
                    <a:lumMod val="50000"/>
                  </a:schemeClr>
                </a:solidFill>
              </a:rPr>
              <a:t>30 JUL 2019</a:t>
            </a:r>
          </a:p>
        </p:txBody>
      </p:sp>
      <p:sp>
        <p:nvSpPr>
          <p:cNvPr id="8" name="Rectángulo 7">
            <a:extLst>
              <a:ext uri="{FF2B5EF4-FFF2-40B4-BE49-F238E27FC236}">
                <a16:creationId xmlns:a16="http://schemas.microsoft.com/office/drawing/2014/main" id="{58930A72-7777-4B55-97DA-73DAC20B155E}"/>
              </a:ext>
            </a:extLst>
          </p:cNvPr>
          <p:cNvSpPr/>
          <p:nvPr/>
        </p:nvSpPr>
        <p:spPr>
          <a:xfrm>
            <a:off x="9169635" y="6549983"/>
            <a:ext cx="302602" cy="163266"/>
          </a:xfrm>
          <a:prstGeom prst="rect">
            <a:avLst/>
          </a:prstGeom>
          <a:solidFill>
            <a:srgbClr val="C659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A261B6B-49AE-4152-8DDF-ABCCE3695BFA}"/>
              </a:ext>
            </a:extLst>
          </p:cNvPr>
          <p:cNvSpPr/>
          <p:nvPr/>
        </p:nvSpPr>
        <p:spPr>
          <a:xfrm>
            <a:off x="10496238" y="6557033"/>
            <a:ext cx="288928" cy="163265"/>
          </a:xfrm>
          <a:prstGeom prst="rect">
            <a:avLst/>
          </a:prstGeom>
          <a:solidFill>
            <a:srgbClr val="C6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E86D29B3-EA6F-4165-A356-D0488369238A}"/>
              </a:ext>
            </a:extLst>
          </p:cNvPr>
          <p:cNvSpPr txBox="1"/>
          <p:nvPr/>
        </p:nvSpPr>
        <p:spPr>
          <a:xfrm>
            <a:off x="9444524" y="6480109"/>
            <a:ext cx="914165" cy="307777"/>
          </a:xfrm>
          <a:prstGeom prst="rect">
            <a:avLst/>
          </a:prstGeom>
          <a:noFill/>
        </p:spPr>
        <p:txBody>
          <a:bodyPr wrap="square" rtlCol="0">
            <a:spAutoFit/>
          </a:bodyPr>
          <a:lstStyle/>
          <a:p>
            <a:r>
              <a:rPr lang="es-CO" sz="1400" dirty="0"/>
              <a:t>En avance</a:t>
            </a:r>
          </a:p>
        </p:txBody>
      </p:sp>
      <p:sp>
        <p:nvSpPr>
          <p:cNvPr id="11" name="CuadroTexto 10">
            <a:extLst>
              <a:ext uri="{FF2B5EF4-FFF2-40B4-BE49-F238E27FC236}">
                <a16:creationId xmlns:a16="http://schemas.microsoft.com/office/drawing/2014/main" id="{47B996D8-7678-4982-88A2-E94F4F03A2A4}"/>
              </a:ext>
            </a:extLst>
          </p:cNvPr>
          <p:cNvSpPr txBox="1"/>
          <p:nvPr/>
        </p:nvSpPr>
        <p:spPr>
          <a:xfrm>
            <a:off x="10785375" y="6465397"/>
            <a:ext cx="930029" cy="313310"/>
          </a:xfrm>
          <a:prstGeom prst="rect">
            <a:avLst/>
          </a:prstGeom>
          <a:noFill/>
        </p:spPr>
        <p:txBody>
          <a:bodyPr wrap="square" rtlCol="0">
            <a:spAutoFit/>
          </a:bodyPr>
          <a:lstStyle/>
          <a:p>
            <a:r>
              <a:rPr lang="es-CO" sz="1400" dirty="0"/>
              <a:t>Finalizada</a:t>
            </a:r>
          </a:p>
        </p:txBody>
      </p:sp>
      <p:sp>
        <p:nvSpPr>
          <p:cNvPr id="12" name="Rectángulo 11">
            <a:extLst>
              <a:ext uri="{FF2B5EF4-FFF2-40B4-BE49-F238E27FC236}">
                <a16:creationId xmlns:a16="http://schemas.microsoft.com/office/drawing/2014/main" id="{71C3DBE7-AFCB-4074-B81D-253C7F8F3009}"/>
              </a:ext>
            </a:extLst>
          </p:cNvPr>
          <p:cNvSpPr/>
          <p:nvPr/>
        </p:nvSpPr>
        <p:spPr>
          <a:xfrm>
            <a:off x="469232" y="1605457"/>
            <a:ext cx="11253536" cy="1200329"/>
          </a:xfrm>
          <a:prstGeom prst="rect">
            <a:avLst/>
          </a:prstGeom>
        </p:spPr>
        <p:txBody>
          <a:bodyPr wrap="square">
            <a:spAutoFit/>
          </a:bodyPr>
          <a:lstStyle/>
          <a:p>
            <a:r>
              <a:rPr lang="es-CO" b="1" dirty="0"/>
              <a:t>PASOS A SEGUIR:</a:t>
            </a:r>
          </a:p>
          <a:p>
            <a:pPr marL="285750" indent="-285750">
              <a:buFont typeface="Arial" panose="020B0604020202020204" pitchFamily="34" charset="0"/>
              <a:buChar char="•"/>
            </a:pPr>
            <a:r>
              <a:rPr lang="es-CO" dirty="0"/>
              <a:t>PACTAR FECHA DE PUESTA EN MARCHA DE LOS FORMATOS ACTUALES CON EL EQUIPO DE CINE COLOMBIA</a:t>
            </a:r>
          </a:p>
          <a:p>
            <a:pPr marL="285750" indent="-285750">
              <a:buFont typeface="Arial" panose="020B0604020202020204" pitchFamily="34" charset="0"/>
              <a:buChar char="•"/>
            </a:pPr>
            <a:r>
              <a:rPr lang="es-CO" dirty="0"/>
              <a:t>IMPLEMENTAR LAS 5 ACCIONES DE MEJORA IDENTIFICADAS</a:t>
            </a:r>
          </a:p>
          <a:p>
            <a:pPr marL="285750" indent="-285750">
              <a:buFont typeface="Arial" panose="020B0604020202020204" pitchFamily="34" charset="0"/>
              <a:buChar char="•"/>
            </a:pPr>
            <a:r>
              <a:rPr lang="es-CO" dirty="0"/>
              <a:t>IMPLEMENTAR LOS FORMATOS RESTANTES </a:t>
            </a:r>
          </a:p>
        </p:txBody>
      </p:sp>
      <p:sp>
        <p:nvSpPr>
          <p:cNvPr id="13" name="CuadroTexto 12">
            <a:extLst>
              <a:ext uri="{FF2B5EF4-FFF2-40B4-BE49-F238E27FC236}">
                <a16:creationId xmlns:a16="http://schemas.microsoft.com/office/drawing/2014/main" id="{375916FD-A53F-4877-838E-1C0EAA04897E}"/>
              </a:ext>
            </a:extLst>
          </p:cNvPr>
          <p:cNvSpPr txBox="1"/>
          <p:nvPr/>
        </p:nvSpPr>
        <p:spPr>
          <a:xfrm>
            <a:off x="413205" y="6314275"/>
            <a:ext cx="5682795" cy="307777"/>
          </a:xfrm>
          <a:prstGeom prst="rect">
            <a:avLst/>
          </a:prstGeom>
          <a:noFill/>
        </p:spPr>
        <p:txBody>
          <a:bodyPr wrap="square" rtlCol="0">
            <a:spAutoFit/>
          </a:bodyPr>
          <a:lstStyle/>
          <a:p>
            <a:r>
              <a:rPr lang="es-CO" sz="1400" i="1" dirty="0">
                <a:solidFill>
                  <a:srgbClr val="000000"/>
                </a:solidFill>
                <a:latin typeface="Calibri" panose="020F0502020204030204" pitchFamily="34" charset="0"/>
              </a:rPr>
              <a:t>Diferencia porcentual = (Avance real – Avance esperado ) / Avance esperado</a:t>
            </a:r>
            <a:endParaRPr lang="es-CO" sz="1400" i="1" dirty="0"/>
          </a:p>
        </p:txBody>
      </p:sp>
      <p:pic>
        <p:nvPicPr>
          <p:cNvPr id="15" name="Imagen 14">
            <a:extLst>
              <a:ext uri="{FF2B5EF4-FFF2-40B4-BE49-F238E27FC236}">
                <a16:creationId xmlns:a16="http://schemas.microsoft.com/office/drawing/2014/main" id="{1EC264E9-B51A-4B84-AB62-073E9995CF62}"/>
              </a:ext>
            </a:extLst>
          </p:cNvPr>
          <p:cNvPicPr>
            <a:picLocks noChangeAspect="1"/>
          </p:cNvPicPr>
          <p:nvPr/>
        </p:nvPicPr>
        <p:blipFill>
          <a:blip r:embed="rId2"/>
          <a:stretch>
            <a:fillRect/>
          </a:stretch>
        </p:blipFill>
        <p:spPr>
          <a:xfrm>
            <a:off x="611475" y="3643820"/>
            <a:ext cx="11253536" cy="1798557"/>
          </a:xfrm>
          <a:prstGeom prst="rect">
            <a:avLst/>
          </a:prstGeom>
        </p:spPr>
      </p:pic>
    </p:spTree>
    <p:extLst>
      <p:ext uri="{BB962C8B-B14F-4D97-AF65-F5344CB8AC3E}">
        <p14:creationId xmlns:p14="http://schemas.microsoft.com/office/powerpoint/2010/main" val="417385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00" y="1409700"/>
            <a:ext cx="11068050" cy="2308324"/>
          </a:xfrm>
          <a:prstGeom prst="rect">
            <a:avLst/>
          </a:prstGeom>
          <a:noFill/>
        </p:spPr>
        <p:txBody>
          <a:bodyPr wrap="square" rtlCol="0">
            <a:spAutoFit/>
          </a:bodyPr>
          <a:lstStyle/>
          <a:p>
            <a:pPr lvl="1" algn="ctr"/>
            <a:r>
              <a:rPr lang="es-ES" sz="7200" dirty="0"/>
              <a:t>PROYECTO 5. CALIFICACIÓN CONTRATISTAS</a:t>
            </a:r>
            <a:endParaRPr lang="es-CO" sz="7200" dirty="0"/>
          </a:p>
        </p:txBody>
      </p:sp>
    </p:spTree>
    <p:extLst>
      <p:ext uri="{BB962C8B-B14F-4D97-AF65-F5344CB8AC3E}">
        <p14:creationId xmlns:p14="http://schemas.microsoft.com/office/powerpoint/2010/main" val="75545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17089</TotalTime>
  <Words>1048</Words>
  <Application>Microsoft Office PowerPoint</Application>
  <PresentationFormat>Panorámica</PresentationFormat>
  <Paragraphs>162</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ODDS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Parra</dc:creator>
  <cp:lastModifiedBy>PROYECTO</cp:lastModifiedBy>
  <cp:revision>719</cp:revision>
  <dcterms:created xsi:type="dcterms:W3CDTF">2018-06-13T17:56:08Z</dcterms:created>
  <dcterms:modified xsi:type="dcterms:W3CDTF">2019-02-15T15:21:40Z</dcterms:modified>
</cp:coreProperties>
</file>