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312" r:id="rId3"/>
    <p:sldId id="308" r:id="rId4"/>
    <p:sldId id="304" r:id="rId5"/>
    <p:sldId id="309" r:id="rId6"/>
    <p:sldId id="305" r:id="rId7"/>
    <p:sldId id="318" r:id="rId8"/>
    <p:sldId id="306" r:id="rId9"/>
    <p:sldId id="307" r:id="rId10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OYECTO" initials="P" lastIdx="1" clrIdx="0">
    <p:extLst>
      <p:ext uri="{19B8F6BF-5375-455C-9EA6-DF929625EA0E}">
        <p15:presenceInfo xmlns:p15="http://schemas.microsoft.com/office/powerpoint/2012/main" userId="PROYECT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343"/>
    <a:srgbClr val="C65911"/>
    <a:srgbClr val="FF2525"/>
    <a:srgbClr val="FFD966"/>
    <a:srgbClr val="C6E0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71" d="100"/>
          <a:sy n="71" d="100"/>
        </p:scale>
        <p:origin x="4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22/07/2019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30680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22/07/2019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09667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22/07/2019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37323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22/07/2019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14484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22/07/2019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18990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22/07/2019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94935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22/07/2019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02277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22/07/2019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10065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22/07/2019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0786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22/07/2019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22295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22/07/2019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66753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9C318-B322-495D-B405-3C6E8417CFF6}" type="datetimeFigureOut">
              <a:rPr lang="es-CO" smtClean="0"/>
              <a:t>22/07/2019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97238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61975" y="509155"/>
            <a:ext cx="1106805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7200" dirty="0"/>
              <a:t>SEGUIMIENTO UNIDAD ANALÍTICA</a:t>
            </a:r>
          </a:p>
          <a:p>
            <a:pPr algn="ctr"/>
            <a:r>
              <a:rPr lang="es-CO" sz="7200" dirty="0" smtClean="0"/>
              <a:t>15</a:t>
            </a:r>
            <a:r>
              <a:rPr lang="es-CO" sz="7200" dirty="0" smtClean="0"/>
              <a:t> </a:t>
            </a:r>
            <a:r>
              <a:rPr lang="es-CO" sz="7200" dirty="0"/>
              <a:t>DE JUL DE 2019</a:t>
            </a:r>
          </a:p>
          <a:p>
            <a:pPr algn="ctr"/>
            <a:r>
              <a:rPr lang="es-CO" sz="4400" dirty="0"/>
              <a:t>PERIODO: </a:t>
            </a:r>
            <a:r>
              <a:rPr lang="es-CO" sz="4400" dirty="0" smtClean="0"/>
              <a:t>08</a:t>
            </a:r>
            <a:r>
              <a:rPr lang="es-CO" sz="4400" dirty="0" smtClean="0"/>
              <a:t> </a:t>
            </a:r>
            <a:r>
              <a:rPr lang="es-CO" sz="4400" dirty="0" smtClean="0"/>
              <a:t>jul </a:t>
            </a:r>
            <a:r>
              <a:rPr lang="es-CO" sz="4400" dirty="0"/>
              <a:t>– </a:t>
            </a:r>
            <a:r>
              <a:rPr lang="es-CO" sz="4400" dirty="0" smtClean="0"/>
              <a:t>14</a:t>
            </a:r>
            <a:r>
              <a:rPr lang="es-CO" sz="4400" dirty="0" smtClean="0"/>
              <a:t> </a:t>
            </a:r>
            <a:r>
              <a:rPr lang="es-CO" sz="4400" dirty="0"/>
              <a:t>jul</a:t>
            </a:r>
          </a:p>
        </p:txBody>
      </p:sp>
    </p:spTree>
    <p:extLst>
      <p:ext uri="{BB962C8B-B14F-4D97-AF65-F5344CB8AC3E}">
        <p14:creationId xmlns:p14="http://schemas.microsoft.com/office/powerpoint/2010/main" val="211032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94740" y="0"/>
            <a:ext cx="1106805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/>
              <a:t>ÍNDICE</a:t>
            </a:r>
          </a:p>
          <a:p>
            <a:r>
              <a:rPr lang="es-CO" sz="2000" dirty="0">
                <a:hlinkClick r:id="rId2" action="ppaction://hlinksldjump"/>
              </a:rPr>
              <a:t>1. RESUMEN GENERAL</a:t>
            </a:r>
            <a:endParaRPr lang="es-CO" sz="2000" dirty="0"/>
          </a:p>
          <a:p>
            <a:r>
              <a:rPr lang="es-CO" sz="2000" dirty="0">
                <a:hlinkClick r:id="rId3" action="ppaction://hlinksldjump"/>
              </a:rPr>
              <a:t>1.1. LOGROS Y AVANCE PROYECTOS</a:t>
            </a:r>
            <a:endParaRPr lang="es-CO" sz="2000" dirty="0"/>
          </a:p>
          <a:p>
            <a:r>
              <a:rPr lang="es-CO" sz="2000" dirty="0">
                <a:hlinkClick r:id="rId4" action="ppaction://hlinksldjump"/>
              </a:rPr>
              <a:t>1.2. ESTADO PROGRAMA DE PROYECTOS</a:t>
            </a:r>
            <a:endParaRPr lang="es-CO" sz="2000" dirty="0"/>
          </a:p>
          <a:p>
            <a:r>
              <a:rPr lang="es-CO" sz="2000" dirty="0">
                <a:hlinkClick r:id="rId5" action="ppaction://hlinksldjump"/>
              </a:rPr>
              <a:t>1.3. LOGROS Y AVANCE MEJORAMIENTO </a:t>
            </a:r>
            <a:r>
              <a:rPr lang="es-CO" sz="2000" dirty="0" smtClean="0">
                <a:hlinkClick r:id="rId5" action="ppaction://hlinksldjump"/>
              </a:rPr>
              <a:t>UNIDAD</a:t>
            </a:r>
            <a:endParaRPr lang="es-CO" sz="2000" dirty="0" smtClean="0"/>
          </a:p>
          <a:p>
            <a:r>
              <a:rPr lang="es-CO" sz="2000" dirty="0" smtClean="0">
                <a:hlinkClick r:id="rId6" action="ppaction://hlinksldjump"/>
              </a:rPr>
              <a:t>1.4. </a:t>
            </a:r>
            <a:r>
              <a:rPr lang="es-CO" sz="2000" dirty="0">
                <a:hlinkClick r:id="rId6" action="ppaction://hlinksldjump"/>
              </a:rPr>
              <a:t>LOGROS Y AVANCE </a:t>
            </a:r>
            <a:r>
              <a:rPr lang="es-CO" sz="2000" dirty="0" smtClean="0">
                <a:hlinkClick r:id="rId6" action="ppaction://hlinksldjump"/>
              </a:rPr>
              <a:t>PROYECCIÓN DE VARIABLES</a:t>
            </a:r>
            <a:endParaRPr lang="es-CO" sz="2000" dirty="0"/>
          </a:p>
          <a:p>
            <a:r>
              <a:rPr lang="es-CO" sz="2000" dirty="0" smtClean="0">
                <a:hlinkClick r:id="rId7" action="ppaction://hlinksldjump"/>
              </a:rPr>
              <a:t>1.5. </a:t>
            </a:r>
            <a:r>
              <a:rPr lang="es-CO" sz="2000" dirty="0">
                <a:hlinkClick r:id="rId7" action="ppaction://hlinksldjump"/>
              </a:rPr>
              <a:t>LOGROS Y AVANCE ATENCIÓN </a:t>
            </a:r>
            <a:r>
              <a:rPr lang="es-CO" sz="2000" dirty="0" smtClean="0">
                <a:hlinkClick r:id="rId7" action="ppaction://hlinksldjump"/>
              </a:rPr>
              <a:t>REQUERIMIENTOS</a:t>
            </a:r>
            <a:endParaRPr lang="es-CO" sz="2000" dirty="0"/>
          </a:p>
        </p:txBody>
      </p:sp>
    </p:spTree>
    <p:extLst>
      <p:ext uri="{BB962C8B-B14F-4D97-AF65-F5344CB8AC3E}">
        <p14:creationId xmlns:p14="http://schemas.microsoft.com/office/powerpoint/2010/main" val="94908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61975" y="509155"/>
            <a:ext cx="11068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7200" dirty="0"/>
              <a:t>RESUMEN GENERAL</a:t>
            </a:r>
          </a:p>
        </p:txBody>
      </p:sp>
    </p:spTree>
    <p:extLst>
      <p:ext uri="{BB962C8B-B14F-4D97-AF65-F5344CB8AC3E}">
        <p14:creationId xmlns:p14="http://schemas.microsoft.com/office/powerpoint/2010/main" val="113668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xmlns="" id="{3E247611-7032-494C-AE3A-9755FA8E1182}"/>
              </a:ext>
            </a:extLst>
          </p:cNvPr>
          <p:cNvSpPr txBox="1"/>
          <p:nvPr/>
        </p:nvSpPr>
        <p:spPr>
          <a:xfrm>
            <a:off x="224269" y="131619"/>
            <a:ext cx="11684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dirty="0"/>
              <a:t>RESUMEN GENERAL – LOGROS Y AVANCE </a:t>
            </a:r>
            <a:r>
              <a:rPr lang="es-CO" sz="2800" dirty="0" smtClean="0"/>
              <a:t>PROYECTOS Y PROCESOS MISIONALES</a:t>
            </a:r>
            <a:endParaRPr lang="es-CO" sz="28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DC1BEC5A-350C-4E03-BD92-F03E9F611ED2}"/>
              </a:ext>
            </a:extLst>
          </p:cNvPr>
          <p:cNvSpPr txBox="1"/>
          <p:nvPr/>
        </p:nvSpPr>
        <p:spPr>
          <a:xfrm>
            <a:off x="283153" y="636184"/>
            <a:ext cx="116845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1600" b="1" dirty="0"/>
              <a:t>PROYECTO 5. (CALIFICACIÓN </a:t>
            </a:r>
            <a:r>
              <a:rPr lang="es-CO" sz="1600" b="1" dirty="0" smtClean="0"/>
              <a:t>CONTRATISTAS – 15.1h): </a:t>
            </a:r>
            <a:r>
              <a:rPr lang="es-CO" sz="1600" dirty="0" smtClean="0"/>
              <a:t>Se migró la aplicación al servidor productivo. También se implementó una nueva pestaña en el </a:t>
            </a:r>
            <a:r>
              <a:rPr lang="es-CO" sz="1600" dirty="0" err="1" smtClean="0"/>
              <a:t>reporteador</a:t>
            </a:r>
            <a:r>
              <a:rPr lang="es-CO" sz="1600" dirty="0" smtClean="0"/>
              <a:t> para el seguimiento a las calificaciones como parte de las mejoras pactadas para el cierre.</a:t>
            </a:r>
          </a:p>
          <a:p>
            <a:pPr algn="just"/>
            <a:r>
              <a:rPr lang="es-CO" sz="1600" b="1" dirty="0"/>
              <a:t>PROYECTO 2 (CONTROL PROYECTOS – </a:t>
            </a:r>
            <a:r>
              <a:rPr lang="es-CO" sz="1600" b="1" dirty="0" smtClean="0"/>
              <a:t>52.1h</a:t>
            </a:r>
            <a:r>
              <a:rPr lang="es-CO" sz="1600" b="1" dirty="0"/>
              <a:t>): </a:t>
            </a:r>
            <a:r>
              <a:rPr lang="es-CO" sz="1600" dirty="0" smtClean="0"/>
              <a:t>Se continuó el proceso de revisión y ajuste de la maqueta, así como la articulación con las tecnologías BIM. También se avanzó en el formato temporal para el control presupuestal. </a:t>
            </a:r>
            <a:endParaRPr lang="es-CO" sz="1600" dirty="0"/>
          </a:p>
          <a:p>
            <a:pPr algn="just"/>
            <a:r>
              <a:rPr lang="es-CO" sz="1600" b="1" dirty="0"/>
              <a:t>PROYECTO 10 (REPLANIFICACIÓN </a:t>
            </a:r>
            <a:r>
              <a:rPr lang="es-CO" sz="1600" b="1" dirty="0" smtClean="0"/>
              <a:t>PAYC – 6.02): </a:t>
            </a:r>
            <a:r>
              <a:rPr lang="es-CO" sz="1600" dirty="0" smtClean="0"/>
              <a:t>Se avanzó en el ajuste de las acciones y en la definición de un propósito superior.</a:t>
            </a:r>
            <a:endParaRPr lang="es-CO" sz="1600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xmlns="" id="{51842B4E-3350-4DCD-A932-DCCD1B1822B9}"/>
              </a:ext>
            </a:extLst>
          </p:cNvPr>
          <p:cNvSpPr/>
          <p:nvPr/>
        </p:nvSpPr>
        <p:spPr>
          <a:xfrm>
            <a:off x="9009141" y="6569112"/>
            <a:ext cx="31828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400" dirty="0"/>
              <a:t>*El tiempo se presenta en horas hombre.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749" y="2218591"/>
            <a:ext cx="11367616" cy="4091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53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50009" y="-23044"/>
            <a:ext cx="87494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dirty="0"/>
              <a:t>ESTADO PROGRAMA DE PROYECTOS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xmlns="" id="{CECC14F5-C536-4852-8CE5-4451C51921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3214924"/>
              </p:ext>
            </p:extLst>
          </p:nvPr>
        </p:nvGraphicFramePr>
        <p:xfrm>
          <a:off x="597658" y="808018"/>
          <a:ext cx="11053140" cy="4860577"/>
        </p:xfrm>
        <a:graphic>
          <a:graphicData uri="http://schemas.openxmlformats.org/drawingml/2006/table">
            <a:tbl>
              <a:tblPr/>
              <a:tblGrid>
                <a:gridCol w="3288652">
                  <a:extLst>
                    <a:ext uri="{9D8B030D-6E8A-4147-A177-3AD203B41FA5}">
                      <a16:colId xmlns:a16="http://schemas.microsoft.com/office/drawing/2014/main" xmlns="" val="767944482"/>
                    </a:ext>
                  </a:extLst>
                </a:gridCol>
                <a:gridCol w="905033">
                  <a:extLst>
                    <a:ext uri="{9D8B030D-6E8A-4147-A177-3AD203B41FA5}">
                      <a16:colId xmlns:a16="http://schemas.microsoft.com/office/drawing/2014/main" xmlns="" val="3804679691"/>
                    </a:ext>
                  </a:extLst>
                </a:gridCol>
                <a:gridCol w="973063">
                  <a:extLst>
                    <a:ext uri="{9D8B030D-6E8A-4147-A177-3AD203B41FA5}">
                      <a16:colId xmlns:a16="http://schemas.microsoft.com/office/drawing/2014/main" xmlns="" val="1754076106"/>
                    </a:ext>
                  </a:extLst>
                </a:gridCol>
                <a:gridCol w="1061373">
                  <a:extLst>
                    <a:ext uri="{9D8B030D-6E8A-4147-A177-3AD203B41FA5}">
                      <a16:colId xmlns:a16="http://schemas.microsoft.com/office/drawing/2014/main" xmlns="" val="1868153630"/>
                    </a:ext>
                  </a:extLst>
                </a:gridCol>
                <a:gridCol w="1061373">
                  <a:extLst>
                    <a:ext uri="{9D8B030D-6E8A-4147-A177-3AD203B41FA5}">
                      <a16:colId xmlns:a16="http://schemas.microsoft.com/office/drawing/2014/main" xmlns="" val="994229716"/>
                    </a:ext>
                  </a:extLst>
                </a:gridCol>
                <a:gridCol w="1049311">
                  <a:extLst>
                    <a:ext uri="{9D8B030D-6E8A-4147-A177-3AD203B41FA5}">
                      <a16:colId xmlns:a16="http://schemas.microsoft.com/office/drawing/2014/main" xmlns="" val="3549765904"/>
                    </a:ext>
                  </a:extLst>
                </a:gridCol>
                <a:gridCol w="104931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665024">
                  <a:extLst>
                    <a:ext uri="{9D8B030D-6E8A-4147-A177-3AD203B41FA5}">
                      <a16:colId xmlns:a16="http://schemas.microsoft.com/office/drawing/2014/main" xmlns="" val="1637206028"/>
                    </a:ext>
                  </a:extLst>
                </a:gridCol>
              </a:tblGrid>
              <a:tr h="14076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FRENTE DE TRABAJO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FECHA FIN PLAN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AVANCE ANTERIOR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AVANCE ACTUAL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AVANCE SEMANAL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AVANCE ESPERADO ACTUAL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HORAS HOMBRE INVERTIDAS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DIFERENCIA AVANCE ESPERADO VS ACTUAL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82881005"/>
                  </a:ext>
                </a:extLst>
              </a:tr>
              <a:tr h="433987"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PROYECTO 1.  INTEGRACIÓN FACTURACIÓN, NÓMINA Y CARTERA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31 oct 2018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CO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01900917"/>
                  </a:ext>
                </a:extLst>
              </a:tr>
              <a:tr h="250701"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PROYECTO 2. CONTROL PROYECTOS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23 dic 2019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34.46%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36.48%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2.02%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38.53%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52.1h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-2.05%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49924961"/>
                  </a:ext>
                </a:extLst>
              </a:tr>
              <a:tr h="217588"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PROYECTO 3. APRENDIZ PRECIOS (FASE 1 ANÁLISIS INFOR.)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 sept 2019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59.69%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59.69%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68.28%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-8.59%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7797405"/>
                  </a:ext>
                </a:extLst>
              </a:tr>
              <a:tr h="247426"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PROYECTO 4. PILOTO APRENDIZ FORMATOS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12 dic 2019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48.95%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48.95%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46.21%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400" b="1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2.74%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26329279"/>
                  </a:ext>
                </a:extLst>
              </a:tr>
              <a:tr h="140760"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PROYECTO 5. CALIFICACIÓN </a:t>
                      </a:r>
                      <a:r>
                        <a:rPr lang="es-CO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CONTRATISTAS -FASE 1</a:t>
                      </a:r>
                      <a:endParaRPr lang="es-CO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9 </a:t>
                      </a:r>
                      <a:r>
                        <a:rPr lang="es-CO" sz="14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ago</a:t>
                      </a:r>
                      <a:r>
                        <a:rPr lang="es-CO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2019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92.26%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94.42%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2.16%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92.59%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15.1 h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b="1" i="0" u="none" strike="noStrike" dirty="0" smtClean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1.83%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702184303"/>
                  </a:ext>
                </a:extLst>
              </a:tr>
              <a:tr h="140760"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PROYECTO 6. REPORTEADOR SISTEMA DE INDICADORES DE GESTIÓN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 mar 2019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O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96349912"/>
                  </a:ext>
                </a:extLst>
              </a:tr>
              <a:tr h="140760"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PROYECTO 9. PLANIFICACIÓN DE NEGOCIO 2019*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87029893"/>
                  </a:ext>
                </a:extLst>
              </a:tr>
              <a:tr h="140760"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PROYECTO 10. REPLANIFCACIÓN TRIMESTRAL DE NEGOCIO*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N/A***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74.73%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74.88%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76.04%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6.02 h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-1.16%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61770855"/>
                  </a:ext>
                </a:extLst>
              </a:tr>
              <a:tr h="140760"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PROYECTO 11. DIAGNÓSTICO PSL (ANALÍTICA – TECNOLOGÍA)****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 jul 2019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86.85%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93.93%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7.08%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97.40%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1h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-3.23%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817002745"/>
                  </a:ext>
                </a:extLst>
              </a:tr>
              <a:tr h="14076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PROYECTO 7. OBSERVATORIO DE MERCADOS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N/A**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O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57740149"/>
                  </a:ext>
                </a:extLst>
              </a:tr>
              <a:tr h="14076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PROYECTO 12. FORMATO TEMPORAL CONTROL PRESUPUESTAL.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O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25156862"/>
                  </a:ext>
                </a:extLst>
              </a:tr>
            </a:tbl>
          </a:graphicData>
        </a:graphic>
      </p:graphicFrame>
      <p:sp>
        <p:nvSpPr>
          <p:cNvPr id="5" name="Rectángulo 4">
            <a:extLst>
              <a:ext uri="{FF2B5EF4-FFF2-40B4-BE49-F238E27FC236}">
                <a16:creationId xmlns:a16="http://schemas.microsoft.com/office/drawing/2014/main" xmlns="" id="{DE778421-F730-4AD2-A4B4-189A7605E503}"/>
              </a:ext>
            </a:extLst>
          </p:cNvPr>
          <p:cNvSpPr/>
          <p:nvPr/>
        </p:nvSpPr>
        <p:spPr>
          <a:xfrm>
            <a:off x="8319994" y="6620745"/>
            <a:ext cx="302602" cy="163266"/>
          </a:xfrm>
          <a:prstGeom prst="rect">
            <a:avLst/>
          </a:prstGeom>
          <a:solidFill>
            <a:srgbClr val="C659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xmlns="" id="{A070330C-EA1B-49B9-993E-2AD15D53C1C3}"/>
              </a:ext>
            </a:extLst>
          </p:cNvPr>
          <p:cNvSpPr/>
          <p:nvPr/>
        </p:nvSpPr>
        <p:spPr>
          <a:xfrm>
            <a:off x="10496238" y="6654016"/>
            <a:ext cx="288928" cy="163265"/>
          </a:xfrm>
          <a:prstGeom prst="rect">
            <a:avLst/>
          </a:prstGeom>
          <a:solidFill>
            <a:srgbClr val="C6E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xmlns="" id="{17773396-925C-4321-891A-B3704603B400}"/>
              </a:ext>
            </a:extLst>
          </p:cNvPr>
          <p:cNvSpPr txBox="1"/>
          <p:nvPr/>
        </p:nvSpPr>
        <p:spPr>
          <a:xfrm>
            <a:off x="8594883" y="6550871"/>
            <a:ext cx="17638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En avance sin atraso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xmlns="" id="{FFED7AE9-B3DF-439F-B5CD-D0AB0B9DAB1D}"/>
              </a:ext>
            </a:extLst>
          </p:cNvPr>
          <p:cNvSpPr txBox="1"/>
          <p:nvPr/>
        </p:nvSpPr>
        <p:spPr>
          <a:xfrm>
            <a:off x="10785375" y="6562380"/>
            <a:ext cx="930029" cy="313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Finalizado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xmlns="" id="{71097132-6FF6-41A7-860D-FBADCB416797}"/>
              </a:ext>
            </a:extLst>
          </p:cNvPr>
          <p:cNvSpPr/>
          <p:nvPr/>
        </p:nvSpPr>
        <p:spPr>
          <a:xfrm>
            <a:off x="6205401" y="6632270"/>
            <a:ext cx="302602" cy="163266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xmlns="" id="{5D4D97B8-4994-451D-860B-310F1529AEBE}"/>
              </a:ext>
            </a:extLst>
          </p:cNvPr>
          <p:cNvSpPr txBox="1"/>
          <p:nvPr/>
        </p:nvSpPr>
        <p:spPr>
          <a:xfrm>
            <a:off x="6480290" y="6562396"/>
            <a:ext cx="17638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En avance con atraso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xmlns="" id="{729EDC0C-0D24-43DA-8F8E-DA61103D70DE}"/>
              </a:ext>
            </a:extLst>
          </p:cNvPr>
          <p:cNvSpPr/>
          <p:nvPr/>
        </p:nvSpPr>
        <p:spPr>
          <a:xfrm>
            <a:off x="4665684" y="6620745"/>
            <a:ext cx="302602" cy="16326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xmlns="" id="{BDF33FA2-A6B5-448B-B583-A35B29DB004E}"/>
              </a:ext>
            </a:extLst>
          </p:cNvPr>
          <p:cNvSpPr txBox="1"/>
          <p:nvPr/>
        </p:nvSpPr>
        <p:spPr>
          <a:xfrm>
            <a:off x="4940573" y="6550871"/>
            <a:ext cx="1188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Sin avance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xmlns="" id="{7584FA22-00DB-472C-A36D-2883042DDE66}"/>
              </a:ext>
            </a:extLst>
          </p:cNvPr>
          <p:cNvSpPr txBox="1"/>
          <p:nvPr/>
        </p:nvSpPr>
        <p:spPr>
          <a:xfrm>
            <a:off x="519284" y="5723742"/>
            <a:ext cx="111315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>
                <a:solidFill>
                  <a:srgbClr val="000000"/>
                </a:solidFill>
                <a:latin typeface="Calibri" panose="020F0502020204030204" pitchFamily="34" charset="0"/>
              </a:rPr>
              <a:t>*Se estableció como fecha para tener los planes estratégicos el día 30 de junio del 2019.</a:t>
            </a:r>
            <a:endParaRPr lang="es-CO" sz="1200" dirty="0"/>
          </a:p>
          <a:p>
            <a:r>
              <a:rPr lang="es-CO" sz="1200" dirty="0"/>
              <a:t>***El proyecto no se planificó en su fase inicial, y por lo tanto, no tiene una fecha de finalización</a:t>
            </a:r>
          </a:p>
          <a:p>
            <a:r>
              <a:rPr lang="es-CO" sz="1200" dirty="0"/>
              <a:t>**Se encuentra en su fase de concepción</a:t>
            </a:r>
          </a:p>
          <a:p>
            <a:r>
              <a:rPr lang="es-CO" sz="1200" dirty="0"/>
              <a:t>****Se corrió la fecha de entrega de la cotización de PSL de acuerdo con el compromiso que estableció la asesora comercial.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xmlns="" id="{7F32F002-9506-46BD-B80F-C6397FB74091}"/>
              </a:ext>
            </a:extLst>
          </p:cNvPr>
          <p:cNvSpPr/>
          <p:nvPr/>
        </p:nvSpPr>
        <p:spPr>
          <a:xfrm>
            <a:off x="618078" y="6611325"/>
            <a:ext cx="302602" cy="1632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xmlns="" id="{F6157F07-CA96-40DD-B575-14FA403AB8AF}"/>
              </a:ext>
            </a:extLst>
          </p:cNvPr>
          <p:cNvSpPr txBox="1"/>
          <p:nvPr/>
        </p:nvSpPr>
        <p:spPr>
          <a:xfrm>
            <a:off x="1002809" y="6515469"/>
            <a:ext cx="2713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Reprogramado parcialmente</a:t>
            </a:r>
          </a:p>
        </p:txBody>
      </p:sp>
    </p:spTree>
    <p:extLst>
      <p:ext uri="{BB962C8B-B14F-4D97-AF65-F5344CB8AC3E}">
        <p14:creationId xmlns:p14="http://schemas.microsoft.com/office/powerpoint/2010/main" val="229048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134" y="1573246"/>
            <a:ext cx="10657904" cy="3687856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DC1BEC5A-350C-4E03-BD92-F03E9F611ED2}"/>
              </a:ext>
            </a:extLst>
          </p:cNvPr>
          <p:cNvSpPr txBox="1"/>
          <p:nvPr/>
        </p:nvSpPr>
        <p:spPr>
          <a:xfrm>
            <a:off x="224269" y="975543"/>
            <a:ext cx="110836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1600" dirty="0" smtClean="0"/>
              <a:t>Se implementó una rutina de </a:t>
            </a:r>
            <a:r>
              <a:rPr lang="es-CO" sz="1600" dirty="0" err="1" smtClean="0"/>
              <a:t>backups</a:t>
            </a:r>
            <a:r>
              <a:rPr lang="es-CO" sz="1600" dirty="0" smtClean="0"/>
              <a:t> automatizados para las bases de datos administradas por la Unidad. </a:t>
            </a:r>
            <a:endParaRPr lang="es-CO" sz="16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xmlns="" id="{42CB74CB-4A24-468E-BDD9-7FA6AB47E5BC}"/>
              </a:ext>
            </a:extLst>
          </p:cNvPr>
          <p:cNvSpPr txBox="1"/>
          <p:nvPr/>
        </p:nvSpPr>
        <p:spPr>
          <a:xfrm>
            <a:off x="224269" y="131619"/>
            <a:ext cx="117140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dirty="0"/>
              <a:t>RESUMEN GENERAL – LOGROS Y AVANCE MEJORAMIENTO UNIDAD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xmlns="" id="{51842B4E-3350-4DCD-A932-DCCD1B1822B9}"/>
              </a:ext>
            </a:extLst>
          </p:cNvPr>
          <p:cNvSpPr/>
          <p:nvPr/>
        </p:nvSpPr>
        <p:spPr>
          <a:xfrm>
            <a:off x="8755430" y="5261102"/>
            <a:ext cx="31828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400" dirty="0"/>
              <a:t>*El tiempo se presenta en horas hombre.</a:t>
            </a:r>
          </a:p>
        </p:txBody>
      </p:sp>
    </p:spTree>
    <p:extLst>
      <p:ext uri="{BB962C8B-B14F-4D97-AF65-F5344CB8AC3E}">
        <p14:creationId xmlns:p14="http://schemas.microsoft.com/office/powerpoint/2010/main" val="166565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uadroTexto 13">
            <a:extLst>
              <a:ext uri="{FF2B5EF4-FFF2-40B4-BE49-F238E27FC236}">
                <a16:creationId xmlns:a16="http://schemas.microsoft.com/office/drawing/2014/main" xmlns="" id="{6D9ECE2E-24D1-4AA0-9E97-E8444E939372}"/>
              </a:ext>
            </a:extLst>
          </p:cNvPr>
          <p:cNvSpPr txBox="1"/>
          <p:nvPr/>
        </p:nvSpPr>
        <p:spPr>
          <a:xfrm>
            <a:off x="224270" y="131619"/>
            <a:ext cx="119677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dirty="0"/>
              <a:t>RESUMEN GENERAL – LOGROS Y AVANCE </a:t>
            </a:r>
            <a:r>
              <a:rPr lang="es-CO" sz="3200" dirty="0" smtClean="0"/>
              <a:t>PROYECCIÓN VARIABLES</a:t>
            </a:r>
            <a:endParaRPr lang="es-CO" sz="32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DC1BEC5A-350C-4E03-BD92-F03E9F611ED2}"/>
              </a:ext>
            </a:extLst>
          </p:cNvPr>
          <p:cNvSpPr txBox="1"/>
          <p:nvPr/>
        </p:nvSpPr>
        <p:spPr>
          <a:xfrm>
            <a:off x="224270" y="743289"/>
            <a:ext cx="115284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1600" dirty="0" smtClean="0"/>
              <a:t>Como parte de la recolección de información para la proyección de los ingresos de origen contractual, se cargaron la mayoría de los proyectos nuevos (quedan pendientes 3 de 13).</a:t>
            </a:r>
            <a:endParaRPr lang="es-CO" sz="1600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xmlns="" id="{51842B4E-3350-4DCD-A932-DCCD1B1822B9}"/>
              </a:ext>
            </a:extLst>
          </p:cNvPr>
          <p:cNvSpPr/>
          <p:nvPr/>
        </p:nvSpPr>
        <p:spPr>
          <a:xfrm>
            <a:off x="8870901" y="5426112"/>
            <a:ext cx="31828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400" dirty="0"/>
              <a:t>*El tiempo se presenta en horas hombre.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134" y="1573246"/>
            <a:ext cx="10657904" cy="368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6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uadroTexto 13">
            <a:extLst>
              <a:ext uri="{FF2B5EF4-FFF2-40B4-BE49-F238E27FC236}">
                <a16:creationId xmlns:a16="http://schemas.microsoft.com/office/drawing/2014/main" xmlns="" id="{6D9ECE2E-24D1-4AA0-9E97-E8444E939372}"/>
              </a:ext>
            </a:extLst>
          </p:cNvPr>
          <p:cNvSpPr txBox="1"/>
          <p:nvPr/>
        </p:nvSpPr>
        <p:spPr>
          <a:xfrm>
            <a:off x="224270" y="131619"/>
            <a:ext cx="119677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dirty="0"/>
              <a:t>RESUMEN GENERAL – LOGROS Y AVANCE ATENCIÓN REQUERIMIENTOS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DC1BEC5A-350C-4E03-BD92-F03E9F611ED2}"/>
              </a:ext>
            </a:extLst>
          </p:cNvPr>
          <p:cNvSpPr txBox="1"/>
          <p:nvPr/>
        </p:nvSpPr>
        <p:spPr>
          <a:xfrm>
            <a:off x="224269" y="716394"/>
            <a:ext cx="115284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1600" dirty="0"/>
              <a:t>Se avanzó en la proyección de ingresos contractuales para el año </a:t>
            </a:r>
            <a:r>
              <a:rPr lang="es-CO" sz="1600" dirty="0" smtClean="0"/>
              <a:t>2020 ajustando la base de datos con los valores para 2020.</a:t>
            </a:r>
            <a:endParaRPr lang="es-CO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1600" dirty="0"/>
              <a:t>Se brindó soporte para presentar el aplicativo al nuevo auxiliar del área comercial</a:t>
            </a:r>
            <a:r>
              <a:rPr lang="es-CO" sz="1600" dirty="0" smtClean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1600" dirty="0" smtClean="0"/>
              <a:t>Se corrigió un error con el secuenciador de facturas que sucedía cuando se generaban múltiples facturas.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1600" dirty="0" smtClean="0"/>
              <a:t>Se implementó y ajustó una nueva funcionalidad en el </a:t>
            </a:r>
            <a:r>
              <a:rPr lang="es-CO" sz="1600" dirty="0" err="1" smtClean="0"/>
              <a:t>reporteador</a:t>
            </a:r>
            <a:r>
              <a:rPr lang="es-CO" sz="1600" dirty="0" smtClean="0"/>
              <a:t> de indicadores para poder incluir distintos escenarios de ingresos y costos de venta para el cálculo del multiplicador, se encuentra pendiente de enviar con sus respectivas instrucciones.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xmlns="" id="{51842B4E-3350-4DCD-A932-DCCD1B1822B9}"/>
              </a:ext>
            </a:extLst>
          </p:cNvPr>
          <p:cNvSpPr/>
          <p:nvPr/>
        </p:nvSpPr>
        <p:spPr>
          <a:xfrm>
            <a:off x="8586819" y="5466453"/>
            <a:ext cx="31828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400" dirty="0"/>
              <a:t>*El tiempo se presenta en horas hombre.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611" y="2204980"/>
            <a:ext cx="741045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1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DC1BEC5A-350C-4E03-BD92-F03E9F611ED2}"/>
              </a:ext>
            </a:extLst>
          </p:cNvPr>
          <p:cNvSpPr txBox="1"/>
          <p:nvPr/>
        </p:nvSpPr>
        <p:spPr>
          <a:xfrm>
            <a:off x="253711" y="749635"/>
            <a:ext cx="116845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1600" b="1" dirty="0" smtClean="0"/>
              <a:t>CORRECCIÓN DE ERROR FACTURACIÓN: </a:t>
            </a:r>
            <a:r>
              <a:rPr lang="es-CO" sz="1600" dirty="0" smtClean="0"/>
              <a:t>Durante la corrección del error de facturación ocurrió un problema con los </a:t>
            </a:r>
            <a:r>
              <a:rPr lang="es-CO" sz="1600" dirty="0" err="1" smtClean="0"/>
              <a:t>backups</a:t>
            </a:r>
            <a:r>
              <a:rPr lang="es-CO" sz="1600" dirty="0" smtClean="0"/>
              <a:t> que generó un  reproceso. Se implementó una rutina de </a:t>
            </a:r>
            <a:r>
              <a:rPr lang="es-CO" sz="1600" dirty="0" err="1" smtClean="0"/>
              <a:t>backups</a:t>
            </a:r>
            <a:r>
              <a:rPr lang="es-CO" sz="1600" dirty="0" smtClean="0"/>
              <a:t> automatizados.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xmlns="" id="{D7788D5E-21EE-45C8-BE6C-8121D1B2BAD3}"/>
              </a:ext>
            </a:extLst>
          </p:cNvPr>
          <p:cNvSpPr txBox="1"/>
          <p:nvPr/>
        </p:nvSpPr>
        <p:spPr>
          <a:xfrm>
            <a:off x="224270" y="131619"/>
            <a:ext cx="11068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dirty="0"/>
              <a:t>RESUMEN GENERAL – ASPECTOS NEGATIVOS</a:t>
            </a:r>
          </a:p>
        </p:txBody>
      </p:sp>
    </p:spTree>
    <p:extLst>
      <p:ext uri="{BB962C8B-B14F-4D97-AF65-F5344CB8AC3E}">
        <p14:creationId xmlns:p14="http://schemas.microsoft.com/office/powerpoint/2010/main" val="358079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23363</TotalTime>
  <Words>754</Words>
  <Application>Microsoft Office PowerPoint</Application>
  <PresentationFormat>Panorámica</PresentationFormat>
  <Paragraphs>131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ODDS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Jaime Parra</dc:creator>
  <cp:lastModifiedBy>PROYECTO</cp:lastModifiedBy>
  <cp:revision>1606</cp:revision>
  <dcterms:created xsi:type="dcterms:W3CDTF">2018-06-13T17:56:08Z</dcterms:created>
  <dcterms:modified xsi:type="dcterms:W3CDTF">2019-07-22T14:18:11Z</dcterms:modified>
</cp:coreProperties>
</file>