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71" r:id="rId5"/>
    <p:sldId id="272" r:id="rId6"/>
    <p:sldId id="273" r:id="rId7"/>
    <p:sldId id="260" r:id="rId8"/>
    <p:sldId id="261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65911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16/10/2018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</a:t>
            </a:r>
            <a:r>
              <a:rPr lang="es-ES" sz="7200" dirty="0" smtClean="0"/>
              <a:t> INTEGRACIÓN FACTURACIÓN</a:t>
            </a:r>
            <a:r>
              <a:rPr lang="es-ES" sz="7200" dirty="0"/>
              <a:t>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9914" y="244410"/>
            <a:ext cx="7881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endParaRPr lang="es-CO" b="1" dirty="0"/>
          </a:p>
          <a:p>
            <a:r>
              <a:rPr lang="es-CO" b="1" dirty="0" smtClean="0"/>
              <a:t>AVANCE ESTIMADO: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VISITÓ LA OBRA PARA VER EL USO DE LOS FORMATOS EN CAMPO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INICIÓ LA IMPLEMENTACIÓN DE DEL FORMATO CONTROL DE INGRESO DE EQUIPOS.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r>
              <a:rPr lang="es-CO" b="1" dirty="0" smtClean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DAR INICIO FORMAL AL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FINALIZAR LA IMPLEMENTACIÓN DEL PRIMER FORMATO – CONTROL INGRESO EQUIPOS.</a:t>
            </a:r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0" y="204068"/>
            <a:ext cx="34480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/>
              <a:t>ESTRATÉGICAS / TÁCTICAS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CONTRATACIÓN </a:t>
            </a:r>
            <a:r>
              <a:rPr lang="es-ES" b="1" dirty="0" smtClean="0"/>
              <a:t>PROFESIONAL DESARROLLADOR:</a:t>
            </a:r>
            <a:r>
              <a:rPr lang="es-ES" dirty="0" smtClean="0"/>
              <a:t> </a:t>
            </a:r>
            <a:r>
              <a:rPr lang="es-ES" dirty="0" smtClean="0"/>
              <a:t>SE REALIZÓ PRUEBA TÉCNICA Y SE SELECCIONÓ UN CANDIDATO JUNIOR</a:t>
            </a:r>
            <a:endParaRPr lang="es-E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dirty="0" smtClean="0"/>
          </a:p>
          <a:p>
            <a:pPr algn="just"/>
            <a:r>
              <a:rPr lang="es-CO" b="1" dirty="0" smtClean="0"/>
              <a:t>PASOS A </a:t>
            </a:r>
            <a:r>
              <a:rPr lang="es-CO" b="1" dirty="0" smtClean="0"/>
              <a:t>SEGUIR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DEFINIR ARQUITECTURA PARA PROCESAMIENTO DE ACUERDO CON LA INFORMACIÓN LEVANTADA LA SEMANA DEL 1 AL 5 DE OCTUBRE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REALIZAR INDUCCIÓN A CANDIDATO SELECCIONADO</a:t>
            </a:r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01707" y="653527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4917524" y="6486454"/>
            <a:ext cx="261908" cy="22690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18770" y="654845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76596" y="646539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En avance</a:t>
            </a:r>
            <a:endParaRPr lang="es-CO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179641" y="645642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Pruebas</a:t>
            </a:r>
            <a:endParaRPr lang="es-CO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807907" y="645682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Finalizada</a:t>
            </a:r>
            <a:endParaRPr lang="es-CO" sz="1400" dirty="0"/>
          </a:p>
        </p:txBody>
      </p:sp>
      <p:sp>
        <p:nvSpPr>
          <p:cNvPr id="26" name="Rectángulo 25"/>
          <p:cNvSpPr/>
          <p:nvPr/>
        </p:nvSpPr>
        <p:spPr>
          <a:xfrm>
            <a:off x="7216052" y="6469936"/>
            <a:ext cx="282388" cy="242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7429252" y="6424885"/>
            <a:ext cx="3202957" cy="31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Desvío cronograma inicial</a:t>
            </a:r>
            <a:endParaRPr lang="es-CO" sz="1400" dirty="0"/>
          </a:p>
        </p:txBody>
      </p:sp>
      <p:sp>
        <p:nvSpPr>
          <p:cNvPr id="11" name="Rectángulo 10"/>
          <p:cNvSpPr/>
          <p:nvPr/>
        </p:nvSpPr>
        <p:spPr>
          <a:xfrm>
            <a:off x="9947219" y="6473797"/>
            <a:ext cx="282388" cy="2420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0345265" y="6416741"/>
            <a:ext cx="171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Iteración 2 finalizada</a:t>
            </a:r>
            <a:endParaRPr lang="es-CO" sz="1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68418"/>
              </p:ext>
            </p:extLst>
          </p:nvPr>
        </p:nvGraphicFramePr>
        <p:xfrm>
          <a:off x="188261" y="188258"/>
          <a:ext cx="11873745" cy="6230946"/>
        </p:xfrm>
        <a:graphic>
          <a:graphicData uri="http://schemas.openxmlformats.org/drawingml/2006/table">
            <a:tbl>
              <a:tblPr/>
              <a:tblGrid>
                <a:gridCol w="2518584"/>
                <a:gridCol w="2521471"/>
                <a:gridCol w="184850"/>
                <a:gridCol w="184850"/>
                <a:gridCol w="184850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3924"/>
              </a:tblGrid>
              <a:tr h="13221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ETAPA/PAQUETE DE TAREAS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REQUERIMIENTOS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AJUSTAR REQUIERIMIENTOS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CRONOGRAMA CON TIEMPOS Y RECURSOS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INICIO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ARQUITECTURA COMPUTACIONAL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AMBIENTE DE PRUEBAS SOBRE MÁQUINA VIRTUAL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PARA CARGUE INICIAL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EJECUTAR PLAN DE LEVANTAMIENTO DE INFORMACIÓN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CONTRATOS, MODIFICACIONES CONTRACTUALES, CONDICIONES DE PAGO Y PROYECTOS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NÓMINA Y NOVEDADES DE NÓMINA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PRIORIZACIÓN, REVISIÓN DE FACTURA Y EMISIÓN DE FACTURA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DE INGRESOS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CARTERA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DOCUMENTACIÓN FINAL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DE SATISFACCIÓN Y ANÁLISIS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6067483" y="6483714"/>
            <a:ext cx="261908" cy="226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6329600" y="645368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Ajustes</a:t>
            </a:r>
            <a:endParaRPr lang="es-CO" sz="1400" dirty="0"/>
          </a:p>
        </p:txBody>
      </p:sp>
      <p:sp>
        <p:nvSpPr>
          <p:cNvPr id="24" name="Rectángulo 23"/>
          <p:cNvSpPr/>
          <p:nvPr/>
        </p:nvSpPr>
        <p:spPr>
          <a:xfrm>
            <a:off x="3212063" y="6478940"/>
            <a:ext cx="261908" cy="22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3474180" y="6448906"/>
            <a:ext cx="1410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Programado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8960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159244"/>
            <a:ext cx="11718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AVANCE ESTIMADO: </a:t>
            </a:r>
            <a:r>
              <a:rPr lang="es-CO" b="1" dirty="0" smtClean="0"/>
              <a:t>95%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PROCESAMIENTO VALOR A </a:t>
            </a:r>
            <a:r>
              <a:rPr lang="es-CO" b="1" dirty="0" smtClean="0"/>
              <a:t>FACTURAR OCTUBRE 2018: </a:t>
            </a:r>
            <a:r>
              <a:rPr lang="es-CO" dirty="0" smtClean="0"/>
              <a:t>DESPUÉS DE CORREGIR EL ASUNTO DE DECIMALES SE TIENEN </a:t>
            </a:r>
            <a:r>
              <a:rPr lang="es-CO" b="1" dirty="0" smtClean="0"/>
              <a:t>37</a:t>
            </a:r>
            <a:r>
              <a:rPr lang="es-CO" dirty="0" smtClean="0"/>
              <a:t> CENTROS DE COSTOS VALIDADOS DE UN TOTAL DE</a:t>
            </a:r>
            <a:r>
              <a:rPr lang="es-CO" b="1" dirty="0" smtClean="0"/>
              <a:t> 69 </a:t>
            </a:r>
            <a:r>
              <a:rPr lang="es-CO" dirty="0" smtClean="0"/>
              <a:t>CENTROS DE COSTOS QUE REQUERÍAN FACTURA PARA OCTUBRE (</a:t>
            </a:r>
            <a:r>
              <a:rPr lang="es-CO" b="1" dirty="0" smtClean="0"/>
              <a:t>53%</a:t>
            </a:r>
            <a:r>
              <a:rPr lang="es-CO" dirty="0" smtClean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MÓDULO </a:t>
            </a:r>
            <a:r>
              <a:rPr lang="es-CO" b="1" dirty="0" smtClean="0"/>
              <a:t>“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PRIORIZACIÓN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, REVISIÓN DE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FACTURA 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Y EMISIÓN DE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FACTURA”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SE CORRIGIERON 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ERRORES IDENTIFICADOS Y SE IMPLEMENTARON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ACCIONES DE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MEJORA (PJ: PERMITIR EMITIR MULTIPLES FACTURAS PARA UN MISMO CENTRO DE COSTO Y PERIODO).</a:t>
            </a:r>
            <a:endParaRPr lang="es-E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MÓDULO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PROYECCIÓN DE INGRESOS: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EJECUTARON ALGORITMOS DE AGRUPAMIENTO CON EL PROPÓSITO DE ESTABLECER UNA DISTRIBUCIÓN DE TIEMPOS DE PAGO PARA CADA UNO DE LOS GRUPOS. SE ESTIMA UN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25%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AVANCE.</a:t>
            </a:r>
            <a:endParaRPr lang="es-E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MÓDULO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“GESTIÓN CARTERA”: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IMPLEMENTÓ LA PRIMERA VERSIÓN 4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LOS 4 FLUJOS IDENTIFICADOS Y SE INICIÓ EL PROCESO DE IMPLEMENTACIÓN DEL 2. SE ESTIMA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90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%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AVANCE EN ESTE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MÓDULO PUES SE ENCUENTRAN EN PRUEBAS.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MÓDULO “NÓMINA Y NOVEDADES DE NÓNIMA”: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INICIÓ EL PROCESO DE IMPLEMENTACIÓN DE LA ACCIÓN DE MEJORA DE EXTRACCIÓN DE LA INFORMACIÓN DE LOS COLABORADORES DESDE SIPE Y DE MANERA AUTOMATIZADA. </a:t>
            </a:r>
            <a:endParaRPr lang="es-E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7184" y="4821686"/>
            <a:ext cx="117187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CUELLOS DE BOTELLA O </a:t>
            </a:r>
            <a:r>
              <a:rPr lang="es-CO" b="1" dirty="0" smtClean="0"/>
              <a:t>RETOS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INTEGRACIÓN NOOVA: </a:t>
            </a:r>
            <a:r>
              <a:rPr lang="es-CO" dirty="0" smtClean="0"/>
              <a:t>ESTAMOS PENDIENTES DEL USUARIO Y CONTRASEÑA PARA ACCEDER A EL WEB SERVICE DE NOOVA. DE ACUERDO CON EL EQUIPO DE NOOVA ESTA INFORMACIÓN SERÁ ENTREGADA EL DÍA DE LA ENTREGA FORMAL DEL PROYECTO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/>
              <a:t>PROGRMA PROYECTOS (PROYECTOS 2, 3 y 4)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987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27185" y="159244"/>
            <a:ext cx="117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ESCENARIO EJECUCIÓN EN PARALELO</a:t>
            </a:r>
            <a:endParaRPr lang="es-E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85" y="840527"/>
            <a:ext cx="8727878" cy="525099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192834" y="1032935"/>
            <a:ext cx="287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INICIO: </a:t>
            </a:r>
            <a:r>
              <a:rPr lang="es-CO" dirty="0" smtClean="0"/>
              <a:t>01 NOV 2018</a:t>
            </a:r>
          </a:p>
          <a:p>
            <a:r>
              <a:rPr lang="es-CO" b="1" dirty="0" smtClean="0"/>
              <a:t>FIN: </a:t>
            </a:r>
            <a:r>
              <a:rPr lang="es-CO" dirty="0" smtClean="0"/>
              <a:t>6 ABR 2020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9192833" y="2389150"/>
            <a:ext cx="287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DISPONIBILIDAD RECURSOS: </a:t>
            </a:r>
            <a:r>
              <a:rPr lang="es-CO" dirty="0" smtClean="0"/>
              <a:t>100%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9192833" y="3694621"/>
            <a:ext cx="2878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RECURSOS HUMANOS</a:t>
            </a:r>
          </a:p>
          <a:p>
            <a:pPr marL="342900" indent="-342900">
              <a:buAutoNum type="arabicPeriod"/>
            </a:pPr>
            <a:r>
              <a:rPr lang="es-CO" dirty="0" smtClean="0"/>
              <a:t>COORDINADOR BIM</a:t>
            </a:r>
          </a:p>
          <a:p>
            <a:pPr marL="342900" indent="-342900">
              <a:buAutoNum type="arabicPeriod"/>
            </a:pPr>
            <a:r>
              <a:rPr lang="es-CO" dirty="0" smtClean="0"/>
              <a:t>DESARROLLADOR</a:t>
            </a:r>
          </a:p>
          <a:p>
            <a:pPr marL="342900" indent="-342900">
              <a:buAutoNum type="arabicPeriod"/>
            </a:pPr>
            <a:r>
              <a:rPr lang="es-CO" dirty="0" smtClean="0"/>
              <a:t>APRENDIZ</a:t>
            </a:r>
          </a:p>
          <a:p>
            <a:pPr marL="342900" indent="-342900">
              <a:buAutoNum type="arabicPeriod"/>
            </a:pPr>
            <a:r>
              <a:rPr lang="es-CO" dirty="0" smtClean="0"/>
              <a:t>GESTOR DE PROYECTOS</a:t>
            </a:r>
          </a:p>
          <a:p>
            <a:pPr marL="342900" indent="-342900">
              <a:buAutoNum type="arabicPeriod"/>
            </a:pPr>
            <a:r>
              <a:rPr lang="es-CO" dirty="0" smtClean="0"/>
              <a:t>PROFESIONAL EN ANALÍTICA AVANZADA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99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27185" y="159244"/>
            <a:ext cx="117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ESCENARIO EJECUCIÓN EN CASCADA</a:t>
            </a:r>
            <a:endParaRPr lang="es-E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92834" y="1032935"/>
            <a:ext cx="287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INICIO: </a:t>
            </a:r>
            <a:r>
              <a:rPr lang="es-CO" dirty="0" smtClean="0"/>
              <a:t>01 NOV 2018</a:t>
            </a:r>
          </a:p>
          <a:p>
            <a:r>
              <a:rPr lang="es-CO" b="1" dirty="0" smtClean="0"/>
              <a:t>FIN: </a:t>
            </a:r>
            <a:r>
              <a:rPr lang="es-CO" dirty="0" smtClean="0"/>
              <a:t>15 MAY 2021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9192833" y="2389150"/>
            <a:ext cx="287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DISPONIBILIDAD RECURSOS: </a:t>
            </a:r>
            <a:r>
              <a:rPr lang="es-CO" dirty="0" smtClean="0"/>
              <a:t>100%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9192833" y="3694621"/>
            <a:ext cx="2878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RECURSOS HUMANOS</a:t>
            </a:r>
          </a:p>
          <a:p>
            <a:pPr marL="342900" indent="-342900">
              <a:buAutoNum type="arabicPeriod"/>
            </a:pPr>
            <a:r>
              <a:rPr lang="es-CO" dirty="0" smtClean="0"/>
              <a:t>COORDINADOR BIM</a:t>
            </a:r>
          </a:p>
          <a:p>
            <a:pPr marL="342900" indent="-342900">
              <a:buAutoNum type="arabicPeriod"/>
            </a:pPr>
            <a:r>
              <a:rPr lang="es-CO" dirty="0" smtClean="0"/>
              <a:t>DESARROLLADOR</a:t>
            </a:r>
          </a:p>
          <a:p>
            <a:pPr marL="342900" indent="-342900">
              <a:buAutoNum type="arabicPeriod"/>
            </a:pPr>
            <a:r>
              <a:rPr lang="es-CO" dirty="0" smtClean="0"/>
              <a:t>APRENDIZ</a:t>
            </a:r>
          </a:p>
          <a:p>
            <a:pPr marL="342900" indent="-342900">
              <a:buAutoNum type="arabicPeriod"/>
            </a:pPr>
            <a:r>
              <a:rPr lang="es-CO" dirty="0" smtClean="0"/>
              <a:t>GESTOR DE PROYECTOS</a:t>
            </a:r>
          </a:p>
          <a:p>
            <a:pPr marL="342900" indent="-342900">
              <a:buAutoNum type="arabicPeriod"/>
            </a:pPr>
            <a:r>
              <a:rPr lang="es-CO" dirty="0" smtClean="0"/>
              <a:t>PROFESIONAL EN ANALÍTICA AVANZADA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85" y="1032935"/>
            <a:ext cx="8851526" cy="50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endParaRPr lang="es-CO" b="1" dirty="0"/>
          </a:p>
          <a:p>
            <a:r>
              <a:rPr lang="es-CO" b="1" dirty="0" smtClean="0"/>
              <a:t>AVANCE ESTIMADO: 7.5%</a:t>
            </a:r>
          </a:p>
          <a:p>
            <a:r>
              <a:rPr lang="es-CO" b="1" dirty="0" smtClean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CONFIRMÓ CON EL PROVEEDOR QUE REALMENTE NO SIRVEN LAS LICENCIAS ESTÁNDAR DE PROJECT PARA LA IMPLEMENTACIÓN SOBRE PROJECT ONLINE O SERVER.</a:t>
            </a:r>
            <a:endParaRPr lang="es-CO" dirty="0" smtClean="0">
              <a:solidFill>
                <a:srgbClr val="FF0000"/>
              </a:solidFill>
            </a:endParaRPr>
          </a:p>
          <a:p>
            <a:endParaRPr lang="es-CO" dirty="0" smtClean="0"/>
          </a:p>
          <a:p>
            <a:r>
              <a:rPr lang="es-CO" b="1" dirty="0" smtClean="0"/>
              <a:t>PASOS A </a:t>
            </a:r>
            <a:r>
              <a:rPr lang="es-CO" b="1" dirty="0" smtClean="0"/>
              <a:t>SEGUIR:</a:t>
            </a:r>
            <a:endParaRPr lang="es-C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REALIZACIÓN DEMO EN </a:t>
            </a:r>
            <a:r>
              <a:rPr lang="es-CO" dirty="0" smtClean="0"/>
              <a:t>LINEA PARA CONTROL PRESUPUESTOS SOBRE PROJECT ONLINE</a:t>
            </a:r>
            <a:r>
              <a:rPr lang="es-CO" dirty="0" smtClean="0"/>
              <a:t>.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EVALUAR LA OPCIÓN DE OPEN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AJUSTAR PRESENTACIÓN CON NUEVA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</a:t>
            </a:r>
            <a:r>
              <a:rPr lang="es-ES" sz="7200" dirty="0" smtClean="0"/>
              <a:t>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15160</TotalTime>
  <Words>728</Words>
  <Application>Microsoft Office PowerPoint</Application>
  <PresentationFormat>Panorámica</PresentationFormat>
  <Paragraphs>585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Jaime Parra Milic</cp:lastModifiedBy>
  <cp:revision>275</cp:revision>
  <dcterms:created xsi:type="dcterms:W3CDTF">2018-06-13T17:56:08Z</dcterms:created>
  <dcterms:modified xsi:type="dcterms:W3CDTF">2018-10-16T15:20:43Z</dcterms:modified>
</cp:coreProperties>
</file>