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4" r:id="rId3"/>
    <p:sldId id="260" r:id="rId4"/>
    <p:sldId id="261" r:id="rId5"/>
    <p:sldId id="271" r:id="rId6"/>
    <p:sldId id="272" r:id="rId7"/>
    <p:sldId id="265" r:id="rId8"/>
    <p:sldId id="266" r:id="rId9"/>
    <p:sldId id="277" r:id="rId10"/>
    <p:sldId id="278" r:id="rId11"/>
    <p:sldId id="279" r:id="rId12"/>
    <p:sldId id="280" r:id="rId13"/>
    <p:sldId id="283" r:id="rId14"/>
    <p:sldId id="275" r:id="rId15"/>
    <p:sldId id="276" r:id="rId16"/>
    <p:sldId id="284" r:id="rId17"/>
    <p:sldId id="286" r:id="rId18"/>
    <p:sldId id="288" r:id="rId19"/>
    <p:sldId id="289" r:id="rId20"/>
    <p:sldId id="269" r:id="rId21"/>
    <p:sldId id="270" r:id="rId2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5911"/>
    <a:srgbClr val="FF2525"/>
    <a:srgbClr val="FF4343"/>
    <a:srgbClr val="FFD966"/>
    <a:srgbClr val="C6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6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26/03/2019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68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26/03/2019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66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26/03/2019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732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26/03/2019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48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26/03/2019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899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26/03/2019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493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26/03/2019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2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26/03/2019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06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26/03/2019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78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26/03/2019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229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26/03/2019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67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C318-B322-495D-B405-3C6E8417CFF6}" type="datetimeFigureOut">
              <a:rPr lang="es-CO" smtClean="0"/>
              <a:t>26/03/2019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723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5" y="509155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SEGUIMIENTO UNIDAD ANALÍTICA</a:t>
            </a:r>
          </a:p>
          <a:p>
            <a:pPr algn="ctr"/>
            <a:r>
              <a:rPr lang="es-CO" sz="7200" dirty="0"/>
              <a:t>18 DE MARZO DE 2019</a:t>
            </a:r>
          </a:p>
        </p:txBody>
      </p:sp>
    </p:spTree>
    <p:extLst>
      <p:ext uri="{BB962C8B-B14F-4D97-AF65-F5344CB8AC3E}">
        <p14:creationId xmlns:p14="http://schemas.microsoft.com/office/powerpoint/2010/main" val="211032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09318" y="288714"/>
            <a:ext cx="112535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AVANCE ESTIMADO: 45.8%</a:t>
            </a:r>
          </a:p>
          <a:p>
            <a:r>
              <a:rPr lang="es-CO" sz="1600" b="1" dirty="0"/>
              <a:t>AVANCES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1600" dirty="0"/>
              <a:t>SE AVANZÓ EN LA DEPURACIÓN/NORMALIZACIÓN DE LA INFORMACIÓN BÁSICA DE LOS CONTRATISTAS (INFORMACIÓN FINANCIERA, DE EXPERIENCIAS Y BÁSICA).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1600" dirty="0"/>
              <a:t>SE OBTUVO LA PRIMERA VERSIÓN DE LA NORMALIZACIÓN DE LOS PROCESOS RELACIONADOS CON LOS CONTRATISTAS.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1600" dirty="0"/>
              <a:t>SE REALIZÓ LA REUNIÓN PARA PRESENTAR LAS MAQUETAS DEL REPORTEADOR Y DEL REGISTRO DE CALIFICACIONES.</a:t>
            </a:r>
            <a:br>
              <a:rPr lang="es-CO" sz="1600" dirty="0"/>
            </a:br>
            <a:r>
              <a:rPr lang="es-CO" sz="1600" dirty="0"/>
              <a:t>SE FINALIZÓ EL DOCUMENTO CON LAS REGLAS DE VALIDACIÓN Y SE INICIÓ LA APLICACIÓN DE LAS REGLAS.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469233" y="2011934"/>
            <a:ext cx="112535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b="1" dirty="0"/>
              <a:t>PRÓXIMOS HITOS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FINALIZAR LA VALIDACIÓN DE LA BASE DE DATOS ACTUAL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IMPLEMENTAR LA HERRAMIENTA PARA CALIFICACIONES</a:t>
            </a:r>
            <a:br>
              <a:rPr lang="es-CO" sz="1400" dirty="0"/>
            </a:br>
            <a:r>
              <a:rPr lang="es-CO" sz="1400" dirty="0"/>
              <a:t>FINALIZAR MAQUETA REGISTRO EXTERNO CONTRATISTAS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469232" y="2941070"/>
            <a:ext cx="2115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/ FASES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8807686" y="20927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134289" y="21632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082575" y="13939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423426" y="12468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AD1E043-BBE8-4F3B-92CB-687EC060083A}"/>
              </a:ext>
            </a:extLst>
          </p:cNvPr>
          <p:cNvSpPr txBox="1"/>
          <p:nvPr/>
        </p:nvSpPr>
        <p:spPr>
          <a:xfrm>
            <a:off x="5966288" y="2847107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84203C3-541F-4B04-BCEC-2D4AC9E3AAB9}"/>
              </a:ext>
            </a:extLst>
          </p:cNvPr>
          <p:cNvSpPr/>
          <p:nvPr/>
        </p:nvSpPr>
        <p:spPr>
          <a:xfrm>
            <a:off x="361420" y="6539394"/>
            <a:ext cx="115493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dirty="0"/>
              <a:t>*Se corrigió con respecto a la presentación anterior pues se detectó un error de digitación pues se estaba presentando la fecha de inicio y no la de finalización.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8CDC429-05DE-418C-BB11-00873F59E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28" y="3310402"/>
            <a:ext cx="9886189" cy="322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9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6. SISTEMA DE INDICADORES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18833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2" y="428046"/>
            <a:ext cx="11253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90%</a:t>
            </a:r>
          </a:p>
          <a:p>
            <a:r>
              <a:rPr lang="es-CO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AVANZÓ RE-IMPLEMENTANDO EL PROCEDIMIENTO ALMACENADO PARA EL CÁLCULO DE LOS INDICADORES FINANCIEROS PARA RESOLVER EL PROBLEMA DE RENDIMIENTO. YA HABIENDO RESULTO ESTE PROBLEMA, SE PUDO VALIDAR Y CORREGIR LA INFORMACIÓN.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461869" y="2421762"/>
            <a:ext cx="112535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PASOS A SEGUIR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REALIZAR REUNIÓN DE CIERRE</a:t>
            </a:r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469232" y="3578381"/>
            <a:ext cx="2115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/ FASES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2DD2E0A-516E-46C4-8BB6-3622E1C5FEB2}"/>
              </a:ext>
            </a:extLst>
          </p:cNvPr>
          <p:cNvSpPr txBox="1"/>
          <p:nvPr/>
        </p:nvSpPr>
        <p:spPr>
          <a:xfrm>
            <a:off x="5933067" y="3727021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724FC1D-7216-435D-A0CC-D3FA1A700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44" y="4257733"/>
            <a:ext cx="11417592" cy="186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60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8807686" y="472512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134289" y="479562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082575" y="402638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423426" y="387926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CB90EA2-124E-44A0-88CB-C281ED0A5A29}"/>
              </a:ext>
            </a:extLst>
          </p:cNvPr>
          <p:cNvSpPr/>
          <p:nvPr/>
        </p:nvSpPr>
        <p:spPr>
          <a:xfrm>
            <a:off x="457200" y="861581"/>
            <a:ext cx="112081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/>
              <a:t>RAZÓN ATRASO:</a:t>
            </a:r>
          </a:p>
          <a:p>
            <a:r>
              <a:rPr lang="es-CO" dirty="0"/>
              <a:t>Se encuentra pendiente la reunión de cierre de equipo debido a que se priorizaron otras actividades orientadas a dar un avance en términos de resultados al resto de proyectos.</a:t>
            </a:r>
          </a:p>
        </p:txBody>
      </p:sp>
    </p:spTree>
    <p:extLst>
      <p:ext uri="{BB962C8B-B14F-4D97-AF65-F5344CB8AC3E}">
        <p14:creationId xmlns:p14="http://schemas.microsoft.com/office/powerpoint/2010/main" val="1924482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9. PLANIFICACIÓN DE NEGOCIO 2019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2645263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0" y="228107"/>
            <a:ext cx="11253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AVANCE ESTIMADO: 98%</a:t>
            </a:r>
          </a:p>
          <a:p>
            <a:r>
              <a:rPr lang="es-CO" sz="1600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NO SE OBTUVO NINGÚN AVANCE DURANTE ESTA SEMANA</a:t>
            </a:r>
          </a:p>
          <a:p>
            <a:r>
              <a:rPr lang="es-CO" sz="1600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FINALIZAR LA PRESENTACIÓN CON LA ALTA GERENCIA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ACTUALIZAR EJERCICIO TRIMESTRALMENTE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469230" y="3952203"/>
            <a:ext cx="1904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b="1" dirty="0"/>
              <a:t>POR ETAPAS / FASES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A5237C8-25B1-4A5B-91AB-43965F073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68" y="4285373"/>
            <a:ext cx="5709179" cy="214688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C283E64-960F-4415-B759-8C982D8A8D66}"/>
              </a:ext>
            </a:extLst>
          </p:cNvPr>
          <p:cNvSpPr txBox="1"/>
          <p:nvPr/>
        </p:nvSpPr>
        <p:spPr>
          <a:xfrm>
            <a:off x="596852" y="6396094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099C252-B845-4761-8F68-99CF7AC37ABD}"/>
              </a:ext>
            </a:extLst>
          </p:cNvPr>
          <p:cNvSpPr/>
          <p:nvPr/>
        </p:nvSpPr>
        <p:spPr>
          <a:xfrm>
            <a:off x="6981446" y="5847262"/>
            <a:ext cx="48984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CO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Nota: No se realizó al inicio un cronograma para este proyecto dado que se fue construyendo el alcance durante la misma ejecución del proyecto</a:t>
            </a:r>
            <a:endParaRPr lang="es-C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804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10. RE-PLANIFICACIÓN TRIMESTRAL DE NEGOCIO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2603352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0" y="228107"/>
            <a:ext cx="112535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AVANCE ESTIMADO: 9%</a:t>
            </a:r>
          </a:p>
          <a:p>
            <a:r>
              <a:rPr lang="es-CO" sz="1600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REALIZÓ UNA PRIMERA PROGRAMACIÓN DEL PROYECTO QUE SE ENCUENTRA PENDIENTE DE VALIDAR CON LA ALTA DIRECCIÓN.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REALIZÓ UNA ESTIMACIÓN DE ESFUERZO PARA LOS EJERCICIOS DE ANÁLISIS Y LAS VARIABLES DE PROYECCIÓN IDENTIFICADAS PARA ESTA OCASIÓN.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IDENTIFICARON LAS FUENTES DE INFORMACIÓN NECESARIAS PARA LA REALIZACIÓN DE LOS EJERCICIOS.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600" dirty="0"/>
          </a:p>
          <a:p>
            <a:r>
              <a:rPr lang="es-CO" sz="1600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AJUSTAR METODOLOGÍA DEL PROYECTO DE ACUERDO CON LO SOLICITADO POR LA ALTA GERENCIA.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DEFINIR/AJUSTAR MEDIDA DE UTILIDAD, VARIABLES A PROYECTAR Y EJERCICIOS DE ANÁLISIS A REALIZAR CON LA ALTA DIRECCIÓN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IMPLEMENTAR ENCUESTA DE SATISFACCIÓN SOBRE ALGUNA HERRAMIENTA EN LÍNEA.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INICIAR LA RECOLECCIÓN DE LA INFORMACIÓN SOBRE AVANCE DE OBRA.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469230" y="3304308"/>
            <a:ext cx="70189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b="1" dirty="0"/>
              <a:t>POR ETAPAS / FASES -&gt; PENDIENTE DE VALIDAR LA METODOLOGÍA Y LAS FECHAS.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C283E64-960F-4415-B759-8C982D8A8D66}"/>
              </a:ext>
            </a:extLst>
          </p:cNvPr>
          <p:cNvSpPr txBox="1"/>
          <p:nvPr/>
        </p:nvSpPr>
        <p:spPr>
          <a:xfrm>
            <a:off x="596852" y="6396094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8AA5EF5-28A4-42EA-B8E0-AF9180AFC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529339"/>
              </p:ext>
            </p:extLst>
          </p:nvPr>
        </p:nvGraphicFramePr>
        <p:xfrm>
          <a:off x="547963" y="3695730"/>
          <a:ext cx="10503519" cy="2176717"/>
        </p:xfrm>
        <a:graphic>
          <a:graphicData uri="http://schemas.openxmlformats.org/drawingml/2006/table">
            <a:tbl>
              <a:tblPr/>
              <a:tblGrid>
                <a:gridCol w="5715848">
                  <a:extLst>
                    <a:ext uri="{9D8B030D-6E8A-4147-A177-3AD203B41FA5}">
                      <a16:colId xmlns:a16="http://schemas.microsoft.com/office/drawing/2014/main" val="1364952991"/>
                    </a:ext>
                  </a:extLst>
                </a:gridCol>
                <a:gridCol w="725274">
                  <a:extLst>
                    <a:ext uri="{9D8B030D-6E8A-4147-A177-3AD203B41FA5}">
                      <a16:colId xmlns:a16="http://schemas.microsoft.com/office/drawing/2014/main" val="2948204134"/>
                    </a:ext>
                  </a:extLst>
                </a:gridCol>
                <a:gridCol w="1018837">
                  <a:extLst>
                    <a:ext uri="{9D8B030D-6E8A-4147-A177-3AD203B41FA5}">
                      <a16:colId xmlns:a16="http://schemas.microsoft.com/office/drawing/2014/main" val="1891447275"/>
                    </a:ext>
                  </a:extLst>
                </a:gridCol>
                <a:gridCol w="971348">
                  <a:extLst>
                    <a:ext uri="{9D8B030D-6E8A-4147-A177-3AD203B41FA5}">
                      <a16:colId xmlns:a16="http://schemas.microsoft.com/office/drawing/2014/main" val="2713158484"/>
                    </a:ext>
                  </a:extLst>
                </a:gridCol>
                <a:gridCol w="1036106">
                  <a:extLst>
                    <a:ext uri="{9D8B030D-6E8A-4147-A177-3AD203B41FA5}">
                      <a16:colId xmlns:a16="http://schemas.microsoft.com/office/drawing/2014/main" val="797848288"/>
                    </a:ext>
                  </a:extLst>
                </a:gridCol>
                <a:gridCol w="1036106">
                  <a:extLst>
                    <a:ext uri="{9D8B030D-6E8A-4147-A177-3AD203B41FA5}">
                      <a16:colId xmlns:a16="http://schemas.microsoft.com/office/drawing/2014/main" val="657711722"/>
                    </a:ext>
                  </a:extLst>
                </a:gridCol>
              </a:tblGrid>
              <a:tr h="621919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200" b="1" i="0" u="none" strike="noStrike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TAREA</a:t>
                      </a:r>
                    </a:p>
                  </a:txBody>
                  <a:tcPr marL="12957" marR="12957" marT="129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200" b="1" i="0" u="none" strike="noStrike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PESO</a:t>
                      </a:r>
                    </a:p>
                  </a:txBody>
                  <a:tcPr marL="12957" marR="12957" marT="129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200" b="1" i="0" u="none" strike="noStrike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AVANCE</a:t>
                      </a:r>
                    </a:p>
                  </a:txBody>
                  <a:tcPr marL="12957" marR="12957" marT="129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200" b="1" i="0" u="none" strike="noStrike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DURACIÓN</a:t>
                      </a:r>
                    </a:p>
                  </a:txBody>
                  <a:tcPr marL="12957" marR="12957" marT="129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200" b="1" i="0" u="none" strike="noStrike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INICIO</a:t>
                      </a:r>
                    </a:p>
                  </a:txBody>
                  <a:tcPr marL="12957" marR="12957" marT="129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200" b="1" i="0" u="none" strike="noStrike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FIN</a:t>
                      </a:r>
                    </a:p>
                  </a:txBody>
                  <a:tcPr marL="12957" marR="12957" marT="129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980877"/>
                  </a:ext>
                </a:extLst>
              </a:tr>
              <a:tr h="259133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Concepción</a:t>
                      </a:r>
                    </a:p>
                  </a:txBody>
                  <a:tcPr marL="12957" marR="12957" marT="129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904152"/>
                  </a:ext>
                </a:extLst>
              </a:tr>
              <a:tr h="259133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Establecer las metas estratégicas</a:t>
                      </a:r>
                    </a:p>
                  </a:txBody>
                  <a:tcPr marL="12957" marR="12957" marT="129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19/02/2019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5/04/2019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4738582"/>
                  </a:ext>
                </a:extLst>
              </a:tr>
              <a:tr h="518266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Diseñar y poner en marcha batería de indicadores para medición de las metas estratégicas</a:t>
                      </a:r>
                    </a:p>
                  </a:txBody>
                  <a:tcPr marL="12957" marR="12957" marT="129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27/03/2019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25/04/2019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724789"/>
                  </a:ext>
                </a:extLst>
              </a:tr>
              <a:tr h="518266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Diseñar, validar, ajustar y poner en marcha una metodología de replanificación.</a:t>
                      </a:r>
                    </a:p>
                  </a:txBody>
                  <a:tcPr marL="12957" marR="12957" marT="129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12/03/2019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13/05/2019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116114"/>
                  </a:ext>
                </a:extLst>
              </a:tr>
            </a:tbl>
          </a:graphicData>
        </a:graphic>
      </p:graphicFrame>
      <p:sp>
        <p:nvSpPr>
          <p:cNvPr id="13" name="Rectángulo 12">
            <a:extLst>
              <a:ext uri="{FF2B5EF4-FFF2-40B4-BE49-F238E27FC236}">
                <a16:creationId xmlns:a16="http://schemas.microsoft.com/office/drawing/2014/main" id="{6EB1C33E-6FBB-498E-B771-1DB17969CD50}"/>
              </a:ext>
            </a:extLst>
          </p:cNvPr>
          <p:cNvSpPr/>
          <p:nvPr/>
        </p:nvSpPr>
        <p:spPr>
          <a:xfrm>
            <a:off x="547963" y="6113961"/>
            <a:ext cx="109899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CO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Nota: No se realizó al inicio un cronograma para este proyecto dado que se fue construyendo el alcance durante la misma ejecución del proyecto</a:t>
            </a:r>
            <a:endParaRPr lang="es-C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587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11. DIAGNÓSTICO PSL (ANALÍTICA/TECNOLOGÍA)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71568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0" y="228107"/>
            <a:ext cx="112535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AVANCE ESTIMADO: 10%</a:t>
            </a:r>
          </a:p>
          <a:p>
            <a:r>
              <a:rPr lang="es-CO" sz="1600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REALIZÓ LA CONCEPCIÓN DEL PROYECTO (SE FIJARON OBJETIVOS Y PLAN DE TRABAJO).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ENVIÓ EL CRONOGRAMA DEL PROYECTO A PSL DE ACUERDO CON EL COMPROMISO ESTABLECIDO.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600" dirty="0"/>
          </a:p>
          <a:p>
            <a:r>
              <a:rPr lang="es-CO" sz="1600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REALIZAR MESAS DE TRABAJO CON USUARIOS FUNCIONALES.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DIGITAR, NORMALIZAR Y CLASIFICAR LA INFORMACIÓN DE INCIDENTES DE PSL.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469230" y="2380265"/>
            <a:ext cx="70189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b="1" dirty="0"/>
              <a:t>POR ETAPAS / FASES -&gt; PENDIENTE DE VALIDAR LA METODOLOGÍA Y LAS FECHAS.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C283E64-960F-4415-B759-8C982D8A8D66}"/>
              </a:ext>
            </a:extLst>
          </p:cNvPr>
          <p:cNvSpPr txBox="1"/>
          <p:nvPr/>
        </p:nvSpPr>
        <p:spPr>
          <a:xfrm>
            <a:off x="596852" y="6396094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EB1C33E-6FBB-498E-B771-1DB17969CD50}"/>
              </a:ext>
            </a:extLst>
          </p:cNvPr>
          <p:cNvSpPr/>
          <p:nvPr/>
        </p:nvSpPr>
        <p:spPr>
          <a:xfrm>
            <a:off x="547963" y="6113961"/>
            <a:ext cx="109899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CO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Nota: No se realizó al inicio un cronograma para este proyecto dado que se fue construyendo el alcance durante la misma ejecución del proyecto</a:t>
            </a:r>
            <a:endParaRPr lang="es-C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86A87D-1166-4C66-A57F-DFA7D7AD5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63" y="2767310"/>
            <a:ext cx="10894472" cy="263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5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9284" y="46231"/>
            <a:ext cx="11068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dirty="0"/>
              <a:t>PROGRAMA DE PROYECTOS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ECC14F5-C536-4852-8CE5-4451C5192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772914"/>
              </p:ext>
            </p:extLst>
          </p:nvPr>
        </p:nvGraphicFramePr>
        <p:xfrm>
          <a:off x="561974" y="815672"/>
          <a:ext cx="11153430" cy="4728210"/>
        </p:xfrm>
        <a:graphic>
          <a:graphicData uri="http://schemas.openxmlformats.org/drawingml/2006/table">
            <a:tbl>
              <a:tblPr/>
              <a:tblGrid>
                <a:gridCol w="3666571">
                  <a:extLst>
                    <a:ext uri="{9D8B030D-6E8A-4147-A177-3AD203B41FA5}">
                      <a16:colId xmlns:a16="http://schemas.microsoft.com/office/drawing/2014/main" val="767944482"/>
                    </a:ext>
                  </a:extLst>
                </a:gridCol>
                <a:gridCol w="1009036">
                  <a:extLst>
                    <a:ext uri="{9D8B030D-6E8A-4147-A177-3AD203B41FA5}">
                      <a16:colId xmlns:a16="http://schemas.microsoft.com/office/drawing/2014/main" val="380467969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54076106"/>
                    </a:ext>
                  </a:extLst>
                </a:gridCol>
                <a:gridCol w="1262842">
                  <a:extLst>
                    <a:ext uri="{9D8B030D-6E8A-4147-A177-3AD203B41FA5}">
                      <a16:colId xmlns:a16="http://schemas.microsoft.com/office/drawing/2014/main" val="1868153630"/>
                    </a:ext>
                  </a:extLst>
                </a:gridCol>
                <a:gridCol w="1212181">
                  <a:extLst>
                    <a:ext uri="{9D8B030D-6E8A-4147-A177-3AD203B41FA5}">
                      <a16:colId xmlns:a16="http://schemas.microsoft.com/office/drawing/2014/main" val="994229716"/>
                    </a:ext>
                  </a:extLst>
                </a:gridCol>
                <a:gridCol w="1113936">
                  <a:extLst>
                    <a:ext uri="{9D8B030D-6E8A-4147-A177-3AD203B41FA5}">
                      <a16:colId xmlns:a16="http://schemas.microsoft.com/office/drawing/2014/main" val="3549765904"/>
                    </a:ext>
                  </a:extLst>
                </a:gridCol>
                <a:gridCol w="1212464">
                  <a:extLst>
                    <a:ext uri="{9D8B030D-6E8A-4147-A177-3AD203B41FA5}">
                      <a16:colId xmlns:a16="http://schemas.microsoft.com/office/drawing/2014/main" val="1637206028"/>
                    </a:ext>
                  </a:extLst>
                </a:gridCol>
              </a:tblGrid>
              <a:tr h="14076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FRENTE DE TRABAJO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 FIN PLAN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ANTERIOR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SEMANAL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ESPERADO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DIFERENCIA AVANCE ESPERADO VS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881005"/>
                  </a:ext>
                </a:extLst>
              </a:tr>
              <a:tr h="362622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1.  INTEGRACIÓN FACTURACIÓN, NÓMINA Y CARTERA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 oct 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00917"/>
                  </a:ext>
                </a:extLst>
              </a:tr>
              <a:tr h="250701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2. CONTROL PROYECTOS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 dic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31.94%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27.95%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3.99%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924961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3. APRENDIZ PRECIOS (FASE 1 ANÁLISIS INFOR.)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 sept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53%</a:t>
                      </a:r>
                      <a:endParaRPr lang="es-CO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97405"/>
                  </a:ext>
                </a:extLst>
              </a:tr>
              <a:tr h="247426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4. PILOTO APRENDIZ FORMATOS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 dic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  <a:endParaRPr lang="es-CO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48.45%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329279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5. CALIFICACIÓN CONTRATISTAS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</a:t>
                      </a:r>
                      <a:r>
                        <a:rPr lang="es-CO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ago</a:t>
                      </a:r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45.81%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46.07%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-0.26%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184303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6. REPORTEADOR SISTEMA DE INDICADORES DE GESTIÓN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mar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49912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9. PLANIFICACIÓN DE NEGOCIO 2019*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029893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10. REPLANIFCACIÓN TRIMESTRAL DE NEGOCIO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770855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11. DIAGNÓSTICO PSL (ANALÍTICA – TECNOLOGÍA)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25/06/2019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002745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DE778421-F730-4AD2-A4B4-189A7605E503}"/>
              </a:ext>
            </a:extLst>
          </p:cNvPr>
          <p:cNvSpPr/>
          <p:nvPr/>
        </p:nvSpPr>
        <p:spPr>
          <a:xfrm>
            <a:off x="8319994" y="6523762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070330C-EA1B-49B9-993E-2AD15D53C1C3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773396-925C-4321-891A-B3704603B400}"/>
              </a:ext>
            </a:extLst>
          </p:cNvPr>
          <p:cNvSpPr txBox="1"/>
          <p:nvPr/>
        </p:nvSpPr>
        <p:spPr>
          <a:xfrm>
            <a:off x="8594883" y="6453888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 sin atraso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FED7AE9-B3DF-439F-B5CD-D0AB0B9DAB1D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1097132-6FF6-41A7-860D-FBADCB416797}"/>
              </a:ext>
            </a:extLst>
          </p:cNvPr>
          <p:cNvSpPr/>
          <p:nvPr/>
        </p:nvSpPr>
        <p:spPr>
          <a:xfrm>
            <a:off x="6205401" y="6535287"/>
            <a:ext cx="302602" cy="16326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D4D97B8-4994-451D-860B-310F1529AEBE}"/>
              </a:ext>
            </a:extLst>
          </p:cNvPr>
          <p:cNvSpPr txBox="1"/>
          <p:nvPr/>
        </p:nvSpPr>
        <p:spPr>
          <a:xfrm>
            <a:off x="6480290" y="6465413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 con atraso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29EDC0C-0D24-43DA-8F8E-DA61103D70DE}"/>
              </a:ext>
            </a:extLst>
          </p:cNvPr>
          <p:cNvSpPr/>
          <p:nvPr/>
        </p:nvSpPr>
        <p:spPr>
          <a:xfrm>
            <a:off x="4665684" y="6523762"/>
            <a:ext cx="302602" cy="1632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F33FA2-A6B5-448B-B583-A35B29DB004E}"/>
              </a:ext>
            </a:extLst>
          </p:cNvPr>
          <p:cNvSpPr txBox="1"/>
          <p:nvPr/>
        </p:nvSpPr>
        <p:spPr>
          <a:xfrm>
            <a:off x="4940573" y="6453888"/>
            <a:ext cx="118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Sin avance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584FA22-00DB-472C-A36D-2883042DDE66}"/>
              </a:ext>
            </a:extLst>
          </p:cNvPr>
          <p:cNvSpPr txBox="1"/>
          <p:nvPr/>
        </p:nvSpPr>
        <p:spPr>
          <a:xfrm>
            <a:off x="520409" y="5583085"/>
            <a:ext cx="111534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000000"/>
                </a:solidFill>
                <a:latin typeface="Calibri" panose="020F0502020204030204" pitchFamily="34" charset="0"/>
              </a:rPr>
              <a:t>*</a:t>
            </a:r>
            <a:r>
              <a:rPr lang="es-CO" sz="1400" dirty="0"/>
              <a:t>Dada la naturaleza del ejercicio de planificación no se establecieron fechas esperadas de finalización, y por lo tanto, no se incluye el avance esperado</a:t>
            </a:r>
          </a:p>
          <a:p>
            <a:r>
              <a:rPr lang="es-CO" sz="1400" dirty="0">
                <a:solidFill>
                  <a:srgbClr val="000000"/>
                </a:solidFill>
                <a:latin typeface="Calibri" panose="020F0502020204030204" pitchFamily="34" charset="0"/>
              </a:rPr>
              <a:t>**</a:t>
            </a:r>
            <a:r>
              <a:rPr lang="es-CO" sz="1400" dirty="0"/>
              <a:t>Durante el reporte anterior había un error de transcripción.</a:t>
            </a:r>
          </a:p>
          <a:p>
            <a:r>
              <a:rPr lang="es-CO" sz="1400" dirty="0"/>
              <a:t>***El proyecto esta en su fase de concepción y por lo tanto aun no se han fijado fechas. Se estima 6% debido a que se avanzó en una primera versión de la concepción (peso concepción 10%) y un primer ejercicio de análisis.</a:t>
            </a:r>
          </a:p>
        </p:txBody>
      </p:sp>
    </p:spTree>
    <p:extLst>
      <p:ext uri="{BB962C8B-B14F-4D97-AF65-F5344CB8AC3E}">
        <p14:creationId xmlns:p14="http://schemas.microsoft.com/office/powerpoint/2010/main" val="1156991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OTROS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2677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7527" y="414738"/>
            <a:ext cx="11718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AVANCES</a:t>
            </a:r>
          </a:p>
          <a:p>
            <a:r>
              <a:rPr lang="es-CO" b="1" dirty="0"/>
              <a:t>APOYO A LA FACTURACIÓN Y TRANSFERENCIA TECNOLÓGICA DE LA HERRAMIENTA DE FACTURACIÓN.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SE CONTINUO CON EL APOYO Y TRANSFERENCIA DE TECNOLÓGICA DE LA HERRAMIENTA A FACTURACIÓN.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SE INICIÓ EL PROCESO DE PLANIFICACIÓN DE LAS MEJORAS Y NUEVAS FUNCIONALIDADES PARA LA HERRAMIENTA</a:t>
            </a:r>
          </a:p>
        </p:txBody>
      </p:sp>
    </p:spTree>
    <p:extLst>
      <p:ext uri="{BB962C8B-B14F-4D97-AF65-F5344CB8AC3E}">
        <p14:creationId xmlns:p14="http://schemas.microsoft.com/office/powerpoint/2010/main" val="52338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2. CONTROL PROYECTOS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86769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54079" y="204068"/>
            <a:ext cx="117187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AVANCE ESTIMADO: 31.94%</a:t>
            </a:r>
          </a:p>
          <a:p>
            <a:r>
              <a:rPr lang="es-CO" sz="1600" b="1" dirty="0"/>
              <a:t>ETAPA ACTUAL -&gt; DISEÑO (INICIO 1 DE NOVIEMBRE 2018 – FIN 10 DE JUNIO 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AVANZÓ EN LA ELABORACIÓN DE LAS MAQUETAS RELACIONADAS CON EL INGRESO DE EQUIPOS, PERSONAS Y DE REGISTRO DE AVANCE DE ACTIVIDADES</a:t>
            </a:r>
          </a:p>
          <a:p>
            <a:r>
              <a:rPr lang="es-CO" sz="1600" b="1" dirty="0"/>
              <a:t>ENTREGABLES DISEÑO -&gt; </a:t>
            </a:r>
            <a:r>
              <a:rPr lang="es-CO" sz="1600" b="1" dirty="0">
                <a:solidFill>
                  <a:schemeClr val="accent2">
                    <a:lumMod val="50000"/>
                  </a:schemeClr>
                </a:solidFill>
              </a:rPr>
              <a:t>FECHA FIN CRONOGRAMA -&gt; 10 JUN 2019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D687017-6323-4CD0-82B5-8E7DD54CEBA5}"/>
              </a:ext>
            </a:extLst>
          </p:cNvPr>
          <p:cNvSpPr/>
          <p:nvPr/>
        </p:nvSpPr>
        <p:spPr>
          <a:xfrm>
            <a:off x="254079" y="4578521"/>
            <a:ext cx="1962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FASES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3A6450-AEEE-48B2-ADF7-7A23B46AE7AD}"/>
              </a:ext>
            </a:extLst>
          </p:cNvPr>
          <p:cNvSpPr/>
          <p:nvPr/>
        </p:nvSpPr>
        <p:spPr>
          <a:xfrm>
            <a:off x="8906399" y="1970371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862DEC-5C3B-42DB-ACFF-4F26877E0B78}"/>
              </a:ext>
            </a:extLst>
          </p:cNvPr>
          <p:cNvSpPr/>
          <p:nvPr/>
        </p:nvSpPr>
        <p:spPr>
          <a:xfrm>
            <a:off x="10233002" y="1977421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ED937-4F4A-454B-AD26-A4381BB44E85}"/>
              </a:ext>
            </a:extLst>
          </p:cNvPr>
          <p:cNvSpPr txBox="1"/>
          <p:nvPr/>
        </p:nvSpPr>
        <p:spPr>
          <a:xfrm>
            <a:off x="9181288" y="1900497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BAFC83-2713-4170-BEF2-DF11286ECFF0}"/>
              </a:ext>
            </a:extLst>
          </p:cNvPr>
          <p:cNvSpPr txBox="1"/>
          <p:nvPr/>
        </p:nvSpPr>
        <p:spPr>
          <a:xfrm>
            <a:off x="10522139" y="1885785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55F2294-8491-415F-97AC-04D601C32004}"/>
              </a:ext>
            </a:extLst>
          </p:cNvPr>
          <p:cNvSpPr txBox="1"/>
          <p:nvPr/>
        </p:nvSpPr>
        <p:spPr>
          <a:xfrm>
            <a:off x="5420279" y="4461640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CA156BA-E112-4860-9ACC-67BDDAF2DEAE}"/>
              </a:ext>
            </a:extLst>
          </p:cNvPr>
          <p:cNvSpPr/>
          <p:nvPr/>
        </p:nvSpPr>
        <p:spPr>
          <a:xfrm>
            <a:off x="323676" y="404846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600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FINALIZAR Y PRESENTAR WIREFRAME (MAQUETA)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58B92F7-E4D8-4809-BFFE-4DC6C5B47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74" y="1542994"/>
            <a:ext cx="6087101" cy="247158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E899733-D1C8-49DC-BAC9-4B570ED10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74" y="4947853"/>
            <a:ext cx="11239142" cy="158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5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3. APRENDIZ PRECIOS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5446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09499" y="160230"/>
            <a:ext cx="117187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AVANCE ESTIMADO:57%</a:t>
            </a:r>
          </a:p>
          <a:p>
            <a:r>
              <a:rPr lang="es-CO" sz="1600" b="1" dirty="0"/>
              <a:t>ETAPA ACTUAL -&gt; CONSOLIDACIÓN Y DEPURACIÓN DE INFORMACIÓN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AVANZÓ RESOLVIENDO EL PROBLEMA CON LAS BASES DE DATOS Y SE ESTABLECIÓ LA IMPOSIBILIDAD DE RECUPERAR DICHAS BASES DE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AVANZÓ EN LA DEFINICIÓN DE LAS REGLAS DE VALIDACIÓN.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3A6450-AEEE-48B2-ADF7-7A23B46AE7AD}"/>
              </a:ext>
            </a:extLst>
          </p:cNvPr>
          <p:cNvSpPr/>
          <p:nvPr/>
        </p:nvSpPr>
        <p:spPr>
          <a:xfrm>
            <a:off x="9482487" y="230104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862DEC-5C3B-42DB-ACFF-4F26877E0B78}"/>
              </a:ext>
            </a:extLst>
          </p:cNvPr>
          <p:cNvSpPr/>
          <p:nvPr/>
        </p:nvSpPr>
        <p:spPr>
          <a:xfrm>
            <a:off x="10809090" y="237154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ED937-4F4A-454B-AD26-A4381BB44E85}"/>
              </a:ext>
            </a:extLst>
          </p:cNvPr>
          <p:cNvSpPr txBox="1"/>
          <p:nvPr/>
        </p:nvSpPr>
        <p:spPr>
          <a:xfrm>
            <a:off x="9757376" y="160230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BAFC83-2713-4170-BEF2-DF11286ECFF0}"/>
              </a:ext>
            </a:extLst>
          </p:cNvPr>
          <p:cNvSpPr txBox="1"/>
          <p:nvPr/>
        </p:nvSpPr>
        <p:spPr>
          <a:xfrm>
            <a:off x="11098227" y="145518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431BEC0-ACAD-4483-86D6-69626E9328FE}"/>
              </a:ext>
            </a:extLst>
          </p:cNvPr>
          <p:cNvSpPr/>
          <p:nvPr/>
        </p:nvSpPr>
        <p:spPr>
          <a:xfrm>
            <a:off x="323354" y="1525603"/>
            <a:ext cx="77954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b="1" dirty="0"/>
              <a:t>ESTADO ETAPA ACTUAL -&gt; FECHA FIN SEGÚN CRONOGRAMA:20/06/2019</a:t>
            </a:r>
            <a:endParaRPr lang="es-CO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3638435-76A2-4284-9D48-D5B6D694E1D0}"/>
              </a:ext>
            </a:extLst>
          </p:cNvPr>
          <p:cNvSpPr/>
          <p:nvPr/>
        </p:nvSpPr>
        <p:spPr>
          <a:xfrm>
            <a:off x="323354" y="4090918"/>
            <a:ext cx="40131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b="1" dirty="0"/>
              <a:t>POR ETAPAS</a:t>
            </a:r>
            <a:endParaRPr lang="es-CO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29CE831-AF75-4063-B479-DBCD6C17E821}"/>
              </a:ext>
            </a:extLst>
          </p:cNvPr>
          <p:cNvSpPr txBox="1"/>
          <p:nvPr/>
        </p:nvSpPr>
        <p:spPr>
          <a:xfrm>
            <a:off x="6412760" y="4058863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BD6B78B-5622-46DF-BB55-03C36A578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65" y="1844297"/>
            <a:ext cx="5011661" cy="222029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B49278F-AC6C-4EE9-BAB7-7FAB9CCCA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56" y="4459019"/>
            <a:ext cx="11110843" cy="225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7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4. PILOTO APRENDIZ FORMATOS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60911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02976" y="213802"/>
            <a:ext cx="11253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48.45%</a:t>
            </a:r>
          </a:p>
          <a:p>
            <a:r>
              <a:rPr lang="es-CO" b="1" dirty="0"/>
              <a:t>AVANCES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REALIZÓ LA REUNIÓN DE SEGUIMIENTO EL VIERNES 15 DE MARZO Y SE PACTÓ UNA SIGUIENTE PARA EL VIERNES 22 DE MARZO.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IMPLEMENTARON LAS DOS MEJORAS PACTADAS PARA ESTA SEMANA (ALERTAS DE CORREO NUEVAS SOLICITUDES DE REVISIÓN Y LA ADICIÓN DE CAMPOS PARA LOS ELEMENTOS DE PROTECCIÓN PERSONAL DURANTE LA SOLICITUD DE INICIO)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302976" y="3422977"/>
            <a:ext cx="10315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b="1" dirty="0"/>
              <a:t>IMPLEMENTACIÓN REVISIÓN DE OBRA (83%) - &gt; </a:t>
            </a:r>
            <a:r>
              <a:rPr lang="es-CO" b="1" dirty="0">
                <a:solidFill>
                  <a:schemeClr val="accent2">
                    <a:lumMod val="50000"/>
                  </a:schemeClr>
                </a:solidFill>
              </a:rPr>
              <a:t>FECHA LÍMITE SEGÚN CROMOGRAMA - &gt; </a:t>
            </a:r>
            <a:r>
              <a:rPr lang="es-CO" dirty="0">
                <a:solidFill>
                  <a:schemeClr val="accent2">
                    <a:lumMod val="50000"/>
                  </a:schemeClr>
                </a:solidFill>
              </a:rPr>
              <a:t>30 JUL 2019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1C3DBE7-AFCB-4074-B81D-253C7F8F3009}"/>
              </a:ext>
            </a:extLst>
          </p:cNvPr>
          <p:cNvSpPr/>
          <p:nvPr/>
        </p:nvSpPr>
        <p:spPr>
          <a:xfrm>
            <a:off x="302976" y="2343031"/>
            <a:ext cx="112535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IMPLEMENTAR LAS 4 ACCIONES RESTANTES ( DE LAS 17 IDENTIFICADAS)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REALIZAR REUNIÓN DE SEGUIMIENTO EL 22 DE MARZO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75916FD-A53F-4877-838E-1C0EAA04897E}"/>
              </a:ext>
            </a:extLst>
          </p:cNvPr>
          <p:cNvSpPr txBox="1"/>
          <p:nvPr/>
        </p:nvSpPr>
        <p:spPr>
          <a:xfrm>
            <a:off x="246949" y="6314275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E27C966-EFD8-422D-8BCD-3F1322141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34" y="3826150"/>
            <a:ext cx="11110786" cy="198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5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5. CALIFICACIÓN CONTRATISTAS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755456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18066</TotalTime>
  <Words>1361</Words>
  <Application>Microsoft Office PowerPoint</Application>
  <PresentationFormat>Panorámica</PresentationFormat>
  <Paragraphs>219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Segoe UI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ODDS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Parra</dc:creator>
  <cp:lastModifiedBy>PROYECTO</cp:lastModifiedBy>
  <cp:revision>905</cp:revision>
  <dcterms:created xsi:type="dcterms:W3CDTF">2018-06-13T17:56:08Z</dcterms:created>
  <dcterms:modified xsi:type="dcterms:W3CDTF">2019-03-26T14:22:55Z</dcterms:modified>
</cp:coreProperties>
</file>