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312" r:id="rId3"/>
    <p:sldId id="308" r:id="rId4"/>
    <p:sldId id="304" r:id="rId5"/>
    <p:sldId id="309" r:id="rId6"/>
    <p:sldId id="305" r:id="rId7"/>
    <p:sldId id="306" r:id="rId8"/>
    <p:sldId id="307" r:id="rId9"/>
    <p:sldId id="310" r:id="rId10"/>
    <p:sldId id="260" r:id="rId11"/>
    <p:sldId id="261" r:id="rId12"/>
    <p:sldId id="271" r:id="rId13"/>
    <p:sldId id="272" r:id="rId14"/>
    <p:sldId id="277" r:id="rId15"/>
    <p:sldId id="278" r:id="rId16"/>
    <p:sldId id="313" r:id="rId17"/>
    <p:sldId id="314" r:id="rId18"/>
    <p:sldId id="288" r:id="rId19"/>
    <p:sldId id="289" r:id="rId20"/>
    <p:sldId id="315" r:id="rId21"/>
    <p:sldId id="316" r:id="rId22"/>
    <p:sldId id="269" r:id="rId23"/>
    <p:sldId id="302" r:id="rId24"/>
    <p:sldId id="303" r:id="rId25"/>
    <p:sldId id="291" r:id="rId26"/>
    <p:sldId id="270" r:id="rId27"/>
    <p:sldId id="292" r:id="rId28"/>
    <p:sldId id="293" r:id="rId29"/>
    <p:sldId id="296" r:id="rId30"/>
    <p:sldId id="311" r:id="rId31"/>
    <p:sldId id="298" r:id="rId32"/>
    <p:sldId id="300" r:id="rId33"/>
    <p:sldId id="317" r:id="rId3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OYECTO" initials="P" lastIdx="1" clrIdx="0">
    <p:extLst>
      <p:ext uri="{19B8F6BF-5375-455C-9EA6-DF929625EA0E}">
        <p15:presenceInfo xmlns:p15="http://schemas.microsoft.com/office/powerpoint/2012/main" userId="PROYECT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343"/>
    <a:srgbClr val="C65911"/>
    <a:srgbClr val="FF2525"/>
    <a:srgbClr val="FFD966"/>
    <a:srgbClr val="C6E0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15" autoAdjust="0"/>
    <p:restoredTop sz="94660"/>
  </p:normalViewPr>
  <p:slideViewPr>
    <p:cSldViewPr snapToGrid="0">
      <p:cViewPr varScale="1">
        <p:scale>
          <a:sx n="69" d="100"/>
          <a:sy n="69" d="100"/>
        </p:scale>
        <p:origin x="47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D629C318-B322-495D-B405-3C6E8417CFF6}" type="datetimeFigureOut">
              <a:rPr lang="es-CO" smtClean="0"/>
              <a:t>2/07/2019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3930680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629C318-B322-495D-B405-3C6E8417CFF6}" type="datetimeFigureOut">
              <a:rPr lang="es-CO" smtClean="0"/>
              <a:t>2/07/2019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509667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629C318-B322-495D-B405-3C6E8417CFF6}" type="datetimeFigureOut">
              <a:rPr lang="es-CO" smtClean="0"/>
              <a:t>2/07/2019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3037323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629C318-B322-495D-B405-3C6E8417CFF6}" type="datetimeFigureOut">
              <a:rPr lang="es-CO" smtClean="0"/>
              <a:t>2/07/2019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614484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D629C318-B322-495D-B405-3C6E8417CFF6}" type="datetimeFigureOut">
              <a:rPr lang="es-CO" smtClean="0"/>
              <a:t>2/07/2019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2318990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D629C318-B322-495D-B405-3C6E8417CFF6}" type="datetimeFigureOut">
              <a:rPr lang="es-CO" smtClean="0"/>
              <a:t>2/07/2019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2194935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D629C318-B322-495D-B405-3C6E8417CFF6}" type="datetimeFigureOut">
              <a:rPr lang="es-CO" smtClean="0"/>
              <a:t>2/07/2019</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1802277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D629C318-B322-495D-B405-3C6E8417CFF6}" type="datetimeFigureOut">
              <a:rPr lang="es-CO" smtClean="0"/>
              <a:t>2/07/2019</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1910065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629C318-B322-495D-B405-3C6E8417CFF6}" type="datetimeFigureOut">
              <a:rPr lang="es-CO" smtClean="0"/>
              <a:t>2/07/2019</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20078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D629C318-B322-495D-B405-3C6E8417CFF6}" type="datetimeFigureOut">
              <a:rPr lang="es-CO" smtClean="0"/>
              <a:t>2/07/2019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2922295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D629C318-B322-495D-B405-3C6E8417CFF6}" type="datetimeFigureOut">
              <a:rPr lang="es-CO" smtClean="0"/>
              <a:t>2/07/2019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146675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9C318-B322-495D-B405-3C6E8417CFF6}" type="datetimeFigureOut">
              <a:rPr lang="es-CO" smtClean="0"/>
              <a:t>2/07/2019</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A178F7-EF8D-4134-8181-9BE44911428D}" type="slidenum">
              <a:rPr lang="es-CO" smtClean="0"/>
              <a:t>‹Nº›</a:t>
            </a:fld>
            <a:endParaRPr lang="es-CO"/>
          </a:p>
        </p:txBody>
      </p:sp>
    </p:spTree>
    <p:extLst>
      <p:ext uri="{BB962C8B-B14F-4D97-AF65-F5344CB8AC3E}">
        <p14:creationId xmlns:p14="http://schemas.microsoft.com/office/powerpoint/2010/main" val="1897238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22.xml"/><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21.xml"/><Relationship Id="rId17" Type="http://schemas.openxmlformats.org/officeDocument/2006/relationships/slide" Target="slide33.xml"/><Relationship Id="rId2" Type="http://schemas.openxmlformats.org/officeDocument/2006/relationships/slide" Target="slide3.xml"/><Relationship Id="rId16" Type="http://schemas.openxmlformats.org/officeDocument/2006/relationships/slide" Target="slide30.xml"/><Relationship Id="rId1" Type="http://schemas.openxmlformats.org/officeDocument/2006/relationships/slideLayout" Target="../slideLayouts/slideLayout1.xml"/><Relationship Id="rId6" Type="http://schemas.openxmlformats.org/officeDocument/2006/relationships/slide" Target="slide7.xml"/><Relationship Id="rId11" Type="http://schemas.openxmlformats.org/officeDocument/2006/relationships/slide" Target="slide19.xml"/><Relationship Id="rId5" Type="http://schemas.openxmlformats.org/officeDocument/2006/relationships/slide" Target="slide6.xml"/><Relationship Id="rId15" Type="http://schemas.openxmlformats.org/officeDocument/2006/relationships/slide" Target="slide26.xml"/><Relationship Id="rId10" Type="http://schemas.openxmlformats.org/officeDocument/2006/relationships/slide" Target="slide15.xml"/><Relationship Id="rId4" Type="http://schemas.openxmlformats.org/officeDocument/2006/relationships/slide" Target="slide5.xml"/><Relationship Id="rId9" Type="http://schemas.openxmlformats.org/officeDocument/2006/relationships/slide" Target="slide13.xml"/><Relationship Id="rId14" Type="http://schemas.openxmlformats.org/officeDocument/2006/relationships/slide" Target="slide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61975" y="509155"/>
            <a:ext cx="11068050" cy="4247317"/>
          </a:xfrm>
          <a:prstGeom prst="rect">
            <a:avLst/>
          </a:prstGeom>
          <a:noFill/>
        </p:spPr>
        <p:txBody>
          <a:bodyPr wrap="square" rtlCol="0">
            <a:spAutoFit/>
          </a:bodyPr>
          <a:lstStyle/>
          <a:p>
            <a:pPr algn="ctr"/>
            <a:r>
              <a:rPr lang="es-CO" sz="7200" dirty="0"/>
              <a:t>SEGUIMIENTO UNIDAD ANALÍTICA</a:t>
            </a:r>
          </a:p>
          <a:p>
            <a:pPr algn="ctr"/>
            <a:r>
              <a:rPr lang="es-CO" sz="7200" dirty="0"/>
              <a:t>2 DE JUL DE 2019</a:t>
            </a:r>
          </a:p>
          <a:p>
            <a:pPr algn="ctr"/>
            <a:r>
              <a:rPr lang="es-CO" sz="4400" dirty="0"/>
              <a:t>PERIODO: 22 jun – 01 jul</a:t>
            </a:r>
          </a:p>
        </p:txBody>
      </p:sp>
    </p:spTree>
    <p:extLst>
      <p:ext uri="{BB962C8B-B14F-4D97-AF65-F5344CB8AC3E}">
        <p14:creationId xmlns:p14="http://schemas.microsoft.com/office/powerpoint/2010/main" val="2110326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2308324"/>
          </a:xfrm>
          <a:prstGeom prst="rect">
            <a:avLst/>
          </a:prstGeom>
          <a:noFill/>
        </p:spPr>
        <p:txBody>
          <a:bodyPr wrap="square" rtlCol="0">
            <a:spAutoFit/>
          </a:bodyPr>
          <a:lstStyle/>
          <a:p>
            <a:pPr algn="ctr"/>
            <a:r>
              <a:rPr lang="es-ES" sz="7200" dirty="0"/>
              <a:t>PROYECTO 2. CONTROL PROYECTOS</a:t>
            </a:r>
            <a:endParaRPr lang="es-CO" sz="7200" dirty="0"/>
          </a:p>
        </p:txBody>
      </p:sp>
    </p:spTree>
    <p:extLst>
      <p:ext uri="{BB962C8B-B14F-4D97-AF65-F5344CB8AC3E}">
        <p14:creationId xmlns:p14="http://schemas.microsoft.com/office/powerpoint/2010/main" val="1867695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54079" y="204068"/>
            <a:ext cx="11549993" cy="1107996"/>
          </a:xfrm>
          <a:prstGeom prst="rect">
            <a:avLst/>
          </a:prstGeom>
          <a:noFill/>
        </p:spPr>
        <p:txBody>
          <a:bodyPr wrap="square" rtlCol="0">
            <a:spAutoFit/>
          </a:bodyPr>
          <a:lstStyle/>
          <a:p>
            <a:pPr algn="just"/>
            <a:r>
              <a:rPr lang="es-CO" b="1" dirty="0"/>
              <a:t>AVANCE ESTIMADO: 33.51%</a:t>
            </a:r>
          </a:p>
          <a:p>
            <a:pPr marL="285750" indent="-285750" algn="just">
              <a:buFont typeface="Arial" panose="020B0604020202020204" pitchFamily="34" charset="0"/>
              <a:buChar char="•"/>
            </a:pPr>
            <a:r>
              <a:rPr lang="es-CO" sz="1600" dirty="0"/>
              <a:t>SE CONTINUARON LAS PRUEBAS DE EXTRACCIÓN DE INFORMACIÓN DE REVIT</a:t>
            </a:r>
          </a:p>
          <a:p>
            <a:pPr marL="285750" indent="-285750" algn="just">
              <a:buFont typeface="Arial" panose="020B0604020202020204" pitchFamily="34" charset="0"/>
              <a:buChar char="•"/>
            </a:pPr>
            <a:r>
              <a:rPr lang="es-CO" sz="1600" dirty="0"/>
              <a:t>SE AVANZÓ EN LAS PRIMERAS PRUEBAS DE VISUALIZACIÓN DE LA INFORMACIÓN SOBRE LOS MODELOS CONSTRUCTIVOS DE REVIT HACIENDO USO DE LA “API” DE REVIT PARA VISUALIZACIÓN ONLINE.</a:t>
            </a:r>
          </a:p>
        </p:txBody>
      </p:sp>
      <p:sp>
        <p:nvSpPr>
          <p:cNvPr id="4" name="Rectángulo 3">
            <a:extLst>
              <a:ext uri="{FF2B5EF4-FFF2-40B4-BE49-F238E27FC236}">
                <a16:creationId xmlns:a16="http://schemas.microsoft.com/office/drawing/2014/main" id="{7D687017-6323-4CD0-82B5-8E7DD54CEBA5}"/>
              </a:ext>
            </a:extLst>
          </p:cNvPr>
          <p:cNvSpPr/>
          <p:nvPr/>
        </p:nvSpPr>
        <p:spPr>
          <a:xfrm>
            <a:off x="254079" y="4578521"/>
            <a:ext cx="1962973" cy="369332"/>
          </a:xfrm>
          <a:prstGeom prst="rect">
            <a:avLst/>
          </a:prstGeom>
        </p:spPr>
        <p:txBody>
          <a:bodyPr wrap="none">
            <a:spAutoFit/>
          </a:bodyPr>
          <a:lstStyle/>
          <a:p>
            <a:r>
              <a:rPr lang="es-CO" b="1" dirty="0"/>
              <a:t>POR ETAPAS FASES</a:t>
            </a:r>
          </a:p>
        </p:txBody>
      </p:sp>
      <p:sp>
        <p:nvSpPr>
          <p:cNvPr id="5" name="Rectángulo 4">
            <a:extLst>
              <a:ext uri="{FF2B5EF4-FFF2-40B4-BE49-F238E27FC236}">
                <a16:creationId xmlns:a16="http://schemas.microsoft.com/office/drawing/2014/main" id="{323A6450-AEEE-48B2-ADF7-7A23B46AE7AD}"/>
              </a:ext>
            </a:extLst>
          </p:cNvPr>
          <p:cNvSpPr/>
          <p:nvPr/>
        </p:nvSpPr>
        <p:spPr>
          <a:xfrm>
            <a:off x="6096000" y="1866061"/>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Rectángulo 5">
            <a:extLst>
              <a:ext uri="{FF2B5EF4-FFF2-40B4-BE49-F238E27FC236}">
                <a16:creationId xmlns:a16="http://schemas.microsoft.com/office/drawing/2014/main" id="{6E862DEC-5C3B-42DB-ACFF-4F26877E0B78}"/>
              </a:ext>
            </a:extLst>
          </p:cNvPr>
          <p:cNvSpPr/>
          <p:nvPr/>
        </p:nvSpPr>
        <p:spPr>
          <a:xfrm>
            <a:off x="7422603" y="1873111"/>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CuadroTexto 6">
            <a:extLst>
              <a:ext uri="{FF2B5EF4-FFF2-40B4-BE49-F238E27FC236}">
                <a16:creationId xmlns:a16="http://schemas.microsoft.com/office/drawing/2014/main" id="{042ED937-4F4A-454B-AD26-A4381BB44E85}"/>
              </a:ext>
            </a:extLst>
          </p:cNvPr>
          <p:cNvSpPr txBox="1"/>
          <p:nvPr/>
        </p:nvSpPr>
        <p:spPr>
          <a:xfrm>
            <a:off x="6370889" y="1796187"/>
            <a:ext cx="914165" cy="307777"/>
          </a:xfrm>
          <a:prstGeom prst="rect">
            <a:avLst/>
          </a:prstGeom>
          <a:noFill/>
        </p:spPr>
        <p:txBody>
          <a:bodyPr wrap="square" rtlCol="0">
            <a:spAutoFit/>
          </a:bodyPr>
          <a:lstStyle/>
          <a:p>
            <a:r>
              <a:rPr lang="es-CO" sz="1400" dirty="0"/>
              <a:t>En avance</a:t>
            </a:r>
          </a:p>
        </p:txBody>
      </p:sp>
      <p:sp>
        <p:nvSpPr>
          <p:cNvPr id="8" name="CuadroTexto 7">
            <a:extLst>
              <a:ext uri="{FF2B5EF4-FFF2-40B4-BE49-F238E27FC236}">
                <a16:creationId xmlns:a16="http://schemas.microsoft.com/office/drawing/2014/main" id="{B7BAFC83-2713-4170-BEF2-DF11286ECFF0}"/>
              </a:ext>
            </a:extLst>
          </p:cNvPr>
          <p:cNvSpPr txBox="1"/>
          <p:nvPr/>
        </p:nvSpPr>
        <p:spPr>
          <a:xfrm>
            <a:off x="7711740" y="1781475"/>
            <a:ext cx="930029" cy="313310"/>
          </a:xfrm>
          <a:prstGeom prst="rect">
            <a:avLst/>
          </a:prstGeom>
          <a:noFill/>
        </p:spPr>
        <p:txBody>
          <a:bodyPr wrap="square" rtlCol="0">
            <a:spAutoFit/>
          </a:bodyPr>
          <a:lstStyle/>
          <a:p>
            <a:r>
              <a:rPr lang="es-CO" sz="1400" dirty="0"/>
              <a:t>Finalizada</a:t>
            </a:r>
          </a:p>
        </p:txBody>
      </p:sp>
      <p:sp>
        <p:nvSpPr>
          <p:cNvPr id="13" name="CuadroTexto 12">
            <a:extLst>
              <a:ext uri="{FF2B5EF4-FFF2-40B4-BE49-F238E27FC236}">
                <a16:creationId xmlns:a16="http://schemas.microsoft.com/office/drawing/2014/main" id="{355F2294-8491-415F-97AC-04D601C32004}"/>
              </a:ext>
            </a:extLst>
          </p:cNvPr>
          <p:cNvSpPr txBox="1"/>
          <p:nvPr/>
        </p:nvSpPr>
        <p:spPr>
          <a:xfrm>
            <a:off x="5420279" y="4596110"/>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sp>
        <p:nvSpPr>
          <p:cNvPr id="11" name="Rectángulo 10">
            <a:extLst>
              <a:ext uri="{FF2B5EF4-FFF2-40B4-BE49-F238E27FC236}">
                <a16:creationId xmlns:a16="http://schemas.microsoft.com/office/drawing/2014/main" id="{7CA156BA-E112-4860-9ACC-67BDDAF2DEAE}"/>
              </a:ext>
            </a:extLst>
          </p:cNvPr>
          <p:cNvSpPr/>
          <p:nvPr/>
        </p:nvSpPr>
        <p:spPr>
          <a:xfrm>
            <a:off x="323675" y="3721039"/>
            <a:ext cx="11480397" cy="830997"/>
          </a:xfrm>
          <a:prstGeom prst="rect">
            <a:avLst/>
          </a:prstGeom>
        </p:spPr>
        <p:txBody>
          <a:bodyPr wrap="square">
            <a:spAutoFit/>
          </a:bodyPr>
          <a:lstStyle/>
          <a:p>
            <a:r>
              <a:rPr lang="es-CO" sz="1600" b="1" dirty="0"/>
              <a:t>PASOS A SEGUIR:</a:t>
            </a:r>
          </a:p>
          <a:p>
            <a:pPr marL="285750" indent="-285750">
              <a:buFont typeface="Arial" panose="020B0604020202020204" pitchFamily="34" charset="0"/>
              <a:buChar char="•"/>
            </a:pPr>
            <a:r>
              <a:rPr lang="es-CO" sz="1600" dirty="0"/>
              <a:t>FINALIZAR Y PRESENTAR WIREFRAME (MAQUETA)</a:t>
            </a:r>
          </a:p>
          <a:p>
            <a:pPr marL="285750" indent="-285750">
              <a:buFont typeface="Arial" panose="020B0604020202020204" pitchFamily="34" charset="0"/>
              <a:buChar char="•"/>
            </a:pPr>
            <a:r>
              <a:rPr lang="es-CO" sz="1600" dirty="0"/>
              <a:t>OBTENER PROTOTIPO FUNCIONAL DE ENVÍO/RECEPCIÓN DE INFORMACIÓN HACIA REVIT/NAVISWORKS</a:t>
            </a:r>
          </a:p>
        </p:txBody>
      </p:sp>
      <p:sp>
        <p:nvSpPr>
          <p:cNvPr id="15" name="Rectángulo 14">
            <a:extLst>
              <a:ext uri="{FF2B5EF4-FFF2-40B4-BE49-F238E27FC236}">
                <a16:creationId xmlns:a16="http://schemas.microsoft.com/office/drawing/2014/main" id="{8DC0A7BE-D052-4E39-B8CC-742D65AC9135}"/>
              </a:ext>
            </a:extLst>
          </p:cNvPr>
          <p:cNvSpPr/>
          <p:nvPr/>
        </p:nvSpPr>
        <p:spPr>
          <a:xfrm>
            <a:off x="323675" y="1503779"/>
            <a:ext cx="1567930" cy="369332"/>
          </a:xfrm>
          <a:prstGeom prst="rect">
            <a:avLst/>
          </a:prstGeom>
        </p:spPr>
        <p:txBody>
          <a:bodyPr wrap="none">
            <a:spAutoFit/>
          </a:bodyPr>
          <a:lstStyle/>
          <a:p>
            <a:pPr algn="just"/>
            <a:r>
              <a:rPr lang="es-CO" b="1" dirty="0"/>
              <a:t>ETAPA DISEÑO</a:t>
            </a:r>
          </a:p>
        </p:txBody>
      </p:sp>
      <p:pic>
        <p:nvPicPr>
          <p:cNvPr id="2" name="Imagen 1"/>
          <p:cNvPicPr>
            <a:picLocks noChangeAspect="1"/>
          </p:cNvPicPr>
          <p:nvPr/>
        </p:nvPicPr>
        <p:blipFill>
          <a:blip r:embed="rId2"/>
          <a:stretch>
            <a:fillRect/>
          </a:stretch>
        </p:blipFill>
        <p:spPr>
          <a:xfrm>
            <a:off x="418812" y="1866061"/>
            <a:ext cx="5273898" cy="1698762"/>
          </a:xfrm>
          <a:prstGeom prst="rect">
            <a:avLst/>
          </a:prstGeom>
        </p:spPr>
      </p:pic>
      <p:pic>
        <p:nvPicPr>
          <p:cNvPr id="9" name="Imagen 8"/>
          <p:cNvPicPr>
            <a:picLocks noChangeAspect="1"/>
          </p:cNvPicPr>
          <p:nvPr/>
        </p:nvPicPr>
        <p:blipFill>
          <a:blip r:embed="rId3"/>
          <a:stretch>
            <a:fillRect/>
          </a:stretch>
        </p:blipFill>
        <p:spPr>
          <a:xfrm>
            <a:off x="323674" y="4934252"/>
            <a:ext cx="11685087" cy="1627913"/>
          </a:xfrm>
          <a:prstGeom prst="rect">
            <a:avLst/>
          </a:prstGeom>
        </p:spPr>
      </p:pic>
    </p:spTree>
    <p:extLst>
      <p:ext uri="{BB962C8B-B14F-4D97-AF65-F5344CB8AC3E}">
        <p14:creationId xmlns:p14="http://schemas.microsoft.com/office/powerpoint/2010/main" val="2035655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2308324"/>
          </a:xfrm>
          <a:prstGeom prst="rect">
            <a:avLst/>
          </a:prstGeom>
          <a:noFill/>
        </p:spPr>
        <p:txBody>
          <a:bodyPr wrap="square" rtlCol="0">
            <a:spAutoFit/>
          </a:bodyPr>
          <a:lstStyle/>
          <a:p>
            <a:pPr algn="ctr"/>
            <a:r>
              <a:rPr lang="es-ES" sz="7200" dirty="0"/>
              <a:t>PROYECTO 3. APRENDIZ PRECIOS</a:t>
            </a:r>
            <a:endParaRPr lang="es-CO" sz="7200" dirty="0"/>
          </a:p>
        </p:txBody>
      </p:sp>
    </p:spTree>
    <p:extLst>
      <p:ext uri="{BB962C8B-B14F-4D97-AF65-F5344CB8AC3E}">
        <p14:creationId xmlns:p14="http://schemas.microsoft.com/office/powerpoint/2010/main" val="3854463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09499" y="160230"/>
            <a:ext cx="11718757" cy="830997"/>
          </a:xfrm>
          <a:prstGeom prst="rect">
            <a:avLst/>
          </a:prstGeom>
          <a:noFill/>
        </p:spPr>
        <p:txBody>
          <a:bodyPr wrap="square" rtlCol="0">
            <a:spAutoFit/>
          </a:bodyPr>
          <a:lstStyle/>
          <a:p>
            <a:r>
              <a:rPr lang="es-CO" sz="1600" b="1" dirty="0"/>
              <a:t>AVANCE ESTIMADO: </a:t>
            </a:r>
            <a:r>
              <a:rPr lang="es-CO" sz="1600" b="1" dirty="0">
                <a:latin typeface="Calibri" panose="020F0502020204030204" pitchFamily="34" charset="0"/>
              </a:rPr>
              <a:t>59.69%</a:t>
            </a:r>
            <a:endParaRPr lang="es-CO" sz="1600" b="1" dirty="0"/>
          </a:p>
          <a:p>
            <a:r>
              <a:rPr lang="es-CO" sz="1600" b="1" dirty="0"/>
              <a:t>ETAPA ACTUAL -&gt; CONSOLIDACIÓN Y DEPURACIÓN DE INFORMACIÓN</a:t>
            </a:r>
          </a:p>
          <a:p>
            <a:pPr marL="285750" indent="-285750">
              <a:buFont typeface="Arial" panose="020B0604020202020204" pitchFamily="34" charset="0"/>
              <a:buChar char="•"/>
            </a:pPr>
            <a:endParaRPr lang="es-CO" sz="1600" dirty="0"/>
          </a:p>
        </p:txBody>
      </p:sp>
      <p:sp>
        <p:nvSpPr>
          <p:cNvPr id="5" name="Rectángulo 4">
            <a:extLst>
              <a:ext uri="{FF2B5EF4-FFF2-40B4-BE49-F238E27FC236}">
                <a16:creationId xmlns:a16="http://schemas.microsoft.com/office/drawing/2014/main" id="{323A6450-AEEE-48B2-ADF7-7A23B46AE7AD}"/>
              </a:ext>
            </a:extLst>
          </p:cNvPr>
          <p:cNvSpPr/>
          <p:nvPr/>
        </p:nvSpPr>
        <p:spPr>
          <a:xfrm>
            <a:off x="9482487" y="230104"/>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Rectángulo 5">
            <a:extLst>
              <a:ext uri="{FF2B5EF4-FFF2-40B4-BE49-F238E27FC236}">
                <a16:creationId xmlns:a16="http://schemas.microsoft.com/office/drawing/2014/main" id="{6E862DEC-5C3B-42DB-ACFF-4F26877E0B78}"/>
              </a:ext>
            </a:extLst>
          </p:cNvPr>
          <p:cNvSpPr/>
          <p:nvPr/>
        </p:nvSpPr>
        <p:spPr>
          <a:xfrm>
            <a:off x="10809090" y="237154"/>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CuadroTexto 6">
            <a:extLst>
              <a:ext uri="{FF2B5EF4-FFF2-40B4-BE49-F238E27FC236}">
                <a16:creationId xmlns:a16="http://schemas.microsoft.com/office/drawing/2014/main" id="{042ED937-4F4A-454B-AD26-A4381BB44E85}"/>
              </a:ext>
            </a:extLst>
          </p:cNvPr>
          <p:cNvSpPr txBox="1"/>
          <p:nvPr/>
        </p:nvSpPr>
        <p:spPr>
          <a:xfrm>
            <a:off x="9757376" y="160230"/>
            <a:ext cx="914165" cy="307777"/>
          </a:xfrm>
          <a:prstGeom prst="rect">
            <a:avLst/>
          </a:prstGeom>
          <a:noFill/>
        </p:spPr>
        <p:txBody>
          <a:bodyPr wrap="square" rtlCol="0">
            <a:spAutoFit/>
          </a:bodyPr>
          <a:lstStyle/>
          <a:p>
            <a:r>
              <a:rPr lang="es-CO" sz="1400" dirty="0"/>
              <a:t>En avance</a:t>
            </a:r>
          </a:p>
        </p:txBody>
      </p:sp>
      <p:sp>
        <p:nvSpPr>
          <p:cNvPr id="8" name="CuadroTexto 7">
            <a:extLst>
              <a:ext uri="{FF2B5EF4-FFF2-40B4-BE49-F238E27FC236}">
                <a16:creationId xmlns:a16="http://schemas.microsoft.com/office/drawing/2014/main" id="{B7BAFC83-2713-4170-BEF2-DF11286ECFF0}"/>
              </a:ext>
            </a:extLst>
          </p:cNvPr>
          <p:cNvSpPr txBox="1"/>
          <p:nvPr/>
        </p:nvSpPr>
        <p:spPr>
          <a:xfrm>
            <a:off x="11098227" y="145518"/>
            <a:ext cx="930029" cy="313310"/>
          </a:xfrm>
          <a:prstGeom prst="rect">
            <a:avLst/>
          </a:prstGeom>
          <a:noFill/>
        </p:spPr>
        <p:txBody>
          <a:bodyPr wrap="square" rtlCol="0">
            <a:spAutoFit/>
          </a:bodyPr>
          <a:lstStyle/>
          <a:p>
            <a:r>
              <a:rPr lang="es-CO" sz="1400" dirty="0"/>
              <a:t>Finalizada</a:t>
            </a:r>
          </a:p>
        </p:txBody>
      </p:sp>
      <p:sp>
        <p:nvSpPr>
          <p:cNvPr id="16" name="Rectángulo 15">
            <a:extLst>
              <a:ext uri="{FF2B5EF4-FFF2-40B4-BE49-F238E27FC236}">
                <a16:creationId xmlns:a16="http://schemas.microsoft.com/office/drawing/2014/main" id="{5431BEC0-ACAD-4483-86D6-69626E9328FE}"/>
              </a:ext>
            </a:extLst>
          </p:cNvPr>
          <p:cNvSpPr/>
          <p:nvPr/>
        </p:nvSpPr>
        <p:spPr>
          <a:xfrm>
            <a:off x="216313" y="1005939"/>
            <a:ext cx="11490778" cy="584775"/>
          </a:xfrm>
          <a:prstGeom prst="rect">
            <a:avLst/>
          </a:prstGeom>
        </p:spPr>
        <p:txBody>
          <a:bodyPr wrap="square">
            <a:spAutoFit/>
          </a:bodyPr>
          <a:lstStyle/>
          <a:p>
            <a:r>
              <a:rPr lang="es-CO" sz="1600" b="1" dirty="0">
                <a:solidFill>
                  <a:srgbClr val="C00000"/>
                </a:solidFill>
              </a:rPr>
              <a:t>ESTADO ETAPA ACTUAL -&gt; FECHA FIN SEGÚN CRONOGRAMA:20/06/2019 – VENCIDA – REPROGRAMAR DE ACUERDO CON TIEMPOS SIP</a:t>
            </a:r>
          </a:p>
        </p:txBody>
      </p:sp>
      <p:sp>
        <p:nvSpPr>
          <p:cNvPr id="17" name="Rectángulo 16">
            <a:extLst>
              <a:ext uri="{FF2B5EF4-FFF2-40B4-BE49-F238E27FC236}">
                <a16:creationId xmlns:a16="http://schemas.microsoft.com/office/drawing/2014/main" id="{A3638435-76A2-4284-9D48-D5B6D694E1D0}"/>
              </a:ext>
            </a:extLst>
          </p:cNvPr>
          <p:cNvSpPr/>
          <p:nvPr/>
        </p:nvSpPr>
        <p:spPr>
          <a:xfrm>
            <a:off x="323354" y="4090918"/>
            <a:ext cx="4013119" cy="338554"/>
          </a:xfrm>
          <a:prstGeom prst="rect">
            <a:avLst/>
          </a:prstGeom>
        </p:spPr>
        <p:txBody>
          <a:bodyPr wrap="square">
            <a:spAutoFit/>
          </a:bodyPr>
          <a:lstStyle/>
          <a:p>
            <a:r>
              <a:rPr lang="es-CO" sz="1600" b="1" dirty="0"/>
              <a:t>POR ETAPAS</a:t>
            </a:r>
            <a:endParaRPr lang="es-CO" sz="1600" b="1" dirty="0">
              <a:solidFill>
                <a:schemeClr val="accent2">
                  <a:lumMod val="50000"/>
                </a:schemeClr>
              </a:solidFill>
            </a:endParaRPr>
          </a:p>
        </p:txBody>
      </p:sp>
      <p:sp>
        <p:nvSpPr>
          <p:cNvPr id="18" name="CuadroTexto 17">
            <a:extLst>
              <a:ext uri="{FF2B5EF4-FFF2-40B4-BE49-F238E27FC236}">
                <a16:creationId xmlns:a16="http://schemas.microsoft.com/office/drawing/2014/main" id="{529CE831-AF75-4063-B479-DBCD6C17E821}"/>
              </a:ext>
            </a:extLst>
          </p:cNvPr>
          <p:cNvSpPr txBox="1"/>
          <p:nvPr/>
        </p:nvSpPr>
        <p:spPr>
          <a:xfrm>
            <a:off x="6412760" y="4058863"/>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pic>
        <p:nvPicPr>
          <p:cNvPr id="2" name="Imagen 1">
            <a:extLst>
              <a:ext uri="{FF2B5EF4-FFF2-40B4-BE49-F238E27FC236}">
                <a16:creationId xmlns:a16="http://schemas.microsoft.com/office/drawing/2014/main" id="{459ADC62-42A6-4E32-BF15-9252CDE0EA3E}"/>
              </a:ext>
            </a:extLst>
          </p:cNvPr>
          <p:cNvPicPr>
            <a:picLocks noChangeAspect="1"/>
          </p:cNvPicPr>
          <p:nvPr/>
        </p:nvPicPr>
        <p:blipFill>
          <a:blip r:embed="rId2"/>
          <a:stretch>
            <a:fillRect/>
          </a:stretch>
        </p:blipFill>
        <p:spPr>
          <a:xfrm>
            <a:off x="406596" y="1624904"/>
            <a:ext cx="5287621" cy="2342554"/>
          </a:xfrm>
          <a:prstGeom prst="rect">
            <a:avLst/>
          </a:prstGeom>
        </p:spPr>
      </p:pic>
      <p:pic>
        <p:nvPicPr>
          <p:cNvPr id="10" name="Imagen 9">
            <a:extLst>
              <a:ext uri="{FF2B5EF4-FFF2-40B4-BE49-F238E27FC236}">
                <a16:creationId xmlns:a16="http://schemas.microsoft.com/office/drawing/2014/main" id="{656501AF-5ED1-4B1C-A1D5-17FD70ADEAD9}"/>
              </a:ext>
            </a:extLst>
          </p:cNvPr>
          <p:cNvPicPr>
            <a:picLocks noChangeAspect="1"/>
          </p:cNvPicPr>
          <p:nvPr/>
        </p:nvPicPr>
        <p:blipFill>
          <a:blip r:embed="rId3"/>
          <a:stretch>
            <a:fillRect/>
          </a:stretch>
        </p:blipFill>
        <p:spPr>
          <a:xfrm>
            <a:off x="406595" y="4490100"/>
            <a:ext cx="11300495" cy="2291928"/>
          </a:xfrm>
          <a:prstGeom prst="rect">
            <a:avLst/>
          </a:prstGeom>
        </p:spPr>
      </p:pic>
    </p:spTree>
    <p:extLst>
      <p:ext uri="{BB962C8B-B14F-4D97-AF65-F5344CB8AC3E}">
        <p14:creationId xmlns:p14="http://schemas.microsoft.com/office/powerpoint/2010/main" val="4063579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2308324"/>
          </a:xfrm>
          <a:prstGeom prst="rect">
            <a:avLst/>
          </a:prstGeom>
          <a:noFill/>
        </p:spPr>
        <p:txBody>
          <a:bodyPr wrap="square" rtlCol="0">
            <a:spAutoFit/>
          </a:bodyPr>
          <a:lstStyle/>
          <a:p>
            <a:pPr lvl="1" algn="ctr"/>
            <a:r>
              <a:rPr lang="es-ES" sz="7200" dirty="0"/>
              <a:t>PROYECTO 5. CALIFICACIÓN CONTRATISTAS</a:t>
            </a:r>
            <a:endParaRPr lang="es-CO" sz="7200" dirty="0"/>
          </a:p>
        </p:txBody>
      </p:sp>
    </p:spTree>
    <p:extLst>
      <p:ext uri="{BB962C8B-B14F-4D97-AF65-F5344CB8AC3E}">
        <p14:creationId xmlns:p14="http://schemas.microsoft.com/office/powerpoint/2010/main" val="755456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09318" y="195005"/>
            <a:ext cx="11253536" cy="1600438"/>
          </a:xfrm>
          <a:prstGeom prst="rect">
            <a:avLst/>
          </a:prstGeom>
          <a:noFill/>
        </p:spPr>
        <p:txBody>
          <a:bodyPr wrap="square" rtlCol="0">
            <a:spAutoFit/>
          </a:bodyPr>
          <a:lstStyle/>
          <a:p>
            <a:r>
              <a:rPr lang="es-CO" sz="1400" b="1" dirty="0"/>
              <a:t>AVANCE ESTIMADO:</a:t>
            </a:r>
            <a:r>
              <a:rPr lang="es-CO" sz="1400" b="1" dirty="0">
                <a:latin typeface="Calibri" panose="020F0502020204030204" pitchFamily="34" charset="0"/>
              </a:rPr>
              <a:t>81.75</a:t>
            </a:r>
            <a:r>
              <a:rPr lang="es-CO" sz="1400" b="1" dirty="0"/>
              <a:t>%</a:t>
            </a:r>
          </a:p>
          <a:p>
            <a:r>
              <a:rPr lang="es-CO" sz="1400" b="1" dirty="0"/>
              <a:t>AVANCES</a:t>
            </a:r>
          </a:p>
          <a:p>
            <a:pPr marL="285750" indent="-285750">
              <a:buFont typeface="Arial" panose="020B0604020202020204" pitchFamily="34" charset="0"/>
              <a:buChar char="•"/>
            </a:pPr>
            <a:r>
              <a:rPr lang="es-CO" sz="1400" dirty="0"/>
              <a:t>SE IMPLEMENTARON 3  CORRECIONES/MEJORAS Y SE AVANZÓ EN LA RE-IMPLEMENTACIÓN DE UNA MEJORA QUE SE INTERPRETÓ MAL. </a:t>
            </a:r>
          </a:p>
          <a:p>
            <a:pPr marL="285750" indent="-285750">
              <a:buFont typeface="Arial" panose="020B0604020202020204" pitchFamily="34" charset="0"/>
              <a:buChar char="•"/>
            </a:pPr>
            <a:r>
              <a:rPr lang="es-CO" sz="1400" dirty="0"/>
              <a:t>SE REVISARON LOS EJERCICIOS DE ANÁLISIS Y SE AVANZÓ EN EL AJUSTE DE LOS MISMOS</a:t>
            </a:r>
          </a:p>
          <a:p>
            <a:pPr marL="285750" indent="-285750">
              <a:buFont typeface="Arial" panose="020B0604020202020204" pitchFamily="34" charset="0"/>
              <a:buChar char="•"/>
            </a:pPr>
            <a:r>
              <a:rPr lang="es-CO" sz="1400" dirty="0"/>
              <a:t>SE REALIZÓ UNA CAPACITACIÓN INICIAL CON TODAS LAS OBRAS A TRAVÉS DE WEBEX.</a:t>
            </a:r>
          </a:p>
          <a:p>
            <a:pPr marL="285750" indent="-285750">
              <a:buFont typeface="Arial" panose="020B0604020202020204" pitchFamily="34" charset="0"/>
              <a:buChar char="•"/>
            </a:pPr>
            <a:r>
              <a:rPr lang="es-CO" sz="1400" dirty="0"/>
              <a:t>SE REALIZÓ EL MANUAL DE LA APLICACIÓN</a:t>
            </a:r>
          </a:p>
          <a:p>
            <a:pPr marL="285750" indent="-285750">
              <a:buFont typeface="Arial" panose="020B0604020202020204" pitchFamily="34" charset="0"/>
              <a:buChar char="•"/>
            </a:pPr>
            <a:r>
              <a:rPr lang="es-CO" sz="1400" dirty="0"/>
              <a:t>SE AVANZÓ EN LA ELABORACIÓN DEL 80% DE LOS VIDEO-TUTORIALES.</a:t>
            </a:r>
          </a:p>
        </p:txBody>
      </p:sp>
      <p:sp>
        <p:nvSpPr>
          <p:cNvPr id="4" name="Rectángulo 3">
            <a:extLst>
              <a:ext uri="{FF2B5EF4-FFF2-40B4-BE49-F238E27FC236}">
                <a16:creationId xmlns:a16="http://schemas.microsoft.com/office/drawing/2014/main" id="{546CD098-96BC-4A71-9B10-EC6210DA1A28}"/>
              </a:ext>
            </a:extLst>
          </p:cNvPr>
          <p:cNvSpPr/>
          <p:nvPr/>
        </p:nvSpPr>
        <p:spPr>
          <a:xfrm>
            <a:off x="429145" y="2087872"/>
            <a:ext cx="11253535" cy="1169551"/>
          </a:xfrm>
          <a:prstGeom prst="rect">
            <a:avLst/>
          </a:prstGeom>
        </p:spPr>
        <p:txBody>
          <a:bodyPr wrap="square">
            <a:spAutoFit/>
          </a:bodyPr>
          <a:lstStyle/>
          <a:p>
            <a:r>
              <a:rPr lang="es-CO" sz="1400" b="1" dirty="0"/>
              <a:t>PRÓXIMOS HITOS</a:t>
            </a:r>
          </a:p>
          <a:p>
            <a:pPr marL="285750" indent="-285750">
              <a:buFont typeface="Arial" panose="020B0604020202020204" pitchFamily="34" charset="0"/>
              <a:buChar char="•"/>
            </a:pPr>
            <a:r>
              <a:rPr lang="es-CO" sz="1400" dirty="0"/>
              <a:t>CORREGIR LOS ERRORES QUE SURJAN DEL USO DE LA APLICACIÓN</a:t>
            </a:r>
          </a:p>
          <a:p>
            <a:pPr marL="285750" indent="-285750">
              <a:buFont typeface="Arial" panose="020B0604020202020204" pitchFamily="34" charset="0"/>
              <a:buChar char="•"/>
            </a:pPr>
            <a:r>
              <a:rPr lang="es-CO" sz="1400" dirty="0"/>
              <a:t>REVISAR LOS EJERCICIOS DE ANÁLISIS AJUSTADOS Y PRESENTARLOS AL SIP</a:t>
            </a:r>
          </a:p>
          <a:p>
            <a:pPr marL="285750" indent="-285750">
              <a:buFont typeface="Arial" panose="020B0604020202020204" pitchFamily="34" charset="0"/>
              <a:buChar char="•"/>
            </a:pPr>
            <a:r>
              <a:rPr lang="es-CO" sz="1400" dirty="0"/>
              <a:t>REALIZAR REUNIÓN CON SIP PARA DETERMINAR CUALES SERÍAN LAS ACCIONES NECESARIAS PARA DARLE CIERRE A LAS ETAPAS DE IMPLEMENTACIÓN DE LA HERRAMIENTA PARA EL REGISTRO DE CALIFICACIONES Y EL REPORTEADOR.</a:t>
            </a:r>
          </a:p>
        </p:txBody>
      </p:sp>
      <p:sp>
        <p:nvSpPr>
          <p:cNvPr id="7" name="Rectángulo 6">
            <a:extLst>
              <a:ext uri="{FF2B5EF4-FFF2-40B4-BE49-F238E27FC236}">
                <a16:creationId xmlns:a16="http://schemas.microsoft.com/office/drawing/2014/main" id="{404F1C1C-E89F-452E-B5E5-2BD27B0EE639}"/>
              </a:ext>
            </a:extLst>
          </p:cNvPr>
          <p:cNvSpPr/>
          <p:nvPr/>
        </p:nvSpPr>
        <p:spPr>
          <a:xfrm>
            <a:off x="429145" y="3668574"/>
            <a:ext cx="2115259" cy="369332"/>
          </a:xfrm>
          <a:prstGeom prst="rect">
            <a:avLst/>
          </a:prstGeom>
        </p:spPr>
        <p:txBody>
          <a:bodyPr wrap="none">
            <a:spAutoFit/>
          </a:bodyPr>
          <a:lstStyle/>
          <a:p>
            <a:r>
              <a:rPr lang="es-CO" b="1" dirty="0"/>
              <a:t>POR ETAPAS / FASES</a:t>
            </a:r>
          </a:p>
        </p:txBody>
      </p:sp>
      <p:sp>
        <p:nvSpPr>
          <p:cNvPr id="8" name="Rectángulo 7">
            <a:extLst>
              <a:ext uri="{FF2B5EF4-FFF2-40B4-BE49-F238E27FC236}">
                <a16:creationId xmlns:a16="http://schemas.microsoft.com/office/drawing/2014/main" id="{58930A72-7777-4B55-97DA-73DAC20B155E}"/>
              </a:ext>
            </a:extLst>
          </p:cNvPr>
          <p:cNvSpPr/>
          <p:nvPr/>
        </p:nvSpPr>
        <p:spPr>
          <a:xfrm>
            <a:off x="8807686" y="209273"/>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FA261B6B-49AE-4152-8DDF-ABCCE3695BFA}"/>
              </a:ext>
            </a:extLst>
          </p:cNvPr>
          <p:cNvSpPr/>
          <p:nvPr/>
        </p:nvSpPr>
        <p:spPr>
          <a:xfrm>
            <a:off x="10134289" y="21632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E86D29B3-EA6F-4165-A356-D0488369238A}"/>
              </a:ext>
            </a:extLst>
          </p:cNvPr>
          <p:cNvSpPr txBox="1"/>
          <p:nvPr/>
        </p:nvSpPr>
        <p:spPr>
          <a:xfrm>
            <a:off x="9082575" y="139399"/>
            <a:ext cx="914165" cy="307777"/>
          </a:xfrm>
          <a:prstGeom prst="rect">
            <a:avLst/>
          </a:prstGeom>
          <a:noFill/>
        </p:spPr>
        <p:txBody>
          <a:bodyPr wrap="square" rtlCol="0">
            <a:spAutoFit/>
          </a:bodyPr>
          <a:lstStyle/>
          <a:p>
            <a:r>
              <a:rPr lang="es-CO" sz="1400" dirty="0"/>
              <a:t>En avance</a:t>
            </a:r>
          </a:p>
        </p:txBody>
      </p:sp>
      <p:sp>
        <p:nvSpPr>
          <p:cNvPr id="11" name="CuadroTexto 10">
            <a:extLst>
              <a:ext uri="{FF2B5EF4-FFF2-40B4-BE49-F238E27FC236}">
                <a16:creationId xmlns:a16="http://schemas.microsoft.com/office/drawing/2014/main" id="{47B996D8-7678-4982-88A2-E94F4F03A2A4}"/>
              </a:ext>
            </a:extLst>
          </p:cNvPr>
          <p:cNvSpPr txBox="1"/>
          <p:nvPr/>
        </p:nvSpPr>
        <p:spPr>
          <a:xfrm>
            <a:off x="10423426" y="124687"/>
            <a:ext cx="930029" cy="313310"/>
          </a:xfrm>
          <a:prstGeom prst="rect">
            <a:avLst/>
          </a:prstGeom>
          <a:noFill/>
        </p:spPr>
        <p:txBody>
          <a:bodyPr wrap="square" rtlCol="0">
            <a:spAutoFit/>
          </a:bodyPr>
          <a:lstStyle/>
          <a:p>
            <a:r>
              <a:rPr lang="es-CO" sz="1400" dirty="0"/>
              <a:t>Finalizada</a:t>
            </a:r>
          </a:p>
        </p:txBody>
      </p:sp>
      <p:sp>
        <p:nvSpPr>
          <p:cNvPr id="12" name="CuadroTexto 11">
            <a:extLst>
              <a:ext uri="{FF2B5EF4-FFF2-40B4-BE49-F238E27FC236}">
                <a16:creationId xmlns:a16="http://schemas.microsoft.com/office/drawing/2014/main" id="{8AD1E043-BBE8-4F3B-92CB-687EC060083A}"/>
              </a:ext>
            </a:extLst>
          </p:cNvPr>
          <p:cNvSpPr txBox="1"/>
          <p:nvPr/>
        </p:nvSpPr>
        <p:spPr>
          <a:xfrm>
            <a:off x="5966288" y="3662673"/>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pic>
        <p:nvPicPr>
          <p:cNvPr id="5" name="Imagen 4"/>
          <p:cNvPicPr>
            <a:picLocks noChangeAspect="1"/>
          </p:cNvPicPr>
          <p:nvPr/>
        </p:nvPicPr>
        <p:blipFill>
          <a:blip r:embed="rId2"/>
          <a:stretch>
            <a:fillRect/>
          </a:stretch>
        </p:blipFill>
        <p:spPr>
          <a:xfrm>
            <a:off x="509317" y="4037905"/>
            <a:ext cx="11139765" cy="2722589"/>
          </a:xfrm>
          <a:prstGeom prst="rect">
            <a:avLst/>
          </a:prstGeom>
        </p:spPr>
      </p:pic>
    </p:spTree>
    <p:extLst>
      <p:ext uri="{BB962C8B-B14F-4D97-AF65-F5344CB8AC3E}">
        <p14:creationId xmlns:p14="http://schemas.microsoft.com/office/powerpoint/2010/main" val="2680598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2308324"/>
          </a:xfrm>
          <a:prstGeom prst="rect">
            <a:avLst/>
          </a:prstGeom>
          <a:noFill/>
        </p:spPr>
        <p:txBody>
          <a:bodyPr wrap="square" rtlCol="0">
            <a:spAutoFit/>
          </a:bodyPr>
          <a:lstStyle/>
          <a:p>
            <a:pPr lvl="1" algn="ctr"/>
            <a:r>
              <a:rPr lang="es-ES" sz="7200" dirty="0"/>
              <a:t>PROYECTO 10. RE-PLANIFICACIÓN PAYC</a:t>
            </a:r>
            <a:endParaRPr lang="es-CO" sz="7200" dirty="0"/>
          </a:p>
        </p:txBody>
      </p:sp>
    </p:spTree>
    <p:extLst>
      <p:ext uri="{BB962C8B-B14F-4D97-AF65-F5344CB8AC3E}">
        <p14:creationId xmlns:p14="http://schemas.microsoft.com/office/powerpoint/2010/main" val="2688556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09318" y="195005"/>
            <a:ext cx="11253536" cy="738664"/>
          </a:xfrm>
          <a:prstGeom prst="rect">
            <a:avLst/>
          </a:prstGeom>
          <a:noFill/>
        </p:spPr>
        <p:txBody>
          <a:bodyPr wrap="square" rtlCol="0">
            <a:spAutoFit/>
          </a:bodyPr>
          <a:lstStyle/>
          <a:p>
            <a:r>
              <a:rPr lang="es-CO" sz="1400" b="1" dirty="0"/>
              <a:t>AVANCE ESTIMADO:</a:t>
            </a:r>
            <a:r>
              <a:rPr lang="es-CO" sz="1400" b="1" dirty="0">
                <a:latin typeface="Calibri" panose="020F0502020204030204" pitchFamily="34" charset="0"/>
              </a:rPr>
              <a:t>74.12</a:t>
            </a:r>
            <a:r>
              <a:rPr lang="es-CO" sz="1400" b="1" dirty="0"/>
              <a:t>%</a:t>
            </a:r>
          </a:p>
          <a:p>
            <a:r>
              <a:rPr lang="es-CO" sz="1400" b="1" dirty="0"/>
              <a:t>AVANCES</a:t>
            </a:r>
          </a:p>
          <a:p>
            <a:pPr marL="285750" indent="-285750">
              <a:buFont typeface="Arial" panose="020B0604020202020204" pitchFamily="34" charset="0"/>
              <a:buChar char="•"/>
            </a:pPr>
            <a:r>
              <a:rPr lang="es-CO" sz="1400" dirty="0"/>
              <a:t>SE PRESENTARON PARCIALMENTE LOS AVANCES A LA GERENCIA GENERAL.</a:t>
            </a:r>
          </a:p>
        </p:txBody>
      </p:sp>
      <p:sp>
        <p:nvSpPr>
          <p:cNvPr id="4" name="Rectángulo 3">
            <a:extLst>
              <a:ext uri="{FF2B5EF4-FFF2-40B4-BE49-F238E27FC236}">
                <a16:creationId xmlns:a16="http://schemas.microsoft.com/office/drawing/2014/main" id="{546CD098-96BC-4A71-9B10-EC6210DA1A28}"/>
              </a:ext>
            </a:extLst>
          </p:cNvPr>
          <p:cNvSpPr/>
          <p:nvPr/>
        </p:nvSpPr>
        <p:spPr>
          <a:xfrm>
            <a:off x="429145" y="2087872"/>
            <a:ext cx="11253535" cy="738664"/>
          </a:xfrm>
          <a:prstGeom prst="rect">
            <a:avLst/>
          </a:prstGeom>
        </p:spPr>
        <p:txBody>
          <a:bodyPr wrap="square">
            <a:spAutoFit/>
          </a:bodyPr>
          <a:lstStyle/>
          <a:p>
            <a:r>
              <a:rPr lang="es-CO" sz="1400" b="1" dirty="0"/>
              <a:t>PRÓXIMOS HITOS</a:t>
            </a:r>
          </a:p>
          <a:p>
            <a:pPr marL="285750" indent="-285750">
              <a:buFont typeface="Arial" panose="020B0604020202020204" pitchFamily="34" charset="0"/>
              <a:buChar char="•"/>
            </a:pPr>
            <a:r>
              <a:rPr lang="es-CO" sz="1400" dirty="0"/>
              <a:t>FINALIZAR LAS METAS Y DOCUMENTAR LOS PLANES</a:t>
            </a:r>
          </a:p>
          <a:p>
            <a:pPr marL="285750" indent="-285750">
              <a:buFont typeface="Arial" panose="020B0604020202020204" pitchFamily="34" charset="0"/>
              <a:buChar char="•"/>
            </a:pPr>
            <a:r>
              <a:rPr lang="es-CO" sz="1400" dirty="0"/>
              <a:t>DISEÑAR Y PORNER EN MARCHA LA BATERÍA DE INDICADORES PARA REALIZAR EL SEGUIMIENTO A LAS METAS.</a:t>
            </a:r>
          </a:p>
        </p:txBody>
      </p:sp>
      <p:sp>
        <p:nvSpPr>
          <p:cNvPr id="7" name="Rectángulo 6">
            <a:extLst>
              <a:ext uri="{FF2B5EF4-FFF2-40B4-BE49-F238E27FC236}">
                <a16:creationId xmlns:a16="http://schemas.microsoft.com/office/drawing/2014/main" id="{404F1C1C-E89F-452E-B5E5-2BD27B0EE639}"/>
              </a:ext>
            </a:extLst>
          </p:cNvPr>
          <p:cNvSpPr/>
          <p:nvPr/>
        </p:nvSpPr>
        <p:spPr>
          <a:xfrm>
            <a:off x="429145" y="3668574"/>
            <a:ext cx="2115259" cy="369332"/>
          </a:xfrm>
          <a:prstGeom prst="rect">
            <a:avLst/>
          </a:prstGeom>
        </p:spPr>
        <p:txBody>
          <a:bodyPr wrap="none">
            <a:spAutoFit/>
          </a:bodyPr>
          <a:lstStyle/>
          <a:p>
            <a:r>
              <a:rPr lang="es-CO" b="1" dirty="0"/>
              <a:t>POR ETAPAS / FASES</a:t>
            </a:r>
          </a:p>
        </p:txBody>
      </p:sp>
      <p:sp>
        <p:nvSpPr>
          <p:cNvPr id="8" name="Rectángulo 7">
            <a:extLst>
              <a:ext uri="{FF2B5EF4-FFF2-40B4-BE49-F238E27FC236}">
                <a16:creationId xmlns:a16="http://schemas.microsoft.com/office/drawing/2014/main" id="{58930A72-7777-4B55-97DA-73DAC20B155E}"/>
              </a:ext>
            </a:extLst>
          </p:cNvPr>
          <p:cNvSpPr/>
          <p:nvPr/>
        </p:nvSpPr>
        <p:spPr>
          <a:xfrm>
            <a:off x="8807686" y="209273"/>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FA261B6B-49AE-4152-8DDF-ABCCE3695BFA}"/>
              </a:ext>
            </a:extLst>
          </p:cNvPr>
          <p:cNvSpPr/>
          <p:nvPr/>
        </p:nvSpPr>
        <p:spPr>
          <a:xfrm>
            <a:off x="10134289" y="21632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E86D29B3-EA6F-4165-A356-D0488369238A}"/>
              </a:ext>
            </a:extLst>
          </p:cNvPr>
          <p:cNvSpPr txBox="1"/>
          <p:nvPr/>
        </p:nvSpPr>
        <p:spPr>
          <a:xfrm>
            <a:off x="9082575" y="139399"/>
            <a:ext cx="914165" cy="307777"/>
          </a:xfrm>
          <a:prstGeom prst="rect">
            <a:avLst/>
          </a:prstGeom>
          <a:noFill/>
        </p:spPr>
        <p:txBody>
          <a:bodyPr wrap="square" rtlCol="0">
            <a:spAutoFit/>
          </a:bodyPr>
          <a:lstStyle/>
          <a:p>
            <a:r>
              <a:rPr lang="es-CO" sz="1400" dirty="0"/>
              <a:t>En avance</a:t>
            </a:r>
          </a:p>
        </p:txBody>
      </p:sp>
      <p:sp>
        <p:nvSpPr>
          <p:cNvPr id="11" name="CuadroTexto 10">
            <a:extLst>
              <a:ext uri="{FF2B5EF4-FFF2-40B4-BE49-F238E27FC236}">
                <a16:creationId xmlns:a16="http://schemas.microsoft.com/office/drawing/2014/main" id="{47B996D8-7678-4982-88A2-E94F4F03A2A4}"/>
              </a:ext>
            </a:extLst>
          </p:cNvPr>
          <p:cNvSpPr txBox="1"/>
          <p:nvPr/>
        </p:nvSpPr>
        <p:spPr>
          <a:xfrm>
            <a:off x="10423426" y="124687"/>
            <a:ext cx="930029" cy="313310"/>
          </a:xfrm>
          <a:prstGeom prst="rect">
            <a:avLst/>
          </a:prstGeom>
          <a:noFill/>
        </p:spPr>
        <p:txBody>
          <a:bodyPr wrap="square" rtlCol="0">
            <a:spAutoFit/>
          </a:bodyPr>
          <a:lstStyle/>
          <a:p>
            <a:r>
              <a:rPr lang="es-CO" sz="1400" dirty="0"/>
              <a:t>Finalizada</a:t>
            </a:r>
          </a:p>
        </p:txBody>
      </p:sp>
      <p:sp>
        <p:nvSpPr>
          <p:cNvPr id="12" name="CuadroTexto 11">
            <a:extLst>
              <a:ext uri="{FF2B5EF4-FFF2-40B4-BE49-F238E27FC236}">
                <a16:creationId xmlns:a16="http://schemas.microsoft.com/office/drawing/2014/main" id="{8AD1E043-BBE8-4F3B-92CB-687EC060083A}"/>
              </a:ext>
            </a:extLst>
          </p:cNvPr>
          <p:cNvSpPr txBox="1"/>
          <p:nvPr/>
        </p:nvSpPr>
        <p:spPr>
          <a:xfrm>
            <a:off x="5966288" y="3662673"/>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pic>
        <p:nvPicPr>
          <p:cNvPr id="2" name="Imagen 1">
            <a:extLst>
              <a:ext uri="{FF2B5EF4-FFF2-40B4-BE49-F238E27FC236}">
                <a16:creationId xmlns:a16="http://schemas.microsoft.com/office/drawing/2014/main" id="{B5EE96F2-7705-4878-A4D1-C315D3D8863C}"/>
              </a:ext>
            </a:extLst>
          </p:cNvPr>
          <p:cNvPicPr>
            <a:picLocks noChangeAspect="1"/>
          </p:cNvPicPr>
          <p:nvPr/>
        </p:nvPicPr>
        <p:blipFill>
          <a:blip r:embed="rId2"/>
          <a:stretch>
            <a:fillRect/>
          </a:stretch>
        </p:blipFill>
        <p:spPr>
          <a:xfrm>
            <a:off x="509318" y="4109553"/>
            <a:ext cx="11128966" cy="1861756"/>
          </a:xfrm>
          <a:prstGeom prst="rect">
            <a:avLst/>
          </a:prstGeom>
        </p:spPr>
      </p:pic>
    </p:spTree>
    <p:extLst>
      <p:ext uri="{BB962C8B-B14F-4D97-AF65-F5344CB8AC3E}">
        <p14:creationId xmlns:p14="http://schemas.microsoft.com/office/powerpoint/2010/main" val="3441599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3416320"/>
          </a:xfrm>
          <a:prstGeom prst="rect">
            <a:avLst/>
          </a:prstGeom>
          <a:noFill/>
        </p:spPr>
        <p:txBody>
          <a:bodyPr wrap="square" rtlCol="0">
            <a:spAutoFit/>
          </a:bodyPr>
          <a:lstStyle/>
          <a:p>
            <a:pPr lvl="1" algn="ctr"/>
            <a:r>
              <a:rPr lang="es-ES" sz="7200" dirty="0"/>
              <a:t>PROYECTO 11. DIAGNÓSTICO PSL (ANALÍTICA/TECNOLOGÍA)</a:t>
            </a:r>
            <a:endParaRPr lang="es-CO" sz="7200" dirty="0"/>
          </a:p>
        </p:txBody>
      </p:sp>
    </p:spTree>
    <p:extLst>
      <p:ext uri="{BB962C8B-B14F-4D97-AF65-F5344CB8AC3E}">
        <p14:creationId xmlns:p14="http://schemas.microsoft.com/office/powerpoint/2010/main" val="371568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23270" y="408303"/>
            <a:ext cx="11253536" cy="1815882"/>
          </a:xfrm>
          <a:prstGeom prst="rect">
            <a:avLst/>
          </a:prstGeom>
          <a:noFill/>
        </p:spPr>
        <p:txBody>
          <a:bodyPr wrap="square" rtlCol="0">
            <a:spAutoFit/>
          </a:bodyPr>
          <a:lstStyle/>
          <a:p>
            <a:r>
              <a:rPr lang="es-CO" sz="1600" b="1" dirty="0"/>
              <a:t>AVANCE ESTIMADO:</a:t>
            </a:r>
            <a:r>
              <a:rPr lang="es-CO" sz="1600" b="1" dirty="0">
                <a:solidFill>
                  <a:srgbClr val="000000"/>
                </a:solidFill>
                <a:latin typeface="Calibri" panose="020F0502020204030204" pitchFamily="34" charset="0"/>
              </a:rPr>
              <a:t>86.85</a:t>
            </a:r>
            <a:r>
              <a:rPr lang="es-CO" sz="1600" b="1" dirty="0"/>
              <a:t>%</a:t>
            </a:r>
          </a:p>
          <a:p>
            <a:r>
              <a:rPr lang="es-CO" sz="1600" b="1" dirty="0"/>
              <a:t>AVANCES</a:t>
            </a:r>
          </a:p>
          <a:p>
            <a:pPr marL="285750" indent="-285750">
              <a:buFont typeface="Arial" panose="020B0604020202020204" pitchFamily="34" charset="0"/>
              <a:buChar char="•"/>
            </a:pPr>
            <a:r>
              <a:rPr lang="es-CO" sz="1600" dirty="0"/>
              <a:t>SE REALIZÓ SEGUIMIENTO A LA PETICIÓN DE INFORMACIÓN.</a:t>
            </a:r>
          </a:p>
          <a:p>
            <a:pPr marL="285750" indent="-285750">
              <a:buFont typeface="Arial" panose="020B0604020202020204" pitchFamily="34" charset="0"/>
              <a:buChar char="•"/>
            </a:pPr>
            <a:endParaRPr lang="es-CO" sz="1600" dirty="0"/>
          </a:p>
          <a:p>
            <a:r>
              <a:rPr lang="es-CO" sz="1600" b="1" dirty="0"/>
              <a:t>PASOS A SEGUIR:</a:t>
            </a:r>
          </a:p>
          <a:p>
            <a:pPr marL="285750" indent="-285750">
              <a:buFont typeface="Arial" panose="020B0604020202020204" pitchFamily="34" charset="0"/>
              <a:buChar char="•"/>
            </a:pPr>
            <a:r>
              <a:rPr lang="es-CO" sz="1600" dirty="0"/>
              <a:t>INCLUIR LA INFORMACIÓN DE LA COTIZACIÓN Y PRESENTAR RESULTADOS A LAS PERTES INTERESADAS (ADMON. FIN Y GESTIÓN HUMANA).</a:t>
            </a:r>
          </a:p>
        </p:txBody>
      </p:sp>
      <p:sp>
        <p:nvSpPr>
          <p:cNvPr id="7" name="Rectángulo 6">
            <a:extLst>
              <a:ext uri="{FF2B5EF4-FFF2-40B4-BE49-F238E27FC236}">
                <a16:creationId xmlns:a16="http://schemas.microsoft.com/office/drawing/2014/main" id="{404F1C1C-E89F-452E-B5E5-2BD27B0EE639}"/>
              </a:ext>
            </a:extLst>
          </p:cNvPr>
          <p:cNvSpPr/>
          <p:nvPr/>
        </p:nvSpPr>
        <p:spPr>
          <a:xfrm>
            <a:off x="312435" y="2747821"/>
            <a:ext cx="7018909" cy="338554"/>
          </a:xfrm>
          <a:prstGeom prst="rect">
            <a:avLst/>
          </a:prstGeom>
        </p:spPr>
        <p:txBody>
          <a:bodyPr wrap="none">
            <a:spAutoFit/>
          </a:bodyPr>
          <a:lstStyle/>
          <a:p>
            <a:r>
              <a:rPr lang="es-CO" sz="1600" b="1" dirty="0"/>
              <a:t>POR ETAPAS / FASES -&gt; PENDIENTE DE VALIDAR LA METODOLOGÍA Y LAS FECHAS.</a:t>
            </a:r>
          </a:p>
        </p:txBody>
      </p:sp>
      <p:sp>
        <p:nvSpPr>
          <p:cNvPr id="8" name="Rectángulo 7">
            <a:extLst>
              <a:ext uri="{FF2B5EF4-FFF2-40B4-BE49-F238E27FC236}">
                <a16:creationId xmlns:a16="http://schemas.microsoft.com/office/drawing/2014/main" id="{58930A72-7777-4B55-97DA-73DAC20B155E}"/>
              </a:ext>
            </a:extLst>
          </p:cNvPr>
          <p:cNvSpPr/>
          <p:nvPr/>
        </p:nvSpPr>
        <p:spPr>
          <a:xfrm>
            <a:off x="9169635" y="6549983"/>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FA261B6B-49AE-4152-8DDF-ABCCE3695BFA}"/>
              </a:ext>
            </a:extLst>
          </p:cNvPr>
          <p:cNvSpPr/>
          <p:nvPr/>
        </p:nvSpPr>
        <p:spPr>
          <a:xfrm>
            <a:off x="10496238" y="655703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E86D29B3-EA6F-4165-A356-D0488369238A}"/>
              </a:ext>
            </a:extLst>
          </p:cNvPr>
          <p:cNvSpPr txBox="1"/>
          <p:nvPr/>
        </p:nvSpPr>
        <p:spPr>
          <a:xfrm>
            <a:off x="9444524" y="6480109"/>
            <a:ext cx="914165" cy="307777"/>
          </a:xfrm>
          <a:prstGeom prst="rect">
            <a:avLst/>
          </a:prstGeom>
          <a:noFill/>
        </p:spPr>
        <p:txBody>
          <a:bodyPr wrap="square" rtlCol="0">
            <a:spAutoFit/>
          </a:bodyPr>
          <a:lstStyle/>
          <a:p>
            <a:r>
              <a:rPr lang="es-CO" sz="1400" dirty="0"/>
              <a:t>En avance</a:t>
            </a:r>
          </a:p>
        </p:txBody>
      </p:sp>
      <p:sp>
        <p:nvSpPr>
          <p:cNvPr id="11" name="CuadroTexto 10">
            <a:extLst>
              <a:ext uri="{FF2B5EF4-FFF2-40B4-BE49-F238E27FC236}">
                <a16:creationId xmlns:a16="http://schemas.microsoft.com/office/drawing/2014/main" id="{47B996D8-7678-4982-88A2-E94F4F03A2A4}"/>
              </a:ext>
            </a:extLst>
          </p:cNvPr>
          <p:cNvSpPr txBox="1"/>
          <p:nvPr/>
        </p:nvSpPr>
        <p:spPr>
          <a:xfrm>
            <a:off x="10785375" y="6465397"/>
            <a:ext cx="930029" cy="313310"/>
          </a:xfrm>
          <a:prstGeom prst="rect">
            <a:avLst/>
          </a:prstGeom>
          <a:noFill/>
        </p:spPr>
        <p:txBody>
          <a:bodyPr wrap="square" rtlCol="0">
            <a:spAutoFit/>
          </a:bodyPr>
          <a:lstStyle/>
          <a:p>
            <a:r>
              <a:rPr lang="es-CO" sz="1400" dirty="0"/>
              <a:t>Finalizada</a:t>
            </a:r>
          </a:p>
        </p:txBody>
      </p:sp>
      <p:sp>
        <p:nvSpPr>
          <p:cNvPr id="12" name="CuadroTexto 11">
            <a:extLst>
              <a:ext uri="{FF2B5EF4-FFF2-40B4-BE49-F238E27FC236}">
                <a16:creationId xmlns:a16="http://schemas.microsoft.com/office/drawing/2014/main" id="{2C283E64-960F-4415-B759-8C982D8A8D66}"/>
              </a:ext>
            </a:extLst>
          </p:cNvPr>
          <p:cNvSpPr txBox="1"/>
          <p:nvPr/>
        </p:nvSpPr>
        <p:spPr>
          <a:xfrm>
            <a:off x="458304" y="6396094"/>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sp>
        <p:nvSpPr>
          <p:cNvPr id="13" name="Rectángulo 12">
            <a:extLst>
              <a:ext uri="{FF2B5EF4-FFF2-40B4-BE49-F238E27FC236}">
                <a16:creationId xmlns:a16="http://schemas.microsoft.com/office/drawing/2014/main" id="{6EB1C33E-6FBB-498E-B771-1DB17969CD50}"/>
              </a:ext>
            </a:extLst>
          </p:cNvPr>
          <p:cNvSpPr/>
          <p:nvPr/>
        </p:nvSpPr>
        <p:spPr>
          <a:xfrm>
            <a:off x="450980" y="6113961"/>
            <a:ext cx="10989949" cy="276999"/>
          </a:xfrm>
          <a:prstGeom prst="rect">
            <a:avLst/>
          </a:prstGeom>
        </p:spPr>
        <p:txBody>
          <a:bodyPr wrap="square">
            <a:spAutoFit/>
          </a:bodyPr>
          <a:lstStyle/>
          <a:p>
            <a:pPr>
              <a:spcAft>
                <a:spcPts val="0"/>
              </a:spcAft>
            </a:pPr>
            <a:r>
              <a:rPr lang="es-CO" sz="1200" b="1" dirty="0">
                <a:latin typeface="Calibri" panose="020F0502020204030204" pitchFamily="34" charset="0"/>
                <a:ea typeface="Calibri" panose="020F0502020204030204" pitchFamily="34" charset="0"/>
                <a:cs typeface="Times New Roman" panose="02020603050405020304" pitchFamily="18" charset="0"/>
              </a:rPr>
              <a:t>Nota: No se realizó al inicio un cronograma para este proyecto dado que se fue construyendo el alcance durante la misma ejecución del proyecto</a:t>
            </a:r>
            <a:endParaRPr lang="es-CO"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ángulo 13">
            <a:extLst>
              <a:ext uri="{FF2B5EF4-FFF2-40B4-BE49-F238E27FC236}">
                <a16:creationId xmlns:a16="http://schemas.microsoft.com/office/drawing/2014/main" id="{589190FB-C564-4907-B6B8-B367371D4225}"/>
              </a:ext>
            </a:extLst>
          </p:cNvPr>
          <p:cNvSpPr/>
          <p:nvPr/>
        </p:nvSpPr>
        <p:spPr>
          <a:xfrm>
            <a:off x="6501987" y="6612225"/>
            <a:ext cx="302602" cy="163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5" name="CuadroTexto 14">
            <a:extLst>
              <a:ext uri="{FF2B5EF4-FFF2-40B4-BE49-F238E27FC236}">
                <a16:creationId xmlns:a16="http://schemas.microsoft.com/office/drawing/2014/main" id="{A80AC33D-0D0E-49F9-8349-EBF2FE516A04}"/>
              </a:ext>
            </a:extLst>
          </p:cNvPr>
          <p:cNvSpPr txBox="1"/>
          <p:nvPr/>
        </p:nvSpPr>
        <p:spPr>
          <a:xfrm>
            <a:off x="6985364" y="6534641"/>
            <a:ext cx="2073932" cy="307777"/>
          </a:xfrm>
          <a:prstGeom prst="rect">
            <a:avLst/>
          </a:prstGeom>
          <a:noFill/>
        </p:spPr>
        <p:txBody>
          <a:bodyPr wrap="square" rtlCol="0">
            <a:spAutoFit/>
          </a:bodyPr>
          <a:lstStyle/>
          <a:p>
            <a:r>
              <a:rPr lang="es-CO" sz="1400" dirty="0"/>
              <a:t>Avance - Reprogramado</a:t>
            </a:r>
          </a:p>
        </p:txBody>
      </p:sp>
    </p:spTree>
    <p:extLst>
      <p:ext uri="{BB962C8B-B14F-4D97-AF65-F5344CB8AC3E}">
        <p14:creationId xmlns:p14="http://schemas.microsoft.com/office/powerpoint/2010/main" val="3362453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61975" y="458956"/>
            <a:ext cx="11068050" cy="5940088"/>
          </a:xfrm>
          <a:prstGeom prst="rect">
            <a:avLst/>
          </a:prstGeom>
          <a:noFill/>
        </p:spPr>
        <p:txBody>
          <a:bodyPr wrap="square" rtlCol="0">
            <a:spAutoFit/>
          </a:bodyPr>
          <a:lstStyle/>
          <a:p>
            <a:r>
              <a:rPr lang="es-CO" sz="2000" dirty="0"/>
              <a:t>ÍNDICE</a:t>
            </a:r>
          </a:p>
          <a:p>
            <a:r>
              <a:rPr lang="es-CO" sz="2000" dirty="0">
                <a:hlinkClick r:id="rId2" action="ppaction://hlinksldjump"/>
              </a:rPr>
              <a:t>1. RESUMEN GENERAL</a:t>
            </a:r>
            <a:endParaRPr lang="es-CO" sz="2000" dirty="0"/>
          </a:p>
          <a:p>
            <a:r>
              <a:rPr lang="es-CO" sz="2000" dirty="0">
                <a:hlinkClick r:id="rId3" action="ppaction://hlinksldjump"/>
              </a:rPr>
              <a:t>1.1. LOGROS Y AVANCE PROYECTOS</a:t>
            </a:r>
            <a:endParaRPr lang="es-CO" sz="2000" dirty="0"/>
          </a:p>
          <a:p>
            <a:r>
              <a:rPr lang="es-CO" sz="2000" dirty="0">
                <a:hlinkClick r:id="rId4" action="ppaction://hlinksldjump"/>
              </a:rPr>
              <a:t>1.2. ESTADO PROGRAMA DE PROYECTOS</a:t>
            </a:r>
            <a:endParaRPr lang="es-CO" sz="2000" dirty="0"/>
          </a:p>
          <a:p>
            <a:r>
              <a:rPr lang="es-CO" sz="2000" dirty="0">
                <a:hlinkClick r:id="rId5" action="ppaction://hlinksldjump"/>
              </a:rPr>
              <a:t>1.3. LOGROS Y AVANCE MEJORAMIENTO UNIDAD</a:t>
            </a:r>
            <a:endParaRPr lang="es-CO" sz="2000" dirty="0"/>
          </a:p>
          <a:p>
            <a:r>
              <a:rPr lang="es-CO" sz="2000" dirty="0">
                <a:hlinkClick r:id="rId6" action="ppaction://hlinksldjump"/>
              </a:rPr>
              <a:t>1.4. LOGROS Y AVANCE ATENCIÓN REQUERIMIENTOS</a:t>
            </a:r>
            <a:endParaRPr lang="es-CO" sz="2000" dirty="0"/>
          </a:p>
          <a:p>
            <a:r>
              <a:rPr lang="es-CO" sz="2000" dirty="0">
                <a:hlinkClick r:id="rId7" action="ppaction://hlinksldjump"/>
              </a:rPr>
              <a:t>2. DETALLE PROGRAMA DE PROYECTOS</a:t>
            </a:r>
            <a:endParaRPr lang="es-CO" sz="2000" dirty="0"/>
          </a:p>
          <a:p>
            <a:r>
              <a:rPr lang="es-CO" sz="2000" dirty="0">
                <a:hlinkClick r:id="rId8" action="ppaction://hlinksldjump"/>
              </a:rPr>
              <a:t>2.1. PROYECTO 2. CONTROL PROYECTOS</a:t>
            </a:r>
            <a:endParaRPr lang="es-CO" sz="2000" dirty="0"/>
          </a:p>
          <a:p>
            <a:r>
              <a:rPr lang="es-CO" sz="2000" dirty="0">
                <a:hlinkClick r:id="rId9" action="ppaction://hlinksldjump"/>
              </a:rPr>
              <a:t>2.2. PROYECTO 3. APRENDIZ DE PRECIOS</a:t>
            </a:r>
            <a:endParaRPr lang="es-CO" sz="2000" dirty="0"/>
          </a:p>
          <a:p>
            <a:r>
              <a:rPr lang="es-CO" sz="2000" dirty="0">
                <a:hlinkClick r:id="rId10" action="ppaction://hlinksldjump"/>
              </a:rPr>
              <a:t>2.3. PROYECTO 5. CALIFICACIÓN CONTRATISTAS</a:t>
            </a:r>
            <a:endParaRPr lang="es-CO" sz="2000" dirty="0"/>
          </a:p>
          <a:p>
            <a:r>
              <a:rPr lang="es-CO" sz="2000" dirty="0">
                <a:hlinkClick r:id="rId10" action="ppaction://hlinksldjump"/>
              </a:rPr>
              <a:t>2.4. PROYECTO 10. REPLANIFICACIÓN PAYC</a:t>
            </a:r>
            <a:endParaRPr lang="es-CO" sz="2000" dirty="0"/>
          </a:p>
          <a:p>
            <a:r>
              <a:rPr lang="es-CO" sz="2000" dirty="0">
                <a:hlinkClick r:id="rId11" action="ppaction://hlinksldjump"/>
              </a:rPr>
              <a:t>2.5. PROYECTO 11. DIAGNÓSTICO PSL</a:t>
            </a:r>
            <a:endParaRPr lang="es-CO" sz="2000" dirty="0"/>
          </a:p>
          <a:p>
            <a:r>
              <a:rPr lang="es-CO" sz="2000" dirty="0">
                <a:hlinkClick r:id="rId12" action="ppaction://hlinksldjump"/>
              </a:rPr>
              <a:t>2.6.  PROYECTO 12. FORMATO TEMPORAL PARA CONTROL PRESUPUESTOS</a:t>
            </a:r>
            <a:endParaRPr lang="es-CO" sz="2000" dirty="0"/>
          </a:p>
          <a:p>
            <a:r>
              <a:rPr lang="es-CO" sz="2000" dirty="0">
                <a:hlinkClick r:id="rId13" action="ppaction://hlinksldjump"/>
              </a:rPr>
              <a:t>3. DETALLE OTRAS ACTIVIDADES/PROCEDIMIENTOS</a:t>
            </a:r>
            <a:endParaRPr lang="es-CO" sz="2000" dirty="0"/>
          </a:p>
          <a:p>
            <a:r>
              <a:rPr lang="es-CO" sz="2000" dirty="0">
                <a:hlinkClick r:id="rId14" action="ppaction://hlinksldjump"/>
              </a:rPr>
              <a:t>3.1. </a:t>
            </a:r>
            <a:r>
              <a:rPr lang="es-ES" sz="2000" dirty="0">
                <a:hlinkClick r:id="rId14" action="ppaction://hlinksldjump"/>
              </a:rPr>
              <a:t>ANALÍTICA-TECNOLOGÍA</a:t>
            </a:r>
            <a:endParaRPr lang="es-CO" sz="2000" dirty="0"/>
          </a:p>
          <a:p>
            <a:r>
              <a:rPr lang="es-CO" sz="2000" dirty="0">
                <a:hlinkClick r:id="rId15" action="ppaction://hlinksldjump"/>
              </a:rPr>
              <a:t>3.2. ATENCIÓN DE REQUERIMIENTOS</a:t>
            </a:r>
            <a:endParaRPr lang="es-CO" sz="2000" dirty="0"/>
          </a:p>
          <a:p>
            <a:r>
              <a:rPr lang="es-CO" sz="2000" dirty="0">
                <a:hlinkClick r:id="rId15" action="ppaction://hlinksldjump"/>
              </a:rPr>
              <a:t>3.3. MEJORAMIENTO DE LA UNIDAD</a:t>
            </a:r>
            <a:endParaRPr lang="es-CO" sz="2000" dirty="0"/>
          </a:p>
          <a:p>
            <a:r>
              <a:rPr lang="es-CO" sz="2000" dirty="0">
                <a:hlinkClick r:id="rId16" action="ppaction://hlinksldjump"/>
              </a:rPr>
              <a:t>3.4. GESTIÓN DE CONOCIMIENTO</a:t>
            </a:r>
            <a:endParaRPr lang="es-CO" sz="2000" dirty="0"/>
          </a:p>
          <a:p>
            <a:r>
              <a:rPr lang="es-CO" sz="2000" dirty="0">
                <a:hlinkClick r:id="rId17" action="ppaction://hlinksldjump"/>
              </a:rPr>
              <a:t>3.5. HSEQ</a:t>
            </a:r>
            <a:endParaRPr lang="es-CO" sz="2000" dirty="0"/>
          </a:p>
        </p:txBody>
      </p:sp>
    </p:spTree>
    <p:extLst>
      <p:ext uri="{BB962C8B-B14F-4D97-AF65-F5344CB8AC3E}">
        <p14:creationId xmlns:p14="http://schemas.microsoft.com/office/powerpoint/2010/main" val="949086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3416320"/>
          </a:xfrm>
          <a:prstGeom prst="rect">
            <a:avLst/>
          </a:prstGeom>
          <a:noFill/>
        </p:spPr>
        <p:txBody>
          <a:bodyPr wrap="square" rtlCol="0">
            <a:spAutoFit/>
          </a:bodyPr>
          <a:lstStyle/>
          <a:p>
            <a:pPr lvl="1" algn="ctr"/>
            <a:r>
              <a:rPr lang="es-ES" sz="7200" dirty="0"/>
              <a:t>PROYECTO 12. FORMATO TEMPORAL CONTROL PRESUPUESTOS</a:t>
            </a:r>
            <a:endParaRPr lang="es-CO" sz="7200" dirty="0"/>
          </a:p>
        </p:txBody>
      </p:sp>
    </p:spTree>
    <p:extLst>
      <p:ext uri="{BB962C8B-B14F-4D97-AF65-F5344CB8AC3E}">
        <p14:creationId xmlns:p14="http://schemas.microsoft.com/office/powerpoint/2010/main" val="3266194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23270" y="408303"/>
            <a:ext cx="11253536" cy="2062103"/>
          </a:xfrm>
          <a:prstGeom prst="rect">
            <a:avLst/>
          </a:prstGeom>
          <a:noFill/>
        </p:spPr>
        <p:txBody>
          <a:bodyPr wrap="square" rtlCol="0">
            <a:spAutoFit/>
          </a:bodyPr>
          <a:lstStyle/>
          <a:p>
            <a:r>
              <a:rPr lang="es-CO" sz="1600" b="1" dirty="0"/>
              <a:t>AVANCE ESTIMADO:5%</a:t>
            </a:r>
          </a:p>
          <a:p>
            <a:r>
              <a:rPr lang="es-CO" sz="1600" b="1" dirty="0"/>
              <a:t>AVANCES</a:t>
            </a:r>
          </a:p>
          <a:p>
            <a:pPr marL="285750" indent="-285750">
              <a:buFont typeface="Arial" panose="020B0604020202020204" pitchFamily="34" charset="0"/>
              <a:buChar char="•"/>
            </a:pPr>
            <a:r>
              <a:rPr lang="es-CO" sz="1600" dirty="0"/>
              <a:t>SE REALIZÓ UNA PRIMERA VERSIÓN DE CONCEPCIÓN DEL PROYECTO (OBJETIVOS, PLAN DE TRABAJO, EQUIPO DE TRABAJO, RIESGOS,ETC).</a:t>
            </a:r>
          </a:p>
          <a:p>
            <a:pPr marL="285750" indent="-285750">
              <a:buFont typeface="Arial" panose="020B0604020202020204" pitchFamily="34" charset="0"/>
              <a:buChar char="•"/>
            </a:pPr>
            <a:r>
              <a:rPr lang="es-CO" sz="1600" dirty="0"/>
              <a:t>SE PRESENTÓ LA PRIMERA VERSIÓN DE LA CONCEPCIÓN DEL PROYECTO A LAS PARTES INTERESADAS.</a:t>
            </a:r>
          </a:p>
          <a:p>
            <a:endParaRPr lang="es-CO" sz="1600" dirty="0"/>
          </a:p>
          <a:p>
            <a:r>
              <a:rPr lang="es-CO" sz="1600" b="1" dirty="0"/>
              <a:t>PASOS A SEGUIR:</a:t>
            </a:r>
          </a:p>
          <a:p>
            <a:pPr marL="285750" indent="-285750">
              <a:buFont typeface="Arial" panose="020B0604020202020204" pitchFamily="34" charset="0"/>
              <a:buChar char="•"/>
            </a:pPr>
            <a:r>
              <a:rPr lang="es-CO" sz="1600" dirty="0"/>
              <a:t>DECIDIR SI INICIAR O NO EL PROYECTO</a:t>
            </a:r>
          </a:p>
        </p:txBody>
      </p:sp>
      <p:sp>
        <p:nvSpPr>
          <p:cNvPr id="8" name="Rectángulo 7">
            <a:extLst>
              <a:ext uri="{FF2B5EF4-FFF2-40B4-BE49-F238E27FC236}">
                <a16:creationId xmlns:a16="http://schemas.microsoft.com/office/drawing/2014/main" id="{58930A72-7777-4B55-97DA-73DAC20B155E}"/>
              </a:ext>
            </a:extLst>
          </p:cNvPr>
          <p:cNvSpPr/>
          <p:nvPr/>
        </p:nvSpPr>
        <p:spPr>
          <a:xfrm>
            <a:off x="9169635" y="6549983"/>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FA261B6B-49AE-4152-8DDF-ABCCE3695BFA}"/>
              </a:ext>
            </a:extLst>
          </p:cNvPr>
          <p:cNvSpPr/>
          <p:nvPr/>
        </p:nvSpPr>
        <p:spPr>
          <a:xfrm>
            <a:off x="10496238" y="655703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E86D29B3-EA6F-4165-A356-D0488369238A}"/>
              </a:ext>
            </a:extLst>
          </p:cNvPr>
          <p:cNvSpPr txBox="1"/>
          <p:nvPr/>
        </p:nvSpPr>
        <p:spPr>
          <a:xfrm>
            <a:off x="9444524" y="6480109"/>
            <a:ext cx="914165" cy="307777"/>
          </a:xfrm>
          <a:prstGeom prst="rect">
            <a:avLst/>
          </a:prstGeom>
          <a:noFill/>
        </p:spPr>
        <p:txBody>
          <a:bodyPr wrap="square" rtlCol="0">
            <a:spAutoFit/>
          </a:bodyPr>
          <a:lstStyle/>
          <a:p>
            <a:r>
              <a:rPr lang="es-CO" sz="1400" dirty="0"/>
              <a:t>En avance</a:t>
            </a:r>
          </a:p>
        </p:txBody>
      </p:sp>
      <p:sp>
        <p:nvSpPr>
          <p:cNvPr id="11" name="CuadroTexto 10">
            <a:extLst>
              <a:ext uri="{FF2B5EF4-FFF2-40B4-BE49-F238E27FC236}">
                <a16:creationId xmlns:a16="http://schemas.microsoft.com/office/drawing/2014/main" id="{47B996D8-7678-4982-88A2-E94F4F03A2A4}"/>
              </a:ext>
            </a:extLst>
          </p:cNvPr>
          <p:cNvSpPr txBox="1"/>
          <p:nvPr/>
        </p:nvSpPr>
        <p:spPr>
          <a:xfrm>
            <a:off x="10785375" y="6465397"/>
            <a:ext cx="930029" cy="313310"/>
          </a:xfrm>
          <a:prstGeom prst="rect">
            <a:avLst/>
          </a:prstGeom>
          <a:noFill/>
        </p:spPr>
        <p:txBody>
          <a:bodyPr wrap="square" rtlCol="0">
            <a:spAutoFit/>
          </a:bodyPr>
          <a:lstStyle/>
          <a:p>
            <a:r>
              <a:rPr lang="es-CO" sz="1400" dirty="0"/>
              <a:t>Finalizada</a:t>
            </a:r>
          </a:p>
        </p:txBody>
      </p:sp>
      <p:sp>
        <p:nvSpPr>
          <p:cNvPr id="12" name="CuadroTexto 11">
            <a:extLst>
              <a:ext uri="{FF2B5EF4-FFF2-40B4-BE49-F238E27FC236}">
                <a16:creationId xmlns:a16="http://schemas.microsoft.com/office/drawing/2014/main" id="{2C283E64-960F-4415-B759-8C982D8A8D66}"/>
              </a:ext>
            </a:extLst>
          </p:cNvPr>
          <p:cNvSpPr txBox="1"/>
          <p:nvPr/>
        </p:nvSpPr>
        <p:spPr>
          <a:xfrm>
            <a:off x="458304" y="6396094"/>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sp>
        <p:nvSpPr>
          <p:cNvPr id="13" name="Rectángulo 12">
            <a:extLst>
              <a:ext uri="{FF2B5EF4-FFF2-40B4-BE49-F238E27FC236}">
                <a16:creationId xmlns:a16="http://schemas.microsoft.com/office/drawing/2014/main" id="{6EB1C33E-6FBB-498E-B771-1DB17969CD50}"/>
              </a:ext>
            </a:extLst>
          </p:cNvPr>
          <p:cNvSpPr/>
          <p:nvPr/>
        </p:nvSpPr>
        <p:spPr>
          <a:xfrm>
            <a:off x="450980" y="6113961"/>
            <a:ext cx="10989949" cy="276999"/>
          </a:xfrm>
          <a:prstGeom prst="rect">
            <a:avLst/>
          </a:prstGeom>
        </p:spPr>
        <p:txBody>
          <a:bodyPr wrap="square">
            <a:spAutoFit/>
          </a:bodyPr>
          <a:lstStyle/>
          <a:p>
            <a:pPr>
              <a:spcAft>
                <a:spcPts val="0"/>
              </a:spcAft>
            </a:pPr>
            <a:r>
              <a:rPr lang="es-CO" sz="1200" b="1" dirty="0">
                <a:latin typeface="Calibri" panose="020F0502020204030204" pitchFamily="34" charset="0"/>
                <a:ea typeface="Calibri" panose="020F0502020204030204" pitchFamily="34" charset="0"/>
                <a:cs typeface="Times New Roman" panose="02020603050405020304" pitchFamily="18" charset="0"/>
              </a:rPr>
              <a:t>Nota: No se realizó al inicio un cronograma para este proyecto dado que se fue construyendo el alcance durante la misma ejecución del proyecto</a:t>
            </a:r>
            <a:endParaRPr lang="es-CO"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ángulo 13">
            <a:extLst>
              <a:ext uri="{FF2B5EF4-FFF2-40B4-BE49-F238E27FC236}">
                <a16:creationId xmlns:a16="http://schemas.microsoft.com/office/drawing/2014/main" id="{589190FB-C564-4907-B6B8-B367371D4225}"/>
              </a:ext>
            </a:extLst>
          </p:cNvPr>
          <p:cNvSpPr/>
          <p:nvPr/>
        </p:nvSpPr>
        <p:spPr>
          <a:xfrm>
            <a:off x="6501987" y="6612225"/>
            <a:ext cx="302602" cy="163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5" name="CuadroTexto 14">
            <a:extLst>
              <a:ext uri="{FF2B5EF4-FFF2-40B4-BE49-F238E27FC236}">
                <a16:creationId xmlns:a16="http://schemas.microsoft.com/office/drawing/2014/main" id="{A80AC33D-0D0E-49F9-8349-EBF2FE516A04}"/>
              </a:ext>
            </a:extLst>
          </p:cNvPr>
          <p:cNvSpPr txBox="1"/>
          <p:nvPr/>
        </p:nvSpPr>
        <p:spPr>
          <a:xfrm>
            <a:off x="6985364" y="6534641"/>
            <a:ext cx="2073932" cy="307777"/>
          </a:xfrm>
          <a:prstGeom prst="rect">
            <a:avLst/>
          </a:prstGeom>
          <a:noFill/>
        </p:spPr>
        <p:txBody>
          <a:bodyPr wrap="square" rtlCol="0">
            <a:spAutoFit/>
          </a:bodyPr>
          <a:lstStyle/>
          <a:p>
            <a:r>
              <a:rPr lang="es-CO" sz="1400" dirty="0"/>
              <a:t>Avance - Reprogramado</a:t>
            </a:r>
          </a:p>
        </p:txBody>
      </p:sp>
    </p:spTree>
    <p:extLst>
      <p:ext uri="{BB962C8B-B14F-4D97-AF65-F5344CB8AC3E}">
        <p14:creationId xmlns:p14="http://schemas.microsoft.com/office/powerpoint/2010/main" val="1853272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1938992"/>
          </a:xfrm>
          <a:prstGeom prst="rect">
            <a:avLst/>
          </a:prstGeom>
          <a:noFill/>
        </p:spPr>
        <p:txBody>
          <a:bodyPr wrap="square" rtlCol="0">
            <a:spAutoFit/>
          </a:bodyPr>
          <a:lstStyle/>
          <a:p>
            <a:pPr algn="ctr"/>
            <a:r>
              <a:rPr lang="es-ES" sz="6000" dirty="0"/>
              <a:t>DETALLE OTRAS ACTIVIDADES/PROCEDIMIENTOS</a:t>
            </a:r>
            <a:endParaRPr lang="es-CO" sz="6000" dirty="0"/>
          </a:p>
        </p:txBody>
      </p:sp>
    </p:spTree>
    <p:extLst>
      <p:ext uri="{BB962C8B-B14F-4D97-AF65-F5344CB8AC3E}">
        <p14:creationId xmlns:p14="http://schemas.microsoft.com/office/powerpoint/2010/main" val="382677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1200329"/>
          </a:xfrm>
          <a:prstGeom prst="rect">
            <a:avLst/>
          </a:prstGeom>
          <a:noFill/>
        </p:spPr>
        <p:txBody>
          <a:bodyPr wrap="square" rtlCol="0">
            <a:spAutoFit/>
          </a:bodyPr>
          <a:lstStyle/>
          <a:p>
            <a:pPr algn="ctr"/>
            <a:r>
              <a:rPr lang="es-ES" sz="7200" dirty="0"/>
              <a:t>ANALÍTICA-TECNOLOGÍA</a:t>
            </a:r>
            <a:endParaRPr lang="es-CO" sz="7200" dirty="0"/>
          </a:p>
        </p:txBody>
      </p:sp>
    </p:spTree>
    <p:extLst>
      <p:ext uri="{BB962C8B-B14F-4D97-AF65-F5344CB8AC3E}">
        <p14:creationId xmlns:p14="http://schemas.microsoft.com/office/powerpoint/2010/main" val="1470749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67527" y="414738"/>
            <a:ext cx="11718757" cy="1477328"/>
          </a:xfrm>
          <a:prstGeom prst="rect">
            <a:avLst/>
          </a:prstGeom>
          <a:noFill/>
        </p:spPr>
        <p:txBody>
          <a:bodyPr wrap="square" rtlCol="0">
            <a:spAutoFit/>
          </a:bodyPr>
          <a:lstStyle/>
          <a:p>
            <a:pPr algn="just"/>
            <a:r>
              <a:rPr lang="es-CO" b="1" dirty="0"/>
              <a:t>PRIMER COMITÉ TECNOLOGÍA-ANALÍTICA</a:t>
            </a:r>
          </a:p>
          <a:p>
            <a:pPr marL="285750" indent="-285750" algn="just">
              <a:buFont typeface="Arial" panose="020B0604020202020204" pitchFamily="34" charset="0"/>
              <a:buChar char="•"/>
            </a:pPr>
            <a:r>
              <a:rPr lang="es-CO" b="1" dirty="0"/>
              <a:t>CONTROL DE PRESUPUESTOS</a:t>
            </a:r>
          </a:p>
          <a:p>
            <a:pPr marL="742950" lvl="1" indent="-285750" algn="just">
              <a:buFont typeface="Arial" panose="020B0604020202020204" pitchFamily="34" charset="0"/>
              <a:buChar char="•"/>
            </a:pPr>
            <a:r>
              <a:rPr lang="es-CO" dirty="0"/>
              <a:t>SE FORMULÓ LA CONCEPCIÓN DEL PROYECTO DE REALIZAR UN FORMATO TEMPORAL PARA EL CONTROL DE PRESUPUESTOS.</a:t>
            </a:r>
          </a:p>
          <a:p>
            <a:pPr marL="742950" lvl="1" indent="-285750" algn="just">
              <a:buFont typeface="Arial" panose="020B0604020202020204" pitchFamily="34" charset="0"/>
              <a:buChar char="•"/>
            </a:pPr>
            <a:endParaRPr lang="es-CO" dirty="0"/>
          </a:p>
        </p:txBody>
      </p:sp>
    </p:spTree>
    <p:extLst>
      <p:ext uri="{BB962C8B-B14F-4D97-AF65-F5344CB8AC3E}">
        <p14:creationId xmlns:p14="http://schemas.microsoft.com/office/powerpoint/2010/main" val="3449288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3416320"/>
          </a:xfrm>
          <a:prstGeom prst="rect">
            <a:avLst/>
          </a:prstGeom>
          <a:noFill/>
        </p:spPr>
        <p:txBody>
          <a:bodyPr wrap="square" rtlCol="0">
            <a:spAutoFit/>
          </a:bodyPr>
          <a:lstStyle/>
          <a:p>
            <a:pPr algn="ctr"/>
            <a:r>
              <a:rPr lang="es-ES" sz="7200" dirty="0"/>
              <a:t>ATENCIÓN DE REQUERIMIENTOS, SOPORTE Y MANTENIMIENTO</a:t>
            </a:r>
            <a:endParaRPr lang="es-CO" sz="7200" dirty="0"/>
          </a:p>
        </p:txBody>
      </p:sp>
    </p:spTree>
    <p:extLst>
      <p:ext uri="{BB962C8B-B14F-4D97-AF65-F5344CB8AC3E}">
        <p14:creationId xmlns:p14="http://schemas.microsoft.com/office/powerpoint/2010/main" val="3078390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36621" y="197346"/>
            <a:ext cx="11718757" cy="2031325"/>
          </a:xfrm>
          <a:prstGeom prst="rect">
            <a:avLst/>
          </a:prstGeom>
          <a:noFill/>
        </p:spPr>
        <p:txBody>
          <a:bodyPr wrap="square" rtlCol="0">
            <a:spAutoFit/>
          </a:bodyPr>
          <a:lstStyle/>
          <a:p>
            <a:r>
              <a:rPr lang="es-CO" b="1" dirty="0"/>
              <a:t>AVANCES</a:t>
            </a:r>
          </a:p>
          <a:p>
            <a:endParaRPr lang="es-CO" dirty="0"/>
          </a:p>
          <a:p>
            <a:pPr marL="285750" indent="-285750" algn="just">
              <a:buFont typeface="Arial" panose="020B0604020202020204" pitchFamily="34" charset="0"/>
              <a:buChar char="•"/>
            </a:pPr>
            <a:r>
              <a:rPr lang="es-CO" b="1" dirty="0"/>
              <a:t>SEGUNDA VERSIÓN SOFTWARE FACTURACIÓN (1 REQUERIMIENTOS ATENDIDOS).</a:t>
            </a:r>
          </a:p>
          <a:p>
            <a:pPr marL="742950" lvl="1" indent="-285750" algn="just">
              <a:buFont typeface="Arial" panose="020B0604020202020204" pitchFamily="34" charset="0"/>
              <a:buChar char="•"/>
            </a:pPr>
            <a:r>
              <a:rPr lang="es-CO" dirty="0"/>
              <a:t>SE OBTUVO LA PRIMERA VERSIÓN DE LA MEJORA (PERMITIR VER LA TRAZA DE LAS MULTIPLES FACTURAS EN PSL) Y SE ENCUENTRA EN REVISIÓN.</a:t>
            </a:r>
          </a:p>
          <a:p>
            <a:pPr marL="285750" indent="-285750" algn="just">
              <a:buFont typeface="Arial" panose="020B0604020202020204" pitchFamily="34" charset="0"/>
              <a:buChar char="•"/>
            </a:pPr>
            <a:r>
              <a:rPr lang="es-CO" b="1" dirty="0"/>
              <a:t>REPORTE ADOR DE INDICADORES</a:t>
            </a:r>
          </a:p>
          <a:p>
            <a:pPr marL="742950" lvl="1" indent="-285750" algn="just">
              <a:buFont typeface="Arial" panose="020B0604020202020204" pitchFamily="34" charset="0"/>
              <a:buChar char="•"/>
            </a:pPr>
            <a:r>
              <a:rPr lang="es-CO" dirty="0"/>
              <a:t>SE CARGARON LOS INDICADORES DEL ÁREA TÉCNICA.</a:t>
            </a:r>
          </a:p>
        </p:txBody>
      </p:sp>
    </p:spTree>
    <p:extLst>
      <p:ext uri="{BB962C8B-B14F-4D97-AF65-F5344CB8AC3E}">
        <p14:creationId xmlns:p14="http://schemas.microsoft.com/office/powerpoint/2010/main" val="523387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2308324"/>
          </a:xfrm>
          <a:prstGeom prst="rect">
            <a:avLst/>
          </a:prstGeom>
          <a:noFill/>
        </p:spPr>
        <p:txBody>
          <a:bodyPr wrap="square" rtlCol="0">
            <a:spAutoFit/>
          </a:bodyPr>
          <a:lstStyle/>
          <a:p>
            <a:pPr algn="ctr"/>
            <a:r>
              <a:rPr lang="es-ES" sz="7200" dirty="0"/>
              <a:t>MEJORAMIENTO DE LA UNIDAD</a:t>
            </a:r>
            <a:endParaRPr lang="es-CO" sz="7200" dirty="0"/>
          </a:p>
        </p:txBody>
      </p:sp>
    </p:spTree>
    <p:extLst>
      <p:ext uri="{BB962C8B-B14F-4D97-AF65-F5344CB8AC3E}">
        <p14:creationId xmlns:p14="http://schemas.microsoft.com/office/powerpoint/2010/main" val="38452784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36621" y="197346"/>
            <a:ext cx="11718757" cy="1569660"/>
          </a:xfrm>
          <a:prstGeom prst="rect">
            <a:avLst/>
          </a:prstGeom>
          <a:noFill/>
        </p:spPr>
        <p:txBody>
          <a:bodyPr wrap="square" rtlCol="0">
            <a:spAutoFit/>
          </a:bodyPr>
          <a:lstStyle/>
          <a:p>
            <a:r>
              <a:rPr lang="es-CO" b="1" dirty="0"/>
              <a:t>AVANCES</a:t>
            </a:r>
          </a:p>
          <a:p>
            <a:endParaRPr lang="es-CO" dirty="0"/>
          </a:p>
          <a:p>
            <a:pPr algn="just"/>
            <a:r>
              <a:rPr lang="es-CO" sz="2400" b="1" dirty="0"/>
              <a:t>MONITOREO Y SEGUIMIENTO UNIDAD</a:t>
            </a:r>
            <a:endParaRPr lang="es-CO" sz="1600" b="1" dirty="0"/>
          </a:p>
          <a:p>
            <a:pPr marL="285750" indent="-285750" algn="just">
              <a:buFont typeface="Arial" panose="020B0604020202020204" pitchFamily="34" charset="0"/>
              <a:buChar char="•"/>
            </a:pPr>
            <a:r>
              <a:rPr lang="es-CO" dirty="0"/>
              <a:t>SE AJUSTÓ EL REPORTEADOR ELABORADO PARA PODER VER LOS TIEMPOS INVERTIDOS EN LAS TAREAS NO FINALIZADAS.</a:t>
            </a:r>
          </a:p>
          <a:p>
            <a:pPr marL="285750" indent="-285750" algn="just">
              <a:buFont typeface="Arial" panose="020B0604020202020204" pitchFamily="34" charset="0"/>
              <a:buChar char="•"/>
            </a:pPr>
            <a:endParaRPr lang="es-CO" dirty="0"/>
          </a:p>
        </p:txBody>
      </p:sp>
    </p:spTree>
    <p:extLst>
      <p:ext uri="{BB962C8B-B14F-4D97-AF65-F5344CB8AC3E}">
        <p14:creationId xmlns:p14="http://schemas.microsoft.com/office/powerpoint/2010/main" val="81234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1200329"/>
          </a:xfrm>
          <a:prstGeom prst="rect">
            <a:avLst/>
          </a:prstGeom>
          <a:noFill/>
        </p:spPr>
        <p:txBody>
          <a:bodyPr wrap="square" rtlCol="0">
            <a:spAutoFit/>
          </a:bodyPr>
          <a:lstStyle/>
          <a:p>
            <a:pPr algn="ctr"/>
            <a:r>
              <a:rPr lang="es-ES" sz="7200" dirty="0"/>
              <a:t>GESTIÓN DE CONOCIMIENTO</a:t>
            </a:r>
            <a:endParaRPr lang="es-CO" sz="7200" dirty="0"/>
          </a:p>
        </p:txBody>
      </p:sp>
    </p:spTree>
    <p:extLst>
      <p:ext uri="{BB962C8B-B14F-4D97-AF65-F5344CB8AC3E}">
        <p14:creationId xmlns:p14="http://schemas.microsoft.com/office/powerpoint/2010/main" val="3188953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61975" y="509155"/>
            <a:ext cx="11068050" cy="1200329"/>
          </a:xfrm>
          <a:prstGeom prst="rect">
            <a:avLst/>
          </a:prstGeom>
          <a:noFill/>
        </p:spPr>
        <p:txBody>
          <a:bodyPr wrap="square" rtlCol="0">
            <a:spAutoFit/>
          </a:bodyPr>
          <a:lstStyle/>
          <a:p>
            <a:pPr algn="ctr"/>
            <a:r>
              <a:rPr lang="es-CO" sz="7200" dirty="0"/>
              <a:t>RESUMEN GENERAL</a:t>
            </a:r>
          </a:p>
        </p:txBody>
      </p:sp>
    </p:spTree>
    <p:extLst>
      <p:ext uri="{BB962C8B-B14F-4D97-AF65-F5344CB8AC3E}">
        <p14:creationId xmlns:p14="http://schemas.microsoft.com/office/powerpoint/2010/main" val="11366870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36621" y="197346"/>
            <a:ext cx="11718757" cy="1292662"/>
          </a:xfrm>
          <a:prstGeom prst="rect">
            <a:avLst/>
          </a:prstGeom>
          <a:noFill/>
        </p:spPr>
        <p:txBody>
          <a:bodyPr wrap="square" rtlCol="0">
            <a:spAutoFit/>
          </a:bodyPr>
          <a:lstStyle/>
          <a:p>
            <a:r>
              <a:rPr lang="es-CO" b="1" dirty="0"/>
              <a:t>AVANCES</a:t>
            </a:r>
          </a:p>
          <a:p>
            <a:endParaRPr lang="es-CO" dirty="0"/>
          </a:p>
          <a:p>
            <a:r>
              <a:rPr lang="es-CO" sz="2400" b="1" dirty="0"/>
              <a:t>COMUNIDADES</a:t>
            </a:r>
          </a:p>
          <a:p>
            <a:pPr marL="342900" indent="-342900">
              <a:buFont typeface="Arial" panose="020B0604020202020204" pitchFamily="34" charset="0"/>
              <a:buChar char="•"/>
            </a:pPr>
            <a:r>
              <a:rPr lang="es-CO" dirty="0"/>
              <a:t>SE ASISTIÓ A LA COMUNIDAD DE PRÁCTICA ABRACADABRA.</a:t>
            </a:r>
          </a:p>
        </p:txBody>
      </p:sp>
    </p:spTree>
    <p:extLst>
      <p:ext uri="{BB962C8B-B14F-4D97-AF65-F5344CB8AC3E}">
        <p14:creationId xmlns:p14="http://schemas.microsoft.com/office/powerpoint/2010/main" val="837140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1200329"/>
          </a:xfrm>
          <a:prstGeom prst="rect">
            <a:avLst/>
          </a:prstGeom>
          <a:noFill/>
        </p:spPr>
        <p:txBody>
          <a:bodyPr wrap="square" rtlCol="0">
            <a:spAutoFit/>
          </a:bodyPr>
          <a:lstStyle/>
          <a:p>
            <a:pPr algn="ctr"/>
            <a:r>
              <a:rPr lang="es-ES" sz="7200" dirty="0"/>
              <a:t>GESTIÓN HUMANA</a:t>
            </a:r>
            <a:endParaRPr lang="es-CO" sz="7200" dirty="0"/>
          </a:p>
        </p:txBody>
      </p:sp>
    </p:spTree>
    <p:extLst>
      <p:ext uri="{BB962C8B-B14F-4D97-AF65-F5344CB8AC3E}">
        <p14:creationId xmlns:p14="http://schemas.microsoft.com/office/powerpoint/2010/main" val="3682245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1200329"/>
          </a:xfrm>
          <a:prstGeom prst="rect">
            <a:avLst/>
          </a:prstGeom>
          <a:noFill/>
        </p:spPr>
        <p:txBody>
          <a:bodyPr wrap="square" rtlCol="0">
            <a:spAutoFit/>
          </a:bodyPr>
          <a:lstStyle/>
          <a:p>
            <a:pPr algn="ctr"/>
            <a:r>
              <a:rPr lang="es-ES" sz="7200" dirty="0"/>
              <a:t>HSEQ</a:t>
            </a:r>
            <a:endParaRPr lang="es-CO" sz="7200" dirty="0"/>
          </a:p>
        </p:txBody>
      </p:sp>
    </p:spTree>
    <p:extLst>
      <p:ext uri="{BB962C8B-B14F-4D97-AF65-F5344CB8AC3E}">
        <p14:creationId xmlns:p14="http://schemas.microsoft.com/office/powerpoint/2010/main" val="30384096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36621" y="197346"/>
            <a:ext cx="11718757" cy="1292662"/>
          </a:xfrm>
          <a:prstGeom prst="rect">
            <a:avLst/>
          </a:prstGeom>
          <a:noFill/>
        </p:spPr>
        <p:txBody>
          <a:bodyPr wrap="square" rtlCol="0">
            <a:spAutoFit/>
          </a:bodyPr>
          <a:lstStyle/>
          <a:p>
            <a:r>
              <a:rPr lang="es-CO" b="1" dirty="0"/>
              <a:t>AVANCES</a:t>
            </a:r>
          </a:p>
          <a:p>
            <a:endParaRPr lang="es-CO" dirty="0"/>
          </a:p>
          <a:p>
            <a:r>
              <a:rPr lang="es-CO" sz="2400" b="1" dirty="0"/>
              <a:t>AUDITORÍA</a:t>
            </a:r>
          </a:p>
          <a:p>
            <a:pPr marL="342900" indent="-342900">
              <a:buFont typeface="Arial" panose="020B0604020202020204" pitchFamily="34" charset="0"/>
              <a:buChar char="•"/>
            </a:pPr>
            <a:r>
              <a:rPr lang="es-CO" dirty="0"/>
              <a:t>SE ASISTIÓ A LA REUNIÓN DE ENTRADAS Y SALIDAS DE LOS PROCESOS.</a:t>
            </a:r>
          </a:p>
        </p:txBody>
      </p:sp>
    </p:spTree>
    <p:extLst>
      <p:ext uri="{BB962C8B-B14F-4D97-AF65-F5344CB8AC3E}">
        <p14:creationId xmlns:p14="http://schemas.microsoft.com/office/powerpoint/2010/main" val="1870075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75798" y="3068781"/>
            <a:ext cx="11049000" cy="3657600"/>
          </a:xfrm>
          <a:prstGeom prst="rect">
            <a:avLst/>
          </a:prstGeom>
        </p:spPr>
      </p:pic>
      <p:sp>
        <p:nvSpPr>
          <p:cNvPr id="3" name="CuadroTexto 2">
            <a:extLst>
              <a:ext uri="{FF2B5EF4-FFF2-40B4-BE49-F238E27FC236}">
                <a16:creationId xmlns:a16="http://schemas.microsoft.com/office/drawing/2014/main" id="{3E247611-7032-494C-AE3A-9755FA8E1182}"/>
              </a:ext>
            </a:extLst>
          </p:cNvPr>
          <p:cNvSpPr txBox="1"/>
          <p:nvPr/>
        </p:nvSpPr>
        <p:spPr>
          <a:xfrm>
            <a:off x="224269" y="131619"/>
            <a:ext cx="11684577" cy="584775"/>
          </a:xfrm>
          <a:prstGeom prst="rect">
            <a:avLst/>
          </a:prstGeom>
          <a:noFill/>
        </p:spPr>
        <p:txBody>
          <a:bodyPr wrap="square" rtlCol="0">
            <a:spAutoFit/>
          </a:bodyPr>
          <a:lstStyle/>
          <a:p>
            <a:r>
              <a:rPr lang="es-CO" sz="3200" dirty="0"/>
              <a:t>RESUMEN GENERAL – LOGROS Y AVANCE PROYECTOS</a:t>
            </a:r>
          </a:p>
        </p:txBody>
      </p:sp>
      <p:sp>
        <p:nvSpPr>
          <p:cNvPr id="6" name="CuadroTexto 5">
            <a:extLst>
              <a:ext uri="{FF2B5EF4-FFF2-40B4-BE49-F238E27FC236}">
                <a16:creationId xmlns:a16="http://schemas.microsoft.com/office/drawing/2014/main" id="{DC1BEC5A-350C-4E03-BD92-F03E9F611ED2}"/>
              </a:ext>
            </a:extLst>
          </p:cNvPr>
          <p:cNvSpPr txBox="1"/>
          <p:nvPr/>
        </p:nvSpPr>
        <p:spPr>
          <a:xfrm>
            <a:off x="283153" y="716394"/>
            <a:ext cx="11684578" cy="2308324"/>
          </a:xfrm>
          <a:prstGeom prst="rect">
            <a:avLst/>
          </a:prstGeom>
          <a:noFill/>
        </p:spPr>
        <p:txBody>
          <a:bodyPr wrap="square" rtlCol="0">
            <a:spAutoFit/>
          </a:bodyPr>
          <a:lstStyle/>
          <a:p>
            <a:pPr algn="just"/>
            <a:r>
              <a:rPr lang="es-CO" sz="1600" b="1" dirty="0"/>
              <a:t>PROYECTO 5. (CALIFICACIÓN CONTRATISTAS): </a:t>
            </a:r>
            <a:r>
              <a:rPr lang="es-CO" sz="1600" dirty="0"/>
              <a:t>Se puso en marcha la herramienta en todas las 60 obras activas, de las cuales 23 ya cuentan con por lo menos una calificación con fecha de corte el 1 de Julio (</a:t>
            </a:r>
            <a:r>
              <a:rPr lang="es-CO" sz="1600" b="1" dirty="0"/>
              <a:t>38%</a:t>
            </a:r>
            <a:r>
              <a:rPr lang="es-CO" sz="1600" dirty="0"/>
              <a:t>). También se avanzó en la corrección de errores de la aplicación y en el ajuste de los análisis de la base de datos para ser presentada.</a:t>
            </a:r>
          </a:p>
          <a:p>
            <a:pPr algn="just"/>
            <a:r>
              <a:rPr lang="es-CO" sz="1600" b="1" dirty="0"/>
              <a:t>PROYECTO 10 (REPLANIFICACIÓN PAYC): </a:t>
            </a:r>
            <a:r>
              <a:rPr lang="es-CO" sz="1600" dirty="0"/>
              <a:t>Se presentaron parcialmente los avances del establecimiento de metas estratégicas a la gerencia general.</a:t>
            </a:r>
          </a:p>
          <a:p>
            <a:pPr algn="just"/>
            <a:r>
              <a:rPr lang="es-CO" sz="1600" b="1" dirty="0"/>
              <a:t>PROYECTO 2 (CONTROL PROYECTOS): </a:t>
            </a:r>
            <a:r>
              <a:rPr lang="es-CO" sz="1600" dirty="0"/>
              <a:t>Se avanzó en la articulación con REVIT, en particular, se realizaron primeras pruebas de visualización de los modelos constructivos como potencial interfaz para el aplicativo.</a:t>
            </a:r>
          </a:p>
          <a:p>
            <a:pPr algn="just"/>
            <a:r>
              <a:rPr lang="es-CO" sz="1600" b="1" dirty="0"/>
              <a:t>PROEYCTO 12 (FORMATO TEMPORAL PARA CONTROL PRESUPUESTOS): </a:t>
            </a:r>
            <a:r>
              <a:rPr lang="es-CO" sz="1600" dirty="0"/>
              <a:t>Se finalizó la concepción del proyecto y se presentó a las principales partes interesadas. La recomendación de analítica es la de no iniciar el proyecto.</a:t>
            </a:r>
            <a:endParaRPr lang="es-CO" sz="1600" b="1" dirty="0"/>
          </a:p>
        </p:txBody>
      </p:sp>
      <p:sp>
        <p:nvSpPr>
          <p:cNvPr id="11" name="Rectángulo 10">
            <a:extLst>
              <a:ext uri="{FF2B5EF4-FFF2-40B4-BE49-F238E27FC236}">
                <a16:creationId xmlns:a16="http://schemas.microsoft.com/office/drawing/2014/main" id="{51842B4E-3350-4DCD-A932-DCCD1B1822B9}"/>
              </a:ext>
            </a:extLst>
          </p:cNvPr>
          <p:cNvSpPr/>
          <p:nvPr/>
        </p:nvSpPr>
        <p:spPr>
          <a:xfrm>
            <a:off x="7165538" y="6326271"/>
            <a:ext cx="4467954" cy="400110"/>
          </a:xfrm>
          <a:prstGeom prst="rect">
            <a:avLst/>
          </a:prstGeom>
        </p:spPr>
        <p:txBody>
          <a:bodyPr wrap="none">
            <a:spAutoFit/>
          </a:bodyPr>
          <a:lstStyle/>
          <a:p>
            <a:r>
              <a:rPr lang="es-CO" sz="2000" dirty="0"/>
              <a:t>*El tiempo se presenta en horas hombre.</a:t>
            </a:r>
          </a:p>
        </p:txBody>
      </p:sp>
    </p:spTree>
    <p:extLst>
      <p:ext uri="{BB962C8B-B14F-4D97-AF65-F5344CB8AC3E}">
        <p14:creationId xmlns:p14="http://schemas.microsoft.com/office/powerpoint/2010/main" val="2176539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50009" y="-23044"/>
            <a:ext cx="8749407" cy="584775"/>
          </a:xfrm>
          <a:prstGeom prst="rect">
            <a:avLst/>
          </a:prstGeom>
          <a:noFill/>
        </p:spPr>
        <p:txBody>
          <a:bodyPr wrap="square" rtlCol="0">
            <a:spAutoFit/>
          </a:bodyPr>
          <a:lstStyle/>
          <a:p>
            <a:r>
              <a:rPr lang="es-CO" sz="3200" dirty="0"/>
              <a:t>ESTADO PROGRAMA DE PROYECTOS</a:t>
            </a:r>
          </a:p>
        </p:txBody>
      </p:sp>
      <p:graphicFrame>
        <p:nvGraphicFramePr>
          <p:cNvPr id="4" name="Tabla 3">
            <a:extLst>
              <a:ext uri="{FF2B5EF4-FFF2-40B4-BE49-F238E27FC236}">
                <a16:creationId xmlns:a16="http://schemas.microsoft.com/office/drawing/2014/main" id="{CECC14F5-C536-4852-8CE5-4451C51921E0}"/>
              </a:ext>
            </a:extLst>
          </p:cNvPr>
          <p:cNvGraphicFramePr>
            <a:graphicFrameLocks noGrp="1"/>
          </p:cNvGraphicFramePr>
          <p:nvPr>
            <p:extLst>
              <p:ext uri="{D42A27DB-BD31-4B8C-83A1-F6EECF244321}">
                <p14:modId xmlns:p14="http://schemas.microsoft.com/office/powerpoint/2010/main" val="2843485415"/>
              </p:ext>
            </p:extLst>
          </p:nvPr>
        </p:nvGraphicFramePr>
        <p:xfrm>
          <a:off x="597658" y="808018"/>
          <a:ext cx="11053140" cy="4647217"/>
        </p:xfrm>
        <a:graphic>
          <a:graphicData uri="http://schemas.openxmlformats.org/drawingml/2006/table">
            <a:tbl>
              <a:tblPr/>
              <a:tblGrid>
                <a:gridCol w="3288652">
                  <a:extLst>
                    <a:ext uri="{9D8B030D-6E8A-4147-A177-3AD203B41FA5}">
                      <a16:colId xmlns:a16="http://schemas.microsoft.com/office/drawing/2014/main" val="767944482"/>
                    </a:ext>
                  </a:extLst>
                </a:gridCol>
                <a:gridCol w="905033">
                  <a:extLst>
                    <a:ext uri="{9D8B030D-6E8A-4147-A177-3AD203B41FA5}">
                      <a16:colId xmlns:a16="http://schemas.microsoft.com/office/drawing/2014/main" val="3804679691"/>
                    </a:ext>
                  </a:extLst>
                </a:gridCol>
                <a:gridCol w="973063">
                  <a:extLst>
                    <a:ext uri="{9D8B030D-6E8A-4147-A177-3AD203B41FA5}">
                      <a16:colId xmlns:a16="http://schemas.microsoft.com/office/drawing/2014/main" val="1754076106"/>
                    </a:ext>
                  </a:extLst>
                </a:gridCol>
                <a:gridCol w="1061373">
                  <a:extLst>
                    <a:ext uri="{9D8B030D-6E8A-4147-A177-3AD203B41FA5}">
                      <a16:colId xmlns:a16="http://schemas.microsoft.com/office/drawing/2014/main" val="1868153630"/>
                    </a:ext>
                  </a:extLst>
                </a:gridCol>
                <a:gridCol w="1061373">
                  <a:extLst>
                    <a:ext uri="{9D8B030D-6E8A-4147-A177-3AD203B41FA5}">
                      <a16:colId xmlns:a16="http://schemas.microsoft.com/office/drawing/2014/main" val="994229716"/>
                    </a:ext>
                  </a:extLst>
                </a:gridCol>
                <a:gridCol w="1049311">
                  <a:extLst>
                    <a:ext uri="{9D8B030D-6E8A-4147-A177-3AD203B41FA5}">
                      <a16:colId xmlns:a16="http://schemas.microsoft.com/office/drawing/2014/main" val="3549765904"/>
                    </a:ext>
                  </a:extLst>
                </a:gridCol>
                <a:gridCol w="1049311">
                  <a:extLst>
                    <a:ext uri="{9D8B030D-6E8A-4147-A177-3AD203B41FA5}">
                      <a16:colId xmlns:a16="http://schemas.microsoft.com/office/drawing/2014/main" val="20006"/>
                    </a:ext>
                  </a:extLst>
                </a:gridCol>
                <a:gridCol w="1665024">
                  <a:extLst>
                    <a:ext uri="{9D8B030D-6E8A-4147-A177-3AD203B41FA5}">
                      <a16:colId xmlns:a16="http://schemas.microsoft.com/office/drawing/2014/main" val="1637206028"/>
                    </a:ext>
                  </a:extLst>
                </a:gridCol>
              </a:tblGrid>
              <a:tr h="140760">
                <a:tc>
                  <a:txBody>
                    <a:bodyPr/>
                    <a:lstStyle/>
                    <a:p>
                      <a:pPr algn="ctr" fontAlgn="b"/>
                      <a:r>
                        <a:rPr lang="es-CO" sz="1400" b="1" i="0" u="none" strike="noStrike" dirty="0">
                          <a:solidFill>
                            <a:srgbClr val="000000"/>
                          </a:solidFill>
                          <a:effectLst/>
                          <a:latin typeface="Calibri" panose="020F0502020204030204" pitchFamily="34" charset="0"/>
                        </a:rPr>
                        <a:t>FRENTE DE TRABAJO</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400" b="1" i="0" u="none" strike="noStrike" dirty="0">
                          <a:solidFill>
                            <a:srgbClr val="000000"/>
                          </a:solidFill>
                          <a:effectLst/>
                          <a:latin typeface="Calibri" panose="020F0502020204030204" pitchFamily="34" charset="0"/>
                        </a:rPr>
                        <a:t>FECHA FIN PLAN</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400" b="1" i="0" u="none" strike="noStrike" dirty="0">
                          <a:solidFill>
                            <a:srgbClr val="000000"/>
                          </a:solidFill>
                          <a:effectLst/>
                          <a:latin typeface="Calibri" panose="020F0502020204030204" pitchFamily="34" charset="0"/>
                        </a:rPr>
                        <a:t>AVANCE ANTERIOR</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400" b="1" i="0" u="none" strike="noStrike" dirty="0">
                          <a:solidFill>
                            <a:srgbClr val="000000"/>
                          </a:solidFill>
                          <a:effectLst/>
                          <a:latin typeface="Calibri" panose="020F0502020204030204" pitchFamily="34" charset="0"/>
                        </a:rPr>
                        <a:t>AVANCE ACTUAL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400" b="1" i="0" u="none" strike="noStrike" dirty="0">
                          <a:solidFill>
                            <a:srgbClr val="000000"/>
                          </a:solidFill>
                          <a:effectLst/>
                          <a:latin typeface="Calibri" panose="020F0502020204030204" pitchFamily="34" charset="0"/>
                        </a:rPr>
                        <a:t>AVANCE SEMANAL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400" b="1" i="0" u="none" strike="noStrike" dirty="0">
                          <a:solidFill>
                            <a:srgbClr val="000000"/>
                          </a:solidFill>
                          <a:effectLst/>
                          <a:latin typeface="Calibri" panose="020F0502020204030204" pitchFamily="34" charset="0"/>
                        </a:rPr>
                        <a:t>AVANCE ESPERADO ACTUAL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400" b="1" i="0" u="none" strike="noStrike" dirty="0">
                          <a:solidFill>
                            <a:srgbClr val="000000"/>
                          </a:solidFill>
                          <a:effectLst/>
                          <a:latin typeface="Calibri" panose="020F0502020204030204" pitchFamily="34" charset="0"/>
                        </a:rPr>
                        <a:t>HORAS HOMBRE INVERTIDAS</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400" b="1" i="0" u="none" strike="noStrike" dirty="0">
                          <a:solidFill>
                            <a:srgbClr val="000000"/>
                          </a:solidFill>
                          <a:effectLst/>
                          <a:latin typeface="Calibri" panose="020F0502020204030204" pitchFamily="34" charset="0"/>
                        </a:rPr>
                        <a:t>DIFERENCIA AVANCE ESPERADO VS ACTUAL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2982881005"/>
                  </a:ext>
                </a:extLst>
              </a:tr>
              <a:tr h="433987">
                <a:tc>
                  <a:txBody>
                    <a:bodyPr/>
                    <a:lstStyle/>
                    <a:p>
                      <a:pPr algn="l" fontAlgn="b"/>
                      <a:r>
                        <a:rPr lang="es-ES" sz="1400" b="0" i="0" u="none" strike="noStrike" dirty="0">
                          <a:solidFill>
                            <a:schemeClr val="tx1"/>
                          </a:solidFill>
                          <a:effectLst/>
                          <a:latin typeface="Calibri" panose="020F0502020204030204" pitchFamily="34" charset="0"/>
                        </a:rPr>
                        <a:t>PROYECTO 1.  INTEGRACIÓN FACTURACIÓN, NÓMINA Y CARTERA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s-ES" sz="1400" b="0" i="0" u="none" strike="noStrike" dirty="0">
                          <a:solidFill>
                            <a:schemeClr val="tx1"/>
                          </a:solidFill>
                          <a:effectLst/>
                          <a:latin typeface="Calibri" panose="020F0502020204030204" pitchFamily="34" charset="0"/>
                        </a:rPr>
                        <a:t>31 oct 2018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4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4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400" b="0" i="0" u="none" strike="noStrike" dirty="0">
                          <a:solidFill>
                            <a:schemeClr val="tx1"/>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400" b="0" i="0" u="none" strike="noStrike" dirty="0">
                          <a:solidFill>
                            <a:schemeClr val="tx1"/>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endParaRPr lang="es-CO" sz="1400" b="0" i="0" u="none" strike="noStrike" dirty="0">
                        <a:solidFill>
                          <a:schemeClr val="tx1"/>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400" b="1" i="0" u="none" strike="noStrike" dirty="0">
                          <a:solidFill>
                            <a:schemeClr val="tx1"/>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801900917"/>
                  </a:ext>
                </a:extLst>
              </a:tr>
              <a:tr h="250701">
                <a:tc>
                  <a:txBody>
                    <a:bodyPr/>
                    <a:lstStyle/>
                    <a:p>
                      <a:pPr algn="l" fontAlgn="b"/>
                      <a:r>
                        <a:rPr lang="es-CO" sz="1400" b="0" i="0" u="none" strike="noStrike" dirty="0">
                          <a:solidFill>
                            <a:schemeClr val="tx1"/>
                          </a:solidFill>
                          <a:effectLst/>
                          <a:latin typeface="Calibri" panose="020F0502020204030204" pitchFamily="34" charset="0"/>
                        </a:rPr>
                        <a:t>PROYECTO 2. CONTROL PROYECTOS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l" fontAlgn="b"/>
                      <a:r>
                        <a:rPr lang="es-CO" sz="1400" b="0" i="0" u="none" strike="noStrike" dirty="0">
                          <a:solidFill>
                            <a:schemeClr val="tx1"/>
                          </a:solidFill>
                          <a:effectLst/>
                          <a:latin typeface="Calibri" panose="020F0502020204030204" pitchFamily="34" charset="0"/>
                        </a:rPr>
                        <a:t>23 dic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400" b="0" i="0" u="none" strike="noStrike" dirty="0">
                          <a:solidFill>
                            <a:srgbClr val="000000"/>
                          </a:solidFill>
                          <a:effectLst/>
                          <a:latin typeface="Calibri" panose="020F0502020204030204" pitchFamily="34" charset="0"/>
                        </a:rPr>
                        <a:t>33.51%</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400" b="0" i="0" u="none" strike="noStrike" dirty="0">
                          <a:solidFill>
                            <a:srgbClr val="000000"/>
                          </a:solidFill>
                          <a:effectLst/>
                          <a:latin typeface="Calibri" panose="020F0502020204030204" pitchFamily="34" charset="0"/>
                        </a:rPr>
                        <a:t>33.88%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400" b="0" i="0" u="none" strike="noStrike" dirty="0">
                          <a:solidFill>
                            <a:schemeClr val="tx1"/>
                          </a:solidFill>
                          <a:effectLst/>
                          <a:latin typeface="Calibri" panose="020F0502020204030204" pitchFamily="34" charset="0"/>
                        </a:rPr>
                        <a:t>0.37%</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400" b="0" i="0" u="none" strike="noStrike" dirty="0">
                          <a:solidFill>
                            <a:srgbClr val="000000"/>
                          </a:solidFill>
                          <a:effectLst/>
                          <a:latin typeface="Calibri" panose="020F0502020204030204" pitchFamily="34" charset="0"/>
                        </a:rPr>
                        <a:t>36.95%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400" b="0" i="0" u="none" strike="noStrike" dirty="0">
                          <a:solidFill>
                            <a:srgbClr val="000000"/>
                          </a:solidFill>
                          <a:effectLst/>
                          <a:latin typeface="Calibri" panose="020F0502020204030204" pitchFamily="34" charset="0"/>
                        </a:rPr>
                        <a:t>4.99 h</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400" b="1" i="0" u="none" strike="noStrike" dirty="0">
                          <a:solidFill>
                            <a:srgbClr val="FF0000"/>
                          </a:solidFill>
                          <a:effectLst/>
                          <a:latin typeface="Calibri" panose="020F0502020204030204" pitchFamily="34" charset="0"/>
                        </a:rPr>
                        <a:t>-3.08%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949924961"/>
                  </a:ext>
                </a:extLst>
              </a:tr>
              <a:tr h="217588">
                <a:tc>
                  <a:txBody>
                    <a:bodyPr/>
                    <a:lstStyle/>
                    <a:p>
                      <a:pPr algn="l" fontAlgn="b"/>
                      <a:r>
                        <a:rPr lang="es-CO" sz="1400" b="0" i="0" u="none" strike="noStrike" dirty="0">
                          <a:solidFill>
                            <a:schemeClr val="tx1"/>
                          </a:solidFill>
                          <a:effectLst/>
                          <a:latin typeface="Calibri" panose="020F0502020204030204" pitchFamily="34" charset="0"/>
                        </a:rPr>
                        <a:t>PROYECTO 3. APRENDIZ PRECIOS (FASE 1 ANÁLISIS INFOR.)</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fontAlgn="b"/>
                      <a:r>
                        <a:rPr lang="es-CO" sz="1400" b="0" i="0" u="none" strike="noStrike" dirty="0">
                          <a:solidFill>
                            <a:schemeClr val="tx1"/>
                          </a:solidFill>
                          <a:effectLst/>
                          <a:latin typeface="Calibri" panose="020F0502020204030204" pitchFamily="34" charset="0"/>
                        </a:rPr>
                        <a:t>20 sept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400" b="0" i="0" u="none" strike="noStrike" dirty="0">
                          <a:solidFill>
                            <a:schemeClr val="tx1"/>
                          </a:solidFill>
                          <a:effectLst/>
                          <a:latin typeface="Calibri" panose="020F0502020204030204" pitchFamily="34" charset="0"/>
                        </a:rPr>
                        <a:t>59.69%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400" b="0" i="0" u="none" strike="noStrike" dirty="0">
                          <a:solidFill>
                            <a:schemeClr val="tx1"/>
                          </a:solidFill>
                          <a:effectLst/>
                          <a:latin typeface="Calibri" panose="020F0502020204030204" pitchFamily="34" charset="0"/>
                        </a:rPr>
                        <a:t>59.69%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fontAlgn="b"/>
                      <a:r>
                        <a:rPr lang="es-CO" sz="1400" b="0" i="0" u="none" strike="noStrike" dirty="0">
                          <a:solidFill>
                            <a:schemeClr val="tx1"/>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fontAlgn="b"/>
                      <a:r>
                        <a:rPr lang="es-CO" sz="1400" b="0" i="0" u="none" strike="noStrike" dirty="0">
                          <a:solidFill>
                            <a:srgbClr val="000000"/>
                          </a:solidFill>
                          <a:effectLst/>
                          <a:latin typeface="Calibri" panose="020F0502020204030204" pitchFamily="34" charset="0"/>
                        </a:rPr>
                        <a:t>68.28%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fontAlgn="b"/>
                      <a:r>
                        <a:rPr lang="es-CO" sz="1400" b="0" i="0" u="none" strike="noStrike" dirty="0">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fontAlgn="b"/>
                      <a:r>
                        <a:rPr lang="es-CO" sz="1400" b="1" i="0" u="none" strike="noStrike" dirty="0">
                          <a:solidFill>
                            <a:srgbClr val="FF0000"/>
                          </a:solidFill>
                          <a:effectLst/>
                          <a:latin typeface="Calibri" panose="020F0502020204030204" pitchFamily="34" charset="0"/>
                        </a:rPr>
                        <a:t>-8.59%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07797405"/>
                  </a:ext>
                </a:extLst>
              </a:tr>
              <a:tr h="247426">
                <a:tc>
                  <a:txBody>
                    <a:bodyPr/>
                    <a:lstStyle/>
                    <a:p>
                      <a:pPr algn="l" fontAlgn="b"/>
                      <a:r>
                        <a:rPr lang="es-CO" sz="1400" b="0" i="0" u="none" strike="noStrike" dirty="0">
                          <a:solidFill>
                            <a:schemeClr val="tx1"/>
                          </a:solidFill>
                          <a:effectLst/>
                          <a:latin typeface="Calibri" panose="020F0502020204030204" pitchFamily="34" charset="0"/>
                        </a:rPr>
                        <a:t>PROYECTO 4. PILOTO APRENDIZ FORMATOS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fontAlgn="b"/>
                      <a:r>
                        <a:rPr lang="es-CO" sz="1400" b="0" i="0" u="none" strike="noStrike" dirty="0">
                          <a:solidFill>
                            <a:schemeClr val="tx1"/>
                          </a:solidFill>
                          <a:effectLst/>
                          <a:latin typeface="Calibri" panose="020F0502020204030204" pitchFamily="34" charset="0"/>
                        </a:rPr>
                        <a:t>12 dic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fontAlgn="b"/>
                      <a:r>
                        <a:rPr lang="es-CO" sz="1400" b="0" i="0" u="none" strike="noStrike" dirty="0">
                          <a:solidFill>
                            <a:srgbClr val="000000"/>
                          </a:solidFill>
                          <a:effectLst/>
                          <a:latin typeface="Calibri" panose="020F0502020204030204" pitchFamily="34" charset="0"/>
                        </a:rPr>
                        <a:t>48.95%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fontAlgn="b"/>
                      <a:r>
                        <a:rPr lang="es-CO" sz="1400" b="0" i="0" u="none" strike="noStrike" dirty="0">
                          <a:solidFill>
                            <a:srgbClr val="000000"/>
                          </a:solidFill>
                          <a:effectLst/>
                          <a:latin typeface="Calibri" panose="020F0502020204030204" pitchFamily="34" charset="0"/>
                        </a:rPr>
                        <a:t>48.95%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fontAlgn="b"/>
                      <a:r>
                        <a:rPr lang="es-CO" sz="1400" b="0" i="0" u="none" strike="noStrike" dirty="0">
                          <a:solidFill>
                            <a:schemeClr val="tx1"/>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fontAlgn="b"/>
                      <a:r>
                        <a:rPr lang="es-CO" sz="1400" b="0" i="0" u="none" strike="noStrike" dirty="0">
                          <a:solidFill>
                            <a:schemeClr val="tx1"/>
                          </a:solidFill>
                          <a:effectLst/>
                          <a:latin typeface="Calibri" panose="020F0502020204030204" pitchFamily="34" charset="0"/>
                        </a:rPr>
                        <a:t>46.21%</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fontAlgn="b"/>
                      <a:r>
                        <a:rPr lang="es-CO" sz="1400" b="0" i="0" u="none" strike="noStrike" dirty="0">
                          <a:solidFill>
                            <a:schemeClr val="tx1"/>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400" b="1" i="0" u="none" strike="noStrike" dirty="0">
                          <a:solidFill>
                            <a:schemeClr val="accent6"/>
                          </a:solidFill>
                          <a:effectLst/>
                          <a:latin typeface="Calibri" panose="020F0502020204030204" pitchFamily="34" charset="0"/>
                        </a:rPr>
                        <a:t>2.74%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426329279"/>
                  </a:ext>
                </a:extLst>
              </a:tr>
              <a:tr h="140760">
                <a:tc>
                  <a:txBody>
                    <a:bodyPr/>
                    <a:lstStyle/>
                    <a:p>
                      <a:pPr algn="l" fontAlgn="b"/>
                      <a:r>
                        <a:rPr lang="es-CO" sz="1400" b="0" i="0" u="none" strike="noStrike" dirty="0">
                          <a:solidFill>
                            <a:schemeClr val="tx1"/>
                          </a:solidFill>
                          <a:effectLst/>
                          <a:latin typeface="Calibri" panose="020F0502020204030204" pitchFamily="34" charset="0"/>
                        </a:rPr>
                        <a:t>PROYECTO 5. CALIFICACIÓN CONTRATISTAS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l" fontAlgn="b"/>
                      <a:r>
                        <a:rPr lang="es-CO" sz="1400" b="0" i="0" u="none" strike="noStrike" dirty="0">
                          <a:solidFill>
                            <a:schemeClr val="tx1"/>
                          </a:solidFill>
                          <a:effectLst/>
                          <a:latin typeface="Calibri" panose="020F0502020204030204" pitchFamily="34" charset="0"/>
                        </a:rPr>
                        <a:t>9 </a:t>
                      </a:r>
                      <a:r>
                        <a:rPr lang="es-CO" sz="1400" b="0" i="0" u="none" strike="noStrike" dirty="0" err="1">
                          <a:solidFill>
                            <a:schemeClr val="tx1"/>
                          </a:solidFill>
                          <a:effectLst/>
                          <a:latin typeface="Calibri" panose="020F0502020204030204" pitchFamily="34" charset="0"/>
                        </a:rPr>
                        <a:t>ago</a:t>
                      </a:r>
                      <a:r>
                        <a:rPr lang="es-CO" sz="1400" b="0" i="0" u="none" strike="noStrike" dirty="0">
                          <a:solidFill>
                            <a:schemeClr val="tx1"/>
                          </a:solidFill>
                          <a:effectLst/>
                          <a:latin typeface="Calibri" panose="020F0502020204030204" pitchFamily="34" charset="0"/>
                        </a:rPr>
                        <a:t>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400" b="0" i="0" u="none" strike="noStrike" dirty="0">
                          <a:solidFill>
                            <a:schemeClr val="tx1"/>
                          </a:solidFill>
                          <a:effectLst/>
                          <a:latin typeface="Calibri" panose="020F0502020204030204" pitchFamily="34" charset="0"/>
                        </a:rPr>
                        <a:t>79.24%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400" b="0" i="0" u="none" strike="noStrike" dirty="0">
                          <a:solidFill>
                            <a:schemeClr val="tx1"/>
                          </a:solidFill>
                          <a:effectLst/>
                          <a:latin typeface="Calibri" panose="020F0502020204030204" pitchFamily="34" charset="0"/>
                        </a:rPr>
                        <a:t>81.75%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400" b="0" i="0" u="none" strike="noStrike" dirty="0">
                          <a:solidFill>
                            <a:schemeClr val="tx1"/>
                          </a:solidFill>
                          <a:effectLst/>
                          <a:latin typeface="Calibri" panose="020F0502020204030204" pitchFamily="34" charset="0"/>
                        </a:rPr>
                        <a:t>2.51%</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400" b="0" i="0" u="none" strike="noStrike" dirty="0">
                          <a:solidFill>
                            <a:srgbClr val="000000"/>
                          </a:solidFill>
                          <a:effectLst/>
                          <a:latin typeface="Calibri" panose="020F0502020204030204" pitchFamily="34" charset="0"/>
                        </a:rPr>
                        <a:t>85.99%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400" b="0" i="0" u="none" strike="noStrike" dirty="0">
                          <a:solidFill>
                            <a:srgbClr val="000000"/>
                          </a:solidFill>
                          <a:effectLst/>
                          <a:latin typeface="Calibri" panose="020F0502020204030204" pitchFamily="34" charset="0"/>
                        </a:rPr>
                        <a:t>105 h</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400" b="1" i="0" u="none" strike="noStrike" dirty="0">
                          <a:solidFill>
                            <a:srgbClr val="FF0000"/>
                          </a:solidFill>
                          <a:effectLst/>
                          <a:latin typeface="Calibri" panose="020F0502020204030204" pitchFamily="34" charset="0"/>
                        </a:rPr>
                        <a:t>-4.24%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02184303"/>
                  </a:ext>
                </a:extLst>
              </a:tr>
              <a:tr h="140760">
                <a:tc>
                  <a:txBody>
                    <a:bodyPr/>
                    <a:lstStyle/>
                    <a:p>
                      <a:pPr algn="l" fontAlgn="b"/>
                      <a:r>
                        <a:rPr lang="es-CO" sz="1400" b="0" i="0" u="none" strike="noStrike" dirty="0">
                          <a:solidFill>
                            <a:schemeClr val="tx1"/>
                          </a:solidFill>
                          <a:effectLst/>
                          <a:latin typeface="Calibri" panose="020F0502020204030204" pitchFamily="34" charset="0"/>
                        </a:rPr>
                        <a:t>PROYECTO 6. REPORTEADOR SISTEMA DE INDICADORES DE GESTIÓN</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s-CO" sz="1400" b="0" i="0" u="none" strike="noStrike" dirty="0">
                          <a:solidFill>
                            <a:schemeClr val="tx1"/>
                          </a:solidFill>
                          <a:effectLst/>
                          <a:latin typeface="Calibri" panose="020F0502020204030204" pitchFamily="34" charset="0"/>
                        </a:rPr>
                        <a:t>8 mar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4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4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4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4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endParaRPr lang="es-CO" sz="1400" b="0" i="0" u="none" strike="noStrike" dirty="0">
                        <a:solidFill>
                          <a:schemeClr val="tx1"/>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400" b="1" i="0" u="none" strike="noStrike" dirty="0">
                          <a:solidFill>
                            <a:schemeClr val="tx1"/>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896349912"/>
                  </a:ext>
                </a:extLst>
              </a:tr>
              <a:tr h="140760">
                <a:tc>
                  <a:txBody>
                    <a:bodyPr/>
                    <a:lstStyle/>
                    <a:p>
                      <a:pPr algn="l" fontAlgn="b"/>
                      <a:r>
                        <a:rPr lang="es-CO" sz="1400" b="0" i="0" u="none" strike="noStrike" dirty="0">
                          <a:solidFill>
                            <a:srgbClr val="000000"/>
                          </a:solidFill>
                          <a:effectLst/>
                          <a:latin typeface="Calibri" panose="020F0502020204030204" pitchFamily="34" charset="0"/>
                        </a:rPr>
                        <a:t>PROYECTO 9. PLANIFICACIÓN DE NEGOCIO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s-CO" sz="1400" b="0"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400" b="0" i="0" u="none" strike="noStrike" dirty="0">
                          <a:solidFill>
                            <a:srgbClr val="000000"/>
                          </a:solidFill>
                          <a:effectLst/>
                          <a:latin typeface="Calibri" panose="020F0502020204030204" pitchFamily="34" charset="0"/>
                        </a:rPr>
                        <a:t>98%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400" b="0" i="0" u="none" strike="noStrike" dirty="0">
                          <a:solidFill>
                            <a:srgbClr val="000000"/>
                          </a:solidFill>
                          <a:effectLst/>
                          <a:latin typeface="Calibri" panose="020F0502020204030204" pitchFamily="34" charset="0"/>
                        </a:rPr>
                        <a:t>98%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400" b="0" i="0" u="none" strike="noStrike" dirty="0">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400" b="0"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endParaRPr lang="es-CO" sz="14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400" b="1"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287029893"/>
                  </a:ext>
                </a:extLst>
              </a:tr>
              <a:tr h="140760">
                <a:tc>
                  <a:txBody>
                    <a:bodyPr/>
                    <a:lstStyle/>
                    <a:p>
                      <a:pPr algn="l" fontAlgn="b"/>
                      <a:r>
                        <a:rPr lang="es-CO" sz="1400" b="0" i="0" u="none" strike="noStrike" dirty="0">
                          <a:solidFill>
                            <a:srgbClr val="000000"/>
                          </a:solidFill>
                          <a:effectLst/>
                          <a:latin typeface="Calibri" panose="020F0502020204030204" pitchFamily="34" charset="0"/>
                        </a:rPr>
                        <a:t>PROYECTO 10. REPLANIFCACIÓN TRIMESTRAL DE NEGOCIO*</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s-CO" sz="1400" b="0"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rtl="0" fontAlgn="b"/>
                      <a:r>
                        <a:rPr lang="es-CO" sz="1400" b="0" i="0" u="none" strike="noStrike" dirty="0">
                          <a:solidFill>
                            <a:srgbClr val="000000"/>
                          </a:solidFill>
                          <a:effectLst/>
                          <a:latin typeface="Calibri" panose="020F0502020204030204" pitchFamily="34" charset="0"/>
                        </a:rPr>
                        <a:t>73.82%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400" b="0" i="0" u="none" strike="noStrike" dirty="0">
                          <a:solidFill>
                            <a:srgbClr val="000000"/>
                          </a:solidFill>
                          <a:effectLst/>
                          <a:latin typeface="Calibri" panose="020F0502020204030204" pitchFamily="34" charset="0"/>
                        </a:rPr>
                        <a:t>74.12%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400" b="0" i="0" u="none" strike="noStrike" dirty="0">
                          <a:solidFill>
                            <a:srgbClr val="000000"/>
                          </a:solidFill>
                          <a:effectLst/>
                          <a:latin typeface="Calibri" panose="020F0502020204030204" pitchFamily="34" charset="0"/>
                        </a:rPr>
                        <a:t>0.3%</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400" b="0" i="0" u="none" strike="noStrike" dirty="0">
                          <a:solidFill>
                            <a:srgbClr val="000000"/>
                          </a:solidFill>
                          <a:effectLst/>
                          <a:latin typeface="Calibri" panose="020F0502020204030204" pitchFamily="34" charset="0"/>
                        </a:rPr>
                        <a:t>73.50%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400" b="0" i="0" u="none" strike="noStrike" dirty="0">
                          <a:solidFill>
                            <a:srgbClr val="000000"/>
                          </a:solidFill>
                          <a:effectLst/>
                          <a:latin typeface="Calibri" panose="020F0502020204030204" pitchFamily="34" charset="0"/>
                        </a:rPr>
                        <a:t>2.92 h</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400" b="1" i="0" u="none" strike="noStrike" dirty="0">
                          <a:solidFill>
                            <a:schemeClr val="accent6"/>
                          </a:solidFill>
                          <a:effectLst/>
                          <a:latin typeface="Calibri" panose="020F0502020204030204" pitchFamily="34" charset="0"/>
                        </a:rPr>
                        <a:t>0.62%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61770855"/>
                  </a:ext>
                </a:extLst>
              </a:tr>
              <a:tr h="140760">
                <a:tc>
                  <a:txBody>
                    <a:bodyPr/>
                    <a:lstStyle/>
                    <a:p>
                      <a:pPr algn="l" fontAlgn="b"/>
                      <a:r>
                        <a:rPr lang="es-CO" sz="1400" b="0" i="0" u="none" strike="noStrike" dirty="0">
                          <a:solidFill>
                            <a:srgbClr val="000000"/>
                          </a:solidFill>
                          <a:effectLst/>
                          <a:latin typeface="Calibri" panose="020F0502020204030204" pitchFamily="34" charset="0"/>
                        </a:rPr>
                        <a:t>PROYECTO 11. DIAGNÓSTICO PSL (ANALÍTICA – TECNOLOGÍA)****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ctr"/>
                      <a:r>
                        <a:rPr lang="es-CO" sz="1400" b="0" i="0" u="none" strike="noStrike" dirty="0">
                          <a:solidFill>
                            <a:srgbClr val="000000"/>
                          </a:solidFill>
                          <a:effectLst/>
                          <a:latin typeface="Calibri" panose="020F0502020204030204" pitchFamily="34" charset="0"/>
                        </a:rPr>
                        <a:t>15 jul 2019</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r" fontAlgn="b"/>
                      <a:r>
                        <a:rPr lang="es-CO" sz="1400" b="0" i="0" u="none" strike="noStrike" dirty="0">
                          <a:solidFill>
                            <a:srgbClr val="000000"/>
                          </a:solidFill>
                          <a:effectLst/>
                          <a:latin typeface="Calibri" panose="020F0502020204030204" pitchFamily="34" charset="0"/>
                        </a:rPr>
                        <a:t>86.85%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r" fontAlgn="b"/>
                      <a:r>
                        <a:rPr lang="es-CO" sz="1400" b="0" i="0" u="none" strike="noStrike" dirty="0">
                          <a:solidFill>
                            <a:srgbClr val="000000"/>
                          </a:solidFill>
                          <a:effectLst/>
                          <a:latin typeface="Calibri" panose="020F0502020204030204" pitchFamily="34" charset="0"/>
                        </a:rPr>
                        <a:t>86.85%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r" fontAlgn="b"/>
                      <a:r>
                        <a:rPr lang="es-CO" sz="1400" b="0" i="0" u="none" strike="noStrike" dirty="0">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r" fontAlgn="b"/>
                      <a:r>
                        <a:rPr lang="es-CO" sz="1400" b="0" i="0" u="none" strike="noStrike" dirty="0">
                          <a:solidFill>
                            <a:srgbClr val="000000"/>
                          </a:solidFill>
                          <a:effectLst/>
                          <a:latin typeface="Calibri" panose="020F0502020204030204" pitchFamily="34" charset="0"/>
                        </a:rPr>
                        <a:t>90.08%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r" fontAlgn="b"/>
                      <a:endParaRPr lang="es-CO" sz="14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r" fontAlgn="b"/>
                      <a:r>
                        <a:rPr lang="es-CO" sz="1400" b="1" i="0" u="none" strike="noStrike" dirty="0">
                          <a:solidFill>
                            <a:srgbClr val="FF0000"/>
                          </a:solidFill>
                          <a:effectLst/>
                          <a:latin typeface="Calibri" panose="020F0502020204030204" pitchFamily="34" charset="0"/>
                        </a:rPr>
                        <a:t>-3.23%</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17002745"/>
                  </a:ext>
                </a:extLst>
              </a:tr>
              <a:tr h="14076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s-CO" sz="1400" b="0" i="0" u="none" strike="noStrike" dirty="0">
                          <a:solidFill>
                            <a:srgbClr val="000000"/>
                          </a:solidFill>
                          <a:effectLst/>
                          <a:latin typeface="Calibri" panose="020F0502020204030204" pitchFamily="34" charset="0"/>
                        </a:rPr>
                        <a:t>PROYECTO 7. OBSERVATORIO DE MERCADOS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fontAlgn="b"/>
                      <a:r>
                        <a:rPr lang="es-CO" sz="1400" b="0"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fontAlgn="b"/>
                      <a:r>
                        <a:rPr lang="es-CO" sz="1400" b="0" i="0" u="none" strike="noStrike" dirty="0">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fontAlgn="b"/>
                      <a:r>
                        <a:rPr lang="es-CO" sz="1400" b="0" i="0" u="none" strike="noStrike" dirty="0">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fontAlgn="b"/>
                      <a:r>
                        <a:rPr lang="es-CO" sz="1400" b="0" i="0" u="none" strike="noStrike" dirty="0">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400" b="0" i="0" u="none" strike="noStrike" dirty="0">
                          <a:solidFill>
                            <a:schemeClr val="tx1"/>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endParaRPr lang="es-CO" sz="1400" b="0" i="0" u="none" strike="noStrike" dirty="0">
                        <a:solidFill>
                          <a:schemeClr val="tx1"/>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fontAlgn="b"/>
                      <a:r>
                        <a:rPr lang="es-CO" sz="1400" b="1" i="0" u="none" strike="noStrike" dirty="0">
                          <a:solidFill>
                            <a:schemeClr val="tx1"/>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57740149"/>
                  </a:ext>
                </a:extLst>
              </a:tr>
              <a:tr h="14076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s-CO" sz="1400" b="0" i="0" u="none" strike="noStrike" dirty="0">
                          <a:solidFill>
                            <a:srgbClr val="000000"/>
                          </a:solidFill>
                          <a:effectLst/>
                          <a:latin typeface="Calibri" panose="020F0502020204030204" pitchFamily="34" charset="0"/>
                        </a:rPr>
                        <a:t>PROYECTO 12. FORMATO TEMPORAL CONTROL PRESUPUESTAL.</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1">
                        <a:lumMod val="75000"/>
                      </a:schemeClr>
                    </a:solidFill>
                  </a:tcPr>
                </a:tc>
                <a:tc>
                  <a:txBody>
                    <a:bodyPr/>
                    <a:lstStyle/>
                    <a:p>
                      <a:pPr algn="l" fontAlgn="b"/>
                      <a:r>
                        <a:rPr lang="es-CO" sz="1400" b="0"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1">
                        <a:lumMod val="75000"/>
                      </a:schemeClr>
                    </a:solidFill>
                  </a:tcPr>
                </a:tc>
                <a:tc>
                  <a:txBody>
                    <a:bodyPr/>
                    <a:lstStyle/>
                    <a:p>
                      <a:pPr algn="r" fontAlgn="b"/>
                      <a:r>
                        <a:rPr lang="es-CO" sz="1400" b="0" i="0" u="none" strike="noStrike" dirty="0">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1">
                        <a:lumMod val="75000"/>
                      </a:schemeClr>
                    </a:solidFill>
                  </a:tcPr>
                </a:tc>
                <a:tc>
                  <a:txBody>
                    <a:bodyPr/>
                    <a:lstStyle/>
                    <a:p>
                      <a:pPr algn="r" fontAlgn="b"/>
                      <a:r>
                        <a:rPr lang="es-CO" sz="1400" b="0" i="0" u="none" strike="noStrike" dirty="0">
                          <a:solidFill>
                            <a:srgbClr val="000000"/>
                          </a:solidFill>
                          <a:effectLst/>
                          <a:latin typeface="Calibri" panose="020F0502020204030204" pitchFamily="34" charset="0"/>
                        </a:rPr>
                        <a:t>5%</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1">
                        <a:lumMod val="75000"/>
                      </a:schemeClr>
                    </a:solidFill>
                  </a:tcPr>
                </a:tc>
                <a:tc>
                  <a:txBody>
                    <a:bodyPr/>
                    <a:lstStyle/>
                    <a:p>
                      <a:pPr algn="r" fontAlgn="b"/>
                      <a:r>
                        <a:rPr lang="es-CO" sz="1400" b="0" i="0" u="none" strike="noStrike" dirty="0">
                          <a:solidFill>
                            <a:srgbClr val="000000"/>
                          </a:solidFill>
                          <a:effectLst/>
                          <a:latin typeface="Calibri" panose="020F0502020204030204" pitchFamily="34" charset="0"/>
                        </a:rPr>
                        <a:t>5%</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1">
                        <a:lumMod val="7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400" b="0" i="0" u="none" strike="noStrike" dirty="0">
                          <a:solidFill>
                            <a:schemeClr val="tx1"/>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1">
                        <a:lumMod val="7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400" b="0" i="0" u="none" strike="noStrike" dirty="0">
                          <a:solidFill>
                            <a:schemeClr val="tx1"/>
                          </a:solidFill>
                          <a:effectLst/>
                          <a:latin typeface="Calibri" panose="020F0502020204030204" pitchFamily="34" charset="0"/>
                        </a:rPr>
                        <a:t>12.7 h</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1">
                        <a:lumMod val="75000"/>
                      </a:schemeClr>
                    </a:solidFill>
                  </a:tcPr>
                </a:tc>
                <a:tc>
                  <a:txBody>
                    <a:bodyPr/>
                    <a:lstStyle/>
                    <a:p>
                      <a:pPr algn="r" fontAlgn="b"/>
                      <a:r>
                        <a:rPr lang="es-CO" sz="1400" b="1" i="0" u="none" strike="noStrike" dirty="0">
                          <a:solidFill>
                            <a:schemeClr val="tx1"/>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1">
                        <a:lumMod val="75000"/>
                      </a:schemeClr>
                    </a:solidFill>
                  </a:tcPr>
                </a:tc>
                <a:extLst>
                  <a:ext uri="{0D108BD9-81ED-4DB2-BD59-A6C34878D82A}">
                    <a16:rowId xmlns:a16="http://schemas.microsoft.com/office/drawing/2014/main" val="3025156862"/>
                  </a:ext>
                </a:extLst>
              </a:tr>
            </a:tbl>
          </a:graphicData>
        </a:graphic>
      </p:graphicFrame>
      <p:sp>
        <p:nvSpPr>
          <p:cNvPr id="5" name="Rectángulo 4">
            <a:extLst>
              <a:ext uri="{FF2B5EF4-FFF2-40B4-BE49-F238E27FC236}">
                <a16:creationId xmlns:a16="http://schemas.microsoft.com/office/drawing/2014/main" id="{DE778421-F730-4AD2-A4B4-189A7605E503}"/>
              </a:ext>
            </a:extLst>
          </p:cNvPr>
          <p:cNvSpPr/>
          <p:nvPr/>
        </p:nvSpPr>
        <p:spPr>
          <a:xfrm>
            <a:off x="8319994" y="6620745"/>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Rectángulo 5">
            <a:extLst>
              <a:ext uri="{FF2B5EF4-FFF2-40B4-BE49-F238E27FC236}">
                <a16:creationId xmlns:a16="http://schemas.microsoft.com/office/drawing/2014/main" id="{A070330C-EA1B-49B9-993E-2AD15D53C1C3}"/>
              </a:ext>
            </a:extLst>
          </p:cNvPr>
          <p:cNvSpPr/>
          <p:nvPr/>
        </p:nvSpPr>
        <p:spPr>
          <a:xfrm>
            <a:off x="10496238" y="6654016"/>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CuadroTexto 6">
            <a:extLst>
              <a:ext uri="{FF2B5EF4-FFF2-40B4-BE49-F238E27FC236}">
                <a16:creationId xmlns:a16="http://schemas.microsoft.com/office/drawing/2014/main" id="{17773396-925C-4321-891A-B3704603B400}"/>
              </a:ext>
            </a:extLst>
          </p:cNvPr>
          <p:cNvSpPr txBox="1"/>
          <p:nvPr/>
        </p:nvSpPr>
        <p:spPr>
          <a:xfrm>
            <a:off x="8594883" y="6550871"/>
            <a:ext cx="1763806" cy="307777"/>
          </a:xfrm>
          <a:prstGeom prst="rect">
            <a:avLst/>
          </a:prstGeom>
          <a:noFill/>
        </p:spPr>
        <p:txBody>
          <a:bodyPr wrap="square" rtlCol="0">
            <a:spAutoFit/>
          </a:bodyPr>
          <a:lstStyle/>
          <a:p>
            <a:r>
              <a:rPr lang="es-CO" sz="1400" dirty="0"/>
              <a:t>En avance sin atraso</a:t>
            </a:r>
          </a:p>
        </p:txBody>
      </p:sp>
      <p:sp>
        <p:nvSpPr>
          <p:cNvPr id="8" name="CuadroTexto 7">
            <a:extLst>
              <a:ext uri="{FF2B5EF4-FFF2-40B4-BE49-F238E27FC236}">
                <a16:creationId xmlns:a16="http://schemas.microsoft.com/office/drawing/2014/main" id="{FFED7AE9-B3DF-439F-B5CD-D0AB0B9DAB1D}"/>
              </a:ext>
            </a:extLst>
          </p:cNvPr>
          <p:cNvSpPr txBox="1"/>
          <p:nvPr/>
        </p:nvSpPr>
        <p:spPr>
          <a:xfrm>
            <a:off x="10785375" y="6562380"/>
            <a:ext cx="930029" cy="313310"/>
          </a:xfrm>
          <a:prstGeom prst="rect">
            <a:avLst/>
          </a:prstGeom>
          <a:noFill/>
        </p:spPr>
        <p:txBody>
          <a:bodyPr wrap="square" rtlCol="0">
            <a:spAutoFit/>
          </a:bodyPr>
          <a:lstStyle/>
          <a:p>
            <a:r>
              <a:rPr lang="es-CO" sz="1400" dirty="0"/>
              <a:t>Finalizado</a:t>
            </a:r>
          </a:p>
        </p:txBody>
      </p:sp>
      <p:sp>
        <p:nvSpPr>
          <p:cNvPr id="13" name="Rectángulo 12">
            <a:extLst>
              <a:ext uri="{FF2B5EF4-FFF2-40B4-BE49-F238E27FC236}">
                <a16:creationId xmlns:a16="http://schemas.microsoft.com/office/drawing/2014/main" id="{71097132-6FF6-41A7-860D-FBADCB416797}"/>
              </a:ext>
            </a:extLst>
          </p:cNvPr>
          <p:cNvSpPr/>
          <p:nvPr/>
        </p:nvSpPr>
        <p:spPr>
          <a:xfrm>
            <a:off x="6205401" y="6632270"/>
            <a:ext cx="302602" cy="16326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4" name="CuadroTexto 13">
            <a:extLst>
              <a:ext uri="{FF2B5EF4-FFF2-40B4-BE49-F238E27FC236}">
                <a16:creationId xmlns:a16="http://schemas.microsoft.com/office/drawing/2014/main" id="{5D4D97B8-4994-451D-860B-310F1529AEBE}"/>
              </a:ext>
            </a:extLst>
          </p:cNvPr>
          <p:cNvSpPr txBox="1"/>
          <p:nvPr/>
        </p:nvSpPr>
        <p:spPr>
          <a:xfrm>
            <a:off x="6480290" y="6562396"/>
            <a:ext cx="1763806" cy="307777"/>
          </a:xfrm>
          <a:prstGeom prst="rect">
            <a:avLst/>
          </a:prstGeom>
          <a:noFill/>
        </p:spPr>
        <p:txBody>
          <a:bodyPr wrap="square" rtlCol="0">
            <a:spAutoFit/>
          </a:bodyPr>
          <a:lstStyle/>
          <a:p>
            <a:r>
              <a:rPr lang="es-CO" sz="1400" dirty="0"/>
              <a:t>En avance con atraso</a:t>
            </a:r>
          </a:p>
        </p:txBody>
      </p:sp>
      <p:sp>
        <p:nvSpPr>
          <p:cNvPr id="10" name="Rectángulo 9">
            <a:extLst>
              <a:ext uri="{FF2B5EF4-FFF2-40B4-BE49-F238E27FC236}">
                <a16:creationId xmlns:a16="http://schemas.microsoft.com/office/drawing/2014/main" id="{729EDC0C-0D24-43DA-8F8E-DA61103D70DE}"/>
              </a:ext>
            </a:extLst>
          </p:cNvPr>
          <p:cNvSpPr/>
          <p:nvPr/>
        </p:nvSpPr>
        <p:spPr>
          <a:xfrm>
            <a:off x="4665684" y="6620745"/>
            <a:ext cx="302602" cy="16326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CuadroTexto 10">
            <a:extLst>
              <a:ext uri="{FF2B5EF4-FFF2-40B4-BE49-F238E27FC236}">
                <a16:creationId xmlns:a16="http://schemas.microsoft.com/office/drawing/2014/main" id="{BDF33FA2-A6B5-448B-B583-A35B29DB004E}"/>
              </a:ext>
            </a:extLst>
          </p:cNvPr>
          <p:cNvSpPr txBox="1"/>
          <p:nvPr/>
        </p:nvSpPr>
        <p:spPr>
          <a:xfrm>
            <a:off x="4940573" y="6550871"/>
            <a:ext cx="1188930" cy="307777"/>
          </a:xfrm>
          <a:prstGeom prst="rect">
            <a:avLst/>
          </a:prstGeom>
          <a:noFill/>
        </p:spPr>
        <p:txBody>
          <a:bodyPr wrap="square" rtlCol="0">
            <a:spAutoFit/>
          </a:bodyPr>
          <a:lstStyle/>
          <a:p>
            <a:r>
              <a:rPr lang="es-CO" sz="1400" dirty="0"/>
              <a:t>Sin avance</a:t>
            </a:r>
          </a:p>
        </p:txBody>
      </p:sp>
      <p:sp>
        <p:nvSpPr>
          <p:cNvPr id="12" name="CuadroTexto 11">
            <a:extLst>
              <a:ext uri="{FF2B5EF4-FFF2-40B4-BE49-F238E27FC236}">
                <a16:creationId xmlns:a16="http://schemas.microsoft.com/office/drawing/2014/main" id="{7584FA22-00DB-472C-A36D-2883042DDE66}"/>
              </a:ext>
            </a:extLst>
          </p:cNvPr>
          <p:cNvSpPr txBox="1"/>
          <p:nvPr/>
        </p:nvSpPr>
        <p:spPr>
          <a:xfrm>
            <a:off x="519284" y="5723742"/>
            <a:ext cx="11131513" cy="830997"/>
          </a:xfrm>
          <a:prstGeom prst="rect">
            <a:avLst/>
          </a:prstGeom>
          <a:noFill/>
        </p:spPr>
        <p:txBody>
          <a:bodyPr wrap="square" rtlCol="0">
            <a:spAutoFit/>
          </a:bodyPr>
          <a:lstStyle/>
          <a:p>
            <a:r>
              <a:rPr lang="es-CO" sz="1200" dirty="0">
                <a:solidFill>
                  <a:srgbClr val="000000"/>
                </a:solidFill>
                <a:latin typeface="Calibri" panose="020F0502020204030204" pitchFamily="34" charset="0"/>
              </a:rPr>
              <a:t>*Se estableció como fecha para tener los planes estratégicos el día 30 de junio del 2019.</a:t>
            </a:r>
            <a:endParaRPr lang="es-CO" sz="1200" dirty="0"/>
          </a:p>
          <a:p>
            <a:r>
              <a:rPr lang="es-CO" sz="1200" dirty="0"/>
              <a:t>***El proyecto no se planificó en su fase inicial, y por lo tanto, no tiene una fecha de finalización</a:t>
            </a:r>
          </a:p>
          <a:p>
            <a:r>
              <a:rPr lang="es-CO" sz="1200" dirty="0"/>
              <a:t>**Se encuentra en su fase de concepción</a:t>
            </a:r>
          </a:p>
          <a:p>
            <a:r>
              <a:rPr lang="es-CO" sz="1200" dirty="0"/>
              <a:t>****Se corrió la fecha de entrega de la cotización de PSL de acuerdo con el compromiso que estableció la asesora comercial.</a:t>
            </a:r>
          </a:p>
        </p:txBody>
      </p:sp>
      <p:sp>
        <p:nvSpPr>
          <p:cNvPr id="17" name="Rectángulo 16">
            <a:extLst>
              <a:ext uri="{FF2B5EF4-FFF2-40B4-BE49-F238E27FC236}">
                <a16:creationId xmlns:a16="http://schemas.microsoft.com/office/drawing/2014/main" id="{7F32F002-9506-46BD-B80F-C6397FB74091}"/>
              </a:ext>
            </a:extLst>
          </p:cNvPr>
          <p:cNvSpPr/>
          <p:nvPr/>
        </p:nvSpPr>
        <p:spPr>
          <a:xfrm>
            <a:off x="1491538" y="6611325"/>
            <a:ext cx="302602" cy="163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8" name="CuadroTexto 17">
            <a:extLst>
              <a:ext uri="{FF2B5EF4-FFF2-40B4-BE49-F238E27FC236}">
                <a16:creationId xmlns:a16="http://schemas.microsoft.com/office/drawing/2014/main" id="{F6157F07-CA96-40DD-B575-14FA403AB8AF}"/>
              </a:ext>
            </a:extLst>
          </p:cNvPr>
          <p:cNvSpPr txBox="1"/>
          <p:nvPr/>
        </p:nvSpPr>
        <p:spPr>
          <a:xfrm>
            <a:off x="1876269" y="6515469"/>
            <a:ext cx="2713517" cy="307777"/>
          </a:xfrm>
          <a:prstGeom prst="rect">
            <a:avLst/>
          </a:prstGeom>
          <a:noFill/>
        </p:spPr>
        <p:txBody>
          <a:bodyPr wrap="square" rtlCol="0">
            <a:spAutoFit/>
          </a:bodyPr>
          <a:lstStyle/>
          <a:p>
            <a:r>
              <a:rPr lang="es-CO" sz="1400" dirty="0"/>
              <a:t>Reprogramado parcialmente</a:t>
            </a:r>
          </a:p>
        </p:txBody>
      </p:sp>
    </p:spTree>
    <p:extLst>
      <p:ext uri="{BB962C8B-B14F-4D97-AF65-F5344CB8AC3E}">
        <p14:creationId xmlns:p14="http://schemas.microsoft.com/office/powerpoint/2010/main" val="2290483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542057" y="2244329"/>
            <a:ext cx="11049000" cy="3657600"/>
          </a:xfrm>
          <a:prstGeom prst="rect">
            <a:avLst/>
          </a:prstGeom>
        </p:spPr>
      </p:pic>
      <p:sp>
        <p:nvSpPr>
          <p:cNvPr id="6" name="CuadroTexto 5">
            <a:extLst>
              <a:ext uri="{FF2B5EF4-FFF2-40B4-BE49-F238E27FC236}">
                <a16:creationId xmlns:a16="http://schemas.microsoft.com/office/drawing/2014/main" id="{DC1BEC5A-350C-4E03-BD92-F03E9F611ED2}"/>
              </a:ext>
            </a:extLst>
          </p:cNvPr>
          <p:cNvSpPr txBox="1"/>
          <p:nvPr/>
        </p:nvSpPr>
        <p:spPr>
          <a:xfrm>
            <a:off x="507422" y="1140735"/>
            <a:ext cx="11083635" cy="584775"/>
          </a:xfrm>
          <a:prstGeom prst="rect">
            <a:avLst/>
          </a:prstGeom>
          <a:noFill/>
        </p:spPr>
        <p:txBody>
          <a:bodyPr wrap="square" rtlCol="0">
            <a:spAutoFit/>
          </a:bodyPr>
          <a:lstStyle/>
          <a:p>
            <a:pPr marL="285750" indent="-285750" algn="just">
              <a:buFont typeface="Arial" panose="020B0604020202020204" pitchFamily="34" charset="0"/>
              <a:buChar char="•"/>
            </a:pPr>
            <a:r>
              <a:rPr lang="es-CO" sz="1600" dirty="0"/>
              <a:t>Se ajustó el </a:t>
            </a:r>
            <a:r>
              <a:rPr lang="es-CO" sz="1600" dirty="0" err="1"/>
              <a:t>reporteador</a:t>
            </a:r>
            <a:r>
              <a:rPr lang="es-CO" sz="1600" dirty="0"/>
              <a:t> de los tiempos de la Unidad. </a:t>
            </a:r>
          </a:p>
          <a:p>
            <a:pPr marL="285750" indent="-285750" algn="just">
              <a:buFont typeface="Arial" panose="020B0604020202020204" pitchFamily="34" charset="0"/>
              <a:buChar char="•"/>
            </a:pPr>
            <a:r>
              <a:rPr lang="es-CO" sz="1600" dirty="0"/>
              <a:t>Se asistió a la reunión de entradas y salidas de los procesos liderada por HSEQ.</a:t>
            </a:r>
          </a:p>
        </p:txBody>
      </p:sp>
      <p:sp>
        <p:nvSpPr>
          <p:cNvPr id="9" name="CuadroTexto 8">
            <a:extLst>
              <a:ext uri="{FF2B5EF4-FFF2-40B4-BE49-F238E27FC236}">
                <a16:creationId xmlns:a16="http://schemas.microsoft.com/office/drawing/2014/main" id="{42CB74CB-4A24-468E-BDD9-7FA6AB47E5BC}"/>
              </a:ext>
            </a:extLst>
          </p:cNvPr>
          <p:cNvSpPr txBox="1"/>
          <p:nvPr/>
        </p:nvSpPr>
        <p:spPr>
          <a:xfrm>
            <a:off x="224269" y="131619"/>
            <a:ext cx="11714020" cy="584775"/>
          </a:xfrm>
          <a:prstGeom prst="rect">
            <a:avLst/>
          </a:prstGeom>
          <a:noFill/>
        </p:spPr>
        <p:txBody>
          <a:bodyPr wrap="square" rtlCol="0">
            <a:spAutoFit/>
          </a:bodyPr>
          <a:lstStyle/>
          <a:p>
            <a:r>
              <a:rPr lang="es-CO" sz="3200" dirty="0"/>
              <a:t>RESUMEN GENERAL – LOGROS Y AVANCE MEJORAMIENTO UNIDAD</a:t>
            </a:r>
          </a:p>
        </p:txBody>
      </p:sp>
      <p:sp>
        <p:nvSpPr>
          <p:cNvPr id="2" name="Rectángulo 1">
            <a:extLst>
              <a:ext uri="{FF2B5EF4-FFF2-40B4-BE49-F238E27FC236}">
                <a16:creationId xmlns:a16="http://schemas.microsoft.com/office/drawing/2014/main" id="{E9C548B4-22F4-4325-BC6F-EDC8AEDE7388}"/>
              </a:ext>
            </a:extLst>
          </p:cNvPr>
          <p:cNvSpPr/>
          <p:nvPr/>
        </p:nvSpPr>
        <p:spPr>
          <a:xfrm>
            <a:off x="7123103" y="5591040"/>
            <a:ext cx="4467954" cy="400110"/>
          </a:xfrm>
          <a:prstGeom prst="rect">
            <a:avLst/>
          </a:prstGeom>
        </p:spPr>
        <p:txBody>
          <a:bodyPr wrap="none">
            <a:spAutoFit/>
          </a:bodyPr>
          <a:lstStyle/>
          <a:p>
            <a:r>
              <a:rPr lang="es-CO" sz="2000" dirty="0"/>
              <a:t>*El tiempo se presenta en horas hombre.</a:t>
            </a:r>
          </a:p>
        </p:txBody>
      </p:sp>
    </p:spTree>
    <p:extLst>
      <p:ext uri="{BB962C8B-B14F-4D97-AF65-F5344CB8AC3E}">
        <p14:creationId xmlns:p14="http://schemas.microsoft.com/office/powerpoint/2010/main" val="1665656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DC1BEC5A-350C-4E03-BD92-F03E9F611ED2}"/>
              </a:ext>
            </a:extLst>
          </p:cNvPr>
          <p:cNvSpPr txBox="1"/>
          <p:nvPr/>
        </p:nvSpPr>
        <p:spPr>
          <a:xfrm>
            <a:off x="224270" y="844376"/>
            <a:ext cx="11684578" cy="830997"/>
          </a:xfrm>
          <a:prstGeom prst="rect">
            <a:avLst/>
          </a:prstGeom>
          <a:noFill/>
        </p:spPr>
        <p:txBody>
          <a:bodyPr wrap="square" rtlCol="0">
            <a:spAutoFit/>
          </a:bodyPr>
          <a:lstStyle/>
          <a:p>
            <a:pPr algn="just"/>
            <a:r>
              <a:rPr lang="es-CO" sz="1600" dirty="0"/>
              <a:t>Desde el punto de vista de atención de requerimientos, se brindó soporte asistiendo a la reunión de novedades de nómina (15.52 horas) y se preparó el soporte solicitado por Cinecolombia en el marco del piloto de revisión de obra ejecutada (0.52 horas).  También se avanzó en la revisión y ajuste de una de las mejoras planteadas para el software de facturación (0.56 horas).   </a:t>
            </a:r>
          </a:p>
        </p:txBody>
      </p:sp>
      <p:sp>
        <p:nvSpPr>
          <p:cNvPr id="14" name="CuadroTexto 13">
            <a:extLst>
              <a:ext uri="{FF2B5EF4-FFF2-40B4-BE49-F238E27FC236}">
                <a16:creationId xmlns:a16="http://schemas.microsoft.com/office/drawing/2014/main" id="{6D9ECE2E-24D1-4AA0-9E97-E8444E939372}"/>
              </a:ext>
            </a:extLst>
          </p:cNvPr>
          <p:cNvSpPr txBox="1"/>
          <p:nvPr/>
        </p:nvSpPr>
        <p:spPr>
          <a:xfrm>
            <a:off x="224270" y="131619"/>
            <a:ext cx="11967730" cy="584775"/>
          </a:xfrm>
          <a:prstGeom prst="rect">
            <a:avLst/>
          </a:prstGeom>
          <a:noFill/>
        </p:spPr>
        <p:txBody>
          <a:bodyPr wrap="square" rtlCol="0">
            <a:spAutoFit/>
          </a:bodyPr>
          <a:lstStyle/>
          <a:p>
            <a:r>
              <a:rPr lang="es-CO" sz="3200" dirty="0"/>
              <a:t>RESUMEN GENERAL – LOGROS Y AVANCE ATENCIÓN REQUERIMIENTOS</a:t>
            </a:r>
          </a:p>
        </p:txBody>
      </p:sp>
      <p:pic>
        <p:nvPicPr>
          <p:cNvPr id="2" name="Imagen 1"/>
          <p:cNvPicPr>
            <a:picLocks noChangeAspect="1"/>
          </p:cNvPicPr>
          <p:nvPr/>
        </p:nvPicPr>
        <p:blipFill>
          <a:blip r:embed="rId2"/>
          <a:stretch>
            <a:fillRect/>
          </a:stretch>
        </p:blipFill>
        <p:spPr>
          <a:xfrm>
            <a:off x="281421" y="1803355"/>
            <a:ext cx="10934700" cy="3914775"/>
          </a:xfrm>
          <a:prstGeom prst="rect">
            <a:avLst/>
          </a:prstGeom>
        </p:spPr>
      </p:pic>
    </p:spTree>
    <p:extLst>
      <p:ext uri="{BB962C8B-B14F-4D97-AF65-F5344CB8AC3E}">
        <p14:creationId xmlns:p14="http://schemas.microsoft.com/office/powerpoint/2010/main" val="259910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DC1BEC5A-350C-4E03-BD92-F03E9F611ED2}"/>
              </a:ext>
            </a:extLst>
          </p:cNvPr>
          <p:cNvSpPr txBox="1"/>
          <p:nvPr/>
        </p:nvSpPr>
        <p:spPr>
          <a:xfrm>
            <a:off x="253711" y="749635"/>
            <a:ext cx="11684578" cy="584775"/>
          </a:xfrm>
          <a:prstGeom prst="rect">
            <a:avLst/>
          </a:prstGeom>
          <a:noFill/>
        </p:spPr>
        <p:txBody>
          <a:bodyPr wrap="square" rtlCol="0">
            <a:spAutoFit/>
          </a:bodyPr>
          <a:lstStyle/>
          <a:p>
            <a:pPr algn="just"/>
            <a:r>
              <a:rPr lang="es-CO" sz="1600" b="1" dirty="0"/>
              <a:t>PROYECTO 5: </a:t>
            </a:r>
            <a:r>
              <a:rPr lang="es-CO" sz="1600" dirty="0"/>
              <a:t>Se encontraron dos errores en la aplicación durante la puesta en marcha en marcha en todas las obras. Además se interpretó de manera equivocada una de las mejoras solicitadas ,y por lo tanto, se transformó en un reproceso.</a:t>
            </a:r>
          </a:p>
        </p:txBody>
      </p:sp>
      <p:sp>
        <p:nvSpPr>
          <p:cNvPr id="7" name="CuadroTexto 6">
            <a:extLst>
              <a:ext uri="{FF2B5EF4-FFF2-40B4-BE49-F238E27FC236}">
                <a16:creationId xmlns:a16="http://schemas.microsoft.com/office/drawing/2014/main" id="{D7788D5E-21EE-45C8-BE6C-8121D1B2BAD3}"/>
              </a:ext>
            </a:extLst>
          </p:cNvPr>
          <p:cNvSpPr txBox="1"/>
          <p:nvPr/>
        </p:nvSpPr>
        <p:spPr>
          <a:xfrm>
            <a:off x="224270" y="131619"/>
            <a:ext cx="11068050" cy="584775"/>
          </a:xfrm>
          <a:prstGeom prst="rect">
            <a:avLst/>
          </a:prstGeom>
          <a:noFill/>
        </p:spPr>
        <p:txBody>
          <a:bodyPr wrap="square" rtlCol="0">
            <a:spAutoFit/>
          </a:bodyPr>
          <a:lstStyle/>
          <a:p>
            <a:r>
              <a:rPr lang="es-CO" sz="3200" dirty="0"/>
              <a:t>RESUMEN GENERAL – ASPECTOS NEGATIVOS</a:t>
            </a:r>
          </a:p>
        </p:txBody>
      </p:sp>
    </p:spTree>
    <p:extLst>
      <p:ext uri="{BB962C8B-B14F-4D97-AF65-F5344CB8AC3E}">
        <p14:creationId xmlns:p14="http://schemas.microsoft.com/office/powerpoint/2010/main" val="3580796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61975" y="509155"/>
            <a:ext cx="11068050" cy="2308324"/>
          </a:xfrm>
          <a:prstGeom prst="rect">
            <a:avLst/>
          </a:prstGeom>
          <a:noFill/>
        </p:spPr>
        <p:txBody>
          <a:bodyPr wrap="square" rtlCol="0">
            <a:spAutoFit/>
          </a:bodyPr>
          <a:lstStyle/>
          <a:p>
            <a:pPr algn="ctr"/>
            <a:r>
              <a:rPr lang="es-CO" sz="7200" dirty="0"/>
              <a:t>DETALLE PROGRAMA DE PROYECTOS</a:t>
            </a:r>
          </a:p>
        </p:txBody>
      </p:sp>
    </p:spTree>
    <p:extLst>
      <p:ext uri="{BB962C8B-B14F-4D97-AF65-F5344CB8AC3E}">
        <p14:creationId xmlns:p14="http://schemas.microsoft.com/office/powerpoint/2010/main" val="4544115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21495</TotalTime>
  <Words>1573</Words>
  <Application>Microsoft Office PowerPoint</Application>
  <PresentationFormat>Panorámica</PresentationFormat>
  <Paragraphs>240</Paragraphs>
  <Slides>33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33</vt:i4>
      </vt:variant>
    </vt:vector>
  </HeadingPairs>
  <TitlesOfParts>
    <vt:vector size="38" baseType="lpstr">
      <vt:lpstr>Arial</vt:lpstr>
      <vt:lpstr>Calibri</vt:lpstr>
      <vt:lpstr>Calibri Light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ODDS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Jaime Parra</dc:creator>
  <cp:lastModifiedBy>PROYECTO</cp:lastModifiedBy>
  <cp:revision>1482</cp:revision>
  <dcterms:created xsi:type="dcterms:W3CDTF">2018-06-13T17:56:08Z</dcterms:created>
  <dcterms:modified xsi:type="dcterms:W3CDTF">2019-07-02T23:56:08Z</dcterms:modified>
</cp:coreProperties>
</file>