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57" r:id="rId4"/>
    <p:sldId id="260" r:id="rId5"/>
    <p:sldId id="261" r:id="rId6"/>
    <p:sldId id="265" r:id="rId7"/>
    <p:sldId id="266" r:id="rId8"/>
    <p:sldId id="269" r:id="rId9"/>
    <p:sldId id="27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65911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068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66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732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4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899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4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7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0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78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22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7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C318-B322-495D-B405-3C6E8417CFF6}" type="datetimeFigureOut">
              <a:rPr lang="es-CO" smtClean="0"/>
              <a:t>22/10/2018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178F7-EF8D-4134-8181-9BE4491142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2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1. </a:t>
            </a:r>
            <a:r>
              <a:rPr lang="es-ES" sz="7200" dirty="0" smtClean="0"/>
              <a:t> INTEGRACIÓN FACTURACIÓN</a:t>
            </a:r>
            <a:r>
              <a:rPr lang="es-ES" sz="7200" dirty="0"/>
              <a:t>, NÓMINA Y CARTERA 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6479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01707" y="6535271"/>
            <a:ext cx="302602" cy="163266"/>
          </a:xfrm>
          <a:prstGeom prst="rect">
            <a:avLst/>
          </a:prstGeom>
          <a:solidFill>
            <a:srgbClr val="C65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4917524" y="6486454"/>
            <a:ext cx="261908" cy="22690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18770" y="6548456"/>
            <a:ext cx="288928" cy="163265"/>
          </a:xfrm>
          <a:prstGeom prst="rect">
            <a:avLst/>
          </a:prstGeom>
          <a:solidFill>
            <a:srgbClr val="C6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/>
          <p:cNvSpPr txBox="1"/>
          <p:nvPr/>
        </p:nvSpPr>
        <p:spPr>
          <a:xfrm>
            <a:off x="476596" y="6465397"/>
            <a:ext cx="91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En avance</a:t>
            </a:r>
            <a:endParaRPr lang="es-CO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179641" y="645642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Pruebas</a:t>
            </a:r>
            <a:endParaRPr lang="es-CO" sz="1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807907" y="6456820"/>
            <a:ext cx="930029" cy="31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Finalizada</a:t>
            </a:r>
            <a:endParaRPr lang="es-CO" sz="1400" dirty="0"/>
          </a:p>
        </p:txBody>
      </p:sp>
      <p:sp>
        <p:nvSpPr>
          <p:cNvPr id="26" name="Rectángulo 25"/>
          <p:cNvSpPr/>
          <p:nvPr/>
        </p:nvSpPr>
        <p:spPr>
          <a:xfrm>
            <a:off x="7216052" y="6469936"/>
            <a:ext cx="282388" cy="2420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/>
          <p:cNvSpPr txBox="1"/>
          <p:nvPr/>
        </p:nvSpPr>
        <p:spPr>
          <a:xfrm>
            <a:off x="7429252" y="6424885"/>
            <a:ext cx="3202957" cy="31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Desvío cronograma inicial</a:t>
            </a:r>
            <a:endParaRPr lang="es-CO" sz="1400" dirty="0"/>
          </a:p>
        </p:txBody>
      </p:sp>
      <p:sp>
        <p:nvSpPr>
          <p:cNvPr id="11" name="Rectángulo 10"/>
          <p:cNvSpPr/>
          <p:nvPr/>
        </p:nvSpPr>
        <p:spPr>
          <a:xfrm>
            <a:off x="9947219" y="6473797"/>
            <a:ext cx="282388" cy="2420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0345265" y="6416741"/>
            <a:ext cx="171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Iteración 2 finalizada</a:t>
            </a:r>
            <a:endParaRPr lang="es-CO" sz="14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68418"/>
              </p:ext>
            </p:extLst>
          </p:nvPr>
        </p:nvGraphicFramePr>
        <p:xfrm>
          <a:off x="188261" y="188258"/>
          <a:ext cx="11873745" cy="6230946"/>
        </p:xfrm>
        <a:graphic>
          <a:graphicData uri="http://schemas.openxmlformats.org/drawingml/2006/table">
            <a:tbl>
              <a:tblPr/>
              <a:tblGrid>
                <a:gridCol w="2518584"/>
                <a:gridCol w="2521471"/>
                <a:gridCol w="184850"/>
                <a:gridCol w="184850"/>
                <a:gridCol w="184850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9701"/>
                <a:gridCol w="363924"/>
              </a:tblGrid>
              <a:tr h="13221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ETAPA/PAQUETE DE TAREAS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AGOSTO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SEPTIEMBRE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OCTUBRE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SEMANAS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0492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24-ago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28-sep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26-oct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LEVANTAR REQUERIMIENTOS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AJUSTAR REQUIERIMIENTOS INICIALES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CRONOGRAMA CON TIEMPOS Y RECURSOS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INICIO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DEFINIR ARQUITECTURA COMPUTACIONAL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AMBIENTE DE PRUEBAS SOBRE MÁQUINA VIRTUAL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PLAN DE LEVANTAMIENTO DE INFORMACIÓN PARA CARGUE INICIAL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TRANSVERSAL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IMPLEMENTAR MODELO DE DATOS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EJECUTAR PLAN DE LEVANTAMIENTO DE INFORMACIÓN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BDD7EE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CONTRATOS, MODIFICACIONES CONTRACTUALES, CONDICIONES DE PAGO Y PROYECTOS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NÓMINA Y NOVEDADES DE NÓMINA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PRIORIZACIÓN, REVISIÓN DE FACTURA Y EMISIÓN DE FACTURA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FFD96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PROYECCIÓN DE INGRESOS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CARTERA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DISEÑO PRELIMINAR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3 ITERACIONES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2F75B5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3798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ELABORAR DOCUMENTACIÓN FINAL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REUNIÓN DE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23798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REALIZAR ENCUESTA DE SATISFACCIÓN Y ANÁLISIS CIERRE</a:t>
                      </a:r>
                    </a:p>
                  </a:txBody>
                  <a:tcPr marL="4782" marR="4782" marT="47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O" sz="1000" b="0" i="0" u="none" strike="noStrike">
                          <a:solidFill>
                            <a:srgbClr val="1F4E78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82" marR="4782" marT="47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</a:tbl>
          </a:graphicData>
        </a:graphic>
      </p:graphicFrame>
      <p:sp>
        <p:nvSpPr>
          <p:cNvPr id="16" name="Rectángulo 15"/>
          <p:cNvSpPr/>
          <p:nvPr/>
        </p:nvSpPr>
        <p:spPr>
          <a:xfrm>
            <a:off x="6067483" y="6483714"/>
            <a:ext cx="261908" cy="226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329600" y="6453680"/>
            <a:ext cx="93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Ajustes</a:t>
            </a:r>
            <a:endParaRPr lang="es-CO" sz="1400" dirty="0"/>
          </a:p>
        </p:txBody>
      </p:sp>
      <p:sp>
        <p:nvSpPr>
          <p:cNvPr id="24" name="Rectángulo 23"/>
          <p:cNvSpPr/>
          <p:nvPr/>
        </p:nvSpPr>
        <p:spPr>
          <a:xfrm>
            <a:off x="3212063" y="6478940"/>
            <a:ext cx="261908" cy="2269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3474180" y="6448906"/>
            <a:ext cx="1410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Programado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38960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7185" y="159244"/>
            <a:ext cx="11718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AVANCE ESTIMADO: </a:t>
            </a:r>
            <a:r>
              <a:rPr lang="es-CO" b="1" dirty="0" smtClean="0"/>
              <a:t>98%</a:t>
            </a:r>
            <a:endParaRPr lang="es-CO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PROCESAMIENTO VALOR A FACTURAR OCTUBRE 2018: </a:t>
            </a:r>
            <a:r>
              <a:rPr lang="es-CO" dirty="0" smtClean="0"/>
              <a:t>DESPUÉS DE CORREGIR EL ASUNTO DE DECIMALES SE TIENEN </a:t>
            </a:r>
            <a:r>
              <a:rPr lang="es-CO" b="1" dirty="0" smtClean="0"/>
              <a:t>53 </a:t>
            </a:r>
            <a:r>
              <a:rPr lang="es-CO" dirty="0" smtClean="0"/>
              <a:t>CENTROS </a:t>
            </a:r>
            <a:r>
              <a:rPr lang="es-CO" dirty="0" smtClean="0"/>
              <a:t>DE COSTOS VALIDADOS DE UN TOTAL DE</a:t>
            </a:r>
            <a:r>
              <a:rPr lang="es-CO" b="1" dirty="0" smtClean="0"/>
              <a:t> </a:t>
            </a:r>
            <a:r>
              <a:rPr lang="es-CO" b="1" dirty="0" smtClean="0"/>
              <a:t>68 </a:t>
            </a:r>
            <a:r>
              <a:rPr lang="es-CO" dirty="0" smtClean="0"/>
              <a:t>CENTROS DE COSTOS QUE REQUERÍAN FACTURA PARA OCTUBRE </a:t>
            </a:r>
            <a:r>
              <a:rPr lang="es-CO" dirty="0" smtClean="0"/>
              <a:t>(</a:t>
            </a:r>
            <a:r>
              <a:rPr lang="es-CO" b="1" dirty="0" smtClean="0"/>
              <a:t>78</a:t>
            </a:r>
            <a:r>
              <a:rPr lang="es-CO" b="1" dirty="0" smtClean="0"/>
              <a:t>%</a:t>
            </a:r>
            <a:r>
              <a:rPr lang="es-CO" dirty="0" smtClean="0"/>
              <a:t>).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 smtClean="0"/>
              <a:t>MÓDULO “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PRIORIZACIÓN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, REVISIÓN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FACTURA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Y EMISIÓN DE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FACTURA”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SE CORRIGIERON 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ERRORES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IDENTIFICADOS.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MÓDULO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PROYECCIÓN DE INGRESOS: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SELECCIONARON Y AGRUPARON LAS DISTRIBUCIONES DE PROBABILIDAD DE LOS TIEMPOS DE CARTERA (VER PRESENTACIÓN ADJUNTA).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ESTIMA UN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AVANCE. SE ENCUENTRA PENDIENTE LA IMPLEMENTACIÓN DE LA RUTINA DE SIMULACIÓN Y LA IMPLEMENTACIÓN DE LA ASIGNACIÓN DE PRIORIZACIÓN DE LAS FACTURAS PARA CARTERA.</a:t>
            </a:r>
            <a:endParaRPr lang="es-E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MÓDULO “GESTIÓN CARTERA”: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AJUSTARON LOS ERRORES Y MEJORAS IDENTIFICADAS PARA ESTE MÓDULO.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ESTIMA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AVANCE.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ADJUNTOS A FACTURA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SE IDENTIFICÓ LA NECESIDAD DE GENERAR ARCHIVOS DETALLE ADJUNTOS A FACTURA Y SE ENCUENTRA EN </a:t>
            </a:r>
            <a:r>
              <a:rPr lang="es-E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80% </a:t>
            </a:r>
            <a:r>
              <a:rPr lang="es-ES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 SU IMPLEMENTACIÓN.</a:t>
            </a:r>
            <a:endParaRPr lang="es-E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27185" y="4579637"/>
            <a:ext cx="117187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dirty="0" smtClean="0"/>
              <a:t>PENDIENTES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INTEGRACIÓN </a:t>
            </a:r>
            <a:r>
              <a:rPr lang="es-CO" b="1" dirty="0" smtClean="0"/>
              <a:t>NOOVA -&gt;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PROYECCIÓN SIMULACIÓN Y PRIORIZACIÓN CARTERA - &gt; 50%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VALIDACIÓN 15 PROYECTOS FALTANTES -&gt; 78%</a:t>
            </a:r>
            <a:endParaRPr lang="es-C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04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/>
              <a:t>PROYECTO 2. CONTROL PROYECTOS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8676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4079" y="204068"/>
            <a:ext cx="11718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</a:t>
            </a:r>
            <a:r>
              <a:rPr lang="es-CO" b="1" dirty="0" smtClean="0"/>
              <a:t>8.5</a:t>
            </a:r>
            <a:r>
              <a:rPr lang="es-CO" b="1" dirty="0" smtClean="0"/>
              <a:t>%</a:t>
            </a:r>
            <a:endParaRPr lang="es-CO" b="1" dirty="0" smtClean="0"/>
          </a:p>
          <a:p>
            <a:r>
              <a:rPr lang="es-CO" b="1" dirty="0" smtClean="0"/>
              <a:t>AVANCES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INICIÓ EL PROCESO DE EVALUACIÓN DE OPEN PROJECT COMO PUNTO DE PARTIDA PARA ESTE PROYECTO.</a:t>
            </a:r>
            <a:endParaRPr lang="es-CO" dirty="0" smtClean="0">
              <a:solidFill>
                <a:srgbClr val="FF0000"/>
              </a:solidFill>
            </a:endParaRPr>
          </a:p>
          <a:p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REALIZACIÓN DEMO EN </a:t>
            </a:r>
            <a:r>
              <a:rPr lang="es-CO" dirty="0" smtClean="0"/>
              <a:t>LINEA PARA CONTROL PRESUPUESTOS SOBRE PROJECT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FINALIZAR LA EVALUACIÓN DE OPEN PROJECT.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AJUSTAR PRESENTACIÓN CON NUEVA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0356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7200" dirty="0"/>
              <a:t>PROYECTO 4</a:t>
            </a:r>
            <a:r>
              <a:rPr lang="es-ES" sz="7200" dirty="0" smtClean="0"/>
              <a:t>. PILOTO APRENDIZ FORMATOS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6091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69232" y="428046"/>
            <a:ext cx="6402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endParaRPr lang="es-CO" b="1" dirty="0"/>
          </a:p>
          <a:p>
            <a:r>
              <a:rPr lang="es-CO" b="1" dirty="0" smtClean="0"/>
              <a:t>AVANCE ESTIMADO: </a:t>
            </a:r>
            <a:r>
              <a:rPr lang="es-CO" b="1" dirty="0" smtClean="0"/>
              <a:t>11%</a:t>
            </a:r>
            <a:endParaRPr lang="es-CO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REALIZÓ LA TRANSFERENCIA TECNOLÓGICA AL NUEVO MIEMBRO DEL EQUIPO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SE FINALIZÓ LA IMPLEMENTACIÓN CON EL APOYÓ DE LA PRIMERA VERSIÓN PARA PRUEBAS. SE IMPLEMENTÓ UNA VERSIÓN PARA TABLETS.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 smtClean="0"/>
          </a:p>
          <a:p>
            <a:r>
              <a:rPr lang="es-CO" b="1" dirty="0" smtClean="0"/>
              <a:t>PASOS A SEGUIR: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DAR INICIO FORMAL AL </a:t>
            </a:r>
            <a:r>
              <a:rPr lang="es-CO" dirty="0" smtClean="0"/>
              <a:t>PROYECTO CON TODO EL EQUIPO</a:t>
            </a:r>
            <a:endParaRPr lang="es-C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PRESENTAR EL FORMATO EN LA OBRA PARA INICIAR PRUEBAS Y OPERACIÓN EN CAMPO.</a:t>
            </a:r>
            <a:endParaRPr lang="es-CO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51" y="428046"/>
            <a:ext cx="4618715" cy="25818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078" y="3227293"/>
            <a:ext cx="1886845" cy="3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00" y="1409700"/>
            <a:ext cx="1106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 smtClean="0"/>
              <a:t>ESTRATÉGICAS / TÁCTICAS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38267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7527" y="414738"/>
            <a:ext cx="117187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AVANCES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CONTRATACIÓN PROFESIONAL DESARROLLADOR:</a:t>
            </a:r>
            <a:r>
              <a:rPr lang="es-ES" dirty="0" smtClean="0"/>
              <a:t> </a:t>
            </a:r>
            <a:r>
              <a:rPr lang="es-ES" dirty="0" smtClean="0"/>
              <a:t>SE REALIZÓ LA INDUCCIÓN INICIAL A LOS PROYECTOS Y SE ASIGNARON LAS PRIMERAS RESPONSABILIDADES.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FUNCIONES CARGOS UNIDAD: </a:t>
            </a:r>
            <a:r>
              <a:rPr lang="es-ES" dirty="0" smtClean="0"/>
              <a:t>SE REDACTARON LAS FUNCIONES DE LOS CARGOS ASOCIADOS A LA UNIDAD.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ARQUITECTURA PARA EL PROCESAMIENTO: </a:t>
            </a:r>
            <a:r>
              <a:rPr lang="es-ES" dirty="0" smtClean="0"/>
              <a:t>A NIVEL DE SOFTWARE SE PRPONE UTILIZAR R PARA EL ANÁLISIS DESCIPTIVO Y PREDICTIVO BÁSICO Y PYTHON PARA LOS DESARROLLOS PERSONALIZADOS QUE SON GRATIS. POR EL LADO DE OPTIMIZACIÓN SE ENCUENTRA PENDIENTE DE DEFINIR CUAL SOFTWARE GRATIS UTILIZAR.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ARQUITECTURA PARA EL REGISTRO DE INFORMACIÓN</a:t>
            </a:r>
            <a:r>
              <a:rPr lang="es-ES" dirty="0" smtClean="0"/>
              <a:t>: SE REALIZÓ UN INVENTARIO INICIAL DE ALTERNATIVAS DE SOFTWARE PARA AGILIZAR EL DESARROLLO DE APLICACIONES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smtClean="0"/>
              <a:t>BASE DE DATOS CONTRATACIONES</a:t>
            </a:r>
            <a:r>
              <a:rPr lang="es-ES" dirty="0" smtClean="0"/>
              <a:t>: APROVECHANDO COYUNTURAS SE INICIÓ EL PROCESO DE IMPLEMENTAR UN DEMO RÁPIDO PARA REGISTRO DIGITAL DE LA BASE DE DATOS DE CONTRATACIONES.</a:t>
            </a:r>
            <a:endParaRPr lang="es-ES" dirty="0" smtClean="0"/>
          </a:p>
          <a:p>
            <a:pPr algn="just"/>
            <a:endParaRPr lang="es-CO" dirty="0" smtClean="0"/>
          </a:p>
          <a:p>
            <a:pPr algn="just"/>
            <a:r>
              <a:rPr lang="es-CO" b="1" dirty="0" smtClean="0"/>
              <a:t>PASOS A SEGUIR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DEFINIR </a:t>
            </a:r>
            <a:r>
              <a:rPr lang="es-CO" dirty="0" smtClean="0"/>
              <a:t>SOFTWARE PARA OPTIMIZACIÓN MATEMÁTICA.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INSTALAR SOFTWARE PARA GESTIÓN DE CONTRASEÑAS</a:t>
            </a:r>
            <a:endParaRPr lang="es-CO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EVALUAR ALTERNATIVAS DE SOFTWARE PARA EL REGISTRO DE INFORMACIÓN.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smtClean="0"/>
              <a:t>INSTALAR </a:t>
            </a:r>
            <a:r>
              <a:rPr lang="es-CO" b="1" dirty="0" smtClean="0"/>
              <a:t>POWER BI VERSIÓN DE ESCRITORIO </a:t>
            </a:r>
            <a:r>
              <a:rPr lang="es-CO" dirty="0" smtClean="0"/>
              <a:t>EN PC DE MARÍA CLAUDIA Y VANESSA PARA LA VISUALIZACIÓN Y EDICIÓN DE REPORTES LOCALMENTE.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33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15255</TotalTime>
  <Words>751</Words>
  <Application>Microsoft Office PowerPoint</Application>
  <PresentationFormat>Panorámica</PresentationFormat>
  <Paragraphs>572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ODDS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Parra</dc:creator>
  <cp:lastModifiedBy>Jaime Parra Milic</cp:lastModifiedBy>
  <cp:revision>292</cp:revision>
  <dcterms:created xsi:type="dcterms:W3CDTF">2018-06-13T17:56:08Z</dcterms:created>
  <dcterms:modified xsi:type="dcterms:W3CDTF">2018-10-22T14:55:46Z</dcterms:modified>
</cp:coreProperties>
</file>