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90" r:id="rId3"/>
    <p:sldId id="274" r:id="rId4"/>
    <p:sldId id="260" r:id="rId5"/>
    <p:sldId id="261" r:id="rId6"/>
    <p:sldId id="265" r:id="rId7"/>
    <p:sldId id="266" r:id="rId8"/>
    <p:sldId id="277" r:id="rId9"/>
    <p:sldId id="278" r:id="rId10"/>
    <p:sldId id="284" r:id="rId11"/>
    <p:sldId id="286" r:id="rId12"/>
    <p:sldId id="288" r:id="rId13"/>
    <p:sldId id="289" r:id="rId14"/>
    <p:sldId id="269" r:id="rId15"/>
    <p:sldId id="291" r:id="rId16"/>
    <p:sldId id="270" r:id="rId17"/>
    <p:sldId id="292" r:id="rId18"/>
    <p:sldId id="293" r:id="rId19"/>
    <p:sldId id="294" r:id="rId20"/>
    <p:sldId id="295" r:id="rId21"/>
    <p:sldId id="296" r:id="rId22"/>
    <p:sldId id="297" r:id="rId2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OYECTO" initials="P" lastIdx="1" clrIdx="0">
    <p:extLst>
      <p:ext uri="{19B8F6BF-5375-455C-9EA6-DF929625EA0E}">
        <p15:presenceInfo xmlns:p15="http://schemas.microsoft.com/office/powerpoint/2012/main" userId="PROYECT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343"/>
    <a:srgbClr val="C65911"/>
    <a:srgbClr val="FF2525"/>
    <a:srgbClr val="FFD966"/>
    <a:srgbClr val="C6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82" autoAdjust="0"/>
    <p:restoredTop sz="94660"/>
  </p:normalViewPr>
  <p:slideViewPr>
    <p:cSldViewPr snapToGrid="0">
      <p:cViewPr varScale="1">
        <p:scale>
          <a:sx n="69" d="100"/>
          <a:sy n="69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21/05/2019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0680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21/05/2019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9667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21/05/2019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732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21/05/2019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4484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21/05/2019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899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21/05/2019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493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21/05/2019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227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21/05/2019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006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21/05/2019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786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21/05/2019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229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21/05/2019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675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9C318-B322-495D-B405-3C6E8417CFF6}" type="datetimeFigureOut">
              <a:rPr lang="es-CO" smtClean="0"/>
              <a:t>21/05/2019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7238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url?sa=t&amp;rct=j&amp;q=&amp;esrc=s&amp;source=web&amp;cd=1&amp;cad=rja&amp;uact=8&amp;ved=2ahUKEwiHvbKmm6riAhUCuVkKHdUmDGUQFjAAegQICBAC&amp;url=https://toggl.com/&amp;usg=AOvVaw2KSgqYZXuJd-Qigcwy81oV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61975" y="509155"/>
            <a:ext cx="11068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7200" dirty="0"/>
              <a:t>SEGUIMIENTO UNIDAD ANALÍTICA</a:t>
            </a:r>
          </a:p>
          <a:p>
            <a:pPr algn="ctr"/>
            <a:r>
              <a:rPr lang="es-CO" sz="7200" dirty="0"/>
              <a:t>20 DE MAYO DE 2019</a:t>
            </a:r>
          </a:p>
        </p:txBody>
      </p:sp>
    </p:spTree>
    <p:extLst>
      <p:ext uri="{BB962C8B-B14F-4D97-AF65-F5344CB8AC3E}">
        <p14:creationId xmlns:p14="http://schemas.microsoft.com/office/powerpoint/2010/main" val="2110326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sz="7200" dirty="0"/>
              <a:t>PROYECTO 10. RE-PLANIFICACIÓN TRIMESTRAL DE NEGOCIO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2603352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04F1C1C-E89F-452E-B5E5-2BD27B0EE639}"/>
              </a:ext>
            </a:extLst>
          </p:cNvPr>
          <p:cNvSpPr/>
          <p:nvPr/>
        </p:nvSpPr>
        <p:spPr>
          <a:xfrm>
            <a:off x="307817" y="3408972"/>
            <a:ext cx="70189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600" b="1" dirty="0"/>
              <a:t>POR ETAPAS / FASES -&gt; PENDIENTE DE VALIDAR LA METODOLOGÍA Y LAS FECHAS.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8930A72-7777-4B55-97DA-73DAC20B155E}"/>
              </a:ext>
            </a:extLst>
          </p:cNvPr>
          <p:cNvSpPr/>
          <p:nvPr/>
        </p:nvSpPr>
        <p:spPr>
          <a:xfrm>
            <a:off x="9169635" y="654998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A261B6B-49AE-4152-8DDF-ABCCE3695BFA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86D29B3-EA6F-4165-A356-D0488369238A}"/>
              </a:ext>
            </a:extLst>
          </p:cNvPr>
          <p:cNvSpPr txBox="1"/>
          <p:nvPr/>
        </p:nvSpPr>
        <p:spPr>
          <a:xfrm>
            <a:off x="9444524" y="648010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7B996D8-7678-4982-88A2-E94F4F03A2A4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C283E64-960F-4415-B759-8C982D8A8D66}"/>
              </a:ext>
            </a:extLst>
          </p:cNvPr>
          <p:cNvSpPr txBox="1"/>
          <p:nvPr/>
        </p:nvSpPr>
        <p:spPr>
          <a:xfrm>
            <a:off x="596852" y="6506932"/>
            <a:ext cx="5682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Diferencia porcentual = (Avance real – Avance esperado ) / Avance esperado</a:t>
            </a:r>
            <a:endParaRPr lang="es-CO" sz="1400" i="1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FF1EFFE3-688F-4BD4-A1EE-D4BDA4D89154}"/>
              </a:ext>
            </a:extLst>
          </p:cNvPr>
          <p:cNvSpPr/>
          <p:nvPr/>
        </p:nvSpPr>
        <p:spPr>
          <a:xfrm>
            <a:off x="6501987" y="6612225"/>
            <a:ext cx="302602" cy="163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EBA3D1A-84C1-47E5-B269-DEB17FA3C1DE}"/>
              </a:ext>
            </a:extLst>
          </p:cNvPr>
          <p:cNvSpPr txBox="1"/>
          <p:nvPr/>
        </p:nvSpPr>
        <p:spPr>
          <a:xfrm>
            <a:off x="6985364" y="6534641"/>
            <a:ext cx="2073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Avance - Reprogramado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4C8B169-ECC4-4DA6-8AD7-DFDDDE36C5A2}"/>
              </a:ext>
            </a:extLst>
          </p:cNvPr>
          <p:cNvSpPr txBox="1"/>
          <p:nvPr/>
        </p:nvSpPr>
        <p:spPr>
          <a:xfrm>
            <a:off x="418653" y="285569"/>
            <a:ext cx="112535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/>
              <a:t>AVANCE ESTIMADO:</a:t>
            </a:r>
            <a:r>
              <a:rPr lang="es-CO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68.29%</a:t>
            </a:r>
          </a:p>
          <a:p>
            <a:r>
              <a:rPr lang="es-CO" sz="1600" b="1" dirty="0"/>
              <a:t>AVANCES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SE AJUSTÓ EL EJERCICIO DE HABILIDADES PSICOTÉCNICAS.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SE FINALIZÓ EL EJERCICIO DE ESTABLECIMIENTO DE RELACIÓN ENTRE OTROSIES Y ESTADO DE LOS PROYECTOS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SE FINALIZÓ EL EJERCICIO DE ESTABLECIMIENTO DE METAS NECESIDADES DE FUERZA DE VENTA DADAS UNAS METAS DE INGRESOS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SE FINALIZÓ EL EJERCICIO DE ESTABLECIMIENTO DE LA RELACIÓN ENTRE INVERSIÓN EN VENTAS Y CANTIDAD DE NEGOCIOS.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SE FINALIZÓ EL EJERCICIO DE ESTABLECIMIENTO DE ECONOMÍAS DE ESCALA ENTRE GASTO ADMINISTRATIVO Y TAMAÑO DEL NEGOCIO.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SE AVANZÓ EN EL ESTABLECIMIENTO DE UNA POSIBLE RELACIÓN ENTRE ESTADO DEL PROYECTO Y UTILIDAD PARA PAYC.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B2D3C7B-1FF6-4F04-B4DE-44C9B02A5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3" y="3951089"/>
            <a:ext cx="11354694" cy="2308323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7D690906-7078-4A09-A6EE-D0E5ECBBFA7A}"/>
              </a:ext>
            </a:extLst>
          </p:cNvPr>
          <p:cNvSpPr/>
          <p:nvPr/>
        </p:nvSpPr>
        <p:spPr>
          <a:xfrm>
            <a:off x="307816" y="2822898"/>
            <a:ext cx="56503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600" b="1" dirty="0"/>
              <a:t>PASO A SEGUIR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PREPARAR PRESENTACIÓN PARA MOSTRAR LOS RESULTADOS</a:t>
            </a:r>
          </a:p>
        </p:txBody>
      </p:sp>
    </p:spTree>
    <p:extLst>
      <p:ext uri="{BB962C8B-B14F-4D97-AF65-F5344CB8AC3E}">
        <p14:creationId xmlns:p14="http://schemas.microsoft.com/office/powerpoint/2010/main" val="639587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sz="7200" dirty="0"/>
              <a:t>PROYECTO 11. DIAGNÓSTICO PSL (ANALÍTICA/TECNOLOGÍA)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371568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23270" y="408303"/>
            <a:ext cx="112535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/>
              <a:t>AVANCE ESTIMADO:</a:t>
            </a:r>
            <a:r>
              <a:rPr lang="es-CO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65.11</a:t>
            </a:r>
            <a:r>
              <a:rPr lang="es-CO" sz="1600" b="1" dirty="0"/>
              <a:t>%</a:t>
            </a:r>
          </a:p>
          <a:p>
            <a:r>
              <a:rPr lang="es-CO" sz="1600" b="1" dirty="0"/>
              <a:t>AVANCES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SE FINALIZARON LAS SESIONES DE TRABAJO FALTANTES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600" dirty="0"/>
          </a:p>
          <a:p>
            <a:r>
              <a:rPr lang="es-CO" sz="1600" b="1" dirty="0"/>
              <a:t>PASOS A SEGUIR: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CONSOLIDAR LA INFORMACIÓN Y ANALIZARLA.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04F1C1C-E89F-452E-B5E5-2BD27B0EE639}"/>
              </a:ext>
            </a:extLst>
          </p:cNvPr>
          <p:cNvSpPr/>
          <p:nvPr/>
        </p:nvSpPr>
        <p:spPr>
          <a:xfrm>
            <a:off x="340144" y="2433798"/>
            <a:ext cx="70189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600" b="1" dirty="0"/>
              <a:t>POR ETAPAS / FASES -&gt; PENDIENTE DE VALIDAR LA METODOLOGÍA Y LAS FECHAS.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8930A72-7777-4B55-97DA-73DAC20B155E}"/>
              </a:ext>
            </a:extLst>
          </p:cNvPr>
          <p:cNvSpPr/>
          <p:nvPr/>
        </p:nvSpPr>
        <p:spPr>
          <a:xfrm>
            <a:off x="9169635" y="654998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A261B6B-49AE-4152-8DDF-ABCCE3695BFA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86D29B3-EA6F-4165-A356-D0488369238A}"/>
              </a:ext>
            </a:extLst>
          </p:cNvPr>
          <p:cNvSpPr txBox="1"/>
          <p:nvPr/>
        </p:nvSpPr>
        <p:spPr>
          <a:xfrm>
            <a:off x="9444524" y="648010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7B996D8-7678-4982-88A2-E94F4F03A2A4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C283E64-960F-4415-B759-8C982D8A8D66}"/>
              </a:ext>
            </a:extLst>
          </p:cNvPr>
          <p:cNvSpPr txBox="1"/>
          <p:nvPr/>
        </p:nvSpPr>
        <p:spPr>
          <a:xfrm>
            <a:off x="458304" y="6396094"/>
            <a:ext cx="5682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Diferencia porcentual = (Avance real – Avance esperado ) / Avance esperado</a:t>
            </a:r>
            <a:endParaRPr lang="es-CO" sz="1400" i="1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EB1C33E-6FBB-498E-B771-1DB17969CD50}"/>
              </a:ext>
            </a:extLst>
          </p:cNvPr>
          <p:cNvSpPr/>
          <p:nvPr/>
        </p:nvSpPr>
        <p:spPr>
          <a:xfrm>
            <a:off x="450980" y="6113961"/>
            <a:ext cx="109899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CO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Nota: No se realizó al inicio un cronograma para este proyecto dado que se fue construyendo el alcance durante la misma ejecución del proyecto</a:t>
            </a:r>
            <a:endParaRPr lang="es-CO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6C05B7F-B79B-422E-94BA-9B164FB06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80" y="2964692"/>
            <a:ext cx="11436220" cy="265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453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OTRAS ACTIVIDADES/PROCEDIMIENTOS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382677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ATENCIÓN DE REQUERIMIENTOS, SOPORTE Y MANTENIMIENTO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3078390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36621" y="197346"/>
            <a:ext cx="117187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AVANCES</a:t>
            </a:r>
          </a:p>
          <a:p>
            <a:endParaRPr lang="es-CO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b="1" dirty="0"/>
              <a:t>SEGUNDA VERSIÓN SOFTWARE FACTURACIÓN (7 REQUERIMIENTOS ATENDIDOS).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CO" dirty="0"/>
              <a:t>SE IMPLEMENTARON 6 CORRECCIONES/MEJORAS (3 CORRECCIONES Y 3 MEJORAS)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CO" dirty="0"/>
              <a:t>SE PRESTÓ SOPORTE DE UN CASO EN EL QUE SE IDENTIFICÓ QUE EXISTÍA UN PROBLEMA EN LOS DATOS REGISTRADOS.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b="1" dirty="0"/>
              <a:t>APRENDIZ DE FORMATOS PILOTO CINE COLOMBIA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CO" dirty="0"/>
              <a:t>SE MODIFICIÓ EL ROL ADMINISTRADOR DELEGADO PARA QUE EL PUEDA REGISTRAR SOLICITUDES DE INICIO DE ACTIVIDAD Y NO SOLO EL ROL CONTRATISTA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CO" dirty="0"/>
              <a:t>SE BRINDÓ SOPORTE PARA LA DESCARGA DEL ARCHIVO EXCEL CON EL FORMATO ACTUAL DILIGENCIADO.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CO" dirty="0"/>
              <a:t>SE MODIFICÓ LA HORA DEL APLICATIVO (NO ESTABA EN HORA COLOMBIA)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CO" dirty="0"/>
              <a:t>SE DEPURARON LOS REGISTROS DE PRUEBA QUE ESTABA SOBRE EL APLICATIVO.</a:t>
            </a:r>
          </a:p>
          <a:p>
            <a:pPr algn="just"/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523387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MEJORAMIENTO DE LA UNIDAD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3845278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36621" y="197346"/>
            <a:ext cx="1171875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AVANCES</a:t>
            </a:r>
          </a:p>
          <a:p>
            <a:endParaRPr lang="es-CO" dirty="0"/>
          </a:p>
          <a:p>
            <a:r>
              <a:rPr lang="es-CO" sz="2400" b="1" dirty="0"/>
              <a:t>PROCESO DE ATENCIÓN DE REQUERIMIENTOS, SOPORTE Y MANTENIMIENTO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SE INICIÓ EL PROCESO DE DEFINICIÓN Y REGISTRO DE ACTIVIDADES QUE HARÍAN PARTE DEL PROCESO DE ATENCIÓN DE REQUERIMIENTOS DE LA UNIDAD.</a:t>
            </a:r>
          </a:p>
          <a:p>
            <a:pPr algn="just"/>
            <a:endParaRPr lang="es-CO" dirty="0"/>
          </a:p>
          <a:p>
            <a:pPr algn="just"/>
            <a:r>
              <a:rPr lang="es-CO" sz="2400" b="1" dirty="0"/>
              <a:t>MONITOREO Y SEGUIMIENTO UNIDAD</a:t>
            </a:r>
            <a:endParaRPr lang="es-CO" sz="16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SE INICIÓ INICIARON LAS PRUEBAS CON UNA HERRAMIENTA PARA EL REGISTRO DE TIEMPOS INVERTIDOS EN ACTIVIDADES  DE LOS MIEMBROS DE LA UNIDAD.(VER </a:t>
            </a:r>
            <a:r>
              <a:rPr lang="es-CO" i="1" dirty="0">
                <a:hlinkClick r:id="rId2"/>
              </a:rPr>
              <a:t>https://toggl.com/</a:t>
            </a:r>
            <a:r>
              <a:rPr lang="es-CO" i="1" dirty="0"/>
              <a:t>)</a:t>
            </a:r>
            <a:endParaRPr lang="es-CO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dirty="0"/>
          </a:p>
          <a:p>
            <a:pPr algn="just"/>
            <a:r>
              <a:rPr lang="es-CO" sz="2400" b="1" dirty="0"/>
              <a:t>GESTIÓN DE RECURSOS DE LA UNIDAD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dirty="0"/>
              <a:t>SE ADQUIRIÓ UNA NUEVA MÁQUINA CON MÁS POTENCIA PARA EL AUXILIAR DE LA UNIDAD CON EL OBJETIVO DE HACER MÁS EFICIENTE EL PROCESO DE DESARROLLO.</a:t>
            </a:r>
          </a:p>
          <a:p>
            <a:pPr algn="just"/>
            <a:endParaRPr lang="es-CO" sz="2400" b="1" dirty="0"/>
          </a:p>
          <a:p>
            <a:pPr algn="just"/>
            <a:endParaRPr lang="es-CO" dirty="0"/>
          </a:p>
          <a:p>
            <a:pPr algn="just"/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81234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GESTION DE INDICADORES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248084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61975" y="509155"/>
            <a:ext cx="11068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7200" dirty="0"/>
              <a:t>PROGRAMA PROYECTOS</a:t>
            </a:r>
          </a:p>
        </p:txBody>
      </p:sp>
    </p:spTree>
    <p:extLst>
      <p:ext uri="{BB962C8B-B14F-4D97-AF65-F5344CB8AC3E}">
        <p14:creationId xmlns:p14="http://schemas.microsoft.com/office/powerpoint/2010/main" val="3719894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36621" y="197346"/>
            <a:ext cx="117187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AVANCES</a:t>
            </a:r>
          </a:p>
          <a:p>
            <a:endParaRPr lang="es-CO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b="1" dirty="0"/>
              <a:t>SE ACTUALIZARON LOS INDICADORES DE ACUERDO CON LA INFORMACIÓN RECIBIDA.</a:t>
            </a:r>
          </a:p>
          <a:p>
            <a:pPr algn="just"/>
            <a:endParaRPr lang="es-CO" dirty="0"/>
          </a:p>
          <a:p>
            <a:pPr algn="just"/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712130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GESTIÓN DE CONOCIMIENTO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3188953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36621" y="197346"/>
            <a:ext cx="117187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AVANCES</a:t>
            </a:r>
          </a:p>
          <a:p>
            <a:endParaRPr lang="es-CO" dirty="0"/>
          </a:p>
          <a:p>
            <a:pPr algn="just"/>
            <a:r>
              <a:rPr lang="es-CO" b="1" dirty="0"/>
              <a:t>COMUNIDADES CONOCIMIENTO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dirty="0"/>
              <a:t>SE ASISTIÓ A LAS COMUNIDADES DE CONTROL, PLANIFICACIÓN Y ABRACADABRA.</a:t>
            </a:r>
          </a:p>
          <a:p>
            <a:pPr algn="just"/>
            <a:endParaRPr lang="es-CO" b="1" dirty="0"/>
          </a:p>
          <a:p>
            <a:pPr algn="just"/>
            <a:r>
              <a:rPr lang="es-CO" b="1" dirty="0"/>
              <a:t>REPOSITORIO DE CONOCIMIENTO UNIDAD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SE ACTUALIZÓ EL REPOSITORIO DE ACUERDO CON UNA LECCIÓN APRENDIDA PARA LA EJECUCIÓN DE R DESDE UNA APLICACIÓN </a:t>
            </a:r>
            <a:r>
              <a:rPr lang="es-CO"/>
              <a:t>REMOTA.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69292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19284" y="-9189"/>
            <a:ext cx="7114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/>
              <a:t>PROGRAMA DE PROYECTOS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CECC14F5-C536-4852-8CE5-4451C5192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82398"/>
              </p:ext>
            </p:extLst>
          </p:nvPr>
        </p:nvGraphicFramePr>
        <p:xfrm>
          <a:off x="519285" y="530694"/>
          <a:ext cx="11153430" cy="5225415"/>
        </p:xfrm>
        <a:graphic>
          <a:graphicData uri="http://schemas.openxmlformats.org/drawingml/2006/table">
            <a:tbl>
              <a:tblPr/>
              <a:tblGrid>
                <a:gridCol w="3666571">
                  <a:extLst>
                    <a:ext uri="{9D8B030D-6E8A-4147-A177-3AD203B41FA5}">
                      <a16:colId xmlns:a16="http://schemas.microsoft.com/office/drawing/2014/main" val="767944482"/>
                    </a:ext>
                  </a:extLst>
                </a:gridCol>
                <a:gridCol w="1009036">
                  <a:extLst>
                    <a:ext uri="{9D8B030D-6E8A-4147-A177-3AD203B41FA5}">
                      <a16:colId xmlns:a16="http://schemas.microsoft.com/office/drawing/2014/main" val="380467969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754076106"/>
                    </a:ext>
                  </a:extLst>
                </a:gridCol>
                <a:gridCol w="1262842">
                  <a:extLst>
                    <a:ext uri="{9D8B030D-6E8A-4147-A177-3AD203B41FA5}">
                      <a16:colId xmlns:a16="http://schemas.microsoft.com/office/drawing/2014/main" val="1868153630"/>
                    </a:ext>
                  </a:extLst>
                </a:gridCol>
                <a:gridCol w="1212181">
                  <a:extLst>
                    <a:ext uri="{9D8B030D-6E8A-4147-A177-3AD203B41FA5}">
                      <a16:colId xmlns:a16="http://schemas.microsoft.com/office/drawing/2014/main" val="994229716"/>
                    </a:ext>
                  </a:extLst>
                </a:gridCol>
                <a:gridCol w="1113936">
                  <a:extLst>
                    <a:ext uri="{9D8B030D-6E8A-4147-A177-3AD203B41FA5}">
                      <a16:colId xmlns:a16="http://schemas.microsoft.com/office/drawing/2014/main" val="3549765904"/>
                    </a:ext>
                  </a:extLst>
                </a:gridCol>
                <a:gridCol w="1212464">
                  <a:extLst>
                    <a:ext uri="{9D8B030D-6E8A-4147-A177-3AD203B41FA5}">
                      <a16:colId xmlns:a16="http://schemas.microsoft.com/office/drawing/2014/main" val="1637206028"/>
                    </a:ext>
                  </a:extLst>
                </a:gridCol>
              </a:tblGrid>
              <a:tr h="14076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FRENTE DE TRABAJO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FECHA FIN PLAN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AVANCE ANTERIOR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AVANCE ACTUAL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AVANCE SEMANAL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AVANCE ESPERADO ACTUAL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DIFERENCIA AVANCE ESPERADO VS ACTUAL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881005"/>
                  </a:ext>
                </a:extLst>
              </a:tr>
              <a:tr h="433987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1.  INTEGRACIÓN FACTURACIÓN, NÓMINA Y CARTERA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31 oct 2018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00917"/>
                  </a:ext>
                </a:extLst>
              </a:tr>
              <a:tr h="250701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2. CONTROL PROYECTOS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23 dic 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32.94%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32.94%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31.43%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1.51%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924961"/>
                  </a:ext>
                </a:extLst>
              </a:tr>
              <a:tr h="217588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3. APRENDIZ PRECIOS (FASE 1 ANÁLISIS INFOR.)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 sept 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56.81%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0.86%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97405"/>
                  </a:ext>
                </a:extLst>
              </a:tr>
              <a:tr h="247426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4. PILOTO APRENDIZ FORMATOS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 dic 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48.95%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48.95%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46.21%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2.74%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329279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5. CALIFICACIÓN CONTRATISTAS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 </a:t>
                      </a:r>
                      <a:r>
                        <a:rPr lang="es-CO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ago</a:t>
                      </a:r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70.05%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71.50%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1.45%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71.70%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-0.20%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2184303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6. REPORTEADOR SISTEMA DE INDICADORES DE GESTIÓN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 mar 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349912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 9. PLANIFICACIÓN DE NEGOCIO 2019*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029893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 10. REPLANIFCACIÓN TRIMESTRAL DE NEGOCIO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63.95%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68.29%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81.27%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-12.98%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1770855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 11. DIAGNÓSTICO PSL (ANALÍTICA – TECNOLOGÍA)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25/06/2019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51.28%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65.11%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13.83%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67.34%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-2.23%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7002745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 7. OBSERVATORIO DE MERCADOS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740149"/>
                  </a:ext>
                </a:extLst>
              </a:tr>
            </a:tbl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DE778421-F730-4AD2-A4B4-189A7605E503}"/>
              </a:ext>
            </a:extLst>
          </p:cNvPr>
          <p:cNvSpPr/>
          <p:nvPr/>
        </p:nvSpPr>
        <p:spPr>
          <a:xfrm>
            <a:off x="8319994" y="6620745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070330C-EA1B-49B9-993E-2AD15D53C1C3}"/>
              </a:ext>
            </a:extLst>
          </p:cNvPr>
          <p:cNvSpPr/>
          <p:nvPr/>
        </p:nvSpPr>
        <p:spPr>
          <a:xfrm>
            <a:off x="10496238" y="6654016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7773396-925C-4321-891A-B3704603B400}"/>
              </a:ext>
            </a:extLst>
          </p:cNvPr>
          <p:cNvSpPr txBox="1"/>
          <p:nvPr/>
        </p:nvSpPr>
        <p:spPr>
          <a:xfrm>
            <a:off x="8594883" y="6550871"/>
            <a:ext cx="1763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 sin atraso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FED7AE9-B3DF-439F-B5CD-D0AB0B9DAB1D}"/>
              </a:ext>
            </a:extLst>
          </p:cNvPr>
          <p:cNvSpPr txBox="1"/>
          <p:nvPr/>
        </p:nvSpPr>
        <p:spPr>
          <a:xfrm>
            <a:off x="10785375" y="6562380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Finalizado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1097132-6FF6-41A7-860D-FBADCB416797}"/>
              </a:ext>
            </a:extLst>
          </p:cNvPr>
          <p:cNvSpPr/>
          <p:nvPr/>
        </p:nvSpPr>
        <p:spPr>
          <a:xfrm>
            <a:off x="6205401" y="6632270"/>
            <a:ext cx="302602" cy="16326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D4D97B8-4994-451D-860B-310F1529AEBE}"/>
              </a:ext>
            </a:extLst>
          </p:cNvPr>
          <p:cNvSpPr txBox="1"/>
          <p:nvPr/>
        </p:nvSpPr>
        <p:spPr>
          <a:xfrm>
            <a:off x="6480290" y="6562396"/>
            <a:ext cx="1763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 con atraso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29EDC0C-0D24-43DA-8F8E-DA61103D70DE}"/>
              </a:ext>
            </a:extLst>
          </p:cNvPr>
          <p:cNvSpPr/>
          <p:nvPr/>
        </p:nvSpPr>
        <p:spPr>
          <a:xfrm>
            <a:off x="4665684" y="6620745"/>
            <a:ext cx="302602" cy="16326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DF33FA2-A6B5-448B-B583-A35B29DB004E}"/>
              </a:ext>
            </a:extLst>
          </p:cNvPr>
          <p:cNvSpPr txBox="1"/>
          <p:nvPr/>
        </p:nvSpPr>
        <p:spPr>
          <a:xfrm>
            <a:off x="4940573" y="6550871"/>
            <a:ext cx="118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Sin avance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584FA22-00DB-472C-A36D-2883042DDE66}"/>
              </a:ext>
            </a:extLst>
          </p:cNvPr>
          <p:cNvSpPr txBox="1"/>
          <p:nvPr/>
        </p:nvSpPr>
        <p:spPr>
          <a:xfrm>
            <a:off x="497368" y="5779162"/>
            <a:ext cx="111534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000000"/>
                </a:solidFill>
                <a:latin typeface="Calibri" panose="020F0502020204030204" pitchFamily="34" charset="0"/>
              </a:rPr>
              <a:t>*</a:t>
            </a:r>
            <a:r>
              <a:rPr lang="es-CO" sz="1400" dirty="0"/>
              <a:t>Dada la naturaleza del ejercicio de planificación no se establecieron fechas esperadas de finalización, y por lo tanto, no se incluye el avance esperado</a:t>
            </a:r>
          </a:p>
          <a:p>
            <a:r>
              <a:rPr lang="es-CO" sz="1400" dirty="0"/>
              <a:t>***El proyecto no se planificó en su fase inicial, y por lo tanto, no tiene una fecha de finalización</a:t>
            </a:r>
          </a:p>
          <a:p>
            <a:r>
              <a:rPr lang="es-CO" sz="1400" dirty="0"/>
              <a:t>**Se encuentra en su fase de concepción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F32F002-9506-46BD-B80F-C6397FB74091}"/>
              </a:ext>
            </a:extLst>
          </p:cNvPr>
          <p:cNvSpPr/>
          <p:nvPr/>
        </p:nvSpPr>
        <p:spPr>
          <a:xfrm>
            <a:off x="1491538" y="6611325"/>
            <a:ext cx="302602" cy="163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6157F07-CA96-40DD-B575-14FA403AB8AF}"/>
              </a:ext>
            </a:extLst>
          </p:cNvPr>
          <p:cNvSpPr txBox="1"/>
          <p:nvPr/>
        </p:nvSpPr>
        <p:spPr>
          <a:xfrm>
            <a:off x="1876269" y="6515469"/>
            <a:ext cx="2713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Reprogramado parcialmente</a:t>
            </a:r>
          </a:p>
        </p:txBody>
      </p:sp>
    </p:spTree>
    <p:extLst>
      <p:ext uri="{BB962C8B-B14F-4D97-AF65-F5344CB8AC3E}">
        <p14:creationId xmlns:p14="http://schemas.microsoft.com/office/powerpoint/2010/main" val="1156991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PROYECTO 2. CONTROL PROYECTOS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1867695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54079" y="204068"/>
            <a:ext cx="115499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600" b="1" dirty="0"/>
              <a:t>AVANCE ESTIMADO: 32.94%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400" dirty="0"/>
              <a:t>NO SE TUVO NINGÚN AVANCE DURANTE ESTA SEMANA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D687017-6323-4CD0-82B5-8E7DD54CEBA5}"/>
              </a:ext>
            </a:extLst>
          </p:cNvPr>
          <p:cNvSpPr/>
          <p:nvPr/>
        </p:nvSpPr>
        <p:spPr>
          <a:xfrm>
            <a:off x="254079" y="4578521"/>
            <a:ext cx="1962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POR ETAPAS FASES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23A6450-AEEE-48B2-ADF7-7A23B46AE7AD}"/>
              </a:ext>
            </a:extLst>
          </p:cNvPr>
          <p:cNvSpPr/>
          <p:nvPr/>
        </p:nvSpPr>
        <p:spPr>
          <a:xfrm>
            <a:off x="6096000" y="1866061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E862DEC-5C3B-42DB-ACFF-4F26877E0B78}"/>
              </a:ext>
            </a:extLst>
          </p:cNvPr>
          <p:cNvSpPr/>
          <p:nvPr/>
        </p:nvSpPr>
        <p:spPr>
          <a:xfrm>
            <a:off x="7422603" y="1873111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42ED937-4F4A-454B-AD26-A4381BB44E85}"/>
              </a:ext>
            </a:extLst>
          </p:cNvPr>
          <p:cNvSpPr txBox="1"/>
          <p:nvPr/>
        </p:nvSpPr>
        <p:spPr>
          <a:xfrm>
            <a:off x="6370889" y="1796187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7BAFC83-2713-4170-BEF2-DF11286ECFF0}"/>
              </a:ext>
            </a:extLst>
          </p:cNvPr>
          <p:cNvSpPr txBox="1"/>
          <p:nvPr/>
        </p:nvSpPr>
        <p:spPr>
          <a:xfrm>
            <a:off x="7711740" y="1781475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55F2294-8491-415F-97AC-04D601C32004}"/>
              </a:ext>
            </a:extLst>
          </p:cNvPr>
          <p:cNvSpPr txBox="1"/>
          <p:nvPr/>
        </p:nvSpPr>
        <p:spPr>
          <a:xfrm>
            <a:off x="5420279" y="4461640"/>
            <a:ext cx="5682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Diferencia porcentual = (Avance real – Avance esperado ) / Avance esperado</a:t>
            </a:r>
            <a:endParaRPr lang="es-CO" sz="1400" i="1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CA156BA-E112-4860-9ACC-67BDDAF2DEAE}"/>
              </a:ext>
            </a:extLst>
          </p:cNvPr>
          <p:cNvSpPr/>
          <p:nvPr/>
        </p:nvSpPr>
        <p:spPr>
          <a:xfrm>
            <a:off x="323675" y="3721039"/>
            <a:ext cx="114803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600" b="1" dirty="0"/>
              <a:t>PASOS A SEGUIR: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FINALIZAR Y PRESENTAR WIREFRAME (MAQUETA)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OBTENER PROTOTIPO FUNCIONAL DE ENVÍO/RECEPCIÓN DE INFORMACIÓN HACIA REVIT/NAVISWORKS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DC0A7BE-D052-4E39-B8CC-742D65AC9135}"/>
              </a:ext>
            </a:extLst>
          </p:cNvPr>
          <p:cNvSpPr/>
          <p:nvPr/>
        </p:nvSpPr>
        <p:spPr>
          <a:xfrm>
            <a:off x="323675" y="1503779"/>
            <a:ext cx="1567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s-CO" b="1" dirty="0"/>
              <a:t>ETAPA DISEÑO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78318DC-A68E-4378-B13B-C61371995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01" y="1849837"/>
            <a:ext cx="5342811" cy="172095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3CAE0548-8C77-480E-BC1A-AF522DEF9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31" y="4983995"/>
            <a:ext cx="11480398" cy="163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655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sz="7200" dirty="0"/>
              <a:t>PROYECTO 4. PILOTO APRENDIZ FORMATOS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1609115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02976" y="213802"/>
            <a:ext cx="112535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 ESTIMADO: 48.95%</a:t>
            </a:r>
          </a:p>
          <a:p>
            <a:r>
              <a:rPr lang="es-CO" b="1" dirty="0"/>
              <a:t>AVANCES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SE REALIZARON LAS PRIMERAS SOLICITUDES DE INICIO Y REVISIONES COMPLETAS DESDE LA APLICACIÓN.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SE IDENTIFICÓ E IMPLEMENTÓ UN NUEVO REQUERIMIENTO SOBRE EL ROL “ADMINISTRADOR DELEGADO” -&gt; </a:t>
            </a:r>
            <a:r>
              <a:rPr lang="es-CO" dirty="0">
                <a:solidFill>
                  <a:srgbClr val="FF0000"/>
                </a:solidFill>
              </a:rPr>
              <a:t>PASAN A HACER PARTE AL PROCESO DE ATENCIÓN DE REQUERIMIENTOS, SOPORTE Y MANTENIMIENTO DE LA UNIDAD.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SE IMPLEMENTÓ UNA CORRECCIÓN (LA HORA ESTABA ASOCIADA A GMT0 Y NO A LA HORA COLOMBIANA)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SE DEPURÓ LA BASE DE DATOS PARA QUE NO MOSTRARA LAS PRUEBAS REALIZADAS.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46CD098-96BC-4A71-9B10-EC6210DA1A28}"/>
              </a:ext>
            </a:extLst>
          </p:cNvPr>
          <p:cNvSpPr/>
          <p:nvPr/>
        </p:nvSpPr>
        <p:spPr>
          <a:xfrm>
            <a:off x="302976" y="3422977"/>
            <a:ext cx="103159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b="1" dirty="0"/>
              <a:t>IMPLEMENTACIÓN REVISIÓN DE OBRA (84%) - &gt; </a:t>
            </a:r>
            <a:r>
              <a:rPr lang="es-CO" b="1" dirty="0">
                <a:solidFill>
                  <a:schemeClr val="accent2">
                    <a:lumMod val="50000"/>
                  </a:schemeClr>
                </a:solidFill>
              </a:rPr>
              <a:t>FECHA LÍMITE SEGÚN CROMOGRAMA - &gt; </a:t>
            </a:r>
            <a:r>
              <a:rPr lang="es-CO" dirty="0">
                <a:solidFill>
                  <a:schemeClr val="accent2">
                    <a:lumMod val="50000"/>
                  </a:schemeClr>
                </a:solidFill>
              </a:rPr>
              <a:t>30 JUL 2019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8930A72-7777-4B55-97DA-73DAC20B155E}"/>
              </a:ext>
            </a:extLst>
          </p:cNvPr>
          <p:cNvSpPr/>
          <p:nvPr/>
        </p:nvSpPr>
        <p:spPr>
          <a:xfrm>
            <a:off x="9169635" y="654998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A261B6B-49AE-4152-8DDF-ABCCE3695BFA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86D29B3-EA6F-4165-A356-D0488369238A}"/>
              </a:ext>
            </a:extLst>
          </p:cNvPr>
          <p:cNvSpPr txBox="1"/>
          <p:nvPr/>
        </p:nvSpPr>
        <p:spPr>
          <a:xfrm>
            <a:off x="9444524" y="648010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7B996D8-7678-4982-88A2-E94F4F03A2A4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1C3DBE7-AFCB-4074-B81D-253C7F8F3009}"/>
              </a:ext>
            </a:extLst>
          </p:cNvPr>
          <p:cNvSpPr/>
          <p:nvPr/>
        </p:nvSpPr>
        <p:spPr>
          <a:xfrm>
            <a:off x="302976" y="2544515"/>
            <a:ext cx="112535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/>
              <a:t>PASOS A SEGUIR: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IMPLEMENTAR FORMATOS DE REVISIÓN NO ESTÁNDAR (10 FORMATOS EJ: CAISSON)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75916FD-A53F-4877-838E-1C0EAA04897E}"/>
              </a:ext>
            </a:extLst>
          </p:cNvPr>
          <p:cNvSpPr txBox="1"/>
          <p:nvPr/>
        </p:nvSpPr>
        <p:spPr>
          <a:xfrm>
            <a:off x="246949" y="6314275"/>
            <a:ext cx="5682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Diferencia porcentual = (Avance real – Avance esperado ) / Avance esperado</a:t>
            </a:r>
            <a:endParaRPr lang="es-CO" sz="1400" i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4CC13C4-12A4-410C-B93B-2DF55AAC4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76" y="3954149"/>
            <a:ext cx="11266571" cy="212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850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sz="7200" dirty="0"/>
              <a:t>PROYECTO 5. CALIFICACIÓN CONTRATISTAS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755456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09318" y="195005"/>
            <a:ext cx="1125353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AVANCE ESTIMADO:</a:t>
            </a:r>
            <a:r>
              <a:rPr lang="es-CO" sz="1400" dirty="0">
                <a:latin typeface="Calibri" panose="020F0502020204030204" pitchFamily="34" charset="0"/>
              </a:rPr>
              <a:t>69.90</a:t>
            </a:r>
            <a:r>
              <a:rPr lang="es-CO" sz="1400" b="1" dirty="0"/>
              <a:t>%</a:t>
            </a:r>
          </a:p>
          <a:p>
            <a:r>
              <a:rPr lang="es-CO" sz="1400" b="1" dirty="0"/>
              <a:t>AVANCES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SE REVISARON LOS DISEÑOS (LA MAQUETA Y LOS FLUJOS DE USO) PARA EL REGISTRO DE EXTERNO DE CONTRATISTAS.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SE AVANZÓ EN EL AJUSTE DEL DISEÑO DE LA MAQUETA Y FLUJOS DE USO PARA EL REGISTRO EXTERNO DE CONTRATISTAS.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SE AVANZÓ EN LA IMPLEMENTACIÓN DE LAS CORRECCIONES Y MEJORAS DE LOS MÓDULOS EN PRUEBAS (83% DE LAS MEJORAS/CORRECCIONES IMPLEMENTADAS, QUEDAN PENDIENTES 10 CORRECCIONES/MEJORAS DE LAS CUALES 2 YA ESTAN EN EL 80%)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SE PACTÓ REUNIÓN PARA REVISIÓN DE DISEÑOS Y PREPARACIÓN DE LAS PRUEBAS EN VIVO EN CIERTOS PROYECTOS.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46CD098-96BC-4A71-9B10-EC6210DA1A28}"/>
              </a:ext>
            </a:extLst>
          </p:cNvPr>
          <p:cNvSpPr/>
          <p:nvPr/>
        </p:nvSpPr>
        <p:spPr>
          <a:xfrm>
            <a:off x="429145" y="2017137"/>
            <a:ext cx="1125353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400" b="1" dirty="0"/>
              <a:t>PRÓXIMOS HITOS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CONTINUAR CON LA REALIZACIÓN DE PRUEBAS E IMPLEMENTAR LAS MEJORAS/CORRECCIONES IDENTIFICADAS.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REVISAR, AJUSTAR Y PRESENTAR LA MAQUETA Y FLUJO DE USO DEL REGISTRO EXTERNO.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INICIAR PRUEBAS REALES DE CALIFICACIÓN DE CONTRATISTAS.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04F1C1C-E89F-452E-B5E5-2BD27B0EE639}"/>
              </a:ext>
            </a:extLst>
          </p:cNvPr>
          <p:cNvSpPr/>
          <p:nvPr/>
        </p:nvSpPr>
        <p:spPr>
          <a:xfrm>
            <a:off x="429145" y="3146847"/>
            <a:ext cx="2115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POR ETAPAS / FASES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8930A72-7777-4B55-97DA-73DAC20B155E}"/>
              </a:ext>
            </a:extLst>
          </p:cNvPr>
          <p:cNvSpPr/>
          <p:nvPr/>
        </p:nvSpPr>
        <p:spPr>
          <a:xfrm>
            <a:off x="8807686" y="20927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A261B6B-49AE-4152-8DDF-ABCCE3695BFA}"/>
              </a:ext>
            </a:extLst>
          </p:cNvPr>
          <p:cNvSpPr/>
          <p:nvPr/>
        </p:nvSpPr>
        <p:spPr>
          <a:xfrm>
            <a:off x="10134289" y="21632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86D29B3-EA6F-4165-A356-D0488369238A}"/>
              </a:ext>
            </a:extLst>
          </p:cNvPr>
          <p:cNvSpPr txBox="1"/>
          <p:nvPr/>
        </p:nvSpPr>
        <p:spPr>
          <a:xfrm>
            <a:off x="9082575" y="13939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7B996D8-7678-4982-88A2-E94F4F03A2A4}"/>
              </a:ext>
            </a:extLst>
          </p:cNvPr>
          <p:cNvSpPr txBox="1"/>
          <p:nvPr/>
        </p:nvSpPr>
        <p:spPr>
          <a:xfrm>
            <a:off x="10423426" y="12468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AD1E043-BBE8-4F3B-92CB-687EC060083A}"/>
              </a:ext>
            </a:extLst>
          </p:cNvPr>
          <p:cNvSpPr txBox="1"/>
          <p:nvPr/>
        </p:nvSpPr>
        <p:spPr>
          <a:xfrm>
            <a:off x="5966288" y="3187932"/>
            <a:ext cx="5682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Diferencia porcentual = (Avance real – Avance esperado ) / Avance esperado</a:t>
            </a:r>
            <a:endParaRPr lang="es-CO" sz="1400" i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A75BF9D-9CA4-4157-B319-21FBED8F2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17" y="4051776"/>
            <a:ext cx="10020137" cy="261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5980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20168</TotalTime>
  <Words>1216</Words>
  <Application>Microsoft Office PowerPoint</Application>
  <PresentationFormat>Panorámica</PresentationFormat>
  <Paragraphs>192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ODDS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Jaime Parra</dc:creator>
  <cp:lastModifiedBy>PROYECTO</cp:lastModifiedBy>
  <cp:revision>1288</cp:revision>
  <dcterms:created xsi:type="dcterms:W3CDTF">2018-06-13T17:56:08Z</dcterms:created>
  <dcterms:modified xsi:type="dcterms:W3CDTF">2019-05-21T14:10:53Z</dcterms:modified>
</cp:coreProperties>
</file>