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74" r:id="rId3"/>
    <p:sldId id="260" r:id="rId4"/>
    <p:sldId id="261" r:id="rId5"/>
    <p:sldId id="277" r:id="rId6"/>
    <p:sldId id="278" r:id="rId7"/>
    <p:sldId id="284" r:id="rId8"/>
    <p:sldId id="286" r:id="rId9"/>
    <p:sldId id="288" r:id="rId10"/>
    <p:sldId id="289" r:id="rId11"/>
    <p:sldId id="290" r:id="rId12"/>
    <p:sldId id="291" r:id="rId13"/>
    <p:sldId id="269" r:id="rId14"/>
    <p:sldId id="270" r:id="rId1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OYECTO" initials="P" lastIdx="1" clrIdx="0">
    <p:extLst>
      <p:ext uri="{19B8F6BF-5375-455C-9EA6-DF929625EA0E}">
        <p15:presenceInfo xmlns:p15="http://schemas.microsoft.com/office/powerpoint/2012/main" userId="PROYECT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343"/>
    <a:srgbClr val="C65911"/>
    <a:srgbClr val="FF2525"/>
    <a:srgbClr val="FFD966"/>
    <a:srgbClr val="C6E0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35" autoAdjust="0"/>
    <p:restoredTop sz="94660"/>
  </p:normalViewPr>
  <p:slideViewPr>
    <p:cSldViewPr snapToGrid="0">
      <p:cViewPr varScale="1">
        <p:scale>
          <a:sx n="69" d="100"/>
          <a:sy n="69" d="100"/>
        </p:scale>
        <p:origin x="46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79464F-52BB-46B5-887B-71D94C6899BA}" type="doc">
      <dgm:prSet loTypeId="urn:microsoft.com/office/officeart/2005/8/layout/hProcess9" loCatId="process" qsTypeId="urn:microsoft.com/office/officeart/2005/8/quickstyle/simple1" qsCatId="simple" csTypeId="urn:microsoft.com/office/officeart/2005/8/colors/accent1_2" csCatId="accent1" phldr="1"/>
      <dgm:spPr/>
    </dgm:pt>
    <dgm:pt modelId="{771A295A-E02B-4801-86B5-410678C71AB4}">
      <dgm:prSet phldrT="[Texto]"/>
      <dgm:spPr/>
      <dgm:t>
        <a:bodyPr/>
        <a:lstStyle/>
        <a:p>
          <a:r>
            <a:rPr lang="es-CO" dirty="0"/>
            <a:t>CONCEPCIÓN</a:t>
          </a:r>
        </a:p>
      </dgm:t>
    </dgm:pt>
    <dgm:pt modelId="{DF1CF78D-12B3-425F-B44A-35743D282F49}" type="parTrans" cxnId="{F64AE7FF-7C9F-4DBA-975D-CB898359F508}">
      <dgm:prSet/>
      <dgm:spPr/>
      <dgm:t>
        <a:bodyPr/>
        <a:lstStyle/>
        <a:p>
          <a:endParaRPr lang="es-CO"/>
        </a:p>
      </dgm:t>
    </dgm:pt>
    <dgm:pt modelId="{06D27937-D5CF-435A-92DB-1A1ED20406CF}" type="sibTrans" cxnId="{F64AE7FF-7C9F-4DBA-975D-CB898359F508}">
      <dgm:prSet/>
      <dgm:spPr/>
      <dgm:t>
        <a:bodyPr/>
        <a:lstStyle/>
        <a:p>
          <a:endParaRPr lang="es-CO"/>
        </a:p>
      </dgm:t>
    </dgm:pt>
    <dgm:pt modelId="{F3EB9098-4595-4FA6-8158-00C4EEA4D1E7}">
      <dgm:prSet phldrT="[Texto]"/>
      <dgm:spPr/>
      <dgm:t>
        <a:bodyPr/>
        <a:lstStyle/>
        <a:p>
          <a:r>
            <a:rPr lang="es-CO" dirty="0"/>
            <a:t>REALIZAR REUNIÓN DE INICIO</a:t>
          </a:r>
        </a:p>
      </dgm:t>
    </dgm:pt>
    <dgm:pt modelId="{E52FB4F7-28EB-435B-92F8-50255068AE92}" type="parTrans" cxnId="{3EBFEF97-D71C-4DB9-8DA6-2FA377975DD9}">
      <dgm:prSet/>
      <dgm:spPr/>
      <dgm:t>
        <a:bodyPr/>
        <a:lstStyle/>
        <a:p>
          <a:endParaRPr lang="es-CO"/>
        </a:p>
      </dgm:t>
    </dgm:pt>
    <dgm:pt modelId="{CCE03D52-5984-4F3F-8562-4ABE994A73D2}" type="sibTrans" cxnId="{3EBFEF97-D71C-4DB9-8DA6-2FA377975DD9}">
      <dgm:prSet/>
      <dgm:spPr/>
      <dgm:t>
        <a:bodyPr/>
        <a:lstStyle/>
        <a:p>
          <a:endParaRPr lang="es-CO"/>
        </a:p>
      </dgm:t>
    </dgm:pt>
    <dgm:pt modelId="{BD494CC4-13F2-4178-83B8-CB381A705709}">
      <dgm:prSet phldrT="[Texto]"/>
      <dgm:spPr/>
      <dgm:t>
        <a:bodyPr/>
        <a:lstStyle/>
        <a:p>
          <a:r>
            <a:rPr lang="es-CO" dirty="0"/>
            <a:t>DISEÑO HERRAMIENTAS</a:t>
          </a:r>
        </a:p>
      </dgm:t>
    </dgm:pt>
    <dgm:pt modelId="{F7AA6A0C-80B6-451A-B594-C5BC62635BB3}" type="parTrans" cxnId="{F024DAA7-0C16-464D-BD81-0939821DE0F5}">
      <dgm:prSet/>
      <dgm:spPr/>
      <dgm:t>
        <a:bodyPr/>
        <a:lstStyle/>
        <a:p>
          <a:endParaRPr lang="es-CO"/>
        </a:p>
      </dgm:t>
    </dgm:pt>
    <dgm:pt modelId="{274B614F-3F9F-4948-9217-6FEDCC9C19F2}" type="sibTrans" cxnId="{F024DAA7-0C16-464D-BD81-0939821DE0F5}">
      <dgm:prSet/>
      <dgm:spPr/>
      <dgm:t>
        <a:bodyPr/>
        <a:lstStyle/>
        <a:p>
          <a:endParaRPr lang="es-CO"/>
        </a:p>
      </dgm:t>
    </dgm:pt>
    <dgm:pt modelId="{7032F60A-3C5C-4058-8D70-BF012FB555FA}">
      <dgm:prSet phldrT="[Texto]"/>
      <dgm:spPr/>
      <dgm:t>
        <a:bodyPr/>
        <a:lstStyle/>
        <a:p>
          <a:r>
            <a:rPr lang="es-CO" dirty="0"/>
            <a:t>IMPLEMENTAR HERRAMIENTA</a:t>
          </a:r>
        </a:p>
      </dgm:t>
    </dgm:pt>
    <dgm:pt modelId="{CB3ACE61-122D-4B1A-984A-9ABDF4B94BED}" type="parTrans" cxnId="{DC738E13-24DB-40F0-A1B3-D78C9F56A1E3}">
      <dgm:prSet/>
      <dgm:spPr/>
      <dgm:t>
        <a:bodyPr/>
        <a:lstStyle/>
        <a:p>
          <a:endParaRPr lang="es-CO"/>
        </a:p>
      </dgm:t>
    </dgm:pt>
    <dgm:pt modelId="{3614AE21-183A-451A-A1D6-03A6B6306FE4}" type="sibTrans" cxnId="{DC738E13-24DB-40F0-A1B3-D78C9F56A1E3}">
      <dgm:prSet/>
      <dgm:spPr/>
      <dgm:t>
        <a:bodyPr/>
        <a:lstStyle/>
        <a:p>
          <a:endParaRPr lang="es-CO"/>
        </a:p>
      </dgm:t>
    </dgm:pt>
    <dgm:pt modelId="{ACD20846-A3CD-4507-8DCA-1CEB97F44898}">
      <dgm:prSet phldrT="[Texto]"/>
      <dgm:spPr/>
      <dgm:t>
        <a:bodyPr/>
        <a:lstStyle/>
        <a:p>
          <a:r>
            <a:rPr lang="es-CO" dirty="0"/>
            <a:t>CIERRE</a:t>
          </a:r>
        </a:p>
      </dgm:t>
    </dgm:pt>
    <dgm:pt modelId="{B2B662F7-F06D-4E82-8AD0-2D6CD53F2C3B}" type="parTrans" cxnId="{62000633-6F74-4ED4-B23F-02407786F9A7}">
      <dgm:prSet/>
      <dgm:spPr/>
      <dgm:t>
        <a:bodyPr/>
        <a:lstStyle/>
        <a:p>
          <a:endParaRPr lang="es-CO"/>
        </a:p>
      </dgm:t>
    </dgm:pt>
    <dgm:pt modelId="{3BE81A1A-E23C-4AF1-BA9C-0A179AE54487}" type="sibTrans" cxnId="{62000633-6F74-4ED4-B23F-02407786F9A7}">
      <dgm:prSet/>
      <dgm:spPr/>
      <dgm:t>
        <a:bodyPr/>
        <a:lstStyle/>
        <a:p>
          <a:endParaRPr lang="es-CO"/>
        </a:p>
      </dgm:t>
    </dgm:pt>
    <dgm:pt modelId="{2FD00AC0-8861-408E-BA6E-8AFF97D12965}" type="pres">
      <dgm:prSet presAssocID="{E679464F-52BB-46B5-887B-71D94C6899BA}" presName="CompostProcess" presStyleCnt="0">
        <dgm:presLayoutVars>
          <dgm:dir/>
          <dgm:resizeHandles val="exact"/>
        </dgm:presLayoutVars>
      </dgm:prSet>
      <dgm:spPr/>
    </dgm:pt>
    <dgm:pt modelId="{C1E2F8BB-C3FE-4E5F-B5F9-1357179CB1B4}" type="pres">
      <dgm:prSet presAssocID="{E679464F-52BB-46B5-887B-71D94C6899BA}" presName="arrow" presStyleLbl="bgShp" presStyleIdx="0" presStyleCnt="1"/>
      <dgm:spPr/>
    </dgm:pt>
    <dgm:pt modelId="{153B9D64-DFB5-4016-B7D4-38F072D7EAA1}" type="pres">
      <dgm:prSet presAssocID="{E679464F-52BB-46B5-887B-71D94C6899BA}" presName="linearProcess" presStyleCnt="0"/>
      <dgm:spPr/>
    </dgm:pt>
    <dgm:pt modelId="{A9F53B1E-CAA6-4F2F-86F5-160FDEE2AEED}" type="pres">
      <dgm:prSet presAssocID="{771A295A-E02B-4801-86B5-410678C71AB4}" presName="textNode" presStyleLbl="node1" presStyleIdx="0" presStyleCnt="5">
        <dgm:presLayoutVars>
          <dgm:bulletEnabled val="1"/>
        </dgm:presLayoutVars>
      </dgm:prSet>
      <dgm:spPr/>
    </dgm:pt>
    <dgm:pt modelId="{19C315AF-6A26-4787-8241-259050D170F3}" type="pres">
      <dgm:prSet presAssocID="{06D27937-D5CF-435A-92DB-1A1ED20406CF}" presName="sibTrans" presStyleCnt="0"/>
      <dgm:spPr/>
    </dgm:pt>
    <dgm:pt modelId="{1665DD07-FF3C-4B26-9438-E6567ABC4AB7}" type="pres">
      <dgm:prSet presAssocID="{F3EB9098-4595-4FA6-8158-00C4EEA4D1E7}" presName="textNode" presStyleLbl="node1" presStyleIdx="1" presStyleCnt="5">
        <dgm:presLayoutVars>
          <dgm:bulletEnabled val="1"/>
        </dgm:presLayoutVars>
      </dgm:prSet>
      <dgm:spPr/>
    </dgm:pt>
    <dgm:pt modelId="{D81385D5-BA4E-4640-96AD-B06E6CB9F394}" type="pres">
      <dgm:prSet presAssocID="{CCE03D52-5984-4F3F-8562-4ABE994A73D2}" presName="sibTrans" presStyleCnt="0"/>
      <dgm:spPr/>
    </dgm:pt>
    <dgm:pt modelId="{7EAF1FE7-28A1-4267-A342-A38CED0CB144}" type="pres">
      <dgm:prSet presAssocID="{BD494CC4-13F2-4178-83B8-CB381A705709}" presName="textNode" presStyleLbl="node1" presStyleIdx="2" presStyleCnt="5">
        <dgm:presLayoutVars>
          <dgm:bulletEnabled val="1"/>
        </dgm:presLayoutVars>
      </dgm:prSet>
      <dgm:spPr/>
    </dgm:pt>
    <dgm:pt modelId="{7DC46DB9-458A-4161-B170-EF306EC35B25}" type="pres">
      <dgm:prSet presAssocID="{274B614F-3F9F-4948-9217-6FEDCC9C19F2}" presName="sibTrans" presStyleCnt="0"/>
      <dgm:spPr/>
    </dgm:pt>
    <dgm:pt modelId="{29ECFB6B-822A-4D2A-8E7F-7464CBEAECA3}" type="pres">
      <dgm:prSet presAssocID="{7032F60A-3C5C-4058-8D70-BF012FB555FA}" presName="textNode" presStyleLbl="node1" presStyleIdx="3" presStyleCnt="5">
        <dgm:presLayoutVars>
          <dgm:bulletEnabled val="1"/>
        </dgm:presLayoutVars>
      </dgm:prSet>
      <dgm:spPr/>
    </dgm:pt>
    <dgm:pt modelId="{93013EC4-CBCF-42E2-A366-EE91A5FE4F5B}" type="pres">
      <dgm:prSet presAssocID="{3614AE21-183A-451A-A1D6-03A6B6306FE4}" presName="sibTrans" presStyleCnt="0"/>
      <dgm:spPr/>
    </dgm:pt>
    <dgm:pt modelId="{68C232E6-C591-407D-BC0E-0E7901F0817C}" type="pres">
      <dgm:prSet presAssocID="{ACD20846-A3CD-4507-8DCA-1CEB97F44898}" presName="textNode" presStyleLbl="node1" presStyleIdx="4" presStyleCnt="5">
        <dgm:presLayoutVars>
          <dgm:bulletEnabled val="1"/>
        </dgm:presLayoutVars>
      </dgm:prSet>
      <dgm:spPr/>
    </dgm:pt>
  </dgm:ptLst>
  <dgm:cxnLst>
    <dgm:cxn modelId="{80422210-FC76-4DD6-AC68-B46333D42FA8}" type="presOf" srcId="{BD494CC4-13F2-4178-83B8-CB381A705709}" destId="{7EAF1FE7-28A1-4267-A342-A38CED0CB144}" srcOrd="0" destOrd="0" presId="urn:microsoft.com/office/officeart/2005/8/layout/hProcess9"/>
    <dgm:cxn modelId="{DC738E13-24DB-40F0-A1B3-D78C9F56A1E3}" srcId="{E679464F-52BB-46B5-887B-71D94C6899BA}" destId="{7032F60A-3C5C-4058-8D70-BF012FB555FA}" srcOrd="3" destOrd="0" parTransId="{CB3ACE61-122D-4B1A-984A-9ABDF4B94BED}" sibTransId="{3614AE21-183A-451A-A1D6-03A6B6306FE4}"/>
    <dgm:cxn modelId="{C570892D-6A82-44DC-8619-06C74DD7E0DD}" type="presOf" srcId="{7032F60A-3C5C-4058-8D70-BF012FB555FA}" destId="{29ECFB6B-822A-4D2A-8E7F-7464CBEAECA3}" srcOrd="0" destOrd="0" presId="urn:microsoft.com/office/officeart/2005/8/layout/hProcess9"/>
    <dgm:cxn modelId="{62000633-6F74-4ED4-B23F-02407786F9A7}" srcId="{E679464F-52BB-46B5-887B-71D94C6899BA}" destId="{ACD20846-A3CD-4507-8DCA-1CEB97F44898}" srcOrd="4" destOrd="0" parTransId="{B2B662F7-F06D-4E82-8AD0-2D6CD53F2C3B}" sibTransId="{3BE81A1A-E23C-4AF1-BA9C-0A179AE54487}"/>
    <dgm:cxn modelId="{15DF4F5A-86F2-4556-A90C-593E63590B64}" type="presOf" srcId="{E679464F-52BB-46B5-887B-71D94C6899BA}" destId="{2FD00AC0-8861-408E-BA6E-8AFF97D12965}" srcOrd="0" destOrd="0" presId="urn:microsoft.com/office/officeart/2005/8/layout/hProcess9"/>
    <dgm:cxn modelId="{3EBFEF97-D71C-4DB9-8DA6-2FA377975DD9}" srcId="{E679464F-52BB-46B5-887B-71D94C6899BA}" destId="{F3EB9098-4595-4FA6-8158-00C4EEA4D1E7}" srcOrd="1" destOrd="0" parTransId="{E52FB4F7-28EB-435B-92F8-50255068AE92}" sibTransId="{CCE03D52-5984-4F3F-8562-4ABE994A73D2}"/>
    <dgm:cxn modelId="{4CA5E89F-D7A3-434C-8E8E-207E69E0173C}" type="presOf" srcId="{ACD20846-A3CD-4507-8DCA-1CEB97F44898}" destId="{68C232E6-C591-407D-BC0E-0E7901F0817C}" srcOrd="0" destOrd="0" presId="urn:microsoft.com/office/officeart/2005/8/layout/hProcess9"/>
    <dgm:cxn modelId="{F024DAA7-0C16-464D-BD81-0939821DE0F5}" srcId="{E679464F-52BB-46B5-887B-71D94C6899BA}" destId="{BD494CC4-13F2-4178-83B8-CB381A705709}" srcOrd="2" destOrd="0" parTransId="{F7AA6A0C-80B6-451A-B594-C5BC62635BB3}" sibTransId="{274B614F-3F9F-4948-9217-6FEDCC9C19F2}"/>
    <dgm:cxn modelId="{E26E6FE3-667B-4A0A-A041-A06BF71A38E0}" type="presOf" srcId="{771A295A-E02B-4801-86B5-410678C71AB4}" destId="{A9F53B1E-CAA6-4F2F-86F5-160FDEE2AEED}" srcOrd="0" destOrd="0" presId="urn:microsoft.com/office/officeart/2005/8/layout/hProcess9"/>
    <dgm:cxn modelId="{6D6DEBE7-B9C9-4F5C-85D0-524DF8A2FBA0}" type="presOf" srcId="{F3EB9098-4595-4FA6-8158-00C4EEA4D1E7}" destId="{1665DD07-FF3C-4B26-9438-E6567ABC4AB7}" srcOrd="0" destOrd="0" presId="urn:microsoft.com/office/officeart/2005/8/layout/hProcess9"/>
    <dgm:cxn modelId="{F64AE7FF-7C9F-4DBA-975D-CB898359F508}" srcId="{E679464F-52BB-46B5-887B-71D94C6899BA}" destId="{771A295A-E02B-4801-86B5-410678C71AB4}" srcOrd="0" destOrd="0" parTransId="{DF1CF78D-12B3-425F-B44A-35743D282F49}" sibTransId="{06D27937-D5CF-435A-92DB-1A1ED20406CF}"/>
    <dgm:cxn modelId="{5716AF1B-BDBF-411D-B370-D00C51D15239}" type="presParOf" srcId="{2FD00AC0-8861-408E-BA6E-8AFF97D12965}" destId="{C1E2F8BB-C3FE-4E5F-B5F9-1357179CB1B4}" srcOrd="0" destOrd="0" presId="urn:microsoft.com/office/officeart/2005/8/layout/hProcess9"/>
    <dgm:cxn modelId="{FD71730D-7B3E-4AFB-8E23-637CD0D1BC8A}" type="presParOf" srcId="{2FD00AC0-8861-408E-BA6E-8AFF97D12965}" destId="{153B9D64-DFB5-4016-B7D4-38F072D7EAA1}" srcOrd="1" destOrd="0" presId="urn:microsoft.com/office/officeart/2005/8/layout/hProcess9"/>
    <dgm:cxn modelId="{4CA7548F-BCB2-45DD-8775-9525AB42450D}" type="presParOf" srcId="{153B9D64-DFB5-4016-B7D4-38F072D7EAA1}" destId="{A9F53B1E-CAA6-4F2F-86F5-160FDEE2AEED}" srcOrd="0" destOrd="0" presId="urn:microsoft.com/office/officeart/2005/8/layout/hProcess9"/>
    <dgm:cxn modelId="{8BA4F000-13F2-4D78-9127-391ECA1A395A}" type="presParOf" srcId="{153B9D64-DFB5-4016-B7D4-38F072D7EAA1}" destId="{19C315AF-6A26-4787-8241-259050D170F3}" srcOrd="1" destOrd="0" presId="urn:microsoft.com/office/officeart/2005/8/layout/hProcess9"/>
    <dgm:cxn modelId="{85C87FCB-2CF7-4158-AC66-F634F411851F}" type="presParOf" srcId="{153B9D64-DFB5-4016-B7D4-38F072D7EAA1}" destId="{1665DD07-FF3C-4B26-9438-E6567ABC4AB7}" srcOrd="2" destOrd="0" presId="urn:microsoft.com/office/officeart/2005/8/layout/hProcess9"/>
    <dgm:cxn modelId="{4739F21C-38E9-49ED-B2EC-B041D81A383B}" type="presParOf" srcId="{153B9D64-DFB5-4016-B7D4-38F072D7EAA1}" destId="{D81385D5-BA4E-4640-96AD-B06E6CB9F394}" srcOrd="3" destOrd="0" presId="urn:microsoft.com/office/officeart/2005/8/layout/hProcess9"/>
    <dgm:cxn modelId="{B3549D12-5659-4F93-BF04-226406889C66}" type="presParOf" srcId="{153B9D64-DFB5-4016-B7D4-38F072D7EAA1}" destId="{7EAF1FE7-28A1-4267-A342-A38CED0CB144}" srcOrd="4" destOrd="0" presId="urn:microsoft.com/office/officeart/2005/8/layout/hProcess9"/>
    <dgm:cxn modelId="{CFFBB1EB-1527-4DD8-9B28-902576E19199}" type="presParOf" srcId="{153B9D64-DFB5-4016-B7D4-38F072D7EAA1}" destId="{7DC46DB9-458A-4161-B170-EF306EC35B25}" srcOrd="5" destOrd="0" presId="urn:microsoft.com/office/officeart/2005/8/layout/hProcess9"/>
    <dgm:cxn modelId="{8F4D2471-B3E3-44B7-8B7F-23248DEB4AE9}" type="presParOf" srcId="{153B9D64-DFB5-4016-B7D4-38F072D7EAA1}" destId="{29ECFB6B-822A-4D2A-8E7F-7464CBEAECA3}" srcOrd="6" destOrd="0" presId="urn:microsoft.com/office/officeart/2005/8/layout/hProcess9"/>
    <dgm:cxn modelId="{DDD0C96C-3698-4C43-AE0E-8AB0C11E7B36}" type="presParOf" srcId="{153B9D64-DFB5-4016-B7D4-38F072D7EAA1}" destId="{93013EC4-CBCF-42E2-A366-EE91A5FE4F5B}" srcOrd="7" destOrd="0" presId="urn:microsoft.com/office/officeart/2005/8/layout/hProcess9"/>
    <dgm:cxn modelId="{19B795F7-FB10-4FA8-8537-3807FCDD7D7D}" type="presParOf" srcId="{153B9D64-DFB5-4016-B7D4-38F072D7EAA1}" destId="{68C232E6-C591-407D-BC0E-0E7901F0817C}"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2F8BB-C3FE-4E5F-B5F9-1357179CB1B4}">
      <dsp:nvSpPr>
        <dsp:cNvPr id="0" name=""/>
        <dsp:cNvSpPr/>
      </dsp:nvSpPr>
      <dsp:spPr>
        <a:xfrm>
          <a:off x="830019" y="0"/>
          <a:ext cx="9406889" cy="402714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F53B1E-CAA6-4F2F-86F5-160FDEE2AEED}">
      <dsp:nvSpPr>
        <dsp:cNvPr id="0" name=""/>
        <dsp:cNvSpPr/>
      </dsp:nvSpPr>
      <dsp:spPr>
        <a:xfrm>
          <a:off x="5371" y="1208143"/>
          <a:ext cx="2124128" cy="16108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CO" sz="2100" kern="1200" dirty="0"/>
            <a:t>CONCEPCIÓN</a:t>
          </a:r>
        </a:p>
      </dsp:txBody>
      <dsp:txXfrm>
        <a:off x="84007" y="1286779"/>
        <a:ext cx="1966856" cy="1453586"/>
      </dsp:txXfrm>
    </dsp:sp>
    <dsp:sp modelId="{1665DD07-FF3C-4B26-9438-E6567ABC4AB7}">
      <dsp:nvSpPr>
        <dsp:cNvPr id="0" name=""/>
        <dsp:cNvSpPr/>
      </dsp:nvSpPr>
      <dsp:spPr>
        <a:xfrm>
          <a:off x="2238385" y="1208143"/>
          <a:ext cx="2124128" cy="16108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CO" sz="2100" kern="1200" dirty="0"/>
            <a:t>REALIZAR REUNIÓN DE INICIO</a:t>
          </a:r>
        </a:p>
      </dsp:txBody>
      <dsp:txXfrm>
        <a:off x="2317021" y="1286779"/>
        <a:ext cx="1966856" cy="1453586"/>
      </dsp:txXfrm>
    </dsp:sp>
    <dsp:sp modelId="{7EAF1FE7-28A1-4267-A342-A38CED0CB144}">
      <dsp:nvSpPr>
        <dsp:cNvPr id="0" name=""/>
        <dsp:cNvSpPr/>
      </dsp:nvSpPr>
      <dsp:spPr>
        <a:xfrm>
          <a:off x="4471400" y="1208143"/>
          <a:ext cx="2124128" cy="16108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CO" sz="2100" kern="1200" dirty="0"/>
            <a:t>DISEÑO HERRAMIENTAS</a:t>
          </a:r>
        </a:p>
      </dsp:txBody>
      <dsp:txXfrm>
        <a:off x="4550036" y="1286779"/>
        <a:ext cx="1966856" cy="1453586"/>
      </dsp:txXfrm>
    </dsp:sp>
    <dsp:sp modelId="{29ECFB6B-822A-4D2A-8E7F-7464CBEAECA3}">
      <dsp:nvSpPr>
        <dsp:cNvPr id="0" name=""/>
        <dsp:cNvSpPr/>
      </dsp:nvSpPr>
      <dsp:spPr>
        <a:xfrm>
          <a:off x="6704414" y="1208143"/>
          <a:ext cx="2124128" cy="16108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CO" sz="2100" kern="1200" dirty="0"/>
            <a:t>IMPLEMENTAR HERRAMIENTA</a:t>
          </a:r>
        </a:p>
      </dsp:txBody>
      <dsp:txXfrm>
        <a:off x="6783050" y="1286779"/>
        <a:ext cx="1966856" cy="1453586"/>
      </dsp:txXfrm>
    </dsp:sp>
    <dsp:sp modelId="{68C232E6-C591-407D-BC0E-0E7901F0817C}">
      <dsp:nvSpPr>
        <dsp:cNvPr id="0" name=""/>
        <dsp:cNvSpPr/>
      </dsp:nvSpPr>
      <dsp:spPr>
        <a:xfrm>
          <a:off x="8937429" y="1208143"/>
          <a:ext cx="2124128" cy="16108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CO" sz="2100" kern="1200" dirty="0"/>
            <a:t>CIERRE</a:t>
          </a:r>
        </a:p>
      </dsp:txBody>
      <dsp:txXfrm>
        <a:off x="9016065" y="1286779"/>
        <a:ext cx="1966856" cy="145358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D629C318-B322-495D-B405-3C6E8417CFF6}" type="datetimeFigureOut">
              <a:rPr lang="es-CO" smtClean="0"/>
              <a:t>24/04/2019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3930680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629C318-B322-495D-B405-3C6E8417CFF6}" type="datetimeFigureOut">
              <a:rPr lang="es-CO" smtClean="0"/>
              <a:t>24/04/2019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509667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629C318-B322-495D-B405-3C6E8417CFF6}" type="datetimeFigureOut">
              <a:rPr lang="es-CO" smtClean="0"/>
              <a:t>24/04/2019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3037323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629C318-B322-495D-B405-3C6E8417CFF6}" type="datetimeFigureOut">
              <a:rPr lang="es-CO" smtClean="0"/>
              <a:t>24/04/2019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614484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D629C318-B322-495D-B405-3C6E8417CFF6}" type="datetimeFigureOut">
              <a:rPr lang="es-CO" smtClean="0"/>
              <a:t>24/04/2019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2318990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D629C318-B322-495D-B405-3C6E8417CFF6}" type="datetimeFigureOut">
              <a:rPr lang="es-CO" smtClean="0"/>
              <a:t>24/04/2019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2194935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D629C318-B322-495D-B405-3C6E8417CFF6}" type="datetimeFigureOut">
              <a:rPr lang="es-CO" smtClean="0"/>
              <a:t>24/04/2019</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1802277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D629C318-B322-495D-B405-3C6E8417CFF6}" type="datetimeFigureOut">
              <a:rPr lang="es-CO" smtClean="0"/>
              <a:t>24/04/2019</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1910065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629C318-B322-495D-B405-3C6E8417CFF6}" type="datetimeFigureOut">
              <a:rPr lang="es-CO" smtClean="0"/>
              <a:t>24/04/2019</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20078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D629C318-B322-495D-B405-3C6E8417CFF6}" type="datetimeFigureOut">
              <a:rPr lang="es-CO" smtClean="0"/>
              <a:t>24/04/2019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2922295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D629C318-B322-495D-B405-3C6E8417CFF6}" type="datetimeFigureOut">
              <a:rPr lang="es-CO" smtClean="0"/>
              <a:t>24/04/2019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146675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9C318-B322-495D-B405-3C6E8417CFF6}" type="datetimeFigureOut">
              <a:rPr lang="es-CO" smtClean="0"/>
              <a:t>24/04/2019</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A178F7-EF8D-4134-8181-9BE44911428D}" type="slidenum">
              <a:rPr lang="es-CO" smtClean="0"/>
              <a:t>‹Nº›</a:t>
            </a:fld>
            <a:endParaRPr lang="es-CO"/>
          </a:p>
        </p:txBody>
      </p:sp>
    </p:spTree>
    <p:extLst>
      <p:ext uri="{BB962C8B-B14F-4D97-AF65-F5344CB8AC3E}">
        <p14:creationId xmlns:p14="http://schemas.microsoft.com/office/powerpoint/2010/main" val="1897238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61975" y="509155"/>
            <a:ext cx="11068050" cy="3416320"/>
          </a:xfrm>
          <a:prstGeom prst="rect">
            <a:avLst/>
          </a:prstGeom>
          <a:noFill/>
        </p:spPr>
        <p:txBody>
          <a:bodyPr wrap="square" rtlCol="0">
            <a:spAutoFit/>
          </a:bodyPr>
          <a:lstStyle/>
          <a:p>
            <a:pPr algn="ctr"/>
            <a:r>
              <a:rPr lang="es-CO" sz="7200" dirty="0"/>
              <a:t>SEGUIMIENTO UNIDAD ANALÍTICA</a:t>
            </a:r>
          </a:p>
          <a:p>
            <a:pPr algn="ctr"/>
            <a:r>
              <a:rPr lang="es-CO" sz="7200" dirty="0"/>
              <a:t>22 DE ABRIL DE 2019</a:t>
            </a:r>
          </a:p>
        </p:txBody>
      </p:sp>
    </p:spTree>
    <p:extLst>
      <p:ext uri="{BB962C8B-B14F-4D97-AF65-F5344CB8AC3E}">
        <p14:creationId xmlns:p14="http://schemas.microsoft.com/office/powerpoint/2010/main" val="2110326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69230" y="200398"/>
            <a:ext cx="11253536" cy="1569660"/>
          </a:xfrm>
          <a:prstGeom prst="rect">
            <a:avLst/>
          </a:prstGeom>
          <a:noFill/>
        </p:spPr>
        <p:txBody>
          <a:bodyPr wrap="square" rtlCol="0">
            <a:spAutoFit/>
          </a:bodyPr>
          <a:lstStyle/>
          <a:p>
            <a:r>
              <a:rPr lang="es-CO" sz="1600" b="1" dirty="0"/>
              <a:t>AVANCE ESTIMADO:</a:t>
            </a:r>
            <a:r>
              <a:rPr lang="es-CO" sz="1600" dirty="0">
                <a:solidFill>
                  <a:srgbClr val="000000"/>
                </a:solidFill>
                <a:latin typeface="Calibri" panose="020F0502020204030204" pitchFamily="34" charset="0"/>
              </a:rPr>
              <a:t>44.21</a:t>
            </a:r>
            <a:r>
              <a:rPr lang="es-CO" sz="1600" b="1" dirty="0"/>
              <a:t>%</a:t>
            </a:r>
          </a:p>
          <a:p>
            <a:r>
              <a:rPr lang="es-CO" sz="1600" b="1" dirty="0"/>
              <a:t>AVANCES</a:t>
            </a:r>
          </a:p>
          <a:p>
            <a:pPr marL="285750" indent="-285750">
              <a:buFont typeface="Arial" panose="020B0604020202020204" pitchFamily="34" charset="0"/>
              <a:buChar char="•"/>
            </a:pPr>
            <a:r>
              <a:rPr lang="es-CO" sz="1600" dirty="0"/>
              <a:t>SE AVANZÓ EN LA VALIDACIÓN DE LA CLASIFICACIÓN DE LOS INCIDENTES.</a:t>
            </a:r>
          </a:p>
          <a:p>
            <a:pPr marL="285750" indent="-285750">
              <a:buFont typeface="Arial" panose="020B0604020202020204" pitchFamily="34" charset="0"/>
              <a:buChar char="•"/>
            </a:pPr>
            <a:endParaRPr lang="es-CO" sz="1600" dirty="0"/>
          </a:p>
          <a:p>
            <a:r>
              <a:rPr lang="es-CO" sz="1600" b="1" dirty="0"/>
              <a:t>PASOS A SEGUIR:</a:t>
            </a:r>
          </a:p>
          <a:p>
            <a:pPr marL="285750" indent="-285750">
              <a:buFont typeface="Arial" panose="020B0604020202020204" pitchFamily="34" charset="0"/>
              <a:buChar char="•"/>
            </a:pPr>
            <a:r>
              <a:rPr lang="es-CO" sz="1600" dirty="0"/>
              <a:t>CONTINUAR MESAS DE TRABAJO CON USUARIOS FUNCIONALES.</a:t>
            </a:r>
          </a:p>
        </p:txBody>
      </p:sp>
      <p:sp>
        <p:nvSpPr>
          <p:cNvPr id="7" name="Rectángulo 6">
            <a:extLst>
              <a:ext uri="{FF2B5EF4-FFF2-40B4-BE49-F238E27FC236}">
                <a16:creationId xmlns:a16="http://schemas.microsoft.com/office/drawing/2014/main" id="{404F1C1C-E89F-452E-B5E5-2BD27B0EE639}"/>
              </a:ext>
            </a:extLst>
          </p:cNvPr>
          <p:cNvSpPr/>
          <p:nvPr/>
        </p:nvSpPr>
        <p:spPr>
          <a:xfrm>
            <a:off x="469230" y="2894432"/>
            <a:ext cx="7018909" cy="338554"/>
          </a:xfrm>
          <a:prstGeom prst="rect">
            <a:avLst/>
          </a:prstGeom>
        </p:spPr>
        <p:txBody>
          <a:bodyPr wrap="none">
            <a:spAutoFit/>
          </a:bodyPr>
          <a:lstStyle/>
          <a:p>
            <a:r>
              <a:rPr lang="es-CO" sz="1600" b="1" dirty="0"/>
              <a:t>POR ETAPAS / FASES -&gt; PENDIENTE DE VALIDAR LA METODOLOGÍA Y LAS FECHAS.</a:t>
            </a:r>
          </a:p>
        </p:txBody>
      </p:sp>
      <p:sp>
        <p:nvSpPr>
          <p:cNvPr id="8" name="Rectángulo 7">
            <a:extLst>
              <a:ext uri="{FF2B5EF4-FFF2-40B4-BE49-F238E27FC236}">
                <a16:creationId xmlns:a16="http://schemas.microsoft.com/office/drawing/2014/main" id="{58930A72-7777-4B55-97DA-73DAC20B155E}"/>
              </a:ext>
            </a:extLst>
          </p:cNvPr>
          <p:cNvSpPr/>
          <p:nvPr/>
        </p:nvSpPr>
        <p:spPr>
          <a:xfrm>
            <a:off x="9169635" y="6549983"/>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FA261B6B-49AE-4152-8DDF-ABCCE3695BFA}"/>
              </a:ext>
            </a:extLst>
          </p:cNvPr>
          <p:cNvSpPr/>
          <p:nvPr/>
        </p:nvSpPr>
        <p:spPr>
          <a:xfrm>
            <a:off x="10496238" y="655703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E86D29B3-EA6F-4165-A356-D0488369238A}"/>
              </a:ext>
            </a:extLst>
          </p:cNvPr>
          <p:cNvSpPr txBox="1"/>
          <p:nvPr/>
        </p:nvSpPr>
        <p:spPr>
          <a:xfrm>
            <a:off x="9444524" y="6480109"/>
            <a:ext cx="914165" cy="307777"/>
          </a:xfrm>
          <a:prstGeom prst="rect">
            <a:avLst/>
          </a:prstGeom>
          <a:noFill/>
        </p:spPr>
        <p:txBody>
          <a:bodyPr wrap="square" rtlCol="0">
            <a:spAutoFit/>
          </a:bodyPr>
          <a:lstStyle/>
          <a:p>
            <a:r>
              <a:rPr lang="es-CO" sz="1400" dirty="0"/>
              <a:t>En avance</a:t>
            </a:r>
          </a:p>
        </p:txBody>
      </p:sp>
      <p:sp>
        <p:nvSpPr>
          <p:cNvPr id="11" name="CuadroTexto 10">
            <a:extLst>
              <a:ext uri="{FF2B5EF4-FFF2-40B4-BE49-F238E27FC236}">
                <a16:creationId xmlns:a16="http://schemas.microsoft.com/office/drawing/2014/main" id="{47B996D8-7678-4982-88A2-E94F4F03A2A4}"/>
              </a:ext>
            </a:extLst>
          </p:cNvPr>
          <p:cNvSpPr txBox="1"/>
          <p:nvPr/>
        </p:nvSpPr>
        <p:spPr>
          <a:xfrm>
            <a:off x="10785375" y="6465397"/>
            <a:ext cx="930029" cy="313310"/>
          </a:xfrm>
          <a:prstGeom prst="rect">
            <a:avLst/>
          </a:prstGeom>
          <a:noFill/>
        </p:spPr>
        <p:txBody>
          <a:bodyPr wrap="square" rtlCol="0">
            <a:spAutoFit/>
          </a:bodyPr>
          <a:lstStyle/>
          <a:p>
            <a:r>
              <a:rPr lang="es-CO" sz="1400" dirty="0"/>
              <a:t>Finalizada</a:t>
            </a:r>
          </a:p>
        </p:txBody>
      </p:sp>
      <p:sp>
        <p:nvSpPr>
          <p:cNvPr id="12" name="CuadroTexto 11">
            <a:extLst>
              <a:ext uri="{FF2B5EF4-FFF2-40B4-BE49-F238E27FC236}">
                <a16:creationId xmlns:a16="http://schemas.microsoft.com/office/drawing/2014/main" id="{2C283E64-960F-4415-B759-8C982D8A8D66}"/>
              </a:ext>
            </a:extLst>
          </p:cNvPr>
          <p:cNvSpPr txBox="1"/>
          <p:nvPr/>
        </p:nvSpPr>
        <p:spPr>
          <a:xfrm>
            <a:off x="458304" y="6396094"/>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sp>
        <p:nvSpPr>
          <p:cNvPr id="13" name="Rectángulo 12">
            <a:extLst>
              <a:ext uri="{FF2B5EF4-FFF2-40B4-BE49-F238E27FC236}">
                <a16:creationId xmlns:a16="http://schemas.microsoft.com/office/drawing/2014/main" id="{6EB1C33E-6FBB-498E-B771-1DB17969CD50}"/>
              </a:ext>
            </a:extLst>
          </p:cNvPr>
          <p:cNvSpPr/>
          <p:nvPr/>
        </p:nvSpPr>
        <p:spPr>
          <a:xfrm>
            <a:off x="450980" y="6113961"/>
            <a:ext cx="10989949" cy="276999"/>
          </a:xfrm>
          <a:prstGeom prst="rect">
            <a:avLst/>
          </a:prstGeom>
        </p:spPr>
        <p:txBody>
          <a:bodyPr wrap="square">
            <a:spAutoFit/>
          </a:bodyPr>
          <a:lstStyle/>
          <a:p>
            <a:pPr>
              <a:spcAft>
                <a:spcPts val="0"/>
              </a:spcAft>
            </a:pPr>
            <a:r>
              <a:rPr lang="es-CO" sz="1200" b="1" dirty="0">
                <a:latin typeface="Calibri" panose="020F0502020204030204" pitchFamily="34" charset="0"/>
                <a:ea typeface="Calibri" panose="020F0502020204030204" pitchFamily="34" charset="0"/>
                <a:cs typeface="Times New Roman" panose="02020603050405020304" pitchFamily="18" charset="0"/>
              </a:rPr>
              <a:t>Nota: No se realizó al inicio un cronograma para este proyecto dado que se fue construyendo el alcance durante la misma ejecución del proyecto</a:t>
            </a:r>
            <a:endParaRPr lang="es-CO" sz="12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2" name="Imagen 1">
            <a:extLst>
              <a:ext uri="{FF2B5EF4-FFF2-40B4-BE49-F238E27FC236}">
                <a16:creationId xmlns:a16="http://schemas.microsoft.com/office/drawing/2014/main" id="{0753C7D3-47C3-4A1C-BAEF-628EFBB5B455}"/>
              </a:ext>
            </a:extLst>
          </p:cNvPr>
          <p:cNvPicPr>
            <a:picLocks noChangeAspect="1"/>
          </p:cNvPicPr>
          <p:nvPr/>
        </p:nvPicPr>
        <p:blipFill>
          <a:blip r:embed="rId2"/>
          <a:stretch>
            <a:fillRect/>
          </a:stretch>
        </p:blipFill>
        <p:spPr>
          <a:xfrm>
            <a:off x="469230" y="3392009"/>
            <a:ext cx="11374591" cy="2486575"/>
          </a:xfrm>
          <a:prstGeom prst="rect">
            <a:avLst/>
          </a:prstGeom>
        </p:spPr>
      </p:pic>
    </p:spTree>
    <p:extLst>
      <p:ext uri="{BB962C8B-B14F-4D97-AF65-F5344CB8AC3E}">
        <p14:creationId xmlns:p14="http://schemas.microsoft.com/office/powerpoint/2010/main" val="3362453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3416320"/>
          </a:xfrm>
          <a:prstGeom prst="rect">
            <a:avLst/>
          </a:prstGeom>
          <a:noFill/>
        </p:spPr>
        <p:txBody>
          <a:bodyPr wrap="square" rtlCol="0">
            <a:spAutoFit/>
          </a:bodyPr>
          <a:lstStyle/>
          <a:p>
            <a:pPr lvl="1" algn="ctr"/>
            <a:r>
              <a:rPr lang="es-ES" sz="7200" dirty="0"/>
              <a:t>PROYECTO 7. OBSERVATORIO DE MERCADO</a:t>
            </a:r>
            <a:endParaRPr lang="es-CO" sz="7200" dirty="0"/>
          </a:p>
        </p:txBody>
      </p:sp>
    </p:spTree>
    <p:extLst>
      <p:ext uri="{BB962C8B-B14F-4D97-AF65-F5344CB8AC3E}">
        <p14:creationId xmlns:p14="http://schemas.microsoft.com/office/powerpoint/2010/main" val="794229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69230" y="200398"/>
            <a:ext cx="11253536" cy="1077218"/>
          </a:xfrm>
          <a:prstGeom prst="rect">
            <a:avLst/>
          </a:prstGeom>
          <a:noFill/>
        </p:spPr>
        <p:txBody>
          <a:bodyPr wrap="square" rtlCol="0">
            <a:spAutoFit/>
          </a:bodyPr>
          <a:lstStyle/>
          <a:p>
            <a:r>
              <a:rPr lang="es-CO" sz="1600" b="1" dirty="0"/>
              <a:t>AVANCE ESTIMADO:</a:t>
            </a:r>
            <a:r>
              <a:rPr lang="es-CO" sz="1600" dirty="0">
                <a:solidFill>
                  <a:srgbClr val="000000"/>
                </a:solidFill>
                <a:latin typeface="Calibri" panose="020F0502020204030204" pitchFamily="34" charset="0"/>
              </a:rPr>
              <a:t>4</a:t>
            </a:r>
            <a:r>
              <a:rPr lang="es-CO" sz="1600" b="1" dirty="0"/>
              <a:t>%</a:t>
            </a:r>
          </a:p>
          <a:p>
            <a:r>
              <a:rPr lang="es-CO" sz="1600" b="1" dirty="0"/>
              <a:t>AVANCES</a:t>
            </a:r>
          </a:p>
          <a:p>
            <a:pPr marL="285750" indent="-285750">
              <a:buFont typeface="Arial" panose="020B0604020202020204" pitchFamily="34" charset="0"/>
              <a:buChar char="•"/>
            </a:pPr>
            <a:r>
              <a:rPr lang="es-CO" sz="1600" dirty="0"/>
              <a:t>SE REALIZÓ LA PRIMERA PLANIFICACIÓN DEL PROYECTO, SE ENCUENTRA PENDINTE DE AJUSTAR</a:t>
            </a:r>
          </a:p>
          <a:p>
            <a:pPr marL="285750" indent="-285750">
              <a:buFont typeface="Arial" panose="020B0604020202020204" pitchFamily="34" charset="0"/>
              <a:buChar char="•"/>
            </a:pPr>
            <a:endParaRPr lang="es-CO" sz="1600" dirty="0"/>
          </a:p>
        </p:txBody>
      </p:sp>
      <p:sp>
        <p:nvSpPr>
          <p:cNvPr id="8" name="Rectángulo 7">
            <a:extLst>
              <a:ext uri="{FF2B5EF4-FFF2-40B4-BE49-F238E27FC236}">
                <a16:creationId xmlns:a16="http://schemas.microsoft.com/office/drawing/2014/main" id="{58930A72-7777-4B55-97DA-73DAC20B155E}"/>
              </a:ext>
            </a:extLst>
          </p:cNvPr>
          <p:cNvSpPr/>
          <p:nvPr/>
        </p:nvSpPr>
        <p:spPr>
          <a:xfrm>
            <a:off x="9169635" y="6549983"/>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FA261B6B-49AE-4152-8DDF-ABCCE3695BFA}"/>
              </a:ext>
            </a:extLst>
          </p:cNvPr>
          <p:cNvSpPr/>
          <p:nvPr/>
        </p:nvSpPr>
        <p:spPr>
          <a:xfrm>
            <a:off x="10496238" y="655703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E86D29B3-EA6F-4165-A356-D0488369238A}"/>
              </a:ext>
            </a:extLst>
          </p:cNvPr>
          <p:cNvSpPr txBox="1"/>
          <p:nvPr/>
        </p:nvSpPr>
        <p:spPr>
          <a:xfrm>
            <a:off x="9444524" y="6480109"/>
            <a:ext cx="914165" cy="307777"/>
          </a:xfrm>
          <a:prstGeom prst="rect">
            <a:avLst/>
          </a:prstGeom>
          <a:noFill/>
        </p:spPr>
        <p:txBody>
          <a:bodyPr wrap="square" rtlCol="0">
            <a:spAutoFit/>
          </a:bodyPr>
          <a:lstStyle/>
          <a:p>
            <a:r>
              <a:rPr lang="es-CO" sz="1400" dirty="0"/>
              <a:t>En avance</a:t>
            </a:r>
          </a:p>
        </p:txBody>
      </p:sp>
      <p:sp>
        <p:nvSpPr>
          <p:cNvPr id="11" name="CuadroTexto 10">
            <a:extLst>
              <a:ext uri="{FF2B5EF4-FFF2-40B4-BE49-F238E27FC236}">
                <a16:creationId xmlns:a16="http://schemas.microsoft.com/office/drawing/2014/main" id="{47B996D8-7678-4982-88A2-E94F4F03A2A4}"/>
              </a:ext>
            </a:extLst>
          </p:cNvPr>
          <p:cNvSpPr txBox="1"/>
          <p:nvPr/>
        </p:nvSpPr>
        <p:spPr>
          <a:xfrm>
            <a:off x="10785375" y="6465397"/>
            <a:ext cx="930029" cy="313310"/>
          </a:xfrm>
          <a:prstGeom prst="rect">
            <a:avLst/>
          </a:prstGeom>
          <a:noFill/>
        </p:spPr>
        <p:txBody>
          <a:bodyPr wrap="square" rtlCol="0">
            <a:spAutoFit/>
          </a:bodyPr>
          <a:lstStyle/>
          <a:p>
            <a:r>
              <a:rPr lang="es-CO" sz="1400" dirty="0"/>
              <a:t>Finalizada</a:t>
            </a:r>
          </a:p>
        </p:txBody>
      </p:sp>
      <p:sp>
        <p:nvSpPr>
          <p:cNvPr id="12" name="CuadroTexto 11">
            <a:extLst>
              <a:ext uri="{FF2B5EF4-FFF2-40B4-BE49-F238E27FC236}">
                <a16:creationId xmlns:a16="http://schemas.microsoft.com/office/drawing/2014/main" id="{2C283E64-960F-4415-B759-8C982D8A8D66}"/>
              </a:ext>
            </a:extLst>
          </p:cNvPr>
          <p:cNvSpPr txBox="1"/>
          <p:nvPr/>
        </p:nvSpPr>
        <p:spPr>
          <a:xfrm>
            <a:off x="458304" y="6396094"/>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graphicFrame>
        <p:nvGraphicFramePr>
          <p:cNvPr id="14" name="Diagrama 13">
            <a:extLst>
              <a:ext uri="{FF2B5EF4-FFF2-40B4-BE49-F238E27FC236}">
                <a16:creationId xmlns:a16="http://schemas.microsoft.com/office/drawing/2014/main" id="{306F47EF-5835-4EF2-97FC-C06E119B1057}"/>
              </a:ext>
            </a:extLst>
          </p:cNvPr>
          <p:cNvGraphicFramePr/>
          <p:nvPr>
            <p:extLst>
              <p:ext uri="{D42A27DB-BD31-4B8C-83A1-F6EECF244321}">
                <p14:modId xmlns:p14="http://schemas.microsoft.com/office/powerpoint/2010/main" val="1521685178"/>
              </p:ext>
            </p:extLst>
          </p:nvPr>
        </p:nvGraphicFramePr>
        <p:xfrm>
          <a:off x="376518" y="1963271"/>
          <a:ext cx="11066929" cy="40271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Cerrar llave 14">
            <a:extLst>
              <a:ext uri="{FF2B5EF4-FFF2-40B4-BE49-F238E27FC236}">
                <a16:creationId xmlns:a16="http://schemas.microsoft.com/office/drawing/2014/main" id="{995B64A1-F45D-4B9E-8432-101142080735}"/>
              </a:ext>
            </a:extLst>
          </p:cNvPr>
          <p:cNvSpPr/>
          <p:nvPr/>
        </p:nvSpPr>
        <p:spPr>
          <a:xfrm rot="16200000">
            <a:off x="1200717" y="1289891"/>
            <a:ext cx="538177" cy="218657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a:p>
        </p:txBody>
      </p:sp>
      <p:sp>
        <p:nvSpPr>
          <p:cNvPr id="16" name="Cerrar llave 15">
            <a:extLst>
              <a:ext uri="{FF2B5EF4-FFF2-40B4-BE49-F238E27FC236}">
                <a16:creationId xmlns:a16="http://schemas.microsoft.com/office/drawing/2014/main" id="{882EECFB-F1DF-4C35-B979-F9C0DA081AB0}"/>
              </a:ext>
            </a:extLst>
          </p:cNvPr>
          <p:cNvSpPr/>
          <p:nvPr/>
        </p:nvSpPr>
        <p:spPr>
          <a:xfrm rot="16200000">
            <a:off x="5674496" y="1397071"/>
            <a:ext cx="584775" cy="194848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a:p>
        </p:txBody>
      </p:sp>
      <p:sp>
        <p:nvSpPr>
          <p:cNvPr id="17" name="CuadroTexto 16">
            <a:extLst>
              <a:ext uri="{FF2B5EF4-FFF2-40B4-BE49-F238E27FC236}">
                <a16:creationId xmlns:a16="http://schemas.microsoft.com/office/drawing/2014/main" id="{D982B913-0935-4001-8483-884CC1EDB39E}"/>
              </a:ext>
            </a:extLst>
          </p:cNvPr>
          <p:cNvSpPr txBox="1"/>
          <p:nvPr/>
        </p:nvSpPr>
        <p:spPr>
          <a:xfrm>
            <a:off x="544886" y="1390979"/>
            <a:ext cx="1981202" cy="584775"/>
          </a:xfrm>
          <a:prstGeom prst="rect">
            <a:avLst/>
          </a:prstGeom>
          <a:noFill/>
        </p:spPr>
        <p:txBody>
          <a:bodyPr wrap="square" rtlCol="0">
            <a:spAutoFit/>
          </a:bodyPr>
          <a:lstStyle/>
          <a:p>
            <a:pPr algn="ctr"/>
            <a:r>
              <a:rPr lang="es-CO" sz="1600" dirty="0"/>
              <a:t>16 abr 2019</a:t>
            </a:r>
          </a:p>
          <a:p>
            <a:pPr algn="ctr"/>
            <a:r>
              <a:rPr lang="es-CO" sz="1600" dirty="0"/>
              <a:t>09 </a:t>
            </a:r>
            <a:r>
              <a:rPr lang="es-CO" sz="1600" dirty="0" err="1"/>
              <a:t>ago</a:t>
            </a:r>
            <a:r>
              <a:rPr lang="es-CO" sz="1600" dirty="0"/>
              <a:t> 2019</a:t>
            </a:r>
          </a:p>
        </p:txBody>
      </p:sp>
      <p:sp>
        <p:nvSpPr>
          <p:cNvPr id="18" name="CuadroTexto 17">
            <a:extLst>
              <a:ext uri="{FF2B5EF4-FFF2-40B4-BE49-F238E27FC236}">
                <a16:creationId xmlns:a16="http://schemas.microsoft.com/office/drawing/2014/main" id="{725E0F39-8466-49D7-B69B-96E25CD5775D}"/>
              </a:ext>
            </a:extLst>
          </p:cNvPr>
          <p:cNvSpPr txBox="1"/>
          <p:nvPr/>
        </p:nvSpPr>
        <p:spPr>
          <a:xfrm>
            <a:off x="4823594" y="1390979"/>
            <a:ext cx="2305913" cy="584775"/>
          </a:xfrm>
          <a:prstGeom prst="rect">
            <a:avLst/>
          </a:prstGeom>
          <a:noFill/>
        </p:spPr>
        <p:txBody>
          <a:bodyPr wrap="square" rtlCol="0">
            <a:spAutoFit/>
          </a:bodyPr>
          <a:lstStyle/>
          <a:p>
            <a:pPr algn="ctr"/>
            <a:r>
              <a:rPr lang="es-CO" sz="1600" dirty="0"/>
              <a:t>19 </a:t>
            </a:r>
            <a:r>
              <a:rPr lang="es-CO" sz="1600" dirty="0" err="1"/>
              <a:t>ago</a:t>
            </a:r>
            <a:r>
              <a:rPr lang="es-CO" sz="1600" dirty="0"/>
              <a:t> 2019</a:t>
            </a:r>
          </a:p>
          <a:p>
            <a:pPr algn="ctr"/>
            <a:r>
              <a:rPr lang="es-CO" sz="1600" dirty="0"/>
              <a:t>11 oct 2019</a:t>
            </a:r>
          </a:p>
        </p:txBody>
      </p:sp>
      <p:sp>
        <p:nvSpPr>
          <p:cNvPr id="19" name="Cerrar llave 18">
            <a:extLst>
              <a:ext uri="{FF2B5EF4-FFF2-40B4-BE49-F238E27FC236}">
                <a16:creationId xmlns:a16="http://schemas.microsoft.com/office/drawing/2014/main" id="{B0B94FA4-762C-49CB-BABE-3F73EDC26C2C}"/>
              </a:ext>
            </a:extLst>
          </p:cNvPr>
          <p:cNvSpPr/>
          <p:nvPr/>
        </p:nvSpPr>
        <p:spPr>
          <a:xfrm rot="16200000">
            <a:off x="3499534" y="1339643"/>
            <a:ext cx="530786" cy="211733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a:p>
        </p:txBody>
      </p:sp>
      <p:sp>
        <p:nvSpPr>
          <p:cNvPr id="20" name="CuadroTexto 19">
            <a:extLst>
              <a:ext uri="{FF2B5EF4-FFF2-40B4-BE49-F238E27FC236}">
                <a16:creationId xmlns:a16="http://schemas.microsoft.com/office/drawing/2014/main" id="{541D4994-8997-404E-80C5-373AFDE63E6A}"/>
              </a:ext>
            </a:extLst>
          </p:cNvPr>
          <p:cNvSpPr txBox="1"/>
          <p:nvPr/>
        </p:nvSpPr>
        <p:spPr>
          <a:xfrm>
            <a:off x="2774326" y="1378496"/>
            <a:ext cx="1981202" cy="584775"/>
          </a:xfrm>
          <a:prstGeom prst="rect">
            <a:avLst/>
          </a:prstGeom>
          <a:noFill/>
        </p:spPr>
        <p:txBody>
          <a:bodyPr wrap="square" rtlCol="0">
            <a:spAutoFit/>
          </a:bodyPr>
          <a:lstStyle/>
          <a:p>
            <a:pPr algn="ctr"/>
            <a:r>
              <a:rPr lang="es-CO" sz="1600" dirty="0"/>
              <a:t>12 </a:t>
            </a:r>
            <a:r>
              <a:rPr lang="es-CO" sz="1600" dirty="0" err="1"/>
              <a:t>ago</a:t>
            </a:r>
            <a:r>
              <a:rPr lang="es-CO" sz="1600" dirty="0"/>
              <a:t> 2019</a:t>
            </a:r>
          </a:p>
          <a:p>
            <a:pPr algn="ctr"/>
            <a:r>
              <a:rPr lang="es-CO" sz="1600" dirty="0"/>
              <a:t>16 </a:t>
            </a:r>
            <a:r>
              <a:rPr lang="es-CO" sz="1600" dirty="0" err="1"/>
              <a:t>ago</a:t>
            </a:r>
            <a:r>
              <a:rPr lang="es-CO" sz="1600" dirty="0"/>
              <a:t> 2019</a:t>
            </a:r>
          </a:p>
        </p:txBody>
      </p:sp>
      <p:sp>
        <p:nvSpPr>
          <p:cNvPr id="21" name="CuadroTexto 20">
            <a:extLst>
              <a:ext uri="{FF2B5EF4-FFF2-40B4-BE49-F238E27FC236}">
                <a16:creationId xmlns:a16="http://schemas.microsoft.com/office/drawing/2014/main" id="{0FF6E3FC-BA3F-4BF3-A5C2-9FB3A73529D3}"/>
              </a:ext>
            </a:extLst>
          </p:cNvPr>
          <p:cNvSpPr txBox="1"/>
          <p:nvPr/>
        </p:nvSpPr>
        <p:spPr>
          <a:xfrm>
            <a:off x="7053034" y="1416338"/>
            <a:ext cx="2305913" cy="584775"/>
          </a:xfrm>
          <a:prstGeom prst="rect">
            <a:avLst/>
          </a:prstGeom>
          <a:noFill/>
        </p:spPr>
        <p:txBody>
          <a:bodyPr wrap="square" rtlCol="0">
            <a:spAutoFit/>
          </a:bodyPr>
          <a:lstStyle/>
          <a:p>
            <a:pPr algn="ctr"/>
            <a:r>
              <a:rPr lang="es-CO" sz="1600" dirty="0"/>
              <a:t>11 oct 2019</a:t>
            </a:r>
          </a:p>
          <a:p>
            <a:pPr algn="ctr"/>
            <a:r>
              <a:rPr lang="es-CO" sz="1600" dirty="0"/>
              <a:t>28 ene 2021</a:t>
            </a:r>
          </a:p>
        </p:txBody>
      </p:sp>
      <p:sp>
        <p:nvSpPr>
          <p:cNvPr id="22" name="Cerrar llave 21">
            <a:extLst>
              <a:ext uri="{FF2B5EF4-FFF2-40B4-BE49-F238E27FC236}">
                <a16:creationId xmlns:a16="http://schemas.microsoft.com/office/drawing/2014/main" id="{DE7B829E-6F82-4BCE-983B-96D2CC80C4AF}"/>
              </a:ext>
            </a:extLst>
          </p:cNvPr>
          <p:cNvSpPr/>
          <p:nvPr/>
        </p:nvSpPr>
        <p:spPr>
          <a:xfrm rot="16200000">
            <a:off x="7928074" y="1428079"/>
            <a:ext cx="598623" cy="1948488"/>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dirty="0"/>
          </a:p>
        </p:txBody>
      </p:sp>
      <p:sp>
        <p:nvSpPr>
          <p:cNvPr id="23" name="CuadroTexto 22">
            <a:extLst>
              <a:ext uri="{FF2B5EF4-FFF2-40B4-BE49-F238E27FC236}">
                <a16:creationId xmlns:a16="http://schemas.microsoft.com/office/drawing/2014/main" id="{52FC1EB3-F98B-43DF-8E28-EEE6CFD8C8F9}"/>
              </a:ext>
            </a:extLst>
          </p:cNvPr>
          <p:cNvSpPr txBox="1"/>
          <p:nvPr/>
        </p:nvSpPr>
        <p:spPr>
          <a:xfrm>
            <a:off x="9227965" y="1416338"/>
            <a:ext cx="2305913" cy="584775"/>
          </a:xfrm>
          <a:prstGeom prst="rect">
            <a:avLst/>
          </a:prstGeom>
          <a:noFill/>
        </p:spPr>
        <p:txBody>
          <a:bodyPr wrap="square" rtlCol="0">
            <a:spAutoFit/>
          </a:bodyPr>
          <a:lstStyle/>
          <a:p>
            <a:pPr algn="ctr"/>
            <a:r>
              <a:rPr lang="es-CO" sz="1600" dirty="0"/>
              <a:t>28 ene 2021</a:t>
            </a:r>
          </a:p>
          <a:p>
            <a:pPr algn="ctr"/>
            <a:r>
              <a:rPr lang="es-CO" sz="1600" dirty="0"/>
              <a:t>29 ene 2021</a:t>
            </a:r>
          </a:p>
        </p:txBody>
      </p:sp>
      <p:sp>
        <p:nvSpPr>
          <p:cNvPr id="24" name="Cerrar llave 23">
            <a:extLst>
              <a:ext uri="{FF2B5EF4-FFF2-40B4-BE49-F238E27FC236}">
                <a16:creationId xmlns:a16="http://schemas.microsoft.com/office/drawing/2014/main" id="{C9420190-7889-4784-89A5-2BBCC0097CB2}"/>
              </a:ext>
            </a:extLst>
          </p:cNvPr>
          <p:cNvSpPr/>
          <p:nvPr/>
        </p:nvSpPr>
        <p:spPr>
          <a:xfrm rot="16200000">
            <a:off x="10103005" y="1428079"/>
            <a:ext cx="598623" cy="1948488"/>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dirty="0"/>
          </a:p>
        </p:txBody>
      </p:sp>
      <p:sp>
        <p:nvSpPr>
          <p:cNvPr id="25" name="Título 4">
            <a:extLst>
              <a:ext uri="{FF2B5EF4-FFF2-40B4-BE49-F238E27FC236}">
                <a16:creationId xmlns:a16="http://schemas.microsoft.com/office/drawing/2014/main" id="{D9F490A0-7855-4ECC-B683-5E8B82471B5D}"/>
              </a:ext>
            </a:extLst>
          </p:cNvPr>
          <p:cNvSpPr txBox="1">
            <a:spLocks/>
          </p:cNvSpPr>
          <p:nvPr/>
        </p:nvSpPr>
        <p:spPr bwMode="auto">
          <a:xfrm>
            <a:off x="2178582" y="5166903"/>
            <a:ext cx="3172690" cy="7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b="0" kern="1200">
                <a:solidFill>
                  <a:schemeClr val="accent1"/>
                </a:solidFill>
                <a:latin typeface="Alte DIN 1451 Mittelschrift"/>
                <a:ea typeface="MS PGothic" pitchFamily="34" charset="-128"/>
                <a:cs typeface="Alte DIN 1451 Mittelschrift"/>
              </a:defRPr>
            </a:lvl1pPr>
            <a:lvl2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2pPr>
            <a:lvl3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3pPr>
            <a:lvl4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4pPr>
            <a:lvl5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5pPr>
            <a:lvl6pPr marL="457200" algn="l" rtl="0" fontAlgn="base">
              <a:spcBef>
                <a:spcPct val="0"/>
              </a:spcBef>
              <a:spcAft>
                <a:spcPct val="0"/>
              </a:spcAft>
              <a:defRPr sz="3200">
                <a:solidFill>
                  <a:schemeClr val="accent1"/>
                </a:solidFill>
                <a:latin typeface="Alte DIN 1451 Mittelschrift" charset="0"/>
                <a:ea typeface="ＭＳ Ｐゴシック" charset="0"/>
              </a:defRPr>
            </a:lvl6pPr>
            <a:lvl7pPr marL="914400" algn="l" rtl="0" fontAlgn="base">
              <a:spcBef>
                <a:spcPct val="0"/>
              </a:spcBef>
              <a:spcAft>
                <a:spcPct val="0"/>
              </a:spcAft>
              <a:defRPr sz="3200">
                <a:solidFill>
                  <a:schemeClr val="accent1"/>
                </a:solidFill>
                <a:latin typeface="Alte DIN 1451 Mittelschrift" charset="0"/>
                <a:ea typeface="ＭＳ Ｐゴシック" charset="0"/>
              </a:defRPr>
            </a:lvl7pPr>
            <a:lvl8pPr marL="1371600" algn="l" rtl="0" fontAlgn="base">
              <a:spcBef>
                <a:spcPct val="0"/>
              </a:spcBef>
              <a:spcAft>
                <a:spcPct val="0"/>
              </a:spcAft>
              <a:defRPr sz="3200">
                <a:solidFill>
                  <a:schemeClr val="accent1"/>
                </a:solidFill>
                <a:latin typeface="Alte DIN 1451 Mittelschrift" charset="0"/>
                <a:ea typeface="ＭＳ Ｐゴシック" charset="0"/>
              </a:defRPr>
            </a:lvl8pPr>
            <a:lvl9pPr marL="1828800" algn="l" rtl="0" fontAlgn="base">
              <a:spcBef>
                <a:spcPct val="0"/>
              </a:spcBef>
              <a:spcAft>
                <a:spcPct val="0"/>
              </a:spcAft>
              <a:defRPr sz="3200">
                <a:solidFill>
                  <a:schemeClr val="accent1"/>
                </a:solidFill>
                <a:latin typeface="Alte DIN 1451 Mittelschrift" charset="0"/>
                <a:ea typeface="ＭＳ Ｐゴシック" charset="0"/>
              </a:defRPr>
            </a:lvl9pPr>
          </a:lstStyle>
          <a:p>
            <a:pPr algn="ctr" defTabSz="914400"/>
            <a:r>
              <a:rPr lang="es-CO" sz="1400" b="1" dirty="0">
                <a:solidFill>
                  <a:srgbClr val="C00000"/>
                </a:solidFill>
              </a:rPr>
              <a:t>SE INICIA DESPUÉS DE FINALIZAR EL PROYECTO DE APROVECHAMIENTO DE LA BASE DE DATOS DE CALIFICACIÓN DE CONTRATISTAS</a:t>
            </a:r>
            <a:endParaRPr lang="es-ES" sz="1400" b="1" dirty="0">
              <a:solidFill>
                <a:srgbClr val="C00000"/>
              </a:solidFill>
            </a:endParaRPr>
          </a:p>
        </p:txBody>
      </p:sp>
      <p:sp>
        <p:nvSpPr>
          <p:cNvPr id="26" name="Título 4">
            <a:extLst>
              <a:ext uri="{FF2B5EF4-FFF2-40B4-BE49-F238E27FC236}">
                <a16:creationId xmlns:a16="http://schemas.microsoft.com/office/drawing/2014/main" id="{7464582D-FEE2-4163-833B-B13E0BAF64A7}"/>
              </a:ext>
            </a:extLst>
          </p:cNvPr>
          <p:cNvSpPr txBox="1">
            <a:spLocks/>
          </p:cNvSpPr>
          <p:nvPr/>
        </p:nvSpPr>
        <p:spPr bwMode="auto">
          <a:xfrm>
            <a:off x="6515055" y="5260923"/>
            <a:ext cx="3172690" cy="799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b="0" kern="1200">
                <a:solidFill>
                  <a:schemeClr val="accent1"/>
                </a:solidFill>
                <a:latin typeface="Alte DIN 1451 Mittelschrift"/>
                <a:ea typeface="MS PGothic" pitchFamily="34" charset="-128"/>
                <a:cs typeface="Alte DIN 1451 Mittelschrift"/>
              </a:defRPr>
            </a:lvl1pPr>
            <a:lvl2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2pPr>
            <a:lvl3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3pPr>
            <a:lvl4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4pPr>
            <a:lvl5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5pPr>
            <a:lvl6pPr marL="457200" algn="l" rtl="0" fontAlgn="base">
              <a:spcBef>
                <a:spcPct val="0"/>
              </a:spcBef>
              <a:spcAft>
                <a:spcPct val="0"/>
              </a:spcAft>
              <a:defRPr sz="3200">
                <a:solidFill>
                  <a:schemeClr val="accent1"/>
                </a:solidFill>
                <a:latin typeface="Alte DIN 1451 Mittelschrift" charset="0"/>
                <a:ea typeface="ＭＳ Ｐゴシック" charset="0"/>
              </a:defRPr>
            </a:lvl6pPr>
            <a:lvl7pPr marL="914400" algn="l" rtl="0" fontAlgn="base">
              <a:spcBef>
                <a:spcPct val="0"/>
              </a:spcBef>
              <a:spcAft>
                <a:spcPct val="0"/>
              </a:spcAft>
              <a:defRPr sz="3200">
                <a:solidFill>
                  <a:schemeClr val="accent1"/>
                </a:solidFill>
                <a:latin typeface="Alte DIN 1451 Mittelschrift" charset="0"/>
                <a:ea typeface="ＭＳ Ｐゴシック" charset="0"/>
              </a:defRPr>
            </a:lvl7pPr>
            <a:lvl8pPr marL="1371600" algn="l" rtl="0" fontAlgn="base">
              <a:spcBef>
                <a:spcPct val="0"/>
              </a:spcBef>
              <a:spcAft>
                <a:spcPct val="0"/>
              </a:spcAft>
              <a:defRPr sz="3200">
                <a:solidFill>
                  <a:schemeClr val="accent1"/>
                </a:solidFill>
                <a:latin typeface="Alte DIN 1451 Mittelschrift" charset="0"/>
                <a:ea typeface="ＭＳ Ｐゴシック" charset="0"/>
              </a:defRPr>
            </a:lvl8pPr>
            <a:lvl9pPr marL="1828800" algn="l" rtl="0" fontAlgn="base">
              <a:spcBef>
                <a:spcPct val="0"/>
              </a:spcBef>
              <a:spcAft>
                <a:spcPct val="0"/>
              </a:spcAft>
              <a:defRPr sz="3200">
                <a:solidFill>
                  <a:schemeClr val="accent1"/>
                </a:solidFill>
                <a:latin typeface="Alte DIN 1451 Mittelschrift" charset="0"/>
                <a:ea typeface="ＭＳ Ｐゴシック" charset="0"/>
              </a:defRPr>
            </a:lvl9pPr>
          </a:lstStyle>
          <a:p>
            <a:pPr algn="ctr" defTabSz="914400"/>
            <a:r>
              <a:rPr lang="es-CO" sz="1400" b="1" dirty="0">
                <a:solidFill>
                  <a:srgbClr val="C00000"/>
                </a:solidFill>
              </a:rPr>
              <a:t>CADA BASE DE DATOS TARDA 8 DÍAS HÁBILES (SON 42 INICIALMENTE) SIN AFECTAR EL RESTO DE PROYECTOS</a:t>
            </a:r>
            <a:endParaRPr lang="es-ES" sz="1400" b="1" dirty="0">
              <a:solidFill>
                <a:srgbClr val="C00000"/>
              </a:solidFill>
            </a:endParaRPr>
          </a:p>
        </p:txBody>
      </p:sp>
    </p:spTree>
    <p:extLst>
      <p:ext uri="{BB962C8B-B14F-4D97-AF65-F5344CB8AC3E}">
        <p14:creationId xmlns:p14="http://schemas.microsoft.com/office/powerpoint/2010/main" val="2824003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1200329"/>
          </a:xfrm>
          <a:prstGeom prst="rect">
            <a:avLst/>
          </a:prstGeom>
          <a:noFill/>
        </p:spPr>
        <p:txBody>
          <a:bodyPr wrap="square" rtlCol="0">
            <a:spAutoFit/>
          </a:bodyPr>
          <a:lstStyle/>
          <a:p>
            <a:pPr algn="ctr"/>
            <a:r>
              <a:rPr lang="es-ES" sz="7200" dirty="0"/>
              <a:t>OTROS</a:t>
            </a:r>
            <a:endParaRPr lang="es-CO" sz="7200" dirty="0"/>
          </a:p>
        </p:txBody>
      </p:sp>
    </p:spTree>
    <p:extLst>
      <p:ext uri="{BB962C8B-B14F-4D97-AF65-F5344CB8AC3E}">
        <p14:creationId xmlns:p14="http://schemas.microsoft.com/office/powerpoint/2010/main" val="382677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36621" y="197346"/>
            <a:ext cx="11718757" cy="6463308"/>
          </a:xfrm>
          <a:prstGeom prst="rect">
            <a:avLst/>
          </a:prstGeom>
          <a:noFill/>
        </p:spPr>
        <p:txBody>
          <a:bodyPr wrap="square" rtlCol="0">
            <a:spAutoFit/>
          </a:bodyPr>
          <a:lstStyle/>
          <a:p>
            <a:r>
              <a:rPr lang="es-CO" b="1" dirty="0"/>
              <a:t>AVANCES</a:t>
            </a:r>
          </a:p>
          <a:p>
            <a:r>
              <a:rPr lang="es-CO" b="1" dirty="0"/>
              <a:t>INCIDENTE PSL</a:t>
            </a:r>
          </a:p>
          <a:p>
            <a:pPr marL="285750" indent="-285750">
              <a:buFont typeface="Arial" panose="020B0604020202020204" pitchFamily="34" charset="0"/>
              <a:buChar char="•"/>
            </a:pPr>
            <a:r>
              <a:rPr lang="es-CO" dirty="0"/>
              <a:t>SE APOYÓ EN LA SOLUCIÓN DE UN INCIDENTE QUE OCURRIÓ DEBIDO A LA INSTALACIÓN DE UNA NUEVA ACTUALIZACIÓN DE PSL.</a:t>
            </a:r>
          </a:p>
          <a:p>
            <a:endParaRPr lang="es-CO" dirty="0"/>
          </a:p>
          <a:p>
            <a:r>
              <a:rPr lang="es-CO" b="1" dirty="0"/>
              <a:t>ACTUALIZACIÓN INDICADORES</a:t>
            </a:r>
          </a:p>
          <a:p>
            <a:pPr marL="285750" indent="-285750">
              <a:buFont typeface="Arial" panose="020B0604020202020204" pitchFamily="34" charset="0"/>
              <a:buChar char="•"/>
            </a:pPr>
            <a:r>
              <a:rPr lang="es-CO" dirty="0"/>
              <a:t>SE ACTUALIZARON LOS INDICADORES PARA ABRIL.</a:t>
            </a:r>
          </a:p>
          <a:p>
            <a:pPr algn="just"/>
            <a:r>
              <a:rPr lang="es-CO" b="1" dirty="0"/>
              <a:t>PRIMER COMITÉ TECNOLOGÍA-ANALÍTICA</a:t>
            </a:r>
          </a:p>
          <a:p>
            <a:pPr marL="285750" indent="-285750" algn="just">
              <a:buFont typeface="Arial" panose="020B0604020202020204" pitchFamily="34" charset="0"/>
              <a:buChar char="•"/>
            </a:pPr>
            <a:r>
              <a:rPr lang="es-CO" b="1" dirty="0"/>
              <a:t>PÁGINA WEB</a:t>
            </a:r>
          </a:p>
          <a:p>
            <a:pPr marL="742950" lvl="1" indent="-285750" algn="just">
              <a:buFont typeface="Arial" panose="020B0604020202020204" pitchFamily="34" charset="0"/>
              <a:buChar char="•"/>
            </a:pPr>
            <a:r>
              <a:rPr lang="es-ES" dirty="0"/>
              <a:t>SE REALIZÓ LA REUNIÓN CON EFECTO Y SE PACTÓ QUE NOSOTROS (PAYC) NOS ENCARGÁBAMOS DE REALIZAR UN BACK-UP DE LA PLATAFORMA PARA QUE ELLOS PUEDAN ACTUALIZAR CONTENIDOS, SI EL PROBLEMA QUE TENÍAN PARA EL CARGUE DE CONTENIDOS PERSISTE EFECTO DEBE REPORTAR DICHO ERROR PARA QUE TECNOLOGÍA (CON EL APOYO DE ANALÍTICA SI ES NECESARIO) SE ENCARGUE DE RESOLVERLO. TAMBIÉN SE SOLICITÓ UNA COTIZACIÓN PARA LA ADMINISTRACIÓN DE LA PÁGINA WEB Y NO SOLO PARA LA GESTIÓN DE LOS CONTENIDOS DADO QUE EN EL ÁREA DE TECNOLOGÍA NO EXISTE PERSONAL CON EL CONOCIMIENTO TÉCNICO ESPECÍFICO PARA LA ADMINISTRACIÓN DE LA PÁGINA WEB EN SU ARQUITECTURA ACTUAL.</a:t>
            </a:r>
          </a:p>
          <a:p>
            <a:pPr marL="285750" indent="-285750" algn="just">
              <a:buFont typeface="Arial" panose="020B0604020202020204" pitchFamily="34" charset="0"/>
              <a:buChar char="•"/>
            </a:pPr>
            <a:r>
              <a:rPr lang="es-CO" b="1" dirty="0"/>
              <a:t>SOFTWARE CONTROL PRESPUESTOS</a:t>
            </a:r>
          </a:p>
          <a:p>
            <a:pPr marL="742950" lvl="1" indent="-285750" algn="just">
              <a:buFont typeface="Arial" panose="020B0604020202020204" pitchFamily="34" charset="0"/>
              <a:buChar char="•"/>
            </a:pPr>
            <a:r>
              <a:rPr lang="es-CO" dirty="0"/>
              <a:t>SE PACTÓ CON HSEQ LAS NECESIDADES DE INFORMACIÓN DE LA UNIDAD EN DADO CASO QUE SE OPTE POR UN FORMATO PARA LA RECOLECCIÓN DE LA INFORMACIÓN ACTUAL MIENTRAS SE PONE EN MARCHA EL NUEVO SOFTWARE O SE REPARA LA VERSIÓN ACTUAL DEL SOFTWARE</a:t>
            </a:r>
          </a:p>
          <a:p>
            <a:pPr marL="742950" lvl="1" indent="-285750" algn="just">
              <a:buFont typeface="Arial" panose="020B0604020202020204" pitchFamily="34" charset="0"/>
              <a:buChar char="•"/>
            </a:pPr>
            <a:r>
              <a:rPr lang="es-CO" dirty="0"/>
              <a:t>SE PACTÓ EN CONJUNTO CON EL ÁREA FINANCIERA Y DE TECNOLOGÍA LA SOLICITUD DE UNAS HORAS DE SOPORTE AL DESARROLLADOR DEL SOFTWARE PARA EL CONTROL DE PRESUPUESTOS CON EL OBJETIVO DE PONER EN MARCHA LA VERSIÓN ACTUAL.</a:t>
            </a:r>
          </a:p>
        </p:txBody>
      </p:sp>
    </p:spTree>
    <p:extLst>
      <p:ext uri="{BB962C8B-B14F-4D97-AF65-F5344CB8AC3E}">
        <p14:creationId xmlns:p14="http://schemas.microsoft.com/office/powerpoint/2010/main" val="523387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19284" y="-9189"/>
            <a:ext cx="7114571" cy="584775"/>
          </a:xfrm>
          <a:prstGeom prst="rect">
            <a:avLst/>
          </a:prstGeom>
          <a:noFill/>
        </p:spPr>
        <p:txBody>
          <a:bodyPr wrap="square" rtlCol="0">
            <a:spAutoFit/>
          </a:bodyPr>
          <a:lstStyle/>
          <a:p>
            <a:r>
              <a:rPr lang="es-CO" sz="3200" dirty="0"/>
              <a:t>PROGRAMA DE PROYECTOS</a:t>
            </a:r>
          </a:p>
        </p:txBody>
      </p:sp>
      <p:graphicFrame>
        <p:nvGraphicFramePr>
          <p:cNvPr id="4" name="Tabla 3">
            <a:extLst>
              <a:ext uri="{FF2B5EF4-FFF2-40B4-BE49-F238E27FC236}">
                <a16:creationId xmlns:a16="http://schemas.microsoft.com/office/drawing/2014/main" id="{CECC14F5-C536-4852-8CE5-4451C51921E0}"/>
              </a:ext>
            </a:extLst>
          </p:cNvPr>
          <p:cNvGraphicFramePr>
            <a:graphicFrameLocks noGrp="1"/>
          </p:cNvGraphicFramePr>
          <p:nvPr>
            <p:extLst>
              <p:ext uri="{D42A27DB-BD31-4B8C-83A1-F6EECF244321}">
                <p14:modId xmlns:p14="http://schemas.microsoft.com/office/powerpoint/2010/main" val="4058796326"/>
              </p:ext>
            </p:extLst>
          </p:nvPr>
        </p:nvGraphicFramePr>
        <p:xfrm>
          <a:off x="519285" y="530694"/>
          <a:ext cx="11153430" cy="5225415"/>
        </p:xfrm>
        <a:graphic>
          <a:graphicData uri="http://schemas.openxmlformats.org/drawingml/2006/table">
            <a:tbl>
              <a:tblPr/>
              <a:tblGrid>
                <a:gridCol w="3666571">
                  <a:extLst>
                    <a:ext uri="{9D8B030D-6E8A-4147-A177-3AD203B41FA5}">
                      <a16:colId xmlns:a16="http://schemas.microsoft.com/office/drawing/2014/main" val="767944482"/>
                    </a:ext>
                  </a:extLst>
                </a:gridCol>
                <a:gridCol w="1009036">
                  <a:extLst>
                    <a:ext uri="{9D8B030D-6E8A-4147-A177-3AD203B41FA5}">
                      <a16:colId xmlns:a16="http://schemas.microsoft.com/office/drawing/2014/main" val="3804679691"/>
                    </a:ext>
                  </a:extLst>
                </a:gridCol>
                <a:gridCol w="1676400">
                  <a:extLst>
                    <a:ext uri="{9D8B030D-6E8A-4147-A177-3AD203B41FA5}">
                      <a16:colId xmlns:a16="http://schemas.microsoft.com/office/drawing/2014/main" val="1754076106"/>
                    </a:ext>
                  </a:extLst>
                </a:gridCol>
                <a:gridCol w="1262842">
                  <a:extLst>
                    <a:ext uri="{9D8B030D-6E8A-4147-A177-3AD203B41FA5}">
                      <a16:colId xmlns:a16="http://schemas.microsoft.com/office/drawing/2014/main" val="1868153630"/>
                    </a:ext>
                  </a:extLst>
                </a:gridCol>
                <a:gridCol w="1212181">
                  <a:extLst>
                    <a:ext uri="{9D8B030D-6E8A-4147-A177-3AD203B41FA5}">
                      <a16:colId xmlns:a16="http://schemas.microsoft.com/office/drawing/2014/main" val="994229716"/>
                    </a:ext>
                  </a:extLst>
                </a:gridCol>
                <a:gridCol w="1113936">
                  <a:extLst>
                    <a:ext uri="{9D8B030D-6E8A-4147-A177-3AD203B41FA5}">
                      <a16:colId xmlns:a16="http://schemas.microsoft.com/office/drawing/2014/main" val="3549765904"/>
                    </a:ext>
                  </a:extLst>
                </a:gridCol>
                <a:gridCol w="1212464">
                  <a:extLst>
                    <a:ext uri="{9D8B030D-6E8A-4147-A177-3AD203B41FA5}">
                      <a16:colId xmlns:a16="http://schemas.microsoft.com/office/drawing/2014/main" val="1637206028"/>
                    </a:ext>
                  </a:extLst>
                </a:gridCol>
              </a:tblGrid>
              <a:tr h="140760">
                <a:tc>
                  <a:txBody>
                    <a:bodyPr/>
                    <a:lstStyle/>
                    <a:p>
                      <a:pPr algn="ctr" fontAlgn="b"/>
                      <a:r>
                        <a:rPr lang="es-CO" sz="1600" b="1" i="0" u="none" strike="noStrike" dirty="0">
                          <a:solidFill>
                            <a:srgbClr val="000000"/>
                          </a:solidFill>
                          <a:effectLst/>
                          <a:latin typeface="Calibri" panose="020F0502020204030204" pitchFamily="34" charset="0"/>
                        </a:rPr>
                        <a:t>FRENTE DE TRABAJO</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600" b="1" i="0" u="none" strike="noStrike" dirty="0">
                          <a:solidFill>
                            <a:srgbClr val="000000"/>
                          </a:solidFill>
                          <a:effectLst/>
                          <a:latin typeface="Calibri" panose="020F0502020204030204" pitchFamily="34" charset="0"/>
                        </a:rPr>
                        <a:t>FECHA FIN PLAN</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600" b="1" i="0" u="none" strike="noStrike" dirty="0">
                          <a:solidFill>
                            <a:srgbClr val="000000"/>
                          </a:solidFill>
                          <a:effectLst/>
                          <a:latin typeface="Calibri" panose="020F0502020204030204" pitchFamily="34" charset="0"/>
                        </a:rPr>
                        <a:t>AVANCE ANTERIOR</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600" b="1" i="0" u="none" strike="noStrike" dirty="0">
                          <a:solidFill>
                            <a:srgbClr val="000000"/>
                          </a:solidFill>
                          <a:effectLst/>
                          <a:latin typeface="Calibri" panose="020F0502020204030204" pitchFamily="34" charset="0"/>
                        </a:rPr>
                        <a:t>AVANCE ACTUAL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600" b="1" i="0" u="none" strike="noStrike" dirty="0">
                          <a:solidFill>
                            <a:srgbClr val="000000"/>
                          </a:solidFill>
                          <a:effectLst/>
                          <a:latin typeface="Calibri" panose="020F0502020204030204" pitchFamily="34" charset="0"/>
                        </a:rPr>
                        <a:t>AVANCE SEMANAL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600" b="1" i="0" u="none" strike="noStrike" dirty="0">
                          <a:solidFill>
                            <a:srgbClr val="000000"/>
                          </a:solidFill>
                          <a:effectLst/>
                          <a:latin typeface="Calibri" panose="020F0502020204030204" pitchFamily="34" charset="0"/>
                        </a:rPr>
                        <a:t>AVANCE ESPERADO ACTUAL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600" b="1" i="0" u="none" strike="noStrike" dirty="0">
                          <a:solidFill>
                            <a:srgbClr val="000000"/>
                          </a:solidFill>
                          <a:effectLst/>
                          <a:latin typeface="Calibri" panose="020F0502020204030204" pitchFamily="34" charset="0"/>
                        </a:rPr>
                        <a:t>DIFERENCIA AVANCE ESPERADO VS ACTUAL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2982881005"/>
                  </a:ext>
                </a:extLst>
              </a:tr>
              <a:tr h="433987">
                <a:tc>
                  <a:txBody>
                    <a:bodyPr/>
                    <a:lstStyle/>
                    <a:p>
                      <a:pPr algn="l" fontAlgn="b"/>
                      <a:r>
                        <a:rPr lang="es-ES" sz="1600" b="0" i="0" u="none" strike="noStrike" dirty="0">
                          <a:solidFill>
                            <a:schemeClr val="tx1"/>
                          </a:solidFill>
                          <a:effectLst/>
                          <a:latin typeface="Calibri" panose="020F0502020204030204" pitchFamily="34" charset="0"/>
                        </a:rPr>
                        <a:t>PROYECTO 1.  INTEGRACIÓN FACTURACIÓN, NÓMINA Y CARTERA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s-ES" sz="1600" b="0" i="0" u="none" strike="noStrike" dirty="0">
                          <a:solidFill>
                            <a:schemeClr val="tx1"/>
                          </a:solidFill>
                          <a:effectLst/>
                          <a:latin typeface="Calibri" panose="020F0502020204030204" pitchFamily="34" charset="0"/>
                        </a:rPr>
                        <a:t>31 oct 2018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chemeClr val="tx1"/>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chemeClr val="tx1"/>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1" i="0" u="none" strike="noStrike" dirty="0">
                          <a:solidFill>
                            <a:schemeClr val="tx1"/>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801900917"/>
                  </a:ext>
                </a:extLst>
              </a:tr>
              <a:tr h="250701">
                <a:tc>
                  <a:txBody>
                    <a:bodyPr/>
                    <a:lstStyle/>
                    <a:p>
                      <a:pPr algn="l" fontAlgn="b"/>
                      <a:r>
                        <a:rPr lang="es-CO" sz="1600" b="0" i="0" u="none" strike="noStrike" dirty="0">
                          <a:solidFill>
                            <a:schemeClr val="tx1"/>
                          </a:solidFill>
                          <a:effectLst/>
                          <a:latin typeface="Calibri" panose="020F0502020204030204" pitchFamily="34" charset="0"/>
                        </a:rPr>
                        <a:t>PROYECTO 2. CONTROL PROYECTOS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l" fontAlgn="b"/>
                      <a:r>
                        <a:rPr lang="es-CO" sz="1600" b="0" i="0" u="none" strike="noStrike" dirty="0">
                          <a:solidFill>
                            <a:schemeClr val="tx1"/>
                          </a:solidFill>
                          <a:effectLst/>
                          <a:latin typeface="Calibri" panose="020F0502020204030204" pitchFamily="34" charset="0"/>
                        </a:rPr>
                        <a:t>23 dic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rgbClr val="000000"/>
                          </a:solidFill>
                          <a:effectLst/>
                          <a:latin typeface="Calibri" panose="020F0502020204030204" pitchFamily="34" charset="0"/>
                        </a:rPr>
                        <a:t>32.05%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rgbClr val="000000"/>
                          </a:solidFill>
                          <a:effectLst/>
                          <a:latin typeface="Calibri" panose="020F0502020204030204" pitchFamily="34" charset="0"/>
                        </a:rPr>
                        <a:t>32.07%</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r" fontAlgn="b"/>
                      <a:r>
                        <a:rPr lang="es-CO" sz="1600" b="0" i="0" u="none" strike="noStrike" dirty="0">
                          <a:solidFill>
                            <a:schemeClr val="tx1"/>
                          </a:solidFill>
                          <a:effectLst/>
                          <a:latin typeface="Calibri" panose="020F0502020204030204" pitchFamily="34" charset="0"/>
                        </a:rPr>
                        <a:t>0.02%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29.06%</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r" fontAlgn="b"/>
                      <a:r>
                        <a:rPr lang="es-CO" sz="1600" b="1" i="0" u="none" strike="noStrike" dirty="0">
                          <a:solidFill>
                            <a:schemeClr val="accent6"/>
                          </a:solidFill>
                          <a:effectLst/>
                          <a:latin typeface="Calibri" panose="020F0502020204030204" pitchFamily="34" charset="0"/>
                        </a:rPr>
                        <a:t>3.01%</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949924961"/>
                  </a:ext>
                </a:extLst>
              </a:tr>
              <a:tr h="140760">
                <a:tc>
                  <a:txBody>
                    <a:bodyPr/>
                    <a:lstStyle/>
                    <a:p>
                      <a:pPr algn="l" fontAlgn="b"/>
                      <a:r>
                        <a:rPr lang="es-CO" sz="1600" b="0" i="0" u="none" strike="noStrike" dirty="0">
                          <a:solidFill>
                            <a:schemeClr val="tx1"/>
                          </a:solidFill>
                          <a:effectLst/>
                          <a:latin typeface="Calibri" panose="020F0502020204030204" pitchFamily="34" charset="0"/>
                        </a:rPr>
                        <a:t>PROYECTO 3. APRENDIZ PRECIOS (FASE 1 ANÁLISIS INFOR.)</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fontAlgn="b"/>
                      <a:r>
                        <a:rPr lang="es-CO" sz="1600" b="0" i="0" u="none" strike="noStrike" dirty="0">
                          <a:solidFill>
                            <a:schemeClr val="tx1"/>
                          </a:solidFill>
                          <a:effectLst/>
                          <a:latin typeface="Calibri" panose="020F0502020204030204" pitchFamily="34" charset="0"/>
                        </a:rPr>
                        <a:t>20 sept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chemeClr val="tx1"/>
                          </a:solidFill>
                          <a:effectLst/>
                          <a:latin typeface="Calibri" panose="020F0502020204030204" pitchFamily="34" charset="0"/>
                        </a:rPr>
                        <a:t>58%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chemeClr val="tx1"/>
                          </a:solidFill>
                          <a:effectLst/>
                          <a:latin typeface="Calibri" panose="020F0502020204030204" pitchFamily="34" charset="0"/>
                        </a:rPr>
                        <a:t>58%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r" fontAlgn="b"/>
                      <a:r>
                        <a:rPr lang="es-CO" sz="1600" b="0" i="0" u="none" strike="noStrike" dirty="0">
                          <a:solidFill>
                            <a:schemeClr val="tx1"/>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r" fontAlgn="b"/>
                      <a:r>
                        <a:rPr lang="es-CO" sz="1600" b="0" i="0" u="none" strike="noStrike" dirty="0">
                          <a:solidFill>
                            <a:schemeClr val="tx1"/>
                          </a:solidFill>
                          <a:effectLst/>
                          <a:latin typeface="Calibri" panose="020F0502020204030204" pitchFamily="34" charset="0"/>
                        </a:rPr>
                        <a:t>54.19%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r" fontAlgn="b"/>
                      <a:r>
                        <a:rPr lang="es-CO" sz="1600" b="1" i="0" u="none" strike="noStrike" dirty="0">
                          <a:solidFill>
                            <a:schemeClr val="accent6"/>
                          </a:solidFill>
                          <a:effectLst/>
                          <a:latin typeface="Calibri" panose="020F0502020204030204" pitchFamily="34" charset="0"/>
                        </a:rPr>
                        <a:t>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07797405"/>
                  </a:ext>
                </a:extLst>
              </a:tr>
              <a:tr h="247426">
                <a:tc>
                  <a:txBody>
                    <a:bodyPr/>
                    <a:lstStyle/>
                    <a:p>
                      <a:pPr algn="l" fontAlgn="b"/>
                      <a:r>
                        <a:rPr lang="es-CO" sz="1600" b="0" i="0" u="none" strike="noStrike" dirty="0">
                          <a:solidFill>
                            <a:schemeClr val="tx1"/>
                          </a:solidFill>
                          <a:effectLst/>
                          <a:latin typeface="Calibri" panose="020F0502020204030204" pitchFamily="34" charset="0"/>
                        </a:rPr>
                        <a:t>PROYECTO 4. PILOTO APRENDIZ FORMATOS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fontAlgn="b"/>
                      <a:r>
                        <a:rPr lang="es-CO" sz="1600" b="0" i="0" u="none" strike="noStrike" dirty="0">
                          <a:solidFill>
                            <a:schemeClr val="tx1"/>
                          </a:solidFill>
                          <a:effectLst/>
                          <a:latin typeface="Calibri" panose="020F0502020204030204" pitchFamily="34" charset="0"/>
                        </a:rPr>
                        <a:t>12 dic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chemeClr val="tx1"/>
                          </a:solidFill>
                          <a:effectLst/>
                          <a:latin typeface="Calibri" panose="020F0502020204030204" pitchFamily="34" charset="0"/>
                        </a:rPr>
                        <a:t>48.62%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chemeClr val="tx1"/>
                          </a:solidFill>
                          <a:effectLst/>
                          <a:latin typeface="Calibri" panose="020F0502020204030204" pitchFamily="34" charset="0"/>
                        </a:rPr>
                        <a:t>48.62%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r" fontAlgn="b"/>
                      <a:r>
                        <a:rPr lang="es-CO" sz="1600" b="0" i="0" u="none" strike="noStrike" dirty="0">
                          <a:solidFill>
                            <a:schemeClr val="tx1"/>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r" fontAlgn="b"/>
                      <a:r>
                        <a:rPr lang="es-CO" sz="1600" b="0" i="0" u="none" strike="noStrike" dirty="0">
                          <a:solidFill>
                            <a:schemeClr val="tx1"/>
                          </a:solidFill>
                          <a:effectLst/>
                          <a:latin typeface="Calibri" panose="020F0502020204030204" pitchFamily="34" charset="0"/>
                        </a:rPr>
                        <a:t>41.73%</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r" fontAlgn="b"/>
                      <a:r>
                        <a:rPr lang="es-CO" sz="1600" b="1" i="0" u="none" strike="noStrike" dirty="0">
                          <a:solidFill>
                            <a:schemeClr val="accent6"/>
                          </a:solidFill>
                          <a:effectLst/>
                          <a:latin typeface="Calibri" panose="020F0502020204030204" pitchFamily="34" charset="0"/>
                        </a:rPr>
                        <a:t>6.88%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426329279"/>
                  </a:ext>
                </a:extLst>
              </a:tr>
              <a:tr h="140760">
                <a:tc>
                  <a:txBody>
                    <a:bodyPr/>
                    <a:lstStyle/>
                    <a:p>
                      <a:pPr algn="l" fontAlgn="b"/>
                      <a:r>
                        <a:rPr lang="es-CO" sz="1600" b="0" i="0" u="none" strike="noStrike" dirty="0">
                          <a:solidFill>
                            <a:schemeClr val="tx1"/>
                          </a:solidFill>
                          <a:effectLst/>
                          <a:latin typeface="Calibri" panose="020F0502020204030204" pitchFamily="34" charset="0"/>
                        </a:rPr>
                        <a:t>PROYECTO 5. CALIFICACIÓN CONTRATISTAS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l" fontAlgn="b"/>
                      <a:r>
                        <a:rPr lang="es-CO" sz="1600" b="0" i="0" u="none" strike="noStrike" dirty="0">
                          <a:solidFill>
                            <a:schemeClr val="tx1"/>
                          </a:solidFill>
                          <a:effectLst/>
                          <a:latin typeface="Calibri" panose="020F0502020204030204" pitchFamily="34" charset="0"/>
                        </a:rPr>
                        <a:t>9 </a:t>
                      </a:r>
                      <a:r>
                        <a:rPr lang="es-CO" sz="1600" b="0" i="0" u="none" strike="noStrike" dirty="0" err="1">
                          <a:solidFill>
                            <a:schemeClr val="tx1"/>
                          </a:solidFill>
                          <a:effectLst/>
                          <a:latin typeface="Calibri" panose="020F0502020204030204" pitchFamily="34" charset="0"/>
                        </a:rPr>
                        <a:t>ago</a:t>
                      </a:r>
                      <a:r>
                        <a:rPr lang="es-CO" sz="1600" b="0" i="0" u="none" strike="noStrike" dirty="0">
                          <a:solidFill>
                            <a:schemeClr val="tx1"/>
                          </a:solidFill>
                          <a:effectLst/>
                          <a:latin typeface="Calibri" panose="020F0502020204030204" pitchFamily="34" charset="0"/>
                        </a:rPr>
                        <a:t>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chemeClr val="tx1"/>
                          </a:solidFill>
                          <a:effectLst/>
                          <a:latin typeface="Calibri" panose="020F0502020204030204" pitchFamily="34" charset="0"/>
                        </a:rPr>
                        <a:t>52.11%</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chemeClr val="tx1"/>
                          </a:solidFill>
                          <a:effectLst/>
                          <a:latin typeface="Calibri" panose="020F0502020204030204" pitchFamily="34" charset="0"/>
                        </a:rPr>
                        <a:t>59.73%</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chemeClr val="tx1"/>
                          </a:solidFill>
                          <a:effectLst/>
                          <a:latin typeface="Calibri" panose="020F0502020204030204" pitchFamily="34" charset="0"/>
                        </a:rPr>
                        <a:t>7.62%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chemeClr val="tx1"/>
                          </a:solidFill>
                          <a:effectLst/>
                          <a:latin typeface="Calibri" panose="020F0502020204030204" pitchFamily="34" charset="0"/>
                        </a:rPr>
                        <a:t>61.01%</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1" i="0" u="none" strike="noStrike" dirty="0">
                          <a:solidFill>
                            <a:srgbClr val="C00000"/>
                          </a:solidFill>
                          <a:effectLst/>
                          <a:latin typeface="Calibri" panose="020F0502020204030204" pitchFamily="34" charset="0"/>
                        </a:rPr>
                        <a:t>-1.28%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702184303"/>
                  </a:ext>
                </a:extLst>
              </a:tr>
              <a:tr h="140760">
                <a:tc>
                  <a:txBody>
                    <a:bodyPr/>
                    <a:lstStyle/>
                    <a:p>
                      <a:pPr algn="l" fontAlgn="b"/>
                      <a:r>
                        <a:rPr lang="es-CO" sz="1600" b="0" i="0" u="none" strike="noStrike" dirty="0">
                          <a:solidFill>
                            <a:schemeClr val="tx1"/>
                          </a:solidFill>
                          <a:effectLst/>
                          <a:latin typeface="Calibri" panose="020F0502020204030204" pitchFamily="34" charset="0"/>
                        </a:rPr>
                        <a:t>PROYECTO 6. REPORTEADOR SISTEMA DE INDICADORES DE GESTIÓN</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s-CO" sz="1600" b="0" i="0" u="none" strike="noStrike" dirty="0">
                          <a:solidFill>
                            <a:schemeClr val="tx1"/>
                          </a:solidFill>
                          <a:effectLst/>
                          <a:latin typeface="Calibri" panose="020F0502020204030204" pitchFamily="34" charset="0"/>
                        </a:rPr>
                        <a:t>8 mar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1" i="0" u="none" strike="noStrike" dirty="0">
                          <a:solidFill>
                            <a:schemeClr val="tx1"/>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896349912"/>
                  </a:ext>
                </a:extLst>
              </a:tr>
              <a:tr h="140760">
                <a:tc>
                  <a:txBody>
                    <a:bodyPr/>
                    <a:lstStyle/>
                    <a:p>
                      <a:pPr algn="l" fontAlgn="b"/>
                      <a:r>
                        <a:rPr lang="es-CO" sz="1600" b="0" i="0" u="none" strike="noStrike" dirty="0">
                          <a:solidFill>
                            <a:srgbClr val="000000"/>
                          </a:solidFill>
                          <a:effectLst/>
                          <a:latin typeface="Calibri" panose="020F0502020204030204" pitchFamily="34" charset="0"/>
                        </a:rPr>
                        <a:t>PROYECTO 9. PLANIFICACIÓN DE NEGOCIO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fontAlgn="b"/>
                      <a:r>
                        <a:rPr lang="es-CO" sz="1600" b="0"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98%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98%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r" fontAlgn="b"/>
                      <a:r>
                        <a:rPr lang="es-CO" sz="1600" b="1"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287029893"/>
                  </a:ext>
                </a:extLst>
              </a:tr>
              <a:tr h="140760">
                <a:tc>
                  <a:txBody>
                    <a:bodyPr/>
                    <a:lstStyle/>
                    <a:p>
                      <a:pPr algn="l" fontAlgn="b"/>
                      <a:r>
                        <a:rPr lang="es-CO" sz="1600" b="0" i="0" u="none" strike="noStrike" dirty="0">
                          <a:solidFill>
                            <a:srgbClr val="000000"/>
                          </a:solidFill>
                          <a:effectLst/>
                          <a:latin typeface="Calibri" panose="020F0502020204030204" pitchFamily="34" charset="0"/>
                        </a:rPr>
                        <a:t>PROYECTO 10. REPLANIFCACIÓN TRIMESTRAL DE NEGOCIO</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s-CO" sz="1600" b="0"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rgbClr val="000000"/>
                          </a:solidFill>
                          <a:effectLst/>
                          <a:latin typeface="Calibri" panose="020F0502020204030204" pitchFamily="34" charset="0"/>
                        </a:rPr>
                        <a:t>47%</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rgbClr val="000000"/>
                          </a:solidFill>
                          <a:effectLst/>
                          <a:latin typeface="Calibri" panose="020F0502020204030204" pitchFamily="34" charset="0"/>
                        </a:rPr>
                        <a:t>54.45%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rgbClr val="000000"/>
                          </a:solidFill>
                          <a:effectLst/>
                          <a:latin typeface="Calibri" panose="020F0502020204030204" pitchFamily="34" charset="0"/>
                        </a:rPr>
                        <a:t>7.45%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rgbClr val="000000"/>
                          </a:solidFill>
                          <a:effectLst/>
                          <a:latin typeface="Calibri" panose="020F0502020204030204" pitchFamily="34" charset="0"/>
                        </a:rPr>
                        <a:t>53.11%</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1" i="0" u="none" strike="noStrike" dirty="0">
                          <a:solidFill>
                            <a:schemeClr val="accent6"/>
                          </a:solidFill>
                          <a:effectLst/>
                          <a:latin typeface="Calibri" panose="020F0502020204030204" pitchFamily="34" charset="0"/>
                        </a:rPr>
                        <a:t>1.34%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61770855"/>
                  </a:ext>
                </a:extLst>
              </a:tr>
              <a:tr h="140760">
                <a:tc>
                  <a:txBody>
                    <a:bodyPr/>
                    <a:lstStyle/>
                    <a:p>
                      <a:pPr algn="l" fontAlgn="b"/>
                      <a:r>
                        <a:rPr lang="es-CO" sz="1600" b="0" i="0" u="none" strike="noStrike" dirty="0">
                          <a:solidFill>
                            <a:srgbClr val="000000"/>
                          </a:solidFill>
                          <a:effectLst/>
                          <a:latin typeface="Calibri" panose="020F0502020204030204" pitchFamily="34" charset="0"/>
                        </a:rPr>
                        <a:t>PROYECTO 11. DIAGNÓSTICO PSL (ANALÍTICA – TECNOLOGÍA)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s-CO" sz="1600" b="0" i="0" u="none" strike="noStrike" dirty="0">
                          <a:solidFill>
                            <a:srgbClr val="000000"/>
                          </a:solidFill>
                          <a:effectLst/>
                          <a:latin typeface="Calibri" panose="020F0502020204030204" pitchFamily="34" charset="0"/>
                        </a:rPr>
                        <a:t>25/06/2019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rgbClr val="000000"/>
                          </a:solidFill>
                          <a:effectLst/>
                          <a:latin typeface="Calibri" panose="020F0502020204030204" pitchFamily="34" charset="0"/>
                        </a:rPr>
                        <a:t>38.82%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rgbClr val="000000"/>
                          </a:solidFill>
                          <a:effectLst/>
                          <a:latin typeface="Calibri" panose="020F0502020204030204" pitchFamily="34" charset="0"/>
                        </a:rPr>
                        <a:t>44.21%</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rgbClr val="000000"/>
                          </a:solidFill>
                          <a:effectLst/>
                          <a:latin typeface="Calibri" panose="020F0502020204030204" pitchFamily="34" charset="0"/>
                        </a:rPr>
                        <a:t>5.39%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rgbClr val="000000"/>
                          </a:solidFill>
                          <a:effectLst/>
                          <a:latin typeface="Calibri" panose="020F0502020204030204" pitchFamily="34" charset="0"/>
                        </a:rPr>
                        <a:t>48.61%</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1" i="0" u="none" strike="noStrike" dirty="0">
                          <a:solidFill>
                            <a:srgbClr val="C00000"/>
                          </a:solidFill>
                          <a:effectLst/>
                          <a:latin typeface="Calibri" panose="020F0502020204030204" pitchFamily="34" charset="0"/>
                        </a:rPr>
                        <a:t>-4.39%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817002745"/>
                  </a:ext>
                </a:extLst>
              </a:tr>
              <a:tr h="14076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rgbClr val="000000"/>
                          </a:solidFill>
                          <a:effectLst/>
                          <a:latin typeface="Calibri" panose="020F0502020204030204" pitchFamily="34" charset="0"/>
                        </a:rPr>
                        <a:t>PROYECTO 7. OBSERVATORIO DE MERCADOS</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accent2"/>
                    </a:solidFill>
                  </a:tcPr>
                </a:tc>
                <a:tc>
                  <a:txBody>
                    <a:bodyPr/>
                    <a:lstStyle/>
                    <a:p>
                      <a:pPr algn="l" fontAlgn="b"/>
                      <a:r>
                        <a:rPr lang="es-CO" sz="1600" b="0"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accent2"/>
                    </a:solidFill>
                  </a:tcPr>
                </a:tc>
                <a:tc>
                  <a:txBody>
                    <a:bodyPr/>
                    <a:lstStyle/>
                    <a:p>
                      <a:pPr algn="r" fontAlgn="b"/>
                      <a:r>
                        <a:rPr lang="es-CO" sz="1600" b="0" i="0" u="none" strike="noStrike" dirty="0">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accent2"/>
                    </a:solidFill>
                  </a:tcPr>
                </a:tc>
                <a:tc>
                  <a:txBody>
                    <a:bodyPr/>
                    <a:lstStyle/>
                    <a:p>
                      <a:pPr algn="r" fontAlgn="b"/>
                      <a:r>
                        <a:rPr lang="es-CO" sz="1600" b="0" i="0" u="none" strike="noStrike" dirty="0">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accent2"/>
                    </a:solidFill>
                  </a:tcPr>
                </a:tc>
                <a:tc>
                  <a:txBody>
                    <a:bodyPr/>
                    <a:lstStyle/>
                    <a:p>
                      <a:pPr algn="r" fontAlgn="b"/>
                      <a:r>
                        <a:rPr lang="es-CO" sz="1600" b="0" i="0" u="none" strike="noStrike" dirty="0">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accent2"/>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chemeClr val="tx1"/>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accent2"/>
                    </a:solidFill>
                  </a:tcPr>
                </a:tc>
                <a:tc>
                  <a:txBody>
                    <a:bodyPr/>
                    <a:lstStyle/>
                    <a:p>
                      <a:pPr algn="r" fontAlgn="b"/>
                      <a:r>
                        <a:rPr lang="es-CO" sz="1600" b="1" i="0" u="none" strike="noStrike" dirty="0">
                          <a:solidFill>
                            <a:schemeClr val="tx1"/>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1257740149"/>
                  </a:ext>
                </a:extLst>
              </a:tr>
            </a:tbl>
          </a:graphicData>
        </a:graphic>
      </p:graphicFrame>
      <p:sp>
        <p:nvSpPr>
          <p:cNvPr id="5" name="Rectángulo 4">
            <a:extLst>
              <a:ext uri="{FF2B5EF4-FFF2-40B4-BE49-F238E27FC236}">
                <a16:creationId xmlns:a16="http://schemas.microsoft.com/office/drawing/2014/main" id="{DE778421-F730-4AD2-A4B4-189A7605E503}"/>
              </a:ext>
            </a:extLst>
          </p:cNvPr>
          <p:cNvSpPr/>
          <p:nvPr/>
        </p:nvSpPr>
        <p:spPr>
          <a:xfrm>
            <a:off x="8319994" y="6620745"/>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Rectángulo 5">
            <a:extLst>
              <a:ext uri="{FF2B5EF4-FFF2-40B4-BE49-F238E27FC236}">
                <a16:creationId xmlns:a16="http://schemas.microsoft.com/office/drawing/2014/main" id="{A070330C-EA1B-49B9-993E-2AD15D53C1C3}"/>
              </a:ext>
            </a:extLst>
          </p:cNvPr>
          <p:cNvSpPr/>
          <p:nvPr/>
        </p:nvSpPr>
        <p:spPr>
          <a:xfrm>
            <a:off x="10496238" y="6654016"/>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CuadroTexto 6">
            <a:extLst>
              <a:ext uri="{FF2B5EF4-FFF2-40B4-BE49-F238E27FC236}">
                <a16:creationId xmlns:a16="http://schemas.microsoft.com/office/drawing/2014/main" id="{17773396-925C-4321-891A-B3704603B400}"/>
              </a:ext>
            </a:extLst>
          </p:cNvPr>
          <p:cNvSpPr txBox="1"/>
          <p:nvPr/>
        </p:nvSpPr>
        <p:spPr>
          <a:xfrm>
            <a:off x="8594883" y="6550871"/>
            <a:ext cx="1763806" cy="307777"/>
          </a:xfrm>
          <a:prstGeom prst="rect">
            <a:avLst/>
          </a:prstGeom>
          <a:noFill/>
        </p:spPr>
        <p:txBody>
          <a:bodyPr wrap="square" rtlCol="0">
            <a:spAutoFit/>
          </a:bodyPr>
          <a:lstStyle/>
          <a:p>
            <a:r>
              <a:rPr lang="es-CO" sz="1400" dirty="0"/>
              <a:t>En avance sin atraso</a:t>
            </a:r>
          </a:p>
        </p:txBody>
      </p:sp>
      <p:sp>
        <p:nvSpPr>
          <p:cNvPr id="8" name="CuadroTexto 7">
            <a:extLst>
              <a:ext uri="{FF2B5EF4-FFF2-40B4-BE49-F238E27FC236}">
                <a16:creationId xmlns:a16="http://schemas.microsoft.com/office/drawing/2014/main" id="{FFED7AE9-B3DF-439F-B5CD-D0AB0B9DAB1D}"/>
              </a:ext>
            </a:extLst>
          </p:cNvPr>
          <p:cNvSpPr txBox="1"/>
          <p:nvPr/>
        </p:nvSpPr>
        <p:spPr>
          <a:xfrm>
            <a:off x="10785375" y="6562380"/>
            <a:ext cx="930029" cy="313310"/>
          </a:xfrm>
          <a:prstGeom prst="rect">
            <a:avLst/>
          </a:prstGeom>
          <a:noFill/>
        </p:spPr>
        <p:txBody>
          <a:bodyPr wrap="square" rtlCol="0">
            <a:spAutoFit/>
          </a:bodyPr>
          <a:lstStyle/>
          <a:p>
            <a:r>
              <a:rPr lang="es-CO" sz="1400" dirty="0"/>
              <a:t>Finalizado</a:t>
            </a:r>
          </a:p>
        </p:txBody>
      </p:sp>
      <p:sp>
        <p:nvSpPr>
          <p:cNvPr id="13" name="Rectángulo 12">
            <a:extLst>
              <a:ext uri="{FF2B5EF4-FFF2-40B4-BE49-F238E27FC236}">
                <a16:creationId xmlns:a16="http://schemas.microsoft.com/office/drawing/2014/main" id="{71097132-6FF6-41A7-860D-FBADCB416797}"/>
              </a:ext>
            </a:extLst>
          </p:cNvPr>
          <p:cNvSpPr/>
          <p:nvPr/>
        </p:nvSpPr>
        <p:spPr>
          <a:xfrm>
            <a:off x="6205401" y="6632270"/>
            <a:ext cx="302602" cy="16326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4" name="CuadroTexto 13">
            <a:extLst>
              <a:ext uri="{FF2B5EF4-FFF2-40B4-BE49-F238E27FC236}">
                <a16:creationId xmlns:a16="http://schemas.microsoft.com/office/drawing/2014/main" id="{5D4D97B8-4994-451D-860B-310F1529AEBE}"/>
              </a:ext>
            </a:extLst>
          </p:cNvPr>
          <p:cNvSpPr txBox="1"/>
          <p:nvPr/>
        </p:nvSpPr>
        <p:spPr>
          <a:xfrm>
            <a:off x="6480290" y="6562396"/>
            <a:ext cx="1763806" cy="307777"/>
          </a:xfrm>
          <a:prstGeom prst="rect">
            <a:avLst/>
          </a:prstGeom>
          <a:noFill/>
        </p:spPr>
        <p:txBody>
          <a:bodyPr wrap="square" rtlCol="0">
            <a:spAutoFit/>
          </a:bodyPr>
          <a:lstStyle/>
          <a:p>
            <a:r>
              <a:rPr lang="es-CO" sz="1400" dirty="0"/>
              <a:t>En avance con atraso</a:t>
            </a:r>
          </a:p>
        </p:txBody>
      </p:sp>
      <p:sp>
        <p:nvSpPr>
          <p:cNvPr id="10" name="Rectángulo 9">
            <a:extLst>
              <a:ext uri="{FF2B5EF4-FFF2-40B4-BE49-F238E27FC236}">
                <a16:creationId xmlns:a16="http://schemas.microsoft.com/office/drawing/2014/main" id="{729EDC0C-0D24-43DA-8F8E-DA61103D70DE}"/>
              </a:ext>
            </a:extLst>
          </p:cNvPr>
          <p:cNvSpPr/>
          <p:nvPr/>
        </p:nvSpPr>
        <p:spPr>
          <a:xfrm>
            <a:off x="4665684" y="6620745"/>
            <a:ext cx="302602" cy="16326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CuadroTexto 10">
            <a:extLst>
              <a:ext uri="{FF2B5EF4-FFF2-40B4-BE49-F238E27FC236}">
                <a16:creationId xmlns:a16="http://schemas.microsoft.com/office/drawing/2014/main" id="{BDF33FA2-A6B5-448B-B583-A35B29DB004E}"/>
              </a:ext>
            </a:extLst>
          </p:cNvPr>
          <p:cNvSpPr txBox="1"/>
          <p:nvPr/>
        </p:nvSpPr>
        <p:spPr>
          <a:xfrm>
            <a:off x="4940573" y="6550871"/>
            <a:ext cx="1188930" cy="307777"/>
          </a:xfrm>
          <a:prstGeom prst="rect">
            <a:avLst/>
          </a:prstGeom>
          <a:noFill/>
        </p:spPr>
        <p:txBody>
          <a:bodyPr wrap="square" rtlCol="0">
            <a:spAutoFit/>
          </a:bodyPr>
          <a:lstStyle/>
          <a:p>
            <a:r>
              <a:rPr lang="es-CO" sz="1400" dirty="0"/>
              <a:t>Sin avance</a:t>
            </a:r>
          </a:p>
        </p:txBody>
      </p:sp>
      <p:sp>
        <p:nvSpPr>
          <p:cNvPr id="12" name="CuadroTexto 11">
            <a:extLst>
              <a:ext uri="{FF2B5EF4-FFF2-40B4-BE49-F238E27FC236}">
                <a16:creationId xmlns:a16="http://schemas.microsoft.com/office/drawing/2014/main" id="{7584FA22-00DB-472C-A36D-2883042DDE66}"/>
              </a:ext>
            </a:extLst>
          </p:cNvPr>
          <p:cNvSpPr txBox="1"/>
          <p:nvPr/>
        </p:nvSpPr>
        <p:spPr>
          <a:xfrm>
            <a:off x="497368" y="5779162"/>
            <a:ext cx="11153430" cy="738664"/>
          </a:xfrm>
          <a:prstGeom prst="rect">
            <a:avLst/>
          </a:prstGeom>
          <a:noFill/>
        </p:spPr>
        <p:txBody>
          <a:bodyPr wrap="square" rtlCol="0">
            <a:spAutoFit/>
          </a:bodyPr>
          <a:lstStyle/>
          <a:p>
            <a:r>
              <a:rPr lang="es-CO" sz="1400" dirty="0">
                <a:solidFill>
                  <a:srgbClr val="000000"/>
                </a:solidFill>
                <a:latin typeface="Calibri" panose="020F0502020204030204" pitchFamily="34" charset="0"/>
              </a:rPr>
              <a:t>*</a:t>
            </a:r>
            <a:r>
              <a:rPr lang="es-CO" sz="1400" dirty="0"/>
              <a:t>Dada la naturaleza del ejercicio de planificación no se establecieron fechas esperadas de finalización, y por lo tanto, no se incluye el avance esperado</a:t>
            </a:r>
          </a:p>
          <a:p>
            <a:r>
              <a:rPr lang="es-CO" sz="1400" dirty="0"/>
              <a:t>***El proyecto no se planificó en su fase inicial, y por lo tanto, no tiene una fecha de finalización</a:t>
            </a:r>
          </a:p>
          <a:p>
            <a:r>
              <a:rPr lang="es-CO" sz="1400" dirty="0"/>
              <a:t>**Se encuentra en su fase de concepción</a:t>
            </a:r>
          </a:p>
        </p:txBody>
      </p:sp>
      <p:sp>
        <p:nvSpPr>
          <p:cNvPr id="17" name="Rectángulo 16">
            <a:extLst>
              <a:ext uri="{FF2B5EF4-FFF2-40B4-BE49-F238E27FC236}">
                <a16:creationId xmlns:a16="http://schemas.microsoft.com/office/drawing/2014/main" id="{7F32F002-9506-46BD-B80F-C6397FB74091}"/>
              </a:ext>
            </a:extLst>
          </p:cNvPr>
          <p:cNvSpPr/>
          <p:nvPr/>
        </p:nvSpPr>
        <p:spPr>
          <a:xfrm>
            <a:off x="1491538" y="6611325"/>
            <a:ext cx="302602" cy="163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8" name="CuadroTexto 17">
            <a:extLst>
              <a:ext uri="{FF2B5EF4-FFF2-40B4-BE49-F238E27FC236}">
                <a16:creationId xmlns:a16="http://schemas.microsoft.com/office/drawing/2014/main" id="{F6157F07-CA96-40DD-B575-14FA403AB8AF}"/>
              </a:ext>
            </a:extLst>
          </p:cNvPr>
          <p:cNvSpPr txBox="1"/>
          <p:nvPr/>
        </p:nvSpPr>
        <p:spPr>
          <a:xfrm>
            <a:off x="1876269" y="6515469"/>
            <a:ext cx="2713517" cy="307777"/>
          </a:xfrm>
          <a:prstGeom prst="rect">
            <a:avLst/>
          </a:prstGeom>
          <a:noFill/>
        </p:spPr>
        <p:txBody>
          <a:bodyPr wrap="square" rtlCol="0">
            <a:spAutoFit/>
          </a:bodyPr>
          <a:lstStyle/>
          <a:p>
            <a:r>
              <a:rPr lang="es-CO" sz="1400" dirty="0"/>
              <a:t>Reprogramado parcialmente</a:t>
            </a:r>
          </a:p>
        </p:txBody>
      </p:sp>
    </p:spTree>
    <p:extLst>
      <p:ext uri="{BB962C8B-B14F-4D97-AF65-F5344CB8AC3E}">
        <p14:creationId xmlns:p14="http://schemas.microsoft.com/office/powerpoint/2010/main" val="1156991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2308324"/>
          </a:xfrm>
          <a:prstGeom prst="rect">
            <a:avLst/>
          </a:prstGeom>
          <a:noFill/>
        </p:spPr>
        <p:txBody>
          <a:bodyPr wrap="square" rtlCol="0">
            <a:spAutoFit/>
          </a:bodyPr>
          <a:lstStyle/>
          <a:p>
            <a:pPr algn="ctr"/>
            <a:r>
              <a:rPr lang="es-ES" sz="7200" dirty="0"/>
              <a:t>PROYECTO 2. CONTROL PROYECTOS</a:t>
            </a:r>
            <a:endParaRPr lang="es-CO" sz="7200" dirty="0"/>
          </a:p>
        </p:txBody>
      </p:sp>
    </p:spTree>
    <p:extLst>
      <p:ext uri="{BB962C8B-B14F-4D97-AF65-F5344CB8AC3E}">
        <p14:creationId xmlns:p14="http://schemas.microsoft.com/office/powerpoint/2010/main" val="1867695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54079" y="204068"/>
            <a:ext cx="11718757" cy="1323439"/>
          </a:xfrm>
          <a:prstGeom prst="rect">
            <a:avLst/>
          </a:prstGeom>
          <a:noFill/>
        </p:spPr>
        <p:txBody>
          <a:bodyPr wrap="square" rtlCol="0">
            <a:spAutoFit/>
          </a:bodyPr>
          <a:lstStyle/>
          <a:p>
            <a:pPr algn="just"/>
            <a:r>
              <a:rPr lang="es-CO" sz="1600" b="1" dirty="0"/>
              <a:t>AVANCE ESTIMADO: 32.07%</a:t>
            </a:r>
          </a:p>
          <a:p>
            <a:pPr algn="just"/>
            <a:r>
              <a:rPr lang="es-CO" sz="1600" b="1" dirty="0"/>
              <a:t>ETAPA ACTUAL -&gt; DISEÑO (INICIO 1 DE NOVIEMBRE 2018 – FIN 10 DE JUNIO 2019)</a:t>
            </a:r>
          </a:p>
          <a:p>
            <a:pPr marL="285750" indent="-285750" algn="just">
              <a:buFont typeface="Arial" panose="020B0604020202020204" pitchFamily="34" charset="0"/>
              <a:buChar char="•"/>
            </a:pPr>
            <a:r>
              <a:rPr lang="es-CO" sz="1600" dirty="0"/>
              <a:t>SE REPROGRAMÓ EL PROYECTO DE ACUERDO CON LAS ACTIVIDADES INCLUIDAS PARA LA INTEGRACIÓN CON REVIT</a:t>
            </a:r>
          </a:p>
          <a:p>
            <a:pPr marL="285750" indent="-285750" algn="just">
              <a:buFont typeface="Arial" panose="020B0604020202020204" pitchFamily="34" charset="0"/>
              <a:buChar char="•"/>
            </a:pPr>
            <a:r>
              <a:rPr lang="es-CO" sz="1600" dirty="0"/>
              <a:t>SE AVANZÓ EN LA INVESTIGACIÓN PARA LA ARTICULACIÓN CON REVIT.</a:t>
            </a:r>
          </a:p>
          <a:p>
            <a:pPr algn="just"/>
            <a:endParaRPr lang="es-CO" sz="1600" b="1" dirty="0"/>
          </a:p>
        </p:txBody>
      </p:sp>
      <p:sp>
        <p:nvSpPr>
          <p:cNvPr id="4" name="Rectángulo 3">
            <a:extLst>
              <a:ext uri="{FF2B5EF4-FFF2-40B4-BE49-F238E27FC236}">
                <a16:creationId xmlns:a16="http://schemas.microsoft.com/office/drawing/2014/main" id="{7D687017-6323-4CD0-82B5-8E7DD54CEBA5}"/>
              </a:ext>
            </a:extLst>
          </p:cNvPr>
          <p:cNvSpPr/>
          <p:nvPr/>
        </p:nvSpPr>
        <p:spPr>
          <a:xfrm>
            <a:off x="254079" y="4578521"/>
            <a:ext cx="1962973" cy="369332"/>
          </a:xfrm>
          <a:prstGeom prst="rect">
            <a:avLst/>
          </a:prstGeom>
        </p:spPr>
        <p:txBody>
          <a:bodyPr wrap="none">
            <a:spAutoFit/>
          </a:bodyPr>
          <a:lstStyle/>
          <a:p>
            <a:r>
              <a:rPr lang="es-CO" b="1" dirty="0"/>
              <a:t>POR ETAPAS FASES</a:t>
            </a:r>
          </a:p>
        </p:txBody>
      </p:sp>
      <p:sp>
        <p:nvSpPr>
          <p:cNvPr id="5" name="Rectángulo 4">
            <a:extLst>
              <a:ext uri="{FF2B5EF4-FFF2-40B4-BE49-F238E27FC236}">
                <a16:creationId xmlns:a16="http://schemas.microsoft.com/office/drawing/2014/main" id="{323A6450-AEEE-48B2-ADF7-7A23B46AE7AD}"/>
              </a:ext>
            </a:extLst>
          </p:cNvPr>
          <p:cNvSpPr/>
          <p:nvPr/>
        </p:nvSpPr>
        <p:spPr>
          <a:xfrm>
            <a:off x="6096000" y="3613137"/>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Rectángulo 5">
            <a:extLst>
              <a:ext uri="{FF2B5EF4-FFF2-40B4-BE49-F238E27FC236}">
                <a16:creationId xmlns:a16="http://schemas.microsoft.com/office/drawing/2014/main" id="{6E862DEC-5C3B-42DB-ACFF-4F26877E0B78}"/>
              </a:ext>
            </a:extLst>
          </p:cNvPr>
          <p:cNvSpPr/>
          <p:nvPr/>
        </p:nvSpPr>
        <p:spPr>
          <a:xfrm>
            <a:off x="7422603" y="3620187"/>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CuadroTexto 6">
            <a:extLst>
              <a:ext uri="{FF2B5EF4-FFF2-40B4-BE49-F238E27FC236}">
                <a16:creationId xmlns:a16="http://schemas.microsoft.com/office/drawing/2014/main" id="{042ED937-4F4A-454B-AD26-A4381BB44E85}"/>
              </a:ext>
            </a:extLst>
          </p:cNvPr>
          <p:cNvSpPr txBox="1"/>
          <p:nvPr/>
        </p:nvSpPr>
        <p:spPr>
          <a:xfrm>
            <a:off x="6370889" y="3543263"/>
            <a:ext cx="914165" cy="307777"/>
          </a:xfrm>
          <a:prstGeom prst="rect">
            <a:avLst/>
          </a:prstGeom>
          <a:noFill/>
        </p:spPr>
        <p:txBody>
          <a:bodyPr wrap="square" rtlCol="0">
            <a:spAutoFit/>
          </a:bodyPr>
          <a:lstStyle/>
          <a:p>
            <a:r>
              <a:rPr lang="es-CO" sz="1400" dirty="0"/>
              <a:t>En avance</a:t>
            </a:r>
          </a:p>
        </p:txBody>
      </p:sp>
      <p:sp>
        <p:nvSpPr>
          <p:cNvPr id="8" name="CuadroTexto 7">
            <a:extLst>
              <a:ext uri="{FF2B5EF4-FFF2-40B4-BE49-F238E27FC236}">
                <a16:creationId xmlns:a16="http://schemas.microsoft.com/office/drawing/2014/main" id="{B7BAFC83-2713-4170-BEF2-DF11286ECFF0}"/>
              </a:ext>
            </a:extLst>
          </p:cNvPr>
          <p:cNvSpPr txBox="1"/>
          <p:nvPr/>
        </p:nvSpPr>
        <p:spPr>
          <a:xfrm>
            <a:off x="7711740" y="3528551"/>
            <a:ext cx="930029" cy="313310"/>
          </a:xfrm>
          <a:prstGeom prst="rect">
            <a:avLst/>
          </a:prstGeom>
          <a:noFill/>
        </p:spPr>
        <p:txBody>
          <a:bodyPr wrap="square" rtlCol="0">
            <a:spAutoFit/>
          </a:bodyPr>
          <a:lstStyle/>
          <a:p>
            <a:r>
              <a:rPr lang="es-CO" sz="1400" dirty="0"/>
              <a:t>Finalizada</a:t>
            </a:r>
          </a:p>
        </p:txBody>
      </p:sp>
      <p:sp>
        <p:nvSpPr>
          <p:cNvPr id="13" name="CuadroTexto 12">
            <a:extLst>
              <a:ext uri="{FF2B5EF4-FFF2-40B4-BE49-F238E27FC236}">
                <a16:creationId xmlns:a16="http://schemas.microsoft.com/office/drawing/2014/main" id="{355F2294-8491-415F-97AC-04D601C32004}"/>
              </a:ext>
            </a:extLst>
          </p:cNvPr>
          <p:cNvSpPr txBox="1"/>
          <p:nvPr/>
        </p:nvSpPr>
        <p:spPr>
          <a:xfrm>
            <a:off x="5420279" y="4461640"/>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sp>
        <p:nvSpPr>
          <p:cNvPr id="11" name="Rectángulo 10">
            <a:extLst>
              <a:ext uri="{FF2B5EF4-FFF2-40B4-BE49-F238E27FC236}">
                <a16:creationId xmlns:a16="http://schemas.microsoft.com/office/drawing/2014/main" id="{7CA156BA-E112-4860-9ACC-67BDDAF2DEAE}"/>
              </a:ext>
            </a:extLst>
          </p:cNvPr>
          <p:cNvSpPr/>
          <p:nvPr/>
        </p:nvSpPr>
        <p:spPr>
          <a:xfrm>
            <a:off x="323676" y="4048463"/>
            <a:ext cx="6096000" cy="584775"/>
          </a:xfrm>
          <a:prstGeom prst="rect">
            <a:avLst/>
          </a:prstGeom>
        </p:spPr>
        <p:txBody>
          <a:bodyPr>
            <a:spAutoFit/>
          </a:bodyPr>
          <a:lstStyle/>
          <a:p>
            <a:r>
              <a:rPr lang="es-CO" sz="1600" b="1" dirty="0"/>
              <a:t>PASOS A SEGUIR:</a:t>
            </a:r>
          </a:p>
          <a:p>
            <a:pPr marL="285750" indent="-285750">
              <a:buFont typeface="Arial" panose="020B0604020202020204" pitchFamily="34" charset="0"/>
              <a:buChar char="•"/>
            </a:pPr>
            <a:r>
              <a:rPr lang="es-CO" sz="1600" dirty="0"/>
              <a:t>FINALIZAR Y PRESENTAR WIREFRAME (MAQUETA)</a:t>
            </a:r>
          </a:p>
        </p:txBody>
      </p:sp>
      <p:pic>
        <p:nvPicPr>
          <p:cNvPr id="10" name="Imagen 9">
            <a:extLst>
              <a:ext uri="{FF2B5EF4-FFF2-40B4-BE49-F238E27FC236}">
                <a16:creationId xmlns:a16="http://schemas.microsoft.com/office/drawing/2014/main" id="{D9FBB42C-3637-4A53-9BF6-E84CA95EB96B}"/>
              </a:ext>
            </a:extLst>
          </p:cNvPr>
          <p:cNvPicPr>
            <a:picLocks noChangeAspect="1"/>
          </p:cNvPicPr>
          <p:nvPr/>
        </p:nvPicPr>
        <p:blipFill>
          <a:blip r:embed="rId2"/>
          <a:stretch>
            <a:fillRect/>
          </a:stretch>
        </p:blipFill>
        <p:spPr>
          <a:xfrm>
            <a:off x="390370" y="2051317"/>
            <a:ext cx="5548600" cy="1787246"/>
          </a:xfrm>
          <a:prstGeom prst="rect">
            <a:avLst/>
          </a:prstGeom>
        </p:spPr>
      </p:pic>
      <p:pic>
        <p:nvPicPr>
          <p:cNvPr id="14" name="Imagen 13">
            <a:extLst>
              <a:ext uri="{FF2B5EF4-FFF2-40B4-BE49-F238E27FC236}">
                <a16:creationId xmlns:a16="http://schemas.microsoft.com/office/drawing/2014/main" id="{0C4816BE-7BC7-47DA-BB24-CF89722EB3C7}"/>
              </a:ext>
            </a:extLst>
          </p:cNvPr>
          <p:cNvPicPr>
            <a:picLocks noChangeAspect="1"/>
          </p:cNvPicPr>
          <p:nvPr/>
        </p:nvPicPr>
        <p:blipFill>
          <a:blip r:embed="rId3"/>
          <a:stretch>
            <a:fillRect/>
          </a:stretch>
        </p:blipFill>
        <p:spPr>
          <a:xfrm>
            <a:off x="362660" y="4929855"/>
            <a:ext cx="11295434" cy="1595637"/>
          </a:xfrm>
          <a:prstGeom prst="rect">
            <a:avLst/>
          </a:prstGeom>
        </p:spPr>
      </p:pic>
      <p:sp>
        <p:nvSpPr>
          <p:cNvPr id="15" name="Rectángulo 14">
            <a:extLst>
              <a:ext uri="{FF2B5EF4-FFF2-40B4-BE49-F238E27FC236}">
                <a16:creationId xmlns:a16="http://schemas.microsoft.com/office/drawing/2014/main" id="{8DC0A7BE-D052-4E39-B8CC-742D65AC9135}"/>
              </a:ext>
            </a:extLst>
          </p:cNvPr>
          <p:cNvSpPr/>
          <p:nvPr/>
        </p:nvSpPr>
        <p:spPr>
          <a:xfrm>
            <a:off x="323676" y="1577035"/>
            <a:ext cx="1567930" cy="369332"/>
          </a:xfrm>
          <a:prstGeom prst="rect">
            <a:avLst/>
          </a:prstGeom>
        </p:spPr>
        <p:txBody>
          <a:bodyPr wrap="none">
            <a:spAutoFit/>
          </a:bodyPr>
          <a:lstStyle/>
          <a:p>
            <a:pPr algn="just"/>
            <a:r>
              <a:rPr lang="es-CO" b="1" dirty="0"/>
              <a:t>ETAPA DISEÑO</a:t>
            </a:r>
          </a:p>
        </p:txBody>
      </p:sp>
    </p:spTree>
    <p:extLst>
      <p:ext uri="{BB962C8B-B14F-4D97-AF65-F5344CB8AC3E}">
        <p14:creationId xmlns:p14="http://schemas.microsoft.com/office/powerpoint/2010/main" val="2035655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2308324"/>
          </a:xfrm>
          <a:prstGeom prst="rect">
            <a:avLst/>
          </a:prstGeom>
          <a:noFill/>
        </p:spPr>
        <p:txBody>
          <a:bodyPr wrap="square" rtlCol="0">
            <a:spAutoFit/>
          </a:bodyPr>
          <a:lstStyle/>
          <a:p>
            <a:pPr lvl="1" algn="ctr"/>
            <a:r>
              <a:rPr lang="es-ES" sz="7200" dirty="0"/>
              <a:t>PROYECTO 5. CALIFICACIÓN CONTRATISTAS</a:t>
            </a:r>
            <a:endParaRPr lang="es-CO" sz="7200" dirty="0"/>
          </a:p>
        </p:txBody>
      </p:sp>
    </p:spTree>
    <p:extLst>
      <p:ext uri="{BB962C8B-B14F-4D97-AF65-F5344CB8AC3E}">
        <p14:creationId xmlns:p14="http://schemas.microsoft.com/office/powerpoint/2010/main" val="755456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09318" y="195005"/>
            <a:ext cx="11253536" cy="1815882"/>
          </a:xfrm>
          <a:prstGeom prst="rect">
            <a:avLst/>
          </a:prstGeom>
          <a:noFill/>
        </p:spPr>
        <p:txBody>
          <a:bodyPr wrap="square" rtlCol="0">
            <a:spAutoFit/>
          </a:bodyPr>
          <a:lstStyle/>
          <a:p>
            <a:r>
              <a:rPr lang="es-CO" sz="1400" b="1" dirty="0"/>
              <a:t>AVANCE ESTIMADO: </a:t>
            </a:r>
            <a:r>
              <a:rPr lang="es-CO" sz="1400" b="1" dirty="0">
                <a:latin typeface="Calibri" panose="020F0502020204030204" pitchFamily="34" charset="0"/>
              </a:rPr>
              <a:t>59.73</a:t>
            </a:r>
            <a:r>
              <a:rPr lang="es-CO" sz="1400" b="1" dirty="0"/>
              <a:t>%</a:t>
            </a:r>
          </a:p>
          <a:p>
            <a:r>
              <a:rPr lang="es-CO" sz="1400" b="1" dirty="0"/>
              <a:t>AVANCES</a:t>
            </a:r>
          </a:p>
          <a:p>
            <a:pPr marL="285750" indent="-285750">
              <a:buFont typeface="Arial" panose="020B0604020202020204" pitchFamily="34" charset="0"/>
              <a:buChar char="•"/>
            </a:pPr>
            <a:r>
              <a:rPr lang="es-CO" sz="1400" dirty="0"/>
              <a:t>SE FINALIZARON  LOS FLUJOS DE CONFIGURACIÓN CALIFICACIONES Y DE ADMINISTRACIÓN DE CONTRATISTAS/PROYECTOS.</a:t>
            </a:r>
          </a:p>
          <a:p>
            <a:pPr marL="285750" indent="-285750">
              <a:buFont typeface="Arial" panose="020B0604020202020204" pitchFamily="34" charset="0"/>
              <a:buChar char="•"/>
            </a:pPr>
            <a:r>
              <a:rPr lang="es-CO" sz="1400" dirty="0"/>
              <a:t>SE CORRIGIERON PROBLEMAS DEL CONTROL DE USUARIOS</a:t>
            </a:r>
          </a:p>
          <a:p>
            <a:pPr marL="285750" indent="-285750">
              <a:buFont typeface="Arial" panose="020B0604020202020204" pitchFamily="34" charset="0"/>
              <a:buChar char="•"/>
            </a:pPr>
            <a:r>
              <a:rPr lang="es-CO" sz="1400" dirty="0"/>
              <a:t>SE FINALIZÓ EL REPORTEADOR </a:t>
            </a:r>
          </a:p>
          <a:p>
            <a:pPr marL="285750" indent="-285750">
              <a:buFont typeface="Arial" panose="020B0604020202020204" pitchFamily="34" charset="0"/>
              <a:buChar char="•"/>
            </a:pPr>
            <a:r>
              <a:rPr lang="es-CO" sz="1400" dirty="0"/>
              <a:t>SE AVANZÓ EN UN 90% DEL FLUJO DE USO PARA EL REGISTRO, EDICIÓN Y REVISIÓN DE CALIFICACIONES DE CONTRATISTAS.</a:t>
            </a:r>
          </a:p>
          <a:p>
            <a:pPr marL="285750" indent="-285750">
              <a:buFont typeface="Arial" panose="020B0604020202020204" pitchFamily="34" charset="0"/>
              <a:buChar char="•"/>
            </a:pPr>
            <a:r>
              <a:rPr lang="es-CO" sz="1400" dirty="0"/>
              <a:t>SE IMPLEMENTÓ LA VERSIÓN SOBRE UN SERVIDOR EN LA NUBE PARA INICIAR PRUEBAS ESTA SEMANA.</a:t>
            </a:r>
          </a:p>
          <a:p>
            <a:pPr marL="285750" indent="-285750">
              <a:buFont typeface="Arial" panose="020B0604020202020204" pitchFamily="34" charset="0"/>
              <a:buChar char="•"/>
            </a:pPr>
            <a:r>
              <a:rPr lang="es-CO" sz="1400" dirty="0"/>
              <a:t>SE PRESENTARON LOS AVANCES A SIP Y SE IDENTIFICARON LAS PRIMERAS MEJORAS/AJUSTES</a:t>
            </a:r>
          </a:p>
        </p:txBody>
      </p:sp>
      <p:sp>
        <p:nvSpPr>
          <p:cNvPr id="4" name="Rectángulo 3">
            <a:extLst>
              <a:ext uri="{FF2B5EF4-FFF2-40B4-BE49-F238E27FC236}">
                <a16:creationId xmlns:a16="http://schemas.microsoft.com/office/drawing/2014/main" id="{546CD098-96BC-4A71-9B10-EC6210DA1A28}"/>
              </a:ext>
            </a:extLst>
          </p:cNvPr>
          <p:cNvSpPr/>
          <p:nvPr/>
        </p:nvSpPr>
        <p:spPr>
          <a:xfrm>
            <a:off x="469232" y="2066979"/>
            <a:ext cx="11253535" cy="1169551"/>
          </a:xfrm>
          <a:prstGeom prst="rect">
            <a:avLst/>
          </a:prstGeom>
        </p:spPr>
        <p:txBody>
          <a:bodyPr wrap="square">
            <a:spAutoFit/>
          </a:bodyPr>
          <a:lstStyle/>
          <a:p>
            <a:r>
              <a:rPr lang="es-CO" sz="1400" b="1" dirty="0"/>
              <a:t>PRÓXIMOS HITOS</a:t>
            </a:r>
          </a:p>
          <a:p>
            <a:pPr marL="285750" indent="-285750">
              <a:buFont typeface="Arial" panose="020B0604020202020204" pitchFamily="34" charset="0"/>
              <a:buChar char="•"/>
            </a:pPr>
            <a:r>
              <a:rPr lang="es-CO" sz="1400" dirty="0"/>
              <a:t>REALIZAR PRUEBAS</a:t>
            </a:r>
          </a:p>
          <a:p>
            <a:pPr marL="285750" indent="-285750">
              <a:buFont typeface="Arial" panose="020B0604020202020204" pitchFamily="34" charset="0"/>
              <a:buChar char="•"/>
            </a:pPr>
            <a:r>
              <a:rPr lang="es-CO" sz="1400" dirty="0"/>
              <a:t>AJUSTAR EN CASO DE SER NECESARIO</a:t>
            </a:r>
          </a:p>
          <a:p>
            <a:pPr marL="285750" indent="-285750">
              <a:buFont typeface="Arial" panose="020B0604020202020204" pitchFamily="34" charset="0"/>
              <a:buChar char="•"/>
            </a:pPr>
            <a:r>
              <a:rPr lang="es-CO" sz="1400" dirty="0"/>
              <a:t>FINALIZAR EL FLUJO DE USO PARA EL REGISTRO, EDICIÓN Y REVISIÓN.</a:t>
            </a:r>
          </a:p>
          <a:p>
            <a:pPr marL="285750" indent="-285750">
              <a:buFont typeface="Arial" panose="020B0604020202020204" pitchFamily="34" charset="0"/>
              <a:buChar char="•"/>
            </a:pPr>
            <a:r>
              <a:rPr lang="es-CO" sz="1400" dirty="0"/>
              <a:t>FINALIZAR LA VALIDACIÓN DE LA BASE DE DATOS</a:t>
            </a:r>
          </a:p>
        </p:txBody>
      </p:sp>
      <p:sp>
        <p:nvSpPr>
          <p:cNvPr id="7" name="Rectángulo 6">
            <a:extLst>
              <a:ext uri="{FF2B5EF4-FFF2-40B4-BE49-F238E27FC236}">
                <a16:creationId xmlns:a16="http://schemas.microsoft.com/office/drawing/2014/main" id="{404F1C1C-E89F-452E-B5E5-2BD27B0EE639}"/>
              </a:ext>
            </a:extLst>
          </p:cNvPr>
          <p:cNvSpPr/>
          <p:nvPr/>
        </p:nvSpPr>
        <p:spPr>
          <a:xfrm>
            <a:off x="429147" y="3229977"/>
            <a:ext cx="2115259" cy="369332"/>
          </a:xfrm>
          <a:prstGeom prst="rect">
            <a:avLst/>
          </a:prstGeom>
        </p:spPr>
        <p:txBody>
          <a:bodyPr wrap="none">
            <a:spAutoFit/>
          </a:bodyPr>
          <a:lstStyle/>
          <a:p>
            <a:r>
              <a:rPr lang="es-CO" b="1" dirty="0"/>
              <a:t>POR ETAPAS / FASES</a:t>
            </a:r>
          </a:p>
        </p:txBody>
      </p:sp>
      <p:sp>
        <p:nvSpPr>
          <p:cNvPr id="8" name="Rectángulo 7">
            <a:extLst>
              <a:ext uri="{FF2B5EF4-FFF2-40B4-BE49-F238E27FC236}">
                <a16:creationId xmlns:a16="http://schemas.microsoft.com/office/drawing/2014/main" id="{58930A72-7777-4B55-97DA-73DAC20B155E}"/>
              </a:ext>
            </a:extLst>
          </p:cNvPr>
          <p:cNvSpPr/>
          <p:nvPr/>
        </p:nvSpPr>
        <p:spPr>
          <a:xfrm>
            <a:off x="8807686" y="209273"/>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FA261B6B-49AE-4152-8DDF-ABCCE3695BFA}"/>
              </a:ext>
            </a:extLst>
          </p:cNvPr>
          <p:cNvSpPr/>
          <p:nvPr/>
        </p:nvSpPr>
        <p:spPr>
          <a:xfrm>
            <a:off x="10134289" y="21632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E86D29B3-EA6F-4165-A356-D0488369238A}"/>
              </a:ext>
            </a:extLst>
          </p:cNvPr>
          <p:cNvSpPr txBox="1"/>
          <p:nvPr/>
        </p:nvSpPr>
        <p:spPr>
          <a:xfrm>
            <a:off x="9082575" y="139399"/>
            <a:ext cx="914165" cy="307777"/>
          </a:xfrm>
          <a:prstGeom prst="rect">
            <a:avLst/>
          </a:prstGeom>
          <a:noFill/>
        </p:spPr>
        <p:txBody>
          <a:bodyPr wrap="square" rtlCol="0">
            <a:spAutoFit/>
          </a:bodyPr>
          <a:lstStyle/>
          <a:p>
            <a:r>
              <a:rPr lang="es-CO" sz="1400" dirty="0"/>
              <a:t>En avance</a:t>
            </a:r>
          </a:p>
        </p:txBody>
      </p:sp>
      <p:sp>
        <p:nvSpPr>
          <p:cNvPr id="11" name="CuadroTexto 10">
            <a:extLst>
              <a:ext uri="{FF2B5EF4-FFF2-40B4-BE49-F238E27FC236}">
                <a16:creationId xmlns:a16="http://schemas.microsoft.com/office/drawing/2014/main" id="{47B996D8-7678-4982-88A2-E94F4F03A2A4}"/>
              </a:ext>
            </a:extLst>
          </p:cNvPr>
          <p:cNvSpPr txBox="1"/>
          <p:nvPr/>
        </p:nvSpPr>
        <p:spPr>
          <a:xfrm>
            <a:off x="10423426" y="124687"/>
            <a:ext cx="930029" cy="313310"/>
          </a:xfrm>
          <a:prstGeom prst="rect">
            <a:avLst/>
          </a:prstGeom>
          <a:noFill/>
        </p:spPr>
        <p:txBody>
          <a:bodyPr wrap="square" rtlCol="0">
            <a:spAutoFit/>
          </a:bodyPr>
          <a:lstStyle/>
          <a:p>
            <a:r>
              <a:rPr lang="es-CO" sz="1400" dirty="0"/>
              <a:t>Finalizada</a:t>
            </a:r>
          </a:p>
        </p:txBody>
      </p:sp>
      <p:sp>
        <p:nvSpPr>
          <p:cNvPr id="12" name="CuadroTexto 11">
            <a:extLst>
              <a:ext uri="{FF2B5EF4-FFF2-40B4-BE49-F238E27FC236}">
                <a16:creationId xmlns:a16="http://schemas.microsoft.com/office/drawing/2014/main" id="{8AD1E043-BBE8-4F3B-92CB-687EC060083A}"/>
              </a:ext>
            </a:extLst>
          </p:cNvPr>
          <p:cNvSpPr txBox="1"/>
          <p:nvPr/>
        </p:nvSpPr>
        <p:spPr>
          <a:xfrm>
            <a:off x="5966288" y="3138057"/>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pic>
        <p:nvPicPr>
          <p:cNvPr id="5" name="Imagen 4">
            <a:extLst>
              <a:ext uri="{FF2B5EF4-FFF2-40B4-BE49-F238E27FC236}">
                <a16:creationId xmlns:a16="http://schemas.microsoft.com/office/drawing/2014/main" id="{9531FE9E-8FA3-42CB-BB08-C579400252A8}"/>
              </a:ext>
            </a:extLst>
          </p:cNvPr>
          <p:cNvPicPr>
            <a:picLocks noChangeAspect="1"/>
          </p:cNvPicPr>
          <p:nvPr/>
        </p:nvPicPr>
        <p:blipFill>
          <a:blip r:embed="rId2"/>
          <a:stretch>
            <a:fillRect/>
          </a:stretch>
        </p:blipFill>
        <p:spPr>
          <a:xfrm>
            <a:off x="509318" y="3556246"/>
            <a:ext cx="9770756" cy="3142432"/>
          </a:xfrm>
          <a:prstGeom prst="rect">
            <a:avLst/>
          </a:prstGeom>
        </p:spPr>
      </p:pic>
    </p:spTree>
    <p:extLst>
      <p:ext uri="{BB962C8B-B14F-4D97-AF65-F5344CB8AC3E}">
        <p14:creationId xmlns:p14="http://schemas.microsoft.com/office/powerpoint/2010/main" val="2680598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3416320"/>
          </a:xfrm>
          <a:prstGeom prst="rect">
            <a:avLst/>
          </a:prstGeom>
          <a:noFill/>
        </p:spPr>
        <p:txBody>
          <a:bodyPr wrap="square" rtlCol="0">
            <a:spAutoFit/>
          </a:bodyPr>
          <a:lstStyle/>
          <a:p>
            <a:pPr lvl="1" algn="ctr"/>
            <a:r>
              <a:rPr lang="es-ES" sz="7200" dirty="0"/>
              <a:t>PROYECTO 10. RE-PLANIFICACIÓN TRIMESTRAL DE NEGOCIO</a:t>
            </a:r>
            <a:endParaRPr lang="es-CO" sz="7200" dirty="0"/>
          </a:p>
        </p:txBody>
      </p:sp>
    </p:spTree>
    <p:extLst>
      <p:ext uri="{BB962C8B-B14F-4D97-AF65-F5344CB8AC3E}">
        <p14:creationId xmlns:p14="http://schemas.microsoft.com/office/powerpoint/2010/main" val="2603352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404F1C1C-E89F-452E-B5E5-2BD27B0EE639}"/>
              </a:ext>
            </a:extLst>
          </p:cNvPr>
          <p:cNvSpPr/>
          <p:nvPr/>
        </p:nvSpPr>
        <p:spPr>
          <a:xfrm>
            <a:off x="469230" y="3966176"/>
            <a:ext cx="7018909" cy="338554"/>
          </a:xfrm>
          <a:prstGeom prst="rect">
            <a:avLst/>
          </a:prstGeom>
        </p:spPr>
        <p:txBody>
          <a:bodyPr wrap="none">
            <a:spAutoFit/>
          </a:bodyPr>
          <a:lstStyle/>
          <a:p>
            <a:r>
              <a:rPr lang="es-CO" sz="1600" b="1" dirty="0"/>
              <a:t>POR ETAPAS / FASES -&gt; PENDIENTE DE VALIDAR LA METODOLOGÍA Y LAS FECHAS.</a:t>
            </a:r>
          </a:p>
        </p:txBody>
      </p:sp>
      <p:sp>
        <p:nvSpPr>
          <p:cNvPr id="8" name="Rectángulo 7">
            <a:extLst>
              <a:ext uri="{FF2B5EF4-FFF2-40B4-BE49-F238E27FC236}">
                <a16:creationId xmlns:a16="http://schemas.microsoft.com/office/drawing/2014/main" id="{58930A72-7777-4B55-97DA-73DAC20B155E}"/>
              </a:ext>
            </a:extLst>
          </p:cNvPr>
          <p:cNvSpPr/>
          <p:nvPr/>
        </p:nvSpPr>
        <p:spPr>
          <a:xfrm>
            <a:off x="9169635" y="6549983"/>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FA261B6B-49AE-4152-8DDF-ABCCE3695BFA}"/>
              </a:ext>
            </a:extLst>
          </p:cNvPr>
          <p:cNvSpPr/>
          <p:nvPr/>
        </p:nvSpPr>
        <p:spPr>
          <a:xfrm>
            <a:off x="10496238" y="655703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E86D29B3-EA6F-4165-A356-D0488369238A}"/>
              </a:ext>
            </a:extLst>
          </p:cNvPr>
          <p:cNvSpPr txBox="1"/>
          <p:nvPr/>
        </p:nvSpPr>
        <p:spPr>
          <a:xfrm>
            <a:off x="9444524" y="6480109"/>
            <a:ext cx="914165" cy="307777"/>
          </a:xfrm>
          <a:prstGeom prst="rect">
            <a:avLst/>
          </a:prstGeom>
          <a:noFill/>
        </p:spPr>
        <p:txBody>
          <a:bodyPr wrap="square" rtlCol="0">
            <a:spAutoFit/>
          </a:bodyPr>
          <a:lstStyle/>
          <a:p>
            <a:r>
              <a:rPr lang="es-CO" sz="1400" dirty="0"/>
              <a:t>En avance</a:t>
            </a:r>
          </a:p>
        </p:txBody>
      </p:sp>
      <p:sp>
        <p:nvSpPr>
          <p:cNvPr id="11" name="CuadroTexto 10">
            <a:extLst>
              <a:ext uri="{FF2B5EF4-FFF2-40B4-BE49-F238E27FC236}">
                <a16:creationId xmlns:a16="http://schemas.microsoft.com/office/drawing/2014/main" id="{47B996D8-7678-4982-88A2-E94F4F03A2A4}"/>
              </a:ext>
            </a:extLst>
          </p:cNvPr>
          <p:cNvSpPr txBox="1"/>
          <p:nvPr/>
        </p:nvSpPr>
        <p:spPr>
          <a:xfrm>
            <a:off x="10785375" y="6465397"/>
            <a:ext cx="930029" cy="313310"/>
          </a:xfrm>
          <a:prstGeom prst="rect">
            <a:avLst/>
          </a:prstGeom>
          <a:noFill/>
        </p:spPr>
        <p:txBody>
          <a:bodyPr wrap="square" rtlCol="0">
            <a:spAutoFit/>
          </a:bodyPr>
          <a:lstStyle/>
          <a:p>
            <a:r>
              <a:rPr lang="es-CO" sz="1400" dirty="0"/>
              <a:t>Finalizada</a:t>
            </a:r>
          </a:p>
        </p:txBody>
      </p:sp>
      <p:sp>
        <p:nvSpPr>
          <p:cNvPr id="12" name="CuadroTexto 11">
            <a:extLst>
              <a:ext uri="{FF2B5EF4-FFF2-40B4-BE49-F238E27FC236}">
                <a16:creationId xmlns:a16="http://schemas.microsoft.com/office/drawing/2014/main" id="{2C283E64-960F-4415-B759-8C982D8A8D66}"/>
              </a:ext>
            </a:extLst>
          </p:cNvPr>
          <p:cNvSpPr txBox="1"/>
          <p:nvPr/>
        </p:nvSpPr>
        <p:spPr>
          <a:xfrm>
            <a:off x="596852" y="6506932"/>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sp>
        <p:nvSpPr>
          <p:cNvPr id="14" name="Rectángulo 13">
            <a:extLst>
              <a:ext uri="{FF2B5EF4-FFF2-40B4-BE49-F238E27FC236}">
                <a16:creationId xmlns:a16="http://schemas.microsoft.com/office/drawing/2014/main" id="{FF1EFFE3-688F-4BD4-A1EE-D4BDA4D89154}"/>
              </a:ext>
            </a:extLst>
          </p:cNvPr>
          <p:cNvSpPr/>
          <p:nvPr/>
        </p:nvSpPr>
        <p:spPr>
          <a:xfrm>
            <a:off x="6501987" y="6612225"/>
            <a:ext cx="302602" cy="163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5" name="CuadroTexto 14">
            <a:extLst>
              <a:ext uri="{FF2B5EF4-FFF2-40B4-BE49-F238E27FC236}">
                <a16:creationId xmlns:a16="http://schemas.microsoft.com/office/drawing/2014/main" id="{0EBA3D1A-84C1-47E5-B269-DEB17FA3C1DE}"/>
              </a:ext>
            </a:extLst>
          </p:cNvPr>
          <p:cNvSpPr txBox="1"/>
          <p:nvPr/>
        </p:nvSpPr>
        <p:spPr>
          <a:xfrm>
            <a:off x="7026929" y="6506931"/>
            <a:ext cx="2073932" cy="307777"/>
          </a:xfrm>
          <a:prstGeom prst="rect">
            <a:avLst/>
          </a:prstGeom>
          <a:noFill/>
        </p:spPr>
        <p:txBody>
          <a:bodyPr wrap="square" rtlCol="0">
            <a:spAutoFit/>
          </a:bodyPr>
          <a:lstStyle/>
          <a:p>
            <a:r>
              <a:rPr lang="es-CO" sz="1400" dirty="0"/>
              <a:t>Avance - Reprogramado</a:t>
            </a:r>
          </a:p>
        </p:txBody>
      </p:sp>
      <p:sp>
        <p:nvSpPr>
          <p:cNvPr id="16" name="CuadroTexto 15">
            <a:extLst>
              <a:ext uri="{FF2B5EF4-FFF2-40B4-BE49-F238E27FC236}">
                <a16:creationId xmlns:a16="http://schemas.microsoft.com/office/drawing/2014/main" id="{84C8B169-ECC4-4DA6-8AD7-DFDDDE36C5A2}"/>
              </a:ext>
            </a:extLst>
          </p:cNvPr>
          <p:cNvSpPr txBox="1"/>
          <p:nvPr/>
        </p:nvSpPr>
        <p:spPr>
          <a:xfrm>
            <a:off x="469230" y="193119"/>
            <a:ext cx="11253536" cy="2800767"/>
          </a:xfrm>
          <a:prstGeom prst="rect">
            <a:avLst/>
          </a:prstGeom>
          <a:noFill/>
        </p:spPr>
        <p:txBody>
          <a:bodyPr wrap="square" rtlCol="0">
            <a:spAutoFit/>
          </a:bodyPr>
          <a:lstStyle/>
          <a:p>
            <a:r>
              <a:rPr lang="es-CO" sz="1600" b="1" dirty="0"/>
              <a:t>AVANCE ESTIMADO: 54.43%</a:t>
            </a:r>
          </a:p>
          <a:p>
            <a:r>
              <a:rPr lang="es-CO" sz="1600" b="1" dirty="0"/>
              <a:t>AVANCES</a:t>
            </a:r>
          </a:p>
          <a:p>
            <a:pPr marL="285750" indent="-285750">
              <a:buFont typeface="Arial" panose="020B0604020202020204" pitchFamily="34" charset="0"/>
              <a:buChar char="•"/>
            </a:pPr>
            <a:r>
              <a:rPr lang="es-CO" sz="1600" dirty="0"/>
              <a:t>SE FINALIZÓ LA RECOLECCIÓN DE LA INFORMACIÓN DE AVANCES DE OBRA, DE OPORTUNIDADES, DE INFORMACIÓN CONTRACTUAL, DE DURACIONES, DE MODOS CONTRACTUALES, DE LA INFORMACIÓN FINANCIERA DE LA COMPETENCIA, DE LA INFORMACIÓN CONTABLE DESDE 2006, DE LA INFORMACIÓN DEL ESTADO ACTUAL DE FFIE Y DE ENCUESTAS DE SATISFACCIÓN PASADAS</a:t>
            </a:r>
          </a:p>
          <a:p>
            <a:pPr marL="285750" indent="-285750">
              <a:buFont typeface="Arial" panose="020B0604020202020204" pitchFamily="34" charset="0"/>
              <a:buChar char="•"/>
            </a:pPr>
            <a:r>
              <a:rPr lang="es-CO" sz="1600" dirty="0"/>
              <a:t>SE ELABORARON DOCUMENTOS METODOLÓGICOS E INSTRUMENTOS DE RECOLECCIÓN PARA EL CÁLCULO DE LA MEDIDA DE UTILIDAD, PARA LA ELABORACIÓN DE LOS EJERCICIOS DE ANÁLISIS, PARA LA RECOLECCIÓN DE LA INFORMACIÓN Y PARA LA PROYECCIÓN DE VARIABLES.</a:t>
            </a:r>
          </a:p>
          <a:p>
            <a:pPr marL="285750" indent="-285750">
              <a:buFont typeface="Arial" panose="020B0604020202020204" pitchFamily="34" charset="0"/>
              <a:buChar char="•"/>
            </a:pPr>
            <a:r>
              <a:rPr lang="es-CO" sz="1600" dirty="0"/>
              <a:t>SE AVANZÓ EN EL ESTABLECIMIENTO DE LAS METAS ESTRATÉGICAS.</a:t>
            </a:r>
          </a:p>
          <a:p>
            <a:pPr marL="285750" indent="-285750">
              <a:buFont typeface="Arial" panose="020B0604020202020204" pitchFamily="34" charset="0"/>
              <a:buChar char="•"/>
            </a:pPr>
            <a:endParaRPr lang="es-CO" sz="1600" dirty="0"/>
          </a:p>
        </p:txBody>
      </p:sp>
      <p:pic>
        <p:nvPicPr>
          <p:cNvPr id="3" name="Imagen 2">
            <a:extLst>
              <a:ext uri="{FF2B5EF4-FFF2-40B4-BE49-F238E27FC236}">
                <a16:creationId xmlns:a16="http://schemas.microsoft.com/office/drawing/2014/main" id="{B7599979-0C0D-4AB2-ACC3-35EF4AEB0FC1}"/>
              </a:ext>
            </a:extLst>
          </p:cNvPr>
          <p:cNvPicPr>
            <a:picLocks noChangeAspect="1"/>
          </p:cNvPicPr>
          <p:nvPr/>
        </p:nvPicPr>
        <p:blipFill>
          <a:blip r:embed="rId2"/>
          <a:stretch>
            <a:fillRect/>
          </a:stretch>
        </p:blipFill>
        <p:spPr>
          <a:xfrm>
            <a:off x="616985" y="4304730"/>
            <a:ext cx="11098419" cy="1937146"/>
          </a:xfrm>
          <a:prstGeom prst="rect">
            <a:avLst/>
          </a:prstGeom>
        </p:spPr>
      </p:pic>
    </p:spTree>
    <p:extLst>
      <p:ext uri="{BB962C8B-B14F-4D97-AF65-F5344CB8AC3E}">
        <p14:creationId xmlns:p14="http://schemas.microsoft.com/office/powerpoint/2010/main" val="639587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3416320"/>
          </a:xfrm>
          <a:prstGeom prst="rect">
            <a:avLst/>
          </a:prstGeom>
          <a:noFill/>
        </p:spPr>
        <p:txBody>
          <a:bodyPr wrap="square" rtlCol="0">
            <a:spAutoFit/>
          </a:bodyPr>
          <a:lstStyle/>
          <a:p>
            <a:pPr lvl="1" algn="ctr"/>
            <a:r>
              <a:rPr lang="es-ES" sz="7200" dirty="0"/>
              <a:t>PROYECTO 11. DIAGNÓSTICO PSL (ANALÍTICA/TECNOLOGÍA)</a:t>
            </a:r>
            <a:endParaRPr lang="es-CO" sz="7200" dirty="0"/>
          </a:p>
        </p:txBody>
      </p:sp>
    </p:spTree>
    <p:extLst>
      <p:ext uri="{BB962C8B-B14F-4D97-AF65-F5344CB8AC3E}">
        <p14:creationId xmlns:p14="http://schemas.microsoft.com/office/powerpoint/2010/main" val="37156861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18881</TotalTime>
  <Words>1141</Words>
  <Application>Microsoft Office PowerPoint</Application>
  <PresentationFormat>Panorámica</PresentationFormat>
  <Paragraphs>178</Paragraphs>
  <Slides>14</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14</vt:i4>
      </vt:variant>
    </vt:vector>
  </HeadingPairs>
  <TitlesOfParts>
    <vt:vector size="21" baseType="lpstr">
      <vt:lpstr>MS PGothic</vt:lpstr>
      <vt:lpstr>Alte DIN 1451 Mittelschrift</vt:lpstr>
      <vt:lpstr>Arial</vt:lpstr>
      <vt:lpstr>Calibri</vt:lpstr>
      <vt:lpstr>Calibri Light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ODDS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Jaime Parra</dc:creator>
  <cp:lastModifiedBy>PROYECTO</cp:lastModifiedBy>
  <cp:revision>1127</cp:revision>
  <dcterms:created xsi:type="dcterms:W3CDTF">2018-06-13T17:56:08Z</dcterms:created>
  <dcterms:modified xsi:type="dcterms:W3CDTF">2019-04-24T21:41:07Z</dcterms:modified>
</cp:coreProperties>
</file>