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12" r:id="rId3"/>
    <p:sldId id="308" r:id="rId4"/>
    <p:sldId id="304" r:id="rId5"/>
    <p:sldId id="309" r:id="rId6"/>
    <p:sldId id="318" r:id="rId7"/>
    <p:sldId id="305" r:id="rId8"/>
    <p:sldId id="306" r:id="rId9"/>
    <p:sldId id="307"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29/07/2019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29/07/2019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29/07/2019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29/07/2019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29/07/2019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29/07/2019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4247317"/>
          </a:xfrm>
          <a:prstGeom prst="rect">
            <a:avLst/>
          </a:prstGeom>
          <a:noFill/>
        </p:spPr>
        <p:txBody>
          <a:bodyPr wrap="square" rtlCol="0">
            <a:spAutoFit/>
          </a:bodyPr>
          <a:lstStyle/>
          <a:p>
            <a:pPr algn="ctr"/>
            <a:r>
              <a:rPr lang="es-CO" sz="7200" dirty="0"/>
              <a:t>SEGUIMIENTO UNIDAD ANALÍTICA</a:t>
            </a:r>
          </a:p>
          <a:p>
            <a:pPr algn="ctr"/>
            <a:r>
              <a:rPr lang="es-CO" sz="7200" dirty="0" smtClean="0"/>
              <a:t>29 </a:t>
            </a:r>
            <a:r>
              <a:rPr lang="es-CO" sz="7200" dirty="0"/>
              <a:t>DE JUL DE 2019</a:t>
            </a:r>
          </a:p>
          <a:p>
            <a:pPr algn="ctr"/>
            <a:r>
              <a:rPr lang="es-CO" sz="4400" dirty="0"/>
              <a:t>PERIODO: </a:t>
            </a:r>
            <a:r>
              <a:rPr lang="es-CO" sz="4400" dirty="0" smtClean="0"/>
              <a:t>22</a:t>
            </a:r>
            <a:r>
              <a:rPr lang="es-CO" sz="4400" dirty="0" smtClean="0"/>
              <a:t> </a:t>
            </a:r>
            <a:r>
              <a:rPr lang="es-CO" sz="4400" dirty="0" smtClean="0"/>
              <a:t>jul </a:t>
            </a:r>
            <a:r>
              <a:rPr lang="es-CO" sz="4400" dirty="0"/>
              <a:t>– </a:t>
            </a:r>
            <a:r>
              <a:rPr lang="es-CO" sz="4400" dirty="0" smtClean="0"/>
              <a:t>28 </a:t>
            </a:r>
            <a:r>
              <a:rPr lang="es-CO" sz="4400" dirty="0"/>
              <a:t>jul</a:t>
            </a:r>
          </a:p>
        </p:txBody>
      </p:sp>
    </p:spTree>
    <p:extLst>
      <p:ext uri="{BB962C8B-B14F-4D97-AF65-F5344CB8AC3E}">
        <p14:creationId xmlns:p14="http://schemas.microsoft.com/office/powerpoint/2010/main" val="2110326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7505" y="524435"/>
            <a:ext cx="11068050" cy="2554545"/>
          </a:xfrm>
          <a:prstGeom prst="rect">
            <a:avLst/>
          </a:prstGeom>
          <a:noFill/>
        </p:spPr>
        <p:txBody>
          <a:bodyPr wrap="square" rtlCol="0">
            <a:spAutoFit/>
          </a:bodyPr>
          <a:lstStyle/>
          <a:p>
            <a:r>
              <a:rPr lang="es-CO" sz="2000" dirty="0" smtClean="0"/>
              <a:t>ÍNDICE</a:t>
            </a:r>
          </a:p>
          <a:p>
            <a:endParaRPr lang="es-CO" sz="2000" dirty="0"/>
          </a:p>
          <a:p>
            <a:r>
              <a:rPr lang="es-CO" sz="2000" dirty="0">
                <a:hlinkClick r:id="rId2" action="ppaction://hlinksldjump"/>
              </a:rPr>
              <a:t>1. RESUMEN GENERAL</a:t>
            </a:r>
            <a:endParaRPr lang="es-CO" sz="2000" dirty="0"/>
          </a:p>
          <a:p>
            <a:r>
              <a:rPr lang="es-CO" sz="2000" dirty="0">
                <a:hlinkClick r:id="rId3" action="ppaction://hlinksldjump"/>
              </a:rPr>
              <a:t>1.1. LOGROS Y AVANCE PROYECTOS</a:t>
            </a:r>
            <a:endParaRPr lang="es-CO" sz="2000" dirty="0"/>
          </a:p>
          <a:p>
            <a:r>
              <a:rPr lang="es-CO" sz="2000" dirty="0">
                <a:hlinkClick r:id="rId4" action="ppaction://hlinksldjump"/>
              </a:rPr>
              <a:t>1.2. ESTADO PROGRAMA DE </a:t>
            </a:r>
            <a:r>
              <a:rPr lang="es-CO" sz="2000" dirty="0" smtClean="0">
                <a:hlinkClick r:id="rId4" action="ppaction://hlinksldjump"/>
              </a:rPr>
              <a:t>PROYECTOS</a:t>
            </a:r>
            <a:endParaRPr lang="es-CO" sz="2000" dirty="0" smtClean="0"/>
          </a:p>
          <a:p>
            <a:r>
              <a:rPr lang="es-CO" sz="2000" dirty="0" smtClean="0">
                <a:hlinkClick r:id="rId5" action="ppaction://hlinksldjump"/>
              </a:rPr>
              <a:t>1.3. </a:t>
            </a:r>
            <a:r>
              <a:rPr lang="es-CO" sz="2000" dirty="0">
                <a:hlinkClick r:id="rId5" action="ppaction://hlinksldjump"/>
              </a:rPr>
              <a:t>LOGROS Y AVANCE PROYECCIÓN DE </a:t>
            </a:r>
            <a:r>
              <a:rPr lang="es-CO" sz="2000" dirty="0" smtClean="0">
                <a:hlinkClick r:id="rId5" action="ppaction://hlinksldjump"/>
              </a:rPr>
              <a:t>VARIABLES</a:t>
            </a:r>
            <a:endParaRPr lang="es-CO" sz="2000" dirty="0"/>
          </a:p>
          <a:p>
            <a:r>
              <a:rPr lang="es-CO" sz="2000" dirty="0" smtClean="0">
                <a:hlinkClick r:id="rId5" action="ppaction://hlinksldjump"/>
              </a:rPr>
              <a:t>1.4. </a:t>
            </a:r>
            <a:r>
              <a:rPr lang="es-CO" sz="2000" dirty="0">
                <a:hlinkClick r:id="rId5" action="ppaction://hlinksldjump"/>
              </a:rPr>
              <a:t>LOGROS Y AVANCE MEJORAMIENTO </a:t>
            </a:r>
            <a:r>
              <a:rPr lang="es-CO" sz="2000" dirty="0" smtClean="0">
                <a:hlinkClick r:id="rId5" action="ppaction://hlinksldjump"/>
              </a:rPr>
              <a:t>UNIDAD</a:t>
            </a:r>
            <a:endParaRPr lang="es-CO" sz="2000" dirty="0" smtClean="0"/>
          </a:p>
          <a:p>
            <a:r>
              <a:rPr lang="es-CO" sz="2000" dirty="0" smtClean="0">
                <a:hlinkClick r:id="rId6" action="ppaction://hlinksldjump"/>
              </a:rPr>
              <a:t>1.5. </a:t>
            </a:r>
            <a:r>
              <a:rPr lang="es-CO" sz="2000" dirty="0">
                <a:hlinkClick r:id="rId6" action="ppaction://hlinksldjump"/>
              </a:rPr>
              <a:t>LOGROS Y AVANCE ATENCIÓN </a:t>
            </a:r>
            <a:r>
              <a:rPr lang="es-CO" sz="2000" dirty="0" smtClean="0">
                <a:hlinkClick r:id="rId6" action="ppaction://hlinksldjump"/>
              </a:rPr>
              <a:t>REQUERIMIENTOS</a:t>
            </a:r>
            <a:endParaRPr lang="es-CO" sz="2000" dirty="0"/>
          </a:p>
        </p:txBody>
      </p:sp>
    </p:spTree>
    <p:extLst>
      <p:ext uri="{BB962C8B-B14F-4D97-AF65-F5344CB8AC3E}">
        <p14:creationId xmlns:p14="http://schemas.microsoft.com/office/powerpoint/2010/main" val="949086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RESUMEN GENERAL</a:t>
            </a:r>
          </a:p>
        </p:txBody>
      </p:sp>
    </p:spTree>
    <p:extLst>
      <p:ext uri="{BB962C8B-B14F-4D97-AF65-F5344CB8AC3E}">
        <p14:creationId xmlns:p14="http://schemas.microsoft.com/office/powerpoint/2010/main" val="113668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3E247611-7032-494C-AE3A-9755FA8E1182}"/>
              </a:ext>
            </a:extLst>
          </p:cNvPr>
          <p:cNvSpPr txBox="1"/>
          <p:nvPr/>
        </p:nvSpPr>
        <p:spPr>
          <a:xfrm>
            <a:off x="224269" y="131619"/>
            <a:ext cx="11684577" cy="523220"/>
          </a:xfrm>
          <a:prstGeom prst="rect">
            <a:avLst/>
          </a:prstGeom>
          <a:noFill/>
        </p:spPr>
        <p:txBody>
          <a:bodyPr wrap="square" rtlCol="0">
            <a:spAutoFit/>
          </a:bodyPr>
          <a:lstStyle/>
          <a:p>
            <a:r>
              <a:rPr lang="es-CO" sz="2800" dirty="0"/>
              <a:t>RESUMEN GENERAL – LOGROS Y AVANCE </a:t>
            </a:r>
            <a:r>
              <a:rPr lang="es-CO" sz="2800" dirty="0" smtClean="0"/>
              <a:t>PROYECTOS</a:t>
            </a:r>
            <a:endParaRPr lang="es-CO" sz="2800" dirty="0"/>
          </a:p>
        </p:txBody>
      </p:sp>
      <p:sp>
        <p:nvSpPr>
          <p:cNvPr id="6" name="CuadroTexto 5">
            <a:extLst>
              <a:ext uri="{FF2B5EF4-FFF2-40B4-BE49-F238E27FC236}">
                <a16:creationId xmlns="" xmlns:a16="http://schemas.microsoft.com/office/drawing/2014/main" id="{DC1BEC5A-350C-4E03-BD92-F03E9F611ED2}"/>
              </a:ext>
            </a:extLst>
          </p:cNvPr>
          <p:cNvSpPr txBox="1"/>
          <p:nvPr/>
        </p:nvSpPr>
        <p:spPr>
          <a:xfrm>
            <a:off x="283153" y="636184"/>
            <a:ext cx="11684578" cy="1569660"/>
          </a:xfrm>
          <a:prstGeom prst="rect">
            <a:avLst/>
          </a:prstGeom>
          <a:noFill/>
        </p:spPr>
        <p:txBody>
          <a:bodyPr wrap="square" rtlCol="0">
            <a:spAutoFit/>
          </a:bodyPr>
          <a:lstStyle/>
          <a:p>
            <a:pPr algn="just"/>
            <a:r>
              <a:rPr lang="es-CO" sz="1600" b="1" dirty="0"/>
              <a:t>PROYECTO </a:t>
            </a:r>
            <a:r>
              <a:rPr lang="es-CO" sz="1600" b="1" dirty="0" smtClean="0"/>
              <a:t>2. (CONTROL PROYECTOS – 78.8h): </a:t>
            </a:r>
            <a:r>
              <a:rPr lang="es-CO" sz="1600" dirty="0" smtClean="0"/>
              <a:t>Se avanzó en el ajuste de la maqueta para las tareas de control, gestión contractual, gestión de presupuestos e integración con REVIT. Además, se avanzó en el ajuste del modelo de datos de acuerdo con el estándar IFC de BIM y las modificaciones de la maqueta. Finalmente, se presentó la propuesta para asegurar el mismo look en los reportes para los proyectos nuevos, sin embargo, se concluyó que la propuesta no es factible debido al poco tiempo que existe para el envío de los informes.</a:t>
            </a:r>
          </a:p>
          <a:p>
            <a:pPr algn="just"/>
            <a:r>
              <a:rPr lang="es-CO" sz="1600" b="1" dirty="0" smtClean="0"/>
              <a:t>PROYECTO 11. (DIAGNÓSTICO PSL - 0.37h): </a:t>
            </a:r>
            <a:r>
              <a:rPr lang="es-CO" sz="1600" dirty="0" smtClean="0"/>
              <a:t>Se ajustó la presentación de los resultados y se preparó una matriz para la tomar decisiones sobre el diagnóstico en la reunión de cierre.</a:t>
            </a:r>
            <a:endParaRPr lang="es-CO" sz="1600" dirty="0"/>
          </a:p>
        </p:txBody>
      </p:sp>
      <p:pic>
        <p:nvPicPr>
          <p:cNvPr id="7" name="Imagen 6"/>
          <p:cNvPicPr>
            <a:picLocks noChangeAspect="1"/>
          </p:cNvPicPr>
          <p:nvPr/>
        </p:nvPicPr>
        <p:blipFill>
          <a:blip r:embed="rId2"/>
          <a:stretch>
            <a:fillRect/>
          </a:stretch>
        </p:blipFill>
        <p:spPr>
          <a:xfrm>
            <a:off x="283153" y="2603197"/>
            <a:ext cx="11348553" cy="3864157"/>
          </a:xfrm>
          <a:prstGeom prst="rect">
            <a:avLst/>
          </a:prstGeom>
        </p:spPr>
      </p:pic>
      <p:sp>
        <p:nvSpPr>
          <p:cNvPr id="8" name="Rectángulo 7">
            <a:extLst>
              <a:ext uri="{FF2B5EF4-FFF2-40B4-BE49-F238E27FC236}">
                <a16:creationId xmlns="" xmlns:a16="http://schemas.microsoft.com/office/drawing/2014/main" id="{51842B4E-3350-4DCD-A932-DCCD1B1822B9}"/>
              </a:ext>
            </a:extLst>
          </p:cNvPr>
          <p:cNvSpPr/>
          <p:nvPr/>
        </p:nvSpPr>
        <p:spPr>
          <a:xfrm>
            <a:off x="8448847" y="6159577"/>
            <a:ext cx="3182859" cy="307777"/>
          </a:xfrm>
          <a:prstGeom prst="rect">
            <a:avLst/>
          </a:prstGeom>
        </p:spPr>
        <p:txBody>
          <a:bodyPr wrap="none">
            <a:spAutoFit/>
          </a:bodyPr>
          <a:lstStyle/>
          <a:p>
            <a:r>
              <a:rPr lang="es-CO" sz="1400" dirty="0"/>
              <a:t>*El tiempo se presenta en horas hombre.</a:t>
            </a:r>
          </a:p>
        </p:txBody>
      </p:sp>
    </p:spTree>
    <p:extLst>
      <p:ext uri="{BB962C8B-B14F-4D97-AF65-F5344CB8AC3E}">
        <p14:creationId xmlns:p14="http://schemas.microsoft.com/office/powerpoint/2010/main" val="2176539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0009" y="-23044"/>
            <a:ext cx="8749407" cy="584775"/>
          </a:xfrm>
          <a:prstGeom prst="rect">
            <a:avLst/>
          </a:prstGeom>
          <a:noFill/>
        </p:spPr>
        <p:txBody>
          <a:bodyPr wrap="square" rtlCol="0">
            <a:spAutoFit/>
          </a:bodyPr>
          <a:lstStyle/>
          <a:p>
            <a:r>
              <a:rPr lang="es-CO" sz="3200" dirty="0"/>
              <a:t>ESTADO PROGRAMA DE PROYECTOS</a:t>
            </a:r>
          </a:p>
        </p:txBody>
      </p:sp>
      <p:graphicFrame>
        <p:nvGraphicFramePr>
          <p:cNvPr id="4" name="Tabla 3">
            <a:extLst>
              <a:ext uri="{FF2B5EF4-FFF2-40B4-BE49-F238E27FC236}">
                <a16:creationId xmlns=""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2569704068"/>
              </p:ext>
            </p:extLst>
          </p:nvPr>
        </p:nvGraphicFramePr>
        <p:xfrm>
          <a:off x="597658" y="808018"/>
          <a:ext cx="11053140" cy="4860577"/>
        </p:xfrm>
        <a:graphic>
          <a:graphicData uri="http://schemas.openxmlformats.org/drawingml/2006/table">
            <a:tbl>
              <a:tblPr/>
              <a:tblGrid>
                <a:gridCol w="3288652">
                  <a:extLst>
                    <a:ext uri="{9D8B030D-6E8A-4147-A177-3AD203B41FA5}">
                      <a16:colId xmlns="" xmlns:a16="http://schemas.microsoft.com/office/drawing/2014/main" val="767944482"/>
                    </a:ext>
                  </a:extLst>
                </a:gridCol>
                <a:gridCol w="905033">
                  <a:extLst>
                    <a:ext uri="{9D8B030D-6E8A-4147-A177-3AD203B41FA5}">
                      <a16:colId xmlns="" xmlns:a16="http://schemas.microsoft.com/office/drawing/2014/main" val="3804679691"/>
                    </a:ext>
                  </a:extLst>
                </a:gridCol>
                <a:gridCol w="973063">
                  <a:extLst>
                    <a:ext uri="{9D8B030D-6E8A-4147-A177-3AD203B41FA5}">
                      <a16:colId xmlns="" xmlns:a16="http://schemas.microsoft.com/office/drawing/2014/main" val="1754076106"/>
                    </a:ext>
                  </a:extLst>
                </a:gridCol>
                <a:gridCol w="1061373">
                  <a:extLst>
                    <a:ext uri="{9D8B030D-6E8A-4147-A177-3AD203B41FA5}">
                      <a16:colId xmlns="" xmlns:a16="http://schemas.microsoft.com/office/drawing/2014/main" val="1868153630"/>
                    </a:ext>
                  </a:extLst>
                </a:gridCol>
                <a:gridCol w="1061373">
                  <a:extLst>
                    <a:ext uri="{9D8B030D-6E8A-4147-A177-3AD203B41FA5}">
                      <a16:colId xmlns="" xmlns:a16="http://schemas.microsoft.com/office/drawing/2014/main" val="994229716"/>
                    </a:ext>
                  </a:extLst>
                </a:gridCol>
                <a:gridCol w="1049311">
                  <a:extLst>
                    <a:ext uri="{9D8B030D-6E8A-4147-A177-3AD203B41FA5}">
                      <a16:colId xmlns="" xmlns:a16="http://schemas.microsoft.com/office/drawing/2014/main" val="3549765904"/>
                    </a:ext>
                  </a:extLst>
                </a:gridCol>
                <a:gridCol w="1049311">
                  <a:extLst>
                    <a:ext uri="{9D8B030D-6E8A-4147-A177-3AD203B41FA5}">
                      <a16:colId xmlns="" xmlns:a16="http://schemas.microsoft.com/office/drawing/2014/main" val="20006"/>
                    </a:ext>
                  </a:extLst>
                </a:gridCol>
                <a:gridCol w="1665024">
                  <a:extLst>
                    <a:ext uri="{9D8B030D-6E8A-4147-A177-3AD203B41FA5}">
                      <a16:colId xmlns="" xmlns:a16="http://schemas.microsoft.com/office/drawing/2014/main" val="1637206028"/>
                    </a:ext>
                  </a:extLst>
                </a:gridCol>
              </a:tblGrid>
              <a:tr h="140760">
                <a:tc>
                  <a:txBody>
                    <a:bodyPr/>
                    <a:lstStyle/>
                    <a:p>
                      <a:pPr algn="ctr" fontAlgn="b"/>
                      <a:r>
                        <a:rPr lang="es-CO" sz="1400" b="1" i="0" u="none" strike="noStrike" dirty="0">
                          <a:solidFill>
                            <a:schemeClr val="bg1"/>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HORAS HOMBRE INVERTIDAS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chemeClr val="bg1"/>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 xmlns:a16="http://schemas.microsoft.com/office/drawing/2014/main" val="2982881005"/>
                  </a:ext>
                </a:extLst>
              </a:tr>
              <a:tr h="433987">
                <a:tc>
                  <a:txBody>
                    <a:bodyPr/>
                    <a:lstStyle/>
                    <a:p>
                      <a:pPr algn="l" fontAlgn="b"/>
                      <a:r>
                        <a:rPr lang="es-ES" sz="14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4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801900917"/>
                  </a:ext>
                </a:extLst>
              </a:tr>
              <a:tr h="250701">
                <a:tc>
                  <a:txBody>
                    <a:bodyPr/>
                    <a:lstStyle/>
                    <a:p>
                      <a:pPr algn="l" fontAlgn="b"/>
                      <a:r>
                        <a:rPr lang="es-CO" sz="14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smtClean="0">
                          <a:solidFill>
                            <a:srgbClr val="000000"/>
                          </a:solidFill>
                          <a:effectLst/>
                          <a:latin typeface="Calibri" panose="020F0502020204030204" pitchFamily="34" charset="0"/>
                        </a:rPr>
                        <a:t>36.48%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smtClean="0">
                          <a:solidFill>
                            <a:srgbClr val="000000"/>
                          </a:solidFill>
                          <a:effectLst/>
                          <a:latin typeface="Calibri" panose="020F0502020204030204" pitchFamily="34" charset="0"/>
                        </a:rPr>
                        <a:t>37.40%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smtClean="0">
                          <a:solidFill>
                            <a:schemeClr val="tx1"/>
                          </a:solidFill>
                          <a:effectLst/>
                          <a:latin typeface="Calibri" panose="020F0502020204030204" pitchFamily="34" charset="0"/>
                        </a:rPr>
                        <a:t>0.92%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39.32%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78.8h</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1" i="0" u="none" strike="noStrike" dirty="0" smtClean="0">
                          <a:solidFill>
                            <a:srgbClr val="FF0000"/>
                          </a:solidFill>
                          <a:effectLst/>
                          <a:latin typeface="Calibri" panose="020F0502020204030204" pitchFamily="34" charset="0"/>
                        </a:rPr>
                        <a:t>-1.92%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949924961"/>
                  </a:ext>
                </a:extLst>
              </a:tr>
              <a:tr h="217588">
                <a:tc>
                  <a:txBody>
                    <a:bodyPr/>
                    <a:lstStyle/>
                    <a:p>
                      <a:pPr algn="l" fontAlgn="b"/>
                      <a:r>
                        <a:rPr lang="es-CO" sz="14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68.28%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1" i="0" u="none" strike="noStrike" dirty="0">
                          <a:solidFill>
                            <a:srgbClr val="FF0000"/>
                          </a:solidFill>
                          <a:effectLst/>
                          <a:latin typeface="Calibri" panose="020F0502020204030204" pitchFamily="34" charset="0"/>
                        </a:rPr>
                        <a:t>-8.59%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07797405"/>
                  </a:ext>
                </a:extLst>
              </a:tr>
              <a:tr h="247426">
                <a:tc>
                  <a:txBody>
                    <a:bodyPr/>
                    <a:lstStyle/>
                    <a:p>
                      <a:pPr algn="l" fontAlgn="b"/>
                      <a:r>
                        <a:rPr lang="es-CO" sz="14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46.21%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1" i="0" u="none" strike="noStrike" dirty="0">
                          <a:solidFill>
                            <a:schemeClr val="accent6"/>
                          </a:solidFill>
                          <a:effectLst/>
                          <a:latin typeface="Calibri" panose="020F0502020204030204" pitchFamily="34" charset="0"/>
                        </a:rPr>
                        <a:t>2.74%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3426329279"/>
                  </a:ext>
                </a:extLst>
              </a:tr>
              <a:tr h="140760">
                <a:tc>
                  <a:txBody>
                    <a:bodyPr/>
                    <a:lstStyle/>
                    <a:p>
                      <a:pPr algn="l" fontAlgn="b"/>
                      <a:r>
                        <a:rPr lang="es-CO" sz="1400" b="0" i="0" u="none" strike="noStrike" dirty="0">
                          <a:solidFill>
                            <a:schemeClr val="tx1"/>
                          </a:solidFill>
                          <a:effectLst/>
                          <a:latin typeface="Calibri" panose="020F0502020204030204" pitchFamily="34" charset="0"/>
                        </a:rPr>
                        <a:t>PROYECTO 5. CALIFICACIÓN </a:t>
                      </a:r>
                      <a:r>
                        <a:rPr lang="es-CO" sz="1400" b="0" i="0" u="none" strike="noStrike" dirty="0" smtClean="0">
                          <a:solidFill>
                            <a:schemeClr val="tx1"/>
                          </a:solidFill>
                          <a:effectLst/>
                          <a:latin typeface="Calibri" panose="020F0502020204030204" pitchFamily="34" charset="0"/>
                        </a:rPr>
                        <a:t>CONTRATISTAS -FASE 1</a:t>
                      </a: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9 </a:t>
                      </a:r>
                      <a:r>
                        <a:rPr lang="es-CO" sz="1400" b="0" i="0" u="none" strike="noStrike" dirty="0" err="1">
                          <a:solidFill>
                            <a:schemeClr val="tx1"/>
                          </a:solidFill>
                          <a:effectLst/>
                          <a:latin typeface="Calibri" panose="020F0502020204030204" pitchFamily="34" charset="0"/>
                        </a:rPr>
                        <a:t>ago</a:t>
                      </a:r>
                      <a:r>
                        <a:rPr lang="es-CO" sz="14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smtClean="0">
                          <a:solidFill>
                            <a:schemeClr val="tx1"/>
                          </a:solidFill>
                          <a:effectLst/>
                          <a:latin typeface="Calibri" panose="020F0502020204030204" pitchFamily="34" charset="0"/>
                        </a:rPr>
                        <a:t>94.42%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chemeClr val="tx1"/>
                          </a:solidFill>
                          <a:effectLst/>
                          <a:latin typeface="Calibri" panose="020F0502020204030204" pitchFamily="34" charset="0"/>
                        </a:rPr>
                        <a:t>94.42%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smtClean="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95.44%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0h</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1" i="0" u="none" strike="noStrike" dirty="0" smtClean="0">
                          <a:solidFill>
                            <a:srgbClr val="FF0000"/>
                          </a:solidFill>
                          <a:effectLst/>
                          <a:latin typeface="Calibri" panose="020F0502020204030204" pitchFamily="34" charset="0"/>
                        </a:rPr>
                        <a:t>-1.02%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702184303"/>
                  </a:ext>
                </a:extLst>
              </a:tr>
              <a:tr h="140760">
                <a:tc>
                  <a:txBody>
                    <a:bodyPr/>
                    <a:lstStyle/>
                    <a:p>
                      <a:pPr algn="l" fontAlgn="b"/>
                      <a:r>
                        <a:rPr lang="es-CO" sz="14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4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896349912"/>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2287029893"/>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74.88%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74.88%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76.04%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0" i="0" u="none" strike="noStrike" dirty="0" smtClean="0">
                          <a:solidFill>
                            <a:srgbClr val="000000"/>
                          </a:solidFill>
                          <a:effectLst/>
                          <a:latin typeface="Calibri" panose="020F0502020204030204" pitchFamily="34" charset="0"/>
                        </a:rPr>
                        <a:t>0h</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400" b="1" i="0" u="none" strike="noStrike" dirty="0" smtClean="0">
                          <a:solidFill>
                            <a:srgbClr val="FF0000"/>
                          </a:solidFill>
                          <a:effectLst/>
                          <a:latin typeface="Calibri" panose="020F0502020204030204" pitchFamily="34" charset="0"/>
                        </a:rPr>
                        <a:t>-1.16%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461770855"/>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es-CO" sz="1400" b="0" i="0" u="none" strike="noStrike" dirty="0">
                          <a:solidFill>
                            <a:srgbClr val="000000"/>
                          </a:solidFill>
                          <a:effectLst/>
                          <a:latin typeface="Calibri" panose="020F0502020204030204" pitchFamily="34" charset="0"/>
                        </a:rPr>
                        <a:t>15 jul 2019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smtClean="0">
                          <a:solidFill>
                            <a:srgbClr val="000000"/>
                          </a:solidFill>
                          <a:effectLst/>
                          <a:latin typeface="Calibri" panose="020F0502020204030204" pitchFamily="34" charset="0"/>
                        </a:rPr>
                        <a:t>93.93%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smtClean="0">
                          <a:solidFill>
                            <a:srgbClr val="000000"/>
                          </a:solidFill>
                          <a:effectLst/>
                          <a:latin typeface="Calibri" panose="020F0502020204030204" pitchFamily="34" charset="0"/>
                        </a:rPr>
                        <a:t>96.97%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smtClean="0">
                          <a:solidFill>
                            <a:srgbClr val="000000"/>
                          </a:solidFill>
                          <a:effectLst/>
                          <a:latin typeface="Calibri" panose="020F0502020204030204" pitchFamily="34" charset="0"/>
                        </a:rPr>
                        <a:t>3.04%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smtClean="0">
                          <a:solidFill>
                            <a:srgbClr val="000000"/>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smtClean="0">
                          <a:solidFill>
                            <a:srgbClr val="000000"/>
                          </a:solidFill>
                          <a:effectLst/>
                          <a:latin typeface="Calibri" panose="020F0502020204030204" pitchFamily="34" charset="0"/>
                        </a:rPr>
                        <a:t>0.37h</a:t>
                      </a:r>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1" i="0" u="none" strike="noStrike" dirty="0">
                          <a:solidFill>
                            <a:srgbClr val="FF0000"/>
                          </a:solidFill>
                          <a:effectLst/>
                          <a:latin typeface="Calibri" panose="020F0502020204030204" pitchFamily="34" charset="0"/>
                        </a:rPr>
                        <a:t>-</a:t>
                      </a:r>
                      <a:r>
                        <a:rPr lang="es-CO" sz="1400" b="1" i="0" u="none" strike="noStrike" dirty="0" smtClean="0">
                          <a:solidFill>
                            <a:srgbClr val="FF0000"/>
                          </a:solidFill>
                          <a:effectLst/>
                          <a:latin typeface="Calibri" panose="020F0502020204030204" pitchFamily="34" charset="0"/>
                        </a:rPr>
                        <a:t>3.03</a:t>
                      </a:r>
                      <a:r>
                        <a:rPr lang="es-CO" sz="1400" b="1" i="0" u="none" strike="noStrike" dirty="0">
                          <a:solidFill>
                            <a:srgbClr val="FF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257740149"/>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12. FORMATO TEMPORAL CONTROL PRESUPUESTAL.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 xmlns:a16="http://schemas.microsoft.com/office/drawing/2014/main" val="3025156862"/>
                  </a:ext>
                </a:extLst>
              </a:tr>
            </a:tbl>
          </a:graphicData>
        </a:graphic>
      </p:graphicFrame>
      <p:sp>
        <p:nvSpPr>
          <p:cNvPr id="5" name="Rectángulo 4">
            <a:extLst>
              <a:ext uri="{FF2B5EF4-FFF2-40B4-BE49-F238E27FC236}">
                <a16:creationId xmlns=""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 xmlns:a16="http://schemas.microsoft.com/office/drawing/2014/main" id="{7584FA22-00DB-472C-A36D-2883042DDE66}"/>
              </a:ext>
            </a:extLst>
          </p:cNvPr>
          <p:cNvSpPr txBox="1"/>
          <p:nvPr/>
        </p:nvSpPr>
        <p:spPr>
          <a:xfrm>
            <a:off x="519284" y="5723742"/>
            <a:ext cx="11131513" cy="830997"/>
          </a:xfrm>
          <a:prstGeom prst="rect">
            <a:avLst/>
          </a:prstGeom>
          <a:noFill/>
        </p:spPr>
        <p:txBody>
          <a:bodyPr wrap="square" rtlCol="0">
            <a:spAutoFit/>
          </a:bodyPr>
          <a:lstStyle/>
          <a:p>
            <a:r>
              <a:rPr lang="es-CO" sz="1200" dirty="0">
                <a:solidFill>
                  <a:srgbClr val="000000"/>
                </a:solidFill>
                <a:latin typeface="Calibri" panose="020F0502020204030204" pitchFamily="34" charset="0"/>
              </a:rPr>
              <a:t>*Se estableció como fecha para tener los planes estratégicos el día 30 de junio del 2019.</a:t>
            </a:r>
            <a:endParaRPr lang="es-CO" sz="1200" dirty="0"/>
          </a:p>
          <a:p>
            <a:r>
              <a:rPr lang="es-CO" sz="1200" dirty="0"/>
              <a:t>***El proyecto no se planificó en su fase inicial, y por lo tanto, no tiene una fecha de finalización</a:t>
            </a:r>
          </a:p>
          <a:p>
            <a:r>
              <a:rPr lang="es-CO" sz="1200" dirty="0"/>
              <a:t>**Se encuentra en su fase de concepción</a:t>
            </a:r>
          </a:p>
          <a:p>
            <a:r>
              <a:rPr lang="es-CO" sz="1200" dirty="0"/>
              <a:t>****Se corrió la fecha de entrega de la cotización de PSL de acuerdo con el compromiso que estableció la asesora comercial.</a:t>
            </a:r>
          </a:p>
        </p:txBody>
      </p:sp>
      <p:sp>
        <p:nvSpPr>
          <p:cNvPr id="17" name="Rectángulo 16">
            <a:extLst>
              <a:ext uri="{FF2B5EF4-FFF2-40B4-BE49-F238E27FC236}">
                <a16:creationId xmlns="" xmlns:a16="http://schemas.microsoft.com/office/drawing/2014/main" id="{7F32F002-9506-46BD-B80F-C6397FB74091}"/>
              </a:ext>
            </a:extLst>
          </p:cNvPr>
          <p:cNvSpPr/>
          <p:nvPr/>
        </p:nvSpPr>
        <p:spPr>
          <a:xfrm>
            <a:off x="61807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 xmlns:a16="http://schemas.microsoft.com/office/drawing/2014/main" id="{F6157F07-CA96-40DD-B575-14FA403AB8AF}"/>
              </a:ext>
            </a:extLst>
          </p:cNvPr>
          <p:cNvSpPr txBox="1"/>
          <p:nvPr/>
        </p:nvSpPr>
        <p:spPr>
          <a:xfrm>
            <a:off x="100280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2290483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 xmlns:a16="http://schemas.microsoft.com/office/drawing/2014/main" id="{6D9ECE2E-24D1-4AA0-9E97-E8444E939372}"/>
              </a:ext>
            </a:extLst>
          </p:cNvPr>
          <p:cNvSpPr txBox="1"/>
          <p:nvPr/>
        </p:nvSpPr>
        <p:spPr>
          <a:xfrm>
            <a:off x="224270" y="131619"/>
            <a:ext cx="11967730" cy="584775"/>
          </a:xfrm>
          <a:prstGeom prst="rect">
            <a:avLst/>
          </a:prstGeom>
          <a:noFill/>
        </p:spPr>
        <p:txBody>
          <a:bodyPr wrap="square" rtlCol="0">
            <a:spAutoFit/>
          </a:bodyPr>
          <a:lstStyle/>
          <a:p>
            <a:r>
              <a:rPr lang="es-CO" sz="3200" dirty="0"/>
              <a:t>RESUMEN GENERAL – LOGROS Y AVANCE </a:t>
            </a:r>
            <a:r>
              <a:rPr lang="es-CO" sz="3200" dirty="0" smtClean="0"/>
              <a:t>PROYECCIÓN VARIABLES</a:t>
            </a:r>
            <a:endParaRPr lang="es-CO" sz="3200" dirty="0"/>
          </a:p>
        </p:txBody>
      </p:sp>
      <p:sp>
        <p:nvSpPr>
          <p:cNvPr id="5" name="CuadroTexto 4">
            <a:extLst>
              <a:ext uri="{FF2B5EF4-FFF2-40B4-BE49-F238E27FC236}">
                <a16:creationId xmlns="" xmlns:a16="http://schemas.microsoft.com/office/drawing/2014/main" id="{DC1BEC5A-350C-4E03-BD92-F03E9F611ED2}"/>
              </a:ext>
            </a:extLst>
          </p:cNvPr>
          <p:cNvSpPr txBox="1"/>
          <p:nvPr/>
        </p:nvSpPr>
        <p:spPr>
          <a:xfrm>
            <a:off x="224270" y="743289"/>
            <a:ext cx="11528460" cy="830997"/>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smtClean="0"/>
              <a:t>Se finalizó, validó y presentó la proyección de los ingresos con contrato, con acta de adjudicación y con propuesta aceptada.</a:t>
            </a:r>
          </a:p>
          <a:p>
            <a:pPr marL="285750" indent="-285750" algn="just">
              <a:buFont typeface="Arial" panose="020B0604020202020204" pitchFamily="34" charset="0"/>
              <a:buChar char="•"/>
            </a:pPr>
            <a:r>
              <a:rPr lang="es-CO" sz="1600" dirty="0" smtClean="0"/>
              <a:t>Se finalizó la proyección debido a ampliaciones y a </a:t>
            </a:r>
            <a:r>
              <a:rPr lang="es-CO" sz="1600" dirty="0" err="1" smtClean="0"/>
              <a:t>ffies</a:t>
            </a:r>
            <a:r>
              <a:rPr lang="es-CO" sz="1600" dirty="0"/>
              <a:t> </a:t>
            </a:r>
            <a:r>
              <a:rPr lang="es-CO" sz="1600" dirty="0" smtClean="0"/>
              <a:t>(pendientes de revisar y validar)</a:t>
            </a:r>
          </a:p>
          <a:p>
            <a:pPr marL="285750" indent="-285750" algn="just">
              <a:buFont typeface="Arial" panose="020B0604020202020204" pitchFamily="34" charset="0"/>
              <a:buChar char="•"/>
            </a:pPr>
            <a:r>
              <a:rPr lang="es-CO" sz="1600" dirty="0" smtClean="0"/>
              <a:t>Se avanzó en la proyección de los ingresos debido a nuevos negocios. </a:t>
            </a:r>
            <a:endParaRPr lang="es-CO" sz="1600" dirty="0"/>
          </a:p>
        </p:txBody>
      </p:sp>
      <p:pic>
        <p:nvPicPr>
          <p:cNvPr id="6" name="Imagen 5"/>
          <p:cNvPicPr>
            <a:picLocks noChangeAspect="1"/>
          </p:cNvPicPr>
          <p:nvPr/>
        </p:nvPicPr>
        <p:blipFill>
          <a:blip r:embed="rId2"/>
          <a:stretch>
            <a:fillRect/>
          </a:stretch>
        </p:blipFill>
        <p:spPr>
          <a:xfrm>
            <a:off x="224270" y="1971186"/>
            <a:ext cx="11380542" cy="3875049"/>
          </a:xfrm>
          <a:prstGeom prst="rect">
            <a:avLst/>
          </a:prstGeom>
        </p:spPr>
      </p:pic>
      <p:sp>
        <p:nvSpPr>
          <p:cNvPr id="9" name="Rectángulo 8">
            <a:extLst>
              <a:ext uri="{FF2B5EF4-FFF2-40B4-BE49-F238E27FC236}">
                <a16:creationId xmlns="" xmlns:a16="http://schemas.microsoft.com/office/drawing/2014/main" id="{51842B4E-3350-4DCD-A932-DCCD1B1822B9}"/>
              </a:ext>
            </a:extLst>
          </p:cNvPr>
          <p:cNvSpPr/>
          <p:nvPr/>
        </p:nvSpPr>
        <p:spPr>
          <a:xfrm>
            <a:off x="8421953" y="5538458"/>
            <a:ext cx="3182859" cy="307777"/>
          </a:xfrm>
          <a:prstGeom prst="rect">
            <a:avLst/>
          </a:prstGeom>
        </p:spPr>
        <p:txBody>
          <a:bodyPr wrap="none">
            <a:spAutoFit/>
          </a:bodyPr>
          <a:lstStyle/>
          <a:p>
            <a:r>
              <a:rPr lang="es-CO" sz="1400" dirty="0"/>
              <a:t>*El tiempo se presenta en horas hombre.</a:t>
            </a:r>
          </a:p>
        </p:txBody>
      </p:sp>
    </p:spTree>
    <p:extLst>
      <p:ext uri="{BB962C8B-B14F-4D97-AF65-F5344CB8AC3E}">
        <p14:creationId xmlns:p14="http://schemas.microsoft.com/office/powerpoint/2010/main" val="363963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18397" y="1500539"/>
            <a:ext cx="10829213" cy="3687323"/>
          </a:xfrm>
          <a:prstGeom prst="rect">
            <a:avLst/>
          </a:prstGeom>
        </p:spPr>
      </p:pic>
      <p:sp>
        <p:nvSpPr>
          <p:cNvPr id="6" name="CuadroTexto 5">
            <a:extLst>
              <a:ext uri="{FF2B5EF4-FFF2-40B4-BE49-F238E27FC236}">
                <a16:creationId xmlns="" xmlns:a16="http://schemas.microsoft.com/office/drawing/2014/main" id="{DC1BEC5A-350C-4E03-BD92-F03E9F611ED2}"/>
              </a:ext>
            </a:extLst>
          </p:cNvPr>
          <p:cNvSpPr txBox="1"/>
          <p:nvPr/>
        </p:nvSpPr>
        <p:spPr>
          <a:xfrm>
            <a:off x="224269" y="975543"/>
            <a:ext cx="11083635" cy="338554"/>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smtClean="0"/>
              <a:t>Se repartieron tareas para iniciar la búsqueda de recursos para la Unidad. </a:t>
            </a:r>
            <a:endParaRPr lang="es-CO" sz="1600" dirty="0"/>
          </a:p>
        </p:txBody>
      </p:sp>
      <p:sp>
        <p:nvSpPr>
          <p:cNvPr id="9" name="CuadroTexto 8">
            <a:extLst>
              <a:ext uri="{FF2B5EF4-FFF2-40B4-BE49-F238E27FC236}">
                <a16:creationId xmlns="" xmlns:a16="http://schemas.microsoft.com/office/drawing/2014/main" id="{42CB74CB-4A24-468E-BDD9-7FA6AB47E5BC}"/>
              </a:ext>
            </a:extLst>
          </p:cNvPr>
          <p:cNvSpPr txBox="1"/>
          <p:nvPr/>
        </p:nvSpPr>
        <p:spPr>
          <a:xfrm>
            <a:off x="224269" y="131619"/>
            <a:ext cx="11714020" cy="584775"/>
          </a:xfrm>
          <a:prstGeom prst="rect">
            <a:avLst/>
          </a:prstGeom>
          <a:noFill/>
        </p:spPr>
        <p:txBody>
          <a:bodyPr wrap="square" rtlCol="0">
            <a:spAutoFit/>
          </a:bodyPr>
          <a:lstStyle/>
          <a:p>
            <a:r>
              <a:rPr lang="es-CO" sz="3200" dirty="0"/>
              <a:t>RESUMEN GENERAL – LOGROS Y AVANCE MEJORAMIENTO UNIDAD</a:t>
            </a:r>
          </a:p>
        </p:txBody>
      </p:sp>
      <p:sp>
        <p:nvSpPr>
          <p:cNvPr id="10" name="Rectángulo 9">
            <a:extLst>
              <a:ext uri="{FF2B5EF4-FFF2-40B4-BE49-F238E27FC236}">
                <a16:creationId xmlns="" xmlns:a16="http://schemas.microsoft.com/office/drawing/2014/main" id="{51842B4E-3350-4DCD-A932-DCCD1B1822B9}"/>
              </a:ext>
            </a:extLst>
          </p:cNvPr>
          <p:cNvSpPr/>
          <p:nvPr/>
        </p:nvSpPr>
        <p:spPr>
          <a:xfrm>
            <a:off x="7614039" y="4880085"/>
            <a:ext cx="3182859" cy="307777"/>
          </a:xfrm>
          <a:prstGeom prst="rect">
            <a:avLst/>
          </a:prstGeom>
        </p:spPr>
        <p:txBody>
          <a:bodyPr wrap="none">
            <a:spAutoFit/>
          </a:bodyPr>
          <a:lstStyle/>
          <a:p>
            <a:r>
              <a:rPr lang="es-CO" sz="1400" dirty="0"/>
              <a:t>*El tiempo se presenta en horas hombre.</a:t>
            </a:r>
          </a:p>
        </p:txBody>
      </p:sp>
    </p:spTree>
    <p:extLst>
      <p:ext uri="{BB962C8B-B14F-4D97-AF65-F5344CB8AC3E}">
        <p14:creationId xmlns:p14="http://schemas.microsoft.com/office/powerpoint/2010/main" val="166565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 xmlns:a16="http://schemas.microsoft.com/office/drawing/2014/main" id="{6D9ECE2E-24D1-4AA0-9E97-E8444E939372}"/>
              </a:ext>
            </a:extLst>
          </p:cNvPr>
          <p:cNvSpPr txBox="1"/>
          <p:nvPr/>
        </p:nvSpPr>
        <p:spPr>
          <a:xfrm>
            <a:off x="224270" y="131619"/>
            <a:ext cx="11967730" cy="584775"/>
          </a:xfrm>
          <a:prstGeom prst="rect">
            <a:avLst/>
          </a:prstGeom>
          <a:noFill/>
        </p:spPr>
        <p:txBody>
          <a:bodyPr wrap="square" rtlCol="0">
            <a:spAutoFit/>
          </a:bodyPr>
          <a:lstStyle/>
          <a:p>
            <a:r>
              <a:rPr lang="es-CO" sz="3200" dirty="0"/>
              <a:t>RESUMEN GENERAL – LOGROS Y AVANCE ATENCIÓN REQUERIMIENTOS</a:t>
            </a:r>
          </a:p>
        </p:txBody>
      </p:sp>
      <p:sp>
        <p:nvSpPr>
          <p:cNvPr id="5" name="CuadroTexto 4">
            <a:extLst>
              <a:ext uri="{FF2B5EF4-FFF2-40B4-BE49-F238E27FC236}">
                <a16:creationId xmlns="" xmlns:a16="http://schemas.microsoft.com/office/drawing/2014/main" id="{DC1BEC5A-350C-4E03-BD92-F03E9F611ED2}"/>
              </a:ext>
            </a:extLst>
          </p:cNvPr>
          <p:cNvSpPr txBox="1"/>
          <p:nvPr/>
        </p:nvSpPr>
        <p:spPr>
          <a:xfrm>
            <a:off x="271494" y="850864"/>
            <a:ext cx="11528460" cy="2062103"/>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smtClean="0"/>
              <a:t>Se envió el </a:t>
            </a:r>
            <a:r>
              <a:rPr lang="es-CO" sz="1600" dirty="0" err="1" smtClean="0"/>
              <a:t>reporteador</a:t>
            </a:r>
            <a:r>
              <a:rPr lang="es-CO" sz="1600" dirty="0" smtClean="0"/>
              <a:t> de indicadores y manual con el requerimiento de la junta directiva relacionado la posibilidad de incluir valores diferentes a los contables para el cálculo y visualización del multiplicador.</a:t>
            </a:r>
          </a:p>
          <a:p>
            <a:pPr marL="285750" indent="-285750" algn="just">
              <a:buFont typeface="Arial" panose="020B0604020202020204" pitchFamily="34" charset="0"/>
              <a:buChar char="•"/>
            </a:pPr>
            <a:r>
              <a:rPr lang="es-CO" sz="1600" dirty="0" smtClean="0"/>
              <a:t>Se finalizó la proyección de ingresos para el año 2020 de acuerdo con el requerimiento del área comercial.</a:t>
            </a:r>
          </a:p>
          <a:p>
            <a:pPr marL="285750" indent="-285750" algn="just">
              <a:buFont typeface="Arial" panose="020B0604020202020204" pitchFamily="34" charset="0"/>
              <a:buChar char="•"/>
            </a:pPr>
            <a:r>
              <a:rPr lang="es-CO" sz="1600" dirty="0" smtClean="0"/>
              <a:t>Se corrigió un error que ocurrió durante la última actualización de PSL con la “importadora de documentos”.</a:t>
            </a:r>
          </a:p>
          <a:p>
            <a:pPr marL="285750" indent="-285750" algn="just">
              <a:buFont typeface="Arial" panose="020B0604020202020204" pitchFamily="34" charset="0"/>
              <a:buChar char="•"/>
            </a:pPr>
            <a:r>
              <a:rPr lang="es-CO" sz="1600" dirty="0" smtClean="0"/>
              <a:t>Se envió al área comercial la presentación de temas BIM que ha venido trabajando la Unidad.</a:t>
            </a:r>
          </a:p>
          <a:p>
            <a:pPr marL="285750" indent="-285750" algn="just">
              <a:buFont typeface="Arial" panose="020B0604020202020204" pitchFamily="34" charset="0"/>
              <a:buChar char="•"/>
            </a:pPr>
            <a:r>
              <a:rPr lang="es-CO" sz="1600" dirty="0" smtClean="0"/>
              <a:t>Se corrigió un error de cálculo de descuentos en el software de facturación. </a:t>
            </a:r>
          </a:p>
          <a:p>
            <a:pPr marL="285750" indent="-285750" algn="just">
              <a:buFont typeface="Arial" panose="020B0604020202020204" pitchFamily="34" charset="0"/>
              <a:buChar char="•"/>
            </a:pPr>
            <a:r>
              <a:rPr lang="es-CO" sz="1600" dirty="0" smtClean="0"/>
              <a:t>Se corrigió un error del software de facturación que ocurría si el comentario importado a PSL supera los 250 caracteres.</a:t>
            </a:r>
          </a:p>
          <a:p>
            <a:pPr marL="285750" indent="-285750" algn="just">
              <a:buFont typeface="Arial" panose="020B0604020202020204" pitchFamily="34" charset="0"/>
              <a:buChar char="•"/>
            </a:pPr>
            <a:r>
              <a:rPr lang="es-CO" sz="1600" dirty="0" smtClean="0"/>
              <a:t>Se presentó al área comercial el software de facturación con la finalidad de presentar la herramienta y negociar responsabilidades.</a:t>
            </a:r>
          </a:p>
        </p:txBody>
      </p:sp>
      <p:sp>
        <p:nvSpPr>
          <p:cNvPr id="7" name="Rectángulo 6">
            <a:extLst>
              <a:ext uri="{FF2B5EF4-FFF2-40B4-BE49-F238E27FC236}">
                <a16:creationId xmlns="" xmlns:a16="http://schemas.microsoft.com/office/drawing/2014/main" id="{51842B4E-3350-4DCD-A932-DCCD1B1822B9}"/>
              </a:ext>
            </a:extLst>
          </p:cNvPr>
          <p:cNvSpPr/>
          <p:nvPr/>
        </p:nvSpPr>
        <p:spPr>
          <a:xfrm>
            <a:off x="224270" y="6380611"/>
            <a:ext cx="3182859" cy="307777"/>
          </a:xfrm>
          <a:prstGeom prst="rect">
            <a:avLst/>
          </a:prstGeom>
        </p:spPr>
        <p:txBody>
          <a:bodyPr wrap="none">
            <a:spAutoFit/>
          </a:bodyPr>
          <a:lstStyle/>
          <a:p>
            <a:r>
              <a:rPr lang="es-CO" sz="1400" dirty="0"/>
              <a:t>*El tiempo se presenta en horas hombre.</a:t>
            </a:r>
          </a:p>
        </p:txBody>
      </p:sp>
      <p:pic>
        <p:nvPicPr>
          <p:cNvPr id="2" name="Imagen 1"/>
          <p:cNvPicPr>
            <a:picLocks noChangeAspect="1"/>
          </p:cNvPicPr>
          <p:nvPr/>
        </p:nvPicPr>
        <p:blipFill>
          <a:blip r:embed="rId2"/>
          <a:stretch>
            <a:fillRect/>
          </a:stretch>
        </p:blipFill>
        <p:spPr>
          <a:xfrm>
            <a:off x="271494" y="3000356"/>
            <a:ext cx="10230659" cy="3480533"/>
          </a:xfrm>
          <a:prstGeom prst="rect">
            <a:avLst/>
          </a:prstGeom>
        </p:spPr>
      </p:pic>
      <p:sp>
        <p:nvSpPr>
          <p:cNvPr id="8" name="Rectángulo 7">
            <a:extLst>
              <a:ext uri="{FF2B5EF4-FFF2-40B4-BE49-F238E27FC236}">
                <a16:creationId xmlns="" xmlns:a16="http://schemas.microsoft.com/office/drawing/2014/main" id="{51842B4E-3350-4DCD-A932-DCCD1B1822B9}"/>
              </a:ext>
            </a:extLst>
          </p:cNvPr>
          <p:cNvSpPr/>
          <p:nvPr/>
        </p:nvSpPr>
        <p:spPr>
          <a:xfrm>
            <a:off x="9641542" y="4278957"/>
            <a:ext cx="1510029" cy="461665"/>
          </a:xfrm>
          <a:prstGeom prst="rect">
            <a:avLst/>
          </a:prstGeom>
        </p:spPr>
        <p:txBody>
          <a:bodyPr wrap="none">
            <a:spAutoFit/>
          </a:bodyPr>
          <a:lstStyle/>
          <a:p>
            <a:r>
              <a:rPr lang="es-CO" sz="2400" b="1" dirty="0" smtClean="0">
                <a:solidFill>
                  <a:srgbClr val="C00000"/>
                </a:solidFill>
              </a:rPr>
              <a:t>39.6 horas</a:t>
            </a:r>
            <a:endParaRPr lang="es-CO" sz="2400" b="1" dirty="0">
              <a:solidFill>
                <a:srgbClr val="C00000"/>
              </a:solidFill>
            </a:endParaRPr>
          </a:p>
        </p:txBody>
      </p:sp>
    </p:spTree>
    <p:extLst>
      <p:ext uri="{BB962C8B-B14F-4D97-AF65-F5344CB8AC3E}">
        <p14:creationId xmlns:p14="http://schemas.microsoft.com/office/powerpoint/2010/main" val="259910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DC1BEC5A-350C-4E03-BD92-F03E9F611ED2}"/>
              </a:ext>
            </a:extLst>
          </p:cNvPr>
          <p:cNvSpPr txBox="1"/>
          <p:nvPr/>
        </p:nvSpPr>
        <p:spPr>
          <a:xfrm>
            <a:off x="253711" y="749635"/>
            <a:ext cx="11684578" cy="1077218"/>
          </a:xfrm>
          <a:prstGeom prst="rect">
            <a:avLst/>
          </a:prstGeom>
          <a:noFill/>
        </p:spPr>
        <p:txBody>
          <a:bodyPr wrap="square" rtlCol="0">
            <a:spAutoFit/>
          </a:bodyPr>
          <a:lstStyle/>
          <a:p>
            <a:pPr algn="just"/>
            <a:r>
              <a:rPr lang="es-CO" sz="1600" b="1" dirty="0" smtClean="0"/>
              <a:t>CALIDAD PRODUCTOS UNIDAD: </a:t>
            </a:r>
            <a:r>
              <a:rPr lang="es-CO" sz="1600" dirty="0" smtClean="0"/>
              <a:t>Esta semana se invirtieron 21.8 horas corrigiendo errores del software de facturación. Para mejorar esta situación se han implementado mejoras en el control de calidad como lo es la revisión de par y el control de las actividades de la Unidad por estados, no obstante, dado que estos son productos ya elaborados, seguiremos viendo este tipo de impactos mientras se corrigen los errores del pasado.</a:t>
            </a:r>
          </a:p>
        </p:txBody>
      </p:sp>
      <p:sp>
        <p:nvSpPr>
          <p:cNvPr id="7" name="CuadroTexto 6">
            <a:extLst>
              <a:ext uri="{FF2B5EF4-FFF2-40B4-BE49-F238E27FC236}">
                <a16:creationId xmlns="" xmlns:a16="http://schemas.microsoft.com/office/drawing/2014/main" id="{D7788D5E-21EE-45C8-BE6C-8121D1B2BAD3}"/>
              </a:ext>
            </a:extLst>
          </p:cNvPr>
          <p:cNvSpPr txBox="1"/>
          <p:nvPr/>
        </p:nvSpPr>
        <p:spPr>
          <a:xfrm>
            <a:off x="224270" y="131619"/>
            <a:ext cx="11068050" cy="584775"/>
          </a:xfrm>
          <a:prstGeom prst="rect">
            <a:avLst/>
          </a:prstGeom>
          <a:noFill/>
        </p:spPr>
        <p:txBody>
          <a:bodyPr wrap="square" rtlCol="0">
            <a:spAutoFit/>
          </a:bodyPr>
          <a:lstStyle/>
          <a:p>
            <a:r>
              <a:rPr lang="es-CO" sz="3200" dirty="0"/>
              <a:t>RESUMEN GENERAL – ASPECTOS NEGATIVOS</a:t>
            </a:r>
          </a:p>
        </p:txBody>
      </p:sp>
    </p:spTree>
    <p:extLst>
      <p:ext uri="{BB962C8B-B14F-4D97-AF65-F5344CB8AC3E}">
        <p14:creationId xmlns:p14="http://schemas.microsoft.com/office/powerpoint/2010/main" val="3580796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23489</TotalTime>
  <Words>890</Words>
  <Application>Microsoft Office PowerPoint</Application>
  <PresentationFormat>Panorámica</PresentationFormat>
  <Paragraphs>137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1641</cp:revision>
  <dcterms:created xsi:type="dcterms:W3CDTF">2018-06-13T17:56:08Z</dcterms:created>
  <dcterms:modified xsi:type="dcterms:W3CDTF">2019-07-29T13:51:51Z</dcterms:modified>
</cp:coreProperties>
</file>