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312" r:id="rId3"/>
    <p:sldId id="308" r:id="rId4"/>
    <p:sldId id="304" r:id="rId5"/>
    <p:sldId id="309" r:id="rId6"/>
    <p:sldId id="305" r:id="rId7"/>
    <p:sldId id="306" r:id="rId8"/>
    <p:sldId id="307" r:id="rId9"/>
    <p:sldId id="310" r:id="rId10"/>
    <p:sldId id="260" r:id="rId11"/>
    <p:sldId id="261" r:id="rId12"/>
    <p:sldId id="271" r:id="rId13"/>
    <p:sldId id="272" r:id="rId14"/>
    <p:sldId id="277" r:id="rId15"/>
    <p:sldId id="278" r:id="rId16"/>
    <p:sldId id="288" r:id="rId17"/>
    <p:sldId id="289" r:id="rId18"/>
    <p:sldId id="269" r:id="rId19"/>
    <p:sldId id="302" r:id="rId20"/>
    <p:sldId id="303" r:id="rId21"/>
    <p:sldId id="291" r:id="rId22"/>
    <p:sldId id="270" r:id="rId23"/>
    <p:sldId id="292" r:id="rId24"/>
    <p:sldId id="293" r:id="rId25"/>
    <p:sldId id="296" r:id="rId26"/>
    <p:sldId id="311" r:id="rId27"/>
    <p:sldId id="298" r:id="rId28"/>
    <p:sldId id="300" r:id="rId2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YECTO" initials="P" lastIdx="1" clrIdx="0">
    <p:extLst>
      <p:ext uri="{19B8F6BF-5375-455C-9EA6-DF929625EA0E}">
        <p15:presenceInfo xmlns:p15="http://schemas.microsoft.com/office/powerpoint/2012/main" userId="PROYEC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43"/>
    <a:srgbClr val="C65911"/>
    <a:srgbClr val="FF2525"/>
    <a:srgbClr val="FFD966"/>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15" autoAdjust="0"/>
    <p:restoredTop sz="94660"/>
  </p:normalViewPr>
  <p:slideViewPr>
    <p:cSldViewPr snapToGrid="0">
      <p:cViewPr varScale="1">
        <p:scale>
          <a:sx n="71" d="100"/>
          <a:sy n="71" d="100"/>
        </p:scale>
        <p:origin x="3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93068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5096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03732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6144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3189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629C318-B322-495D-B405-3C6E8417CFF6}" type="datetimeFigureOut">
              <a:rPr lang="es-CO" smtClean="0"/>
              <a:t>2/07/2019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194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629C318-B322-495D-B405-3C6E8417CFF6}" type="datetimeFigureOut">
              <a:rPr lang="es-CO" smtClean="0"/>
              <a:t>2/07/2019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8022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629C318-B322-495D-B405-3C6E8417CFF6}" type="datetimeFigureOut">
              <a:rPr lang="es-CO" smtClean="0"/>
              <a:t>2/07/2019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91006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29C318-B322-495D-B405-3C6E8417CFF6}" type="datetimeFigureOut">
              <a:rPr lang="es-CO" smtClean="0"/>
              <a:t>2/07/2019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007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9222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4667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9C318-B322-495D-B405-3C6E8417CFF6}" type="datetimeFigureOut">
              <a:rPr lang="es-CO" smtClean="0"/>
              <a:t>2/07/2019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78F7-EF8D-4134-8181-9BE44911428D}" type="slidenum">
              <a:rPr lang="es-CO" smtClean="0"/>
              <a:t>‹Nº›</a:t>
            </a:fld>
            <a:endParaRPr lang="es-CO"/>
          </a:p>
        </p:txBody>
      </p:sp>
    </p:spTree>
    <p:extLst>
      <p:ext uri="{BB962C8B-B14F-4D97-AF65-F5344CB8AC3E}">
        <p14:creationId xmlns:p14="http://schemas.microsoft.com/office/powerpoint/2010/main" val="18972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2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7.xml"/><Relationship Id="rId5" Type="http://schemas.openxmlformats.org/officeDocument/2006/relationships/slide" Target="slide6.xml"/><Relationship Id="rId15" Type="http://schemas.openxmlformats.org/officeDocument/2006/relationships/slide" Target="slide26.xml"/><Relationship Id="rId10" Type="http://schemas.openxmlformats.org/officeDocument/2006/relationships/slide" Target="slide15.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trello.com/" TargetMode="External"/><Relationship Id="rId2" Type="http://schemas.openxmlformats.org/officeDocument/2006/relationships/hyperlink" Target="https://www.timecamp.com/"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4247317"/>
          </a:xfrm>
          <a:prstGeom prst="rect">
            <a:avLst/>
          </a:prstGeom>
          <a:noFill/>
        </p:spPr>
        <p:txBody>
          <a:bodyPr wrap="square" rtlCol="0">
            <a:spAutoFit/>
          </a:bodyPr>
          <a:lstStyle/>
          <a:p>
            <a:pPr algn="ctr"/>
            <a:r>
              <a:rPr lang="es-CO" sz="7200" dirty="0"/>
              <a:t>SEGUIMIENTO UNIDAD ANALÍTICA</a:t>
            </a:r>
          </a:p>
          <a:p>
            <a:pPr algn="ctr"/>
            <a:r>
              <a:rPr lang="es-CO" sz="7200" dirty="0"/>
              <a:t>25 DE JUNIO DE 2019</a:t>
            </a:r>
          </a:p>
          <a:p>
            <a:pPr algn="ctr"/>
            <a:r>
              <a:rPr lang="es-CO" sz="4400" dirty="0"/>
              <a:t>PERIODO: 12 jun – 21 jun*</a:t>
            </a:r>
          </a:p>
        </p:txBody>
      </p:sp>
      <p:sp>
        <p:nvSpPr>
          <p:cNvPr id="3" name="Rectángulo 2">
            <a:extLst>
              <a:ext uri="{FF2B5EF4-FFF2-40B4-BE49-F238E27FC236}">
                <a16:creationId xmlns="" xmlns:a16="http://schemas.microsoft.com/office/drawing/2014/main" id="{154B9F8F-11AD-4326-8B37-B462947ED1F2}"/>
              </a:ext>
            </a:extLst>
          </p:cNvPr>
          <p:cNvSpPr/>
          <p:nvPr/>
        </p:nvSpPr>
        <p:spPr>
          <a:xfrm>
            <a:off x="561974" y="5641170"/>
            <a:ext cx="11283662" cy="923330"/>
          </a:xfrm>
          <a:prstGeom prst="rect">
            <a:avLst/>
          </a:prstGeom>
        </p:spPr>
        <p:txBody>
          <a:bodyPr wrap="square">
            <a:spAutoFit/>
          </a:bodyPr>
          <a:lstStyle/>
          <a:p>
            <a:pPr algn="just"/>
            <a:r>
              <a:rPr lang="es-CO" dirty="0"/>
              <a:t>*Se realizó seguimiento para este periodo debido a que se descartó el seguimiento del lunes de la semana pasada (17 jun – 21 jun)  debido a que el último se había realizado el miércoles 12 de Junio y no generaba valor realizar un seguimiento para dos días de operación.</a:t>
            </a:r>
          </a:p>
        </p:txBody>
      </p:sp>
    </p:spTree>
    <p:extLst>
      <p:ext uri="{BB962C8B-B14F-4D97-AF65-F5344CB8AC3E}">
        <p14:creationId xmlns:p14="http://schemas.microsoft.com/office/powerpoint/2010/main" val="211032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2. CONTROL PROYECTOS</a:t>
            </a:r>
            <a:endParaRPr lang="es-CO" sz="7200" dirty="0"/>
          </a:p>
        </p:txBody>
      </p:sp>
    </p:spTree>
    <p:extLst>
      <p:ext uri="{BB962C8B-B14F-4D97-AF65-F5344CB8AC3E}">
        <p14:creationId xmlns:p14="http://schemas.microsoft.com/office/powerpoint/2010/main" val="186769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54079" y="204068"/>
            <a:ext cx="11549993" cy="1354217"/>
          </a:xfrm>
          <a:prstGeom prst="rect">
            <a:avLst/>
          </a:prstGeom>
          <a:noFill/>
        </p:spPr>
        <p:txBody>
          <a:bodyPr wrap="square" rtlCol="0">
            <a:spAutoFit/>
          </a:bodyPr>
          <a:lstStyle/>
          <a:p>
            <a:pPr algn="just"/>
            <a:r>
              <a:rPr lang="es-CO" b="1" dirty="0"/>
              <a:t>AVANCE ESTIMADO: 33.51%</a:t>
            </a:r>
          </a:p>
          <a:p>
            <a:pPr marL="285750" indent="-285750" algn="just">
              <a:buFont typeface="Arial" panose="020B0604020202020204" pitchFamily="34" charset="0"/>
              <a:buChar char="•"/>
            </a:pPr>
            <a:r>
              <a:rPr lang="es-CO" sz="1600" dirty="0"/>
              <a:t>SE REALIZARON LAS PRIMERAS PRUEBAS DE EXTRACCIÓN DE REVIR MEDIANTE EL DESARROLLO/PROGRAMACIÓN DE PLUGINS DE PRUEBA PARA REVIT.</a:t>
            </a:r>
          </a:p>
          <a:p>
            <a:pPr marL="285750" indent="-285750" algn="just">
              <a:buFont typeface="Arial" panose="020B0604020202020204" pitchFamily="34" charset="0"/>
              <a:buChar char="•"/>
            </a:pPr>
            <a:r>
              <a:rPr lang="es-CO" sz="1600" dirty="0"/>
              <a:t>SE INICIÓ EL PROCESO DE “INGENIERÍA A LA INVERSA” DE LA BASE DE DATOS DE REVIT (YA SE TIENE EL MODELO DE DATOS SOBRE UNA BASE DE DATOS SQL).</a:t>
            </a:r>
          </a:p>
        </p:txBody>
      </p:sp>
      <p:sp>
        <p:nvSpPr>
          <p:cNvPr id="4" name="Rectángulo 3">
            <a:extLst>
              <a:ext uri="{FF2B5EF4-FFF2-40B4-BE49-F238E27FC236}">
                <a16:creationId xmlns="" xmlns:a16="http://schemas.microsoft.com/office/drawing/2014/main" id="{7D687017-6323-4CD0-82B5-8E7DD54CEBA5}"/>
              </a:ext>
            </a:extLst>
          </p:cNvPr>
          <p:cNvSpPr/>
          <p:nvPr/>
        </p:nvSpPr>
        <p:spPr>
          <a:xfrm>
            <a:off x="254079" y="4578521"/>
            <a:ext cx="1962973" cy="369332"/>
          </a:xfrm>
          <a:prstGeom prst="rect">
            <a:avLst/>
          </a:prstGeom>
        </p:spPr>
        <p:txBody>
          <a:bodyPr wrap="none">
            <a:spAutoFit/>
          </a:bodyPr>
          <a:lstStyle/>
          <a:p>
            <a:r>
              <a:rPr lang="es-CO" b="1" dirty="0"/>
              <a:t>POR ETAPAS FASES</a:t>
            </a:r>
          </a:p>
        </p:txBody>
      </p:sp>
      <p:sp>
        <p:nvSpPr>
          <p:cNvPr id="5" name="Rectángulo 4">
            <a:extLst>
              <a:ext uri="{FF2B5EF4-FFF2-40B4-BE49-F238E27FC236}">
                <a16:creationId xmlns="" xmlns:a16="http://schemas.microsoft.com/office/drawing/2014/main" id="{323A6450-AEEE-48B2-ADF7-7A23B46AE7AD}"/>
              </a:ext>
            </a:extLst>
          </p:cNvPr>
          <p:cNvSpPr/>
          <p:nvPr/>
        </p:nvSpPr>
        <p:spPr>
          <a:xfrm>
            <a:off x="6096000" y="1866061"/>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 xmlns:a16="http://schemas.microsoft.com/office/drawing/2014/main" id="{6E862DEC-5C3B-42DB-ACFF-4F26877E0B78}"/>
              </a:ext>
            </a:extLst>
          </p:cNvPr>
          <p:cNvSpPr/>
          <p:nvPr/>
        </p:nvSpPr>
        <p:spPr>
          <a:xfrm>
            <a:off x="7422603" y="1873111"/>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 xmlns:a16="http://schemas.microsoft.com/office/drawing/2014/main" id="{042ED937-4F4A-454B-AD26-A4381BB44E85}"/>
              </a:ext>
            </a:extLst>
          </p:cNvPr>
          <p:cNvSpPr txBox="1"/>
          <p:nvPr/>
        </p:nvSpPr>
        <p:spPr>
          <a:xfrm>
            <a:off x="6370889" y="1796187"/>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 xmlns:a16="http://schemas.microsoft.com/office/drawing/2014/main" id="{B7BAFC83-2713-4170-BEF2-DF11286ECFF0}"/>
              </a:ext>
            </a:extLst>
          </p:cNvPr>
          <p:cNvSpPr txBox="1"/>
          <p:nvPr/>
        </p:nvSpPr>
        <p:spPr>
          <a:xfrm>
            <a:off x="7711740" y="1781475"/>
            <a:ext cx="930029" cy="313310"/>
          </a:xfrm>
          <a:prstGeom prst="rect">
            <a:avLst/>
          </a:prstGeom>
          <a:noFill/>
        </p:spPr>
        <p:txBody>
          <a:bodyPr wrap="square" rtlCol="0">
            <a:spAutoFit/>
          </a:bodyPr>
          <a:lstStyle/>
          <a:p>
            <a:r>
              <a:rPr lang="es-CO" sz="1400" dirty="0"/>
              <a:t>Finalizada</a:t>
            </a:r>
          </a:p>
        </p:txBody>
      </p:sp>
      <p:sp>
        <p:nvSpPr>
          <p:cNvPr id="13" name="CuadroTexto 12">
            <a:extLst>
              <a:ext uri="{FF2B5EF4-FFF2-40B4-BE49-F238E27FC236}">
                <a16:creationId xmlns="" xmlns:a16="http://schemas.microsoft.com/office/drawing/2014/main" id="{355F2294-8491-415F-97AC-04D601C32004}"/>
              </a:ext>
            </a:extLst>
          </p:cNvPr>
          <p:cNvSpPr txBox="1"/>
          <p:nvPr/>
        </p:nvSpPr>
        <p:spPr>
          <a:xfrm>
            <a:off x="5420279" y="4461640"/>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1" name="Rectángulo 10">
            <a:extLst>
              <a:ext uri="{FF2B5EF4-FFF2-40B4-BE49-F238E27FC236}">
                <a16:creationId xmlns="" xmlns:a16="http://schemas.microsoft.com/office/drawing/2014/main" id="{7CA156BA-E112-4860-9ACC-67BDDAF2DEAE}"/>
              </a:ext>
            </a:extLst>
          </p:cNvPr>
          <p:cNvSpPr/>
          <p:nvPr/>
        </p:nvSpPr>
        <p:spPr>
          <a:xfrm>
            <a:off x="323675" y="3721039"/>
            <a:ext cx="11480397" cy="830997"/>
          </a:xfrm>
          <a:prstGeom prst="rect">
            <a:avLst/>
          </a:prstGeom>
        </p:spPr>
        <p:txBody>
          <a:bodyPr wrap="square">
            <a:spAutoFit/>
          </a:bodyPr>
          <a:lstStyle/>
          <a:p>
            <a:r>
              <a:rPr lang="es-CO" sz="1600" b="1" dirty="0"/>
              <a:t>PASOS A SEGUIR:</a:t>
            </a:r>
          </a:p>
          <a:p>
            <a:pPr marL="285750" indent="-285750">
              <a:buFont typeface="Arial" panose="020B0604020202020204" pitchFamily="34" charset="0"/>
              <a:buChar char="•"/>
            </a:pPr>
            <a:r>
              <a:rPr lang="es-CO" sz="1600" dirty="0"/>
              <a:t>FINALIZAR Y PRESENTAR WIREFRAME (MAQUETA)</a:t>
            </a:r>
          </a:p>
          <a:p>
            <a:pPr marL="285750" indent="-285750">
              <a:buFont typeface="Arial" panose="020B0604020202020204" pitchFamily="34" charset="0"/>
              <a:buChar char="•"/>
            </a:pPr>
            <a:r>
              <a:rPr lang="es-CO" sz="1600" dirty="0"/>
              <a:t>OBTENER PROTOTIPO FUNCIONAL DE ENVÍO/RECEPCIÓN DE INFORMACIÓN HACIA REVIT/NAVISWORKS</a:t>
            </a:r>
          </a:p>
        </p:txBody>
      </p:sp>
      <p:sp>
        <p:nvSpPr>
          <p:cNvPr id="15" name="Rectángulo 14">
            <a:extLst>
              <a:ext uri="{FF2B5EF4-FFF2-40B4-BE49-F238E27FC236}">
                <a16:creationId xmlns="" xmlns:a16="http://schemas.microsoft.com/office/drawing/2014/main" id="{8DC0A7BE-D052-4E39-B8CC-742D65AC9135}"/>
              </a:ext>
            </a:extLst>
          </p:cNvPr>
          <p:cNvSpPr/>
          <p:nvPr/>
        </p:nvSpPr>
        <p:spPr>
          <a:xfrm>
            <a:off x="323675" y="1503779"/>
            <a:ext cx="1567930" cy="369332"/>
          </a:xfrm>
          <a:prstGeom prst="rect">
            <a:avLst/>
          </a:prstGeom>
        </p:spPr>
        <p:txBody>
          <a:bodyPr wrap="none">
            <a:spAutoFit/>
          </a:bodyPr>
          <a:lstStyle/>
          <a:p>
            <a:pPr algn="just"/>
            <a:r>
              <a:rPr lang="es-CO" b="1" dirty="0"/>
              <a:t>ETAPA DISEÑO</a:t>
            </a:r>
          </a:p>
        </p:txBody>
      </p:sp>
      <p:pic>
        <p:nvPicPr>
          <p:cNvPr id="10" name="Imagen 9">
            <a:extLst>
              <a:ext uri="{FF2B5EF4-FFF2-40B4-BE49-F238E27FC236}">
                <a16:creationId xmlns="" xmlns:a16="http://schemas.microsoft.com/office/drawing/2014/main" id="{C324422F-3760-4900-9B4A-4F994B737BC2}"/>
              </a:ext>
            </a:extLst>
          </p:cNvPr>
          <p:cNvPicPr>
            <a:picLocks noChangeAspect="1"/>
          </p:cNvPicPr>
          <p:nvPr/>
        </p:nvPicPr>
        <p:blipFill>
          <a:blip r:embed="rId2"/>
          <a:stretch>
            <a:fillRect/>
          </a:stretch>
        </p:blipFill>
        <p:spPr>
          <a:xfrm>
            <a:off x="418813" y="1866061"/>
            <a:ext cx="5273898" cy="1698762"/>
          </a:xfrm>
          <a:prstGeom prst="rect">
            <a:avLst/>
          </a:prstGeom>
        </p:spPr>
      </p:pic>
      <p:pic>
        <p:nvPicPr>
          <p:cNvPr id="12" name="Imagen 11">
            <a:extLst>
              <a:ext uri="{FF2B5EF4-FFF2-40B4-BE49-F238E27FC236}">
                <a16:creationId xmlns="" xmlns:a16="http://schemas.microsoft.com/office/drawing/2014/main" id="{C04876B4-7D6D-4A17-977F-72FD35C5845A}"/>
              </a:ext>
            </a:extLst>
          </p:cNvPr>
          <p:cNvPicPr>
            <a:picLocks noChangeAspect="1"/>
          </p:cNvPicPr>
          <p:nvPr/>
        </p:nvPicPr>
        <p:blipFill>
          <a:blip r:embed="rId3"/>
          <a:stretch>
            <a:fillRect/>
          </a:stretch>
        </p:blipFill>
        <p:spPr>
          <a:xfrm>
            <a:off x="349876" y="4974338"/>
            <a:ext cx="11134107" cy="1551153"/>
          </a:xfrm>
          <a:prstGeom prst="rect">
            <a:avLst/>
          </a:prstGeom>
        </p:spPr>
      </p:pic>
    </p:spTree>
    <p:extLst>
      <p:ext uri="{BB962C8B-B14F-4D97-AF65-F5344CB8AC3E}">
        <p14:creationId xmlns:p14="http://schemas.microsoft.com/office/powerpoint/2010/main" val="2035655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3. APRENDIZ PRECIOS</a:t>
            </a:r>
            <a:endParaRPr lang="es-CO" sz="7200" dirty="0"/>
          </a:p>
        </p:txBody>
      </p:sp>
    </p:spTree>
    <p:extLst>
      <p:ext uri="{BB962C8B-B14F-4D97-AF65-F5344CB8AC3E}">
        <p14:creationId xmlns:p14="http://schemas.microsoft.com/office/powerpoint/2010/main" val="385446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9499" y="160230"/>
            <a:ext cx="11718757" cy="830997"/>
          </a:xfrm>
          <a:prstGeom prst="rect">
            <a:avLst/>
          </a:prstGeom>
          <a:noFill/>
        </p:spPr>
        <p:txBody>
          <a:bodyPr wrap="square" rtlCol="0">
            <a:spAutoFit/>
          </a:bodyPr>
          <a:lstStyle/>
          <a:p>
            <a:r>
              <a:rPr lang="es-CO" sz="1600" b="1" dirty="0"/>
              <a:t>AVANCE ESTIMADO: </a:t>
            </a:r>
            <a:r>
              <a:rPr lang="es-CO" sz="1600" b="1" dirty="0">
                <a:latin typeface="Calibri" panose="020F0502020204030204" pitchFamily="34" charset="0"/>
              </a:rPr>
              <a:t>59.69%</a:t>
            </a:r>
            <a:endParaRPr lang="es-CO" sz="1600" b="1" dirty="0"/>
          </a:p>
          <a:p>
            <a:r>
              <a:rPr lang="es-CO" sz="1600" b="1" dirty="0"/>
              <a:t>ETAPA ACTUAL -&gt; CONSOLIDACIÓN Y DEPURACIÓN DE INFORMACIÓN</a:t>
            </a:r>
          </a:p>
          <a:p>
            <a:pPr marL="285750" indent="-285750">
              <a:buFont typeface="Arial" panose="020B0604020202020204" pitchFamily="34" charset="0"/>
              <a:buChar char="•"/>
            </a:pPr>
            <a:r>
              <a:rPr lang="es-CO" sz="1600" dirty="0"/>
              <a:t>SE FINALIZÓ LA APLICACIÓN DEL 100% DE LAS REGLAS DE VALIDACIÓN Y SE ENVIÓ AL SIP PARA SU AJUSTE.</a:t>
            </a:r>
          </a:p>
        </p:txBody>
      </p:sp>
      <p:sp>
        <p:nvSpPr>
          <p:cNvPr id="5" name="Rectángulo 4">
            <a:extLst>
              <a:ext uri="{FF2B5EF4-FFF2-40B4-BE49-F238E27FC236}">
                <a16:creationId xmlns="" xmlns:a16="http://schemas.microsoft.com/office/drawing/2014/main" id="{323A6450-AEEE-48B2-ADF7-7A23B46AE7AD}"/>
              </a:ext>
            </a:extLst>
          </p:cNvPr>
          <p:cNvSpPr/>
          <p:nvPr/>
        </p:nvSpPr>
        <p:spPr>
          <a:xfrm>
            <a:off x="9482487" y="230104"/>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 xmlns:a16="http://schemas.microsoft.com/office/drawing/2014/main" id="{6E862DEC-5C3B-42DB-ACFF-4F26877E0B78}"/>
              </a:ext>
            </a:extLst>
          </p:cNvPr>
          <p:cNvSpPr/>
          <p:nvPr/>
        </p:nvSpPr>
        <p:spPr>
          <a:xfrm>
            <a:off x="10809090" y="237154"/>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 xmlns:a16="http://schemas.microsoft.com/office/drawing/2014/main" id="{042ED937-4F4A-454B-AD26-A4381BB44E85}"/>
              </a:ext>
            </a:extLst>
          </p:cNvPr>
          <p:cNvSpPr txBox="1"/>
          <p:nvPr/>
        </p:nvSpPr>
        <p:spPr>
          <a:xfrm>
            <a:off x="9757376" y="160230"/>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 xmlns:a16="http://schemas.microsoft.com/office/drawing/2014/main" id="{B7BAFC83-2713-4170-BEF2-DF11286ECFF0}"/>
              </a:ext>
            </a:extLst>
          </p:cNvPr>
          <p:cNvSpPr txBox="1"/>
          <p:nvPr/>
        </p:nvSpPr>
        <p:spPr>
          <a:xfrm>
            <a:off x="11098227" y="145518"/>
            <a:ext cx="930029" cy="313310"/>
          </a:xfrm>
          <a:prstGeom prst="rect">
            <a:avLst/>
          </a:prstGeom>
          <a:noFill/>
        </p:spPr>
        <p:txBody>
          <a:bodyPr wrap="square" rtlCol="0">
            <a:spAutoFit/>
          </a:bodyPr>
          <a:lstStyle/>
          <a:p>
            <a:r>
              <a:rPr lang="es-CO" sz="1400" dirty="0"/>
              <a:t>Finalizada</a:t>
            </a:r>
          </a:p>
        </p:txBody>
      </p:sp>
      <p:sp>
        <p:nvSpPr>
          <p:cNvPr id="16" name="Rectángulo 15">
            <a:extLst>
              <a:ext uri="{FF2B5EF4-FFF2-40B4-BE49-F238E27FC236}">
                <a16:creationId xmlns="" xmlns:a16="http://schemas.microsoft.com/office/drawing/2014/main" id="{5431BEC0-ACAD-4483-86D6-69626E9328FE}"/>
              </a:ext>
            </a:extLst>
          </p:cNvPr>
          <p:cNvSpPr/>
          <p:nvPr/>
        </p:nvSpPr>
        <p:spPr>
          <a:xfrm>
            <a:off x="216313" y="1005939"/>
            <a:ext cx="11490778" cy="584775"/>
          </a:xfrm>
          <a:prstGeom prst="rect">
            <a:avLst/>
          </a:prstGeom>
        </p:spPr>
        <p:txBody>
          <a:bodyPr wrap="square">
            <a:spAutoFit/>
          </a:bodyPr>
          <a:lstStyle/>
          <a:p>
            <a:r>
              <a:rPr lang="es-CO" sz="1600" b="1" dirty="0">
                <a:solidFill>
                  <a:srgbClr val="C00000"/>
                </a:solidFill>
              </a:rPr>
              <a:t>ESTADO ETAPA ACTUAL -&gt; FECHA FIN SEGÚN CRONOGRAMA:20/06/2019 – VENCIDA – REPROGRAMAR DE ACUERDO CON TIEMPOS SIP</a:t>
            </a:r>
          </a:p>
        </p:txBody>
      </p:sp>
      <p:sp>
        <p:nvSpPr>
          <p:cNvPr id="17" name="Rectángulo 16">
            <a:extLst>
              <a:ext uri="{FF2B5EF4-FFF2-40B4-BE49-F238E27FC236}">
                <a16:creationId xmlns="" xmlns:a16="http://schemas.microsoft.com/office/drawing/2014/main" id="{A3638435-76A2-4284-9D48-D5B6D694E1D0}"/>
              </a:ext>
            </a:extLst>
          </p:cNvPr>
          <p:cNvSpPr/>
          <p:nvPr/>
        </p:nvSpPr>
        <p:spPr>
          <a:xfrm>
            <a:off x="323354" y="4090918"/>
            <a:ext cx="4013119" cy="338554"/>
          </a:xfrm>
          <a:prstGeom prst="rect">
            <a:avLst/>
          </a:prstGeom>
        </p:spPr>
        <p:txBody>
          <a:bodyPr wrap="square">
            <a:spAutoFit/>
          </a:bodyPr>
          <a:lstStyle/>
          <a:p>
            <a:r>
              <a:rPr lang="es-CO" sz="1600" b="1" dirty="0"/>
              <a:t>POR ETAPAS</a:t>
            </a:r>
            <a:endParaRPr lang="es-CO" sz="1600" b="1" dirty="0">
              <a:solidFill>
                <a:schemeClr val="accent2">
                  <a:lumMod val="50000"/>
                </a:schemeClr>
              </a:solidFill>
            </a:endParaRPr>
          </a:p>
        </p:txBody>
      </p:sp>
      <p:sp>
        <p:nvSpPr>
          <p:cNvPr id="18" name="CuadroTexto 17">
            <a:extLst>
              <a:ext uri="{FF2B5EF4-FFF2-40B4-BE49-F238E27FC236}">
                <a16:creationId xmlns="" xmlns:a16="http://schemas.microsoft.com/office/drawing/2014/main" id="{529CE831-AF75-4063-B479-DBCD6C17E821}"/>
              </a:ext>
            </a:extLst>
          </p:cNvPr>
          <p:cNvSpPr txBox="1"/>
          <p:nvPr/>
        </p:nvSpPr>
        <p:spPr>
          <a:xfrm>
            <a:off x="6412760" y="4058863"/>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2" name="Imagen 1">
            <a:extLst>
              <a:ext uri="{FF2B5EF4-FFF2-40B4-BE49-F238E27FC236}">
                <a16:creationId xmlns="" xmlns:a16="http://schemas.microsoft.com/office/drawing/2014/main" id="{459ADC62-42A6-4E32-BF15-9252CDE0EA3E}"/>
              </a:ext>
            </a:extLst>
          </p:cNvPr>
          <p:cNvPicPr>
            <a:picLocks noChangeAspect="1"/>
          </p:cNvPicPr>
          <p:nvPr/>
        </p:nvPicPr>
        <p:blipFill>
          <a:blip r:embed="rId2"/>
          <a:stretch>
            <a:fillRect/>
          </a:stretch>
        </p:blipFill>
        <p:spPr>
          <a:xfrm>
            <a:off x="406596" y="1624904"/>
            <a:ext cx="5287621" cy="2342554"/>
          </a:xfrm>
          <a:prstGeom prst="rect">
            <a:avLst/>
          </a:prstGeom>
        </p:spPr>
      </p:pic>
      <p:pic>
        <p:nvPicPr>
          <p:cNvPr id="10" name="Imagen 9">
            <a:extLst>
              <a:ext uri="{FF2B5EF4-FFF2-40B4-BE49-F238E27FC236}">
                <a16:creationId xmlns="" xmlns:a16="http://schemas.microsoft.com/office/drawing/2014/main" id="{656501AF-5ED1-4B1C-A1D5-17FD70ADEAD9}"/>
              </a:ext>
            </a:extLst>
          </p:cNvPr>
          <p:cNvPicPr>
            <a:picLocks noChangeAspect="1"/>
          </p:cNvPicPr>
          <p:nvPr/>
        </p:nvPicPr>
        <p:blipFill>
          <a:blip r:embed="rId3"/>
          <a:stretch>
            <a:fillRect/>
          </a:stretch>
        </p:blipFill>
        <p:spPr>
          <a:xfrm>
            <a:off x="406595" y="4490100"/>
            <a:ext cx="11300495" cy="2291928"/>
          </a:xfrm>
          <a:prstGeom prst="rect">
            <a:avLst/>
          </a:prstGeom>
        </p:spPr>
      </p:pic>
    </p:spTree>
    <p:extLst>
      <p:ext uri="{BB962C8B-B14F-4D97-AF65-F5344CB8AC3E}">
        <p14:creationId xmlns:p14="http://schemas.microsoft.com/office/powerpoint/2010/main" val="406357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5. CALIFICACIÓN CONTRATISTAS</a:t>
            </a:r>
            <a:endParaRPr lang="es-CO" sz="7200" dirty="0"/>
          </a:p>
        </p:txBody>
      </p:sp>
    </p:spTree>
    <p:extLst>
      <p:ext uri="{BB962C8B-B14F-4D97-AF65-F5344CB8AC3E}">
        <p14:creationId xmlns:p14="http://schemas.microsoft.com/office/powerpoint/2010/main" val="75545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9318" y="195005"/>
            <a:ext cx="11253536" cy="1815882"/>
          </a:xfrm>
          <a:prstGeom prst="rect">
            <a:avLst/>
          </a:prstGeom>
          <a:noFill/>
        </p:spPr>
        <p:txBody>
          <a:bodyPr wrap="square" rtlCol="0">
            <a:spAutoFit/>
          </a:bodyPr>
          <a:lstStyle/>
          <a:p>
            <a:r>
              <a:rPr lang="es-CO" sz="1400" b="1" dirty="0"/>
              <a:t>AVANCE ESTIMADO:</a:t>
            </a:r>
            <a:r>
              <a:rPr lang="es-CO" sz="1400" b="1" dirty="0">
                <a:latin typeface="Calibri" panose="020F0502020204030204" pitchFamily="34" charset="0"/>
              </a:rPr>
              <a:t>79.24</a:t>
            </a:r>
            <a:r>
              <a:rPr lang="es-CO" sz="1400" b="1" dirty="0"/>
              <a:t>%</a:t>
            </a:r>
          </a:p>
          <a:p>
            <a:r>
              <a:rPr lang="es-CO" sz="1400" b="1" dirty="0"/>
              <a:t>AVANCES</a:t>
            </a:r>
          </a:p>
          <a:p>
            <a:pPr marL="285750" indent="-285750">
              <a:buFont typeface="Arial" panose="020B0604020202020204" pitchFamily="34" charset="0"/>
              <a:buChar char="•"/>
            </a:pPr>
            <a:r>
              <a:rPr lang="es-CO" sz="1400" dirty="0"/>
              <a:t>SE IMPLEMENTARON 5 MEJORAS LO QUE IMPLICA UN 92% DE LAS MEJORAS Y CORRECCIONES IMPLEMENTADAS (QUEDAN PENDIENTES 5 DE 68).</a:t>
            </a:r>
          </a:p>
          <a:p>
            <a:pPr marL="285750" indent="-285750">
              <a:buFont typeface="Arial" panose="020B0604020202020204" pitchFamily="34" charset="0"/>
              <a:buChar char="•"/>
            </a:pPr>
            <a:r>
              <a:rPr lang="es-CO" sz="1400" dirty="0"/>
              <a:t>SE REVISÓ Y AJUSTÓ EL DISEÑO/DEFINICIÓN DE LOS EJERCICIOS DE ANÁLISIS DE LA BASE DE DATOS ACTUAL (PARA OBTENER UN SCORING QUE PREDICA EL DESEMPEÑO DE LOS CONTRATISTAS).</a:t>
            </a:r>
          </a:p>
          <a:p>
            <a:pPr marL="285750" indent="-285750">
              <a:buFont typeface="Arial" panose="020B0604020202020204" pitchFamily="34" charset="0"/>
              <a:buChar char="•"/>
            </a:pPr>
            <a:r>
              <a:rPr lang="es-CO" sz="1400" dirty="0"/>
              <a:t>SE INICIÓ LA IMPLEMENTACIÓN DE LOS EJERCICIOS DE ANÁLISIS DE LA BASE DE DATOS ACTUAL (YA SE TIENEN RESULTADOS PARCIALES PARA ALGUNOS EJERCICIOS DE ANÁLISIS). </a:t>
            </a:r>
          </a:p>
          <a:p>
            <a:pPr marL="285750" indent="-285750">
              <a:buFont typeface="Arial" panose="020B0604020202020204" pitchFamily="34" charset="0"/>
              <a:buChar char="•"/>
            </a:pPr>
            <a:endParaRPr lang="es-CO" sz="1400" dirty="0"/>
          </a:p>
        </p:txBody>
      </p:sp>
      <p:sp>
        <p:nvSpPr>
          <p:cNvPr id="4" name="Rectángulo 3">
            <a:extLst>
              <a:ext uri="{FF2B5EF4-FFF2-40B4-BE49-F238E27FC236}">
                <a16:creationId xmlns="" xmlns:a16="http://schemas.microsoft.com/office/drawing/2014/main" id="{546CD098-96BC-4A71-9B10-EC6210DA1A28}"/>
              </a:ext>
            </a:extLst>
          </p:cNvPr>
          <p:cNvSpPr/>
          <p:nvPr/>
        </p:nvSpPr>
        <p:spPr>
          <a:xfrm>
            <a:off x="429145" y="2087872"/>
            <a:ext cx="11253535" cy="954107"/>
          </a:xfrm>
          <a:prstGeom prst="rect">
            <a:avLst/>
          </a:prstGeom>
        </p:spPr>
        <p:txBody>
          <a:bodyPr wrap="square">
            <a:spAutoFit/>
          </a:bodyPr>
          <a:lstStyle/>
          <a:p>
            <a:r>
              <a:rPr lang="es-CO" sz="1400" b="1" dirty="0"/>
              <a:t>PRÓXIMOS HITOS</a:t>
            </a:r>
          </a:p>
          <a:p>
            <a:pPr marL="285750" indent="-285750">
              <a:buFont typeface="Arial" panose="020B0604020202020204" pitchFamily="34" charset="0"/>
              <a:buChar char="•"/>
            </a:pPr>
            <a:r>
              <a:rPr lang="es-CO" sz="1400" dirty="0"/>
              <a:t>INICIAR LA PUESTA EN MARCHA EL 26 DE JUNIO DE 2019.</a:t>
            </a:r>
          </a:p>
          <a:p>
            <a:pPr marL="285750" indent="-285750">
              <a:buFont typeface="Arial" panose="020B0604020202020204" pitchFamily="34" charset="0"/>
              <a:buChar char="•"/>
            </a:pPr>
            <a:r>
              <a:rPr lang="es-CO" sz="1400" dirty="0"/>
              <a:t>CONTINUAR CON LOS AJUSTES QUE SALGAN A PARTIR DE LA PUESTA EN MARCHA EN TODAS LAS OBRAS.</a:t>
            </a:r>
          </a:p>
          <a:p>
            <a:pPr marL="285750" indent="-285750">
              <a:buFont typeface="Arial" panose="020B0604020202020204" pitchFamily="34" charset="0"/>
              <a:buChar char="•"/>
            </a:pPr>
            <a:r>
              <a:rPr lang="es-CO" sz="1400" dirty="0"/>
              <a:t>FINALIZAR LOS EJERCICIOS DE ANÁLISIS Y DOCUMENTARLOS.</a:t>
            </a:r>
          </a:p>
        </p:txBody>
      </p:sp>
      <p:sp>
        <p:nvSpPr>
          <p:cNvPr id="7" name="Rectángulo 6">
            <a:extLst>
              <a:ext uri="{FF2B5EF4-FFF2-40B4-BE49-F238E27FC236}">
                <a16:creationId xmlns="" xmlns:a16="http://schemas.microsoft.com/office/drawing/2014/main" id="{404F1C1C-E89F-452E-B5E5-2BD27B0EE639}"/>
              </a:ext>
            </a:extLst>
          </p:cNvPr>
          <p:cNvSpPr/>
          <p:nvPr/>
        </p:nvSpPr>
        <p:spPr>
          <a:xfrm>
            <a:off x="429145" y="3668574"/>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 xmlns:a16="http://schemas.microsoft.com/office/drawing/2014/main" id="{58930A72-7777-4B55-97DA-73DAC20B155E}"/>
              </a:ext>
            </a:extLst>
          </p:cNvPr>
          <p:cNvSpPr/>
          <p:nvPr/>
        </p:nvSpPr>
        <p:spPr>
          <a:xfrm>
            <a:off x="8807686" y="20927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 xmlns:a16="http://schemas.microsoft.com/office/drawing/2014/main" id="{FA261B6B-49AE-4152-8DDF-ABCCE3695BFA}"/>
              </a:ext>
            </a:extLst>
          </p:cNvPr>
          <p:cNvSpPr/>
          <p:nvPr/>
        </p:nvSpPr>
        <p:spPr>
          <a:xfrm>
            <a:off x="10134289" y="21632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 xmlns:a16="http://schemas.microsoft.com/office/drawing/2014/main" id="{E86D29B3-EA6F-4165-A356-D0488369238A}"/>
              </a:ext>
            </a:extLst>
          </p:cNvPr>
          <p:cNvSpPr txBox="1"/>
          <p:nvPr/>
        </p:nvSpPr>
        <p:spPr>
          <a:xfrm>
            <a:off x="9082575" y="13939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 xmlns:a16="http://schemas.microsoft.com/office/drawing/2014/main" id="{47B996D8-7678-4982-88A2-E94F4F03A2A4}"/>
              </a:ext>
            </a:extLst>
          </p:cNvPr>
          <p:cNvSpPr txBox="1"/>
          <p:nvPr/>
        </p:nvSpPr>
        <p:spPr>
          <a:xfrm>
            <a:off x="10423426" y="12468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 xmlns:a16="http://schemas.microsoft.com/office/drawing/2014/main" id="{8AD1E043-BBE8-4F3B-92CB-687EC060083A}"/>
              </a:ext>
            </a:extLst>
          </p:cNvPr>
          <p:cNvSpPr txBox="1"/>
          <p:nvPr/>
        </p:nvSpPr>
        <p:spPr>
          <a:xfrm>
            <a:off x="5966288" y="3662673"/>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2" name="Imagen 1">
            <a:extLst>
              <a:ext uri="{FF2B5EF4-FFF2-40B4-BE49-F238E27FC236}">
                <a16:creationId xmlns="" xmlns:a16="http://schemas.microsoft.com/office/drawing/2014/main" id="{E2BDA3F4-6CDE-4E79-A222-E67007BA7CA7}"/>
              </a:ext>
            </a:extLst>
          </p:cNvPr>
          <p:cNvPicPr>
            <a:picLocks noChangeAspect="1"/>
          </p:cNvPicPr>
          <p:nvPr/>
        </p:nvPicPr>
        <p:blipFill>
          <a:blip r:embed="rId2"/>
          <a:stretch>
            <a:fillRect/>
          </a:stretch>
        </p:blipFill>
        <p:spPr>
          <a:xfrm>
            <a:off x="429145" y="4204161"/>
            <a:ext cx="11558074" cy="2196639"/>
          </a:xfrm>
          <a:prstGeom prst="rect">
            <a:avLst/>
          </a:prstGeom>
        </p:spPr>
      </p:pic>
    </p:spTree>
    <p:extLst>
      <p:ext uri="{BB962C8B-B14F-4D97-AF65-F5344CB8AC3E}">
        <p14:creationId xmlns:p14="http://schemas.microsoft.com/office/powerpoint/2010/main" val="268059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11. DIAGNÓSTICO PSL (ANALÍTICA/TECNOLOGÍA)</a:t>
            </a:r>
            <a:endParaRPr lang="es-CO" sz="7200" dirty="0"/>
          </a:p>
        </p:txBody>
      </p:sp>
    </p:spTree>
    <p:extLst>
      <p:ext uri="{BB962C8B-B14F-4D97-AF65-F5344CB8AC3E}">
        <p14:creationId xmlns:p14="http://schemas.microsoft.com/office/powerpoint/2010/main" val="37156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23270" y="408303"/>
            <a:ext cx="11253536" cy="2062103"/>
          </a:xfrm>
          <a:prstGeom prst="rect">
            <a:avLst/>
          </a:prstGeom>
          <a:noFill/>
        </p:spPr>
        <p:txBody>
          <a:bodyPr wrap="square" rtlCol="0">
            <a:spAutoFit/>
          </a:bodyPr>
          <a:lstStyle/>
          <a:p>
            <a:r>
              <a:rPr lang="es-CO" sz="1600" b="1" dirty="0"/>
              <a:t>AVANCE ESTIMADO:</a:t>
            </a:r>
            <a:r>
              <a:rPr lang="es-CO" sz="1600" b="1" dirty="0">
                <a:solidFill>
                  <a:srgbClr val="000000"/>
                </a:solidFill>
                <a:latin typeface="Calibri" panose="020F0502020204030204" pitchFamily="34" charset="0"/>
              </a:rPr>
              <a:t>83.26</a:t>
            </a:r>
            <a:r>
              <a:rPr lang="es-CO" sz="1600" b="1" dirty="0"/>
              <a:t>%</a:t>
            </a:r>
          </a:p>
          <a:p>
            <a:r>
              <a:rPr lang="es-CO" sz="1600" b="1" dirty="0"/>
              <a:t>AVANCES</a:t>
            </a:r>
          </a:p>
          <a:p>
            <a:pPr marL="285750" indent="-285750">
              <a:buFont typeface="Arial" panose="020B0604020202020204" pitchFamily="34" charset="0"/>
              <a:buChar char="•"/>
            </a:pPr>
            <a:r>
              <a:rPr lang="es-CO" sz="1600" dirty="0"/>
              <a:t>SE AJUSTÓ LA PRIMERA VERSIÓN DEL ANÁLISIS DE INFORMACIÓN.</a:t>
            </a:r>
          </a:p>
          <a:p>
            <a:pPr marL="285750" indent="-285750">
              <a:buFont typeface="Arial" panose="020B0604020202020204" pitchFamily="34" charset="0"/>
              <a:buChar char="•"/>
            </a:pPr>
            <a:r>
              <a:rPr lang="es-CO" sz="1600" dirty="0"/>
              <a:t>SE SOLICITÓ LA COTIZACIÓN A PSL.</a:t>
            </a:r>
          </a:p>
          <a:p>
            <a:pPr marL="285750" indent="-285750">
              <a:buFont typeface="Arial" panose="020B0604020202020204" pitchFamily="34" charset="0"/>
              <a:buChar char="•"/>
            </a:pPr>
            <a:endParaRPr lang="es-CO" sz="1600" dirty="0"/>
          </a:p>
          <a:p>
            <a:r>
              <a:rPr lang="es-CO" sz="1600" b="1" dirty="0"/>
              <a:t>PASOS A SEGUIR:</a:t>
            </a:r>
          </a:p>
          <a:p>
            <a:pPr marL="285750" indent="-285750">
              <a:buFont typeface="Arial" panose="020B0604020202020204" pitchFamily="34" charset="0"/>
              <a:buChar char="•"/>
            </a:pPr>
            <a:r>
              <a:rPr lang="es-CO" sz="1600" dirty="0"/>
              <a:t>REALIZAR SEGUIMIENTO A LA COTIZACIÓN E INCLUIR LA RESPUESTA EN LA PRESENTACIÓN.</a:t>
            </a:r>
          </a:p>
          <a:p>
            <a:pPr marL="285750" indent="-285750">
              <a:buFont typeface="Arial" panose="020B0604020202020204" pitchFamily="34" charset="0"/>
              <a:buChar char="•"/>
            </a:pPr>
            <a:r>
              <a:rPr lang="es-CO" sz="1600" dirty="0"/>
              <a:t>PRESENTAR RESULTADOS A LAS PERTES INTERESADAS (ADMON. FIN Y GESTIÓN HUMANA).</a:t>
            </a:r>
          </a:p>
        </p:txBody>
      </p:sp>
      <p:sp>
        <p:nvSpPr>
          <p:cNvPr id="7" name="Rectángulo 6">
            <a:extLst>
              <a:ext uri="{FF2B5EF4-FFF2-40B4-BE49-F238E27FC236}">
                <a16:creationId xmlns="" xmlns:a16="http://schemas.microsoft.com/office/drawing/2014/main" id="{404F1C1C-E89F-452E-B5E5-2BD27B0EE639}"/>
              </a:ext>
            </a:extLst>
          </p:cNvPr>
          <p:cNvSpPr/>
          <p:nvPr/>
        </p:nvSpPr>
        <p:spPr>
          <a:xfrm>
            <a:off x="312435" y="2747821"/>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 xmlns:a16="http://schemas.microsoft.com/office/drawing/2014/main" id="{2C283E64-960F-4415-B759-8C982D8A8D66}"/>
              </a:ext>
            </a:extLst>
          </p:cNvPr>
          <p:cNvSpPr txBox="1"/>
          <p:nvPr/>
        </p:nvSpPr>
        <p:spPr>
          <a:xfrm>
            <a:off x="458304"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3" name="Rectángulo 12">
            <a:extLst>
              <a:ext uri="{FF2B5EF4-FFF2-40B4-BE49-F238E27FC236}">
                <a16:creationId xmlns="" xmlns:a16="http://schemas.microsoft.com/office/drawing/2014/main" id="{6EB1C33E-6FBB-498E-B771-1DB17969CD50}"/>
              </a:ext>
            </a:extLst>
          </p:cNvPr>
          <p:cNvSpPr/>
          <p:nvPr/>
        </p:nvSpPr>
        <p:spPr>
          <a:xfrm>
            <a:off x="450980" y="6113961"/>
            <a:ext cx="10989949" cy="276999"/>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ángulo 13">
            <a:extLst>
              <a:ext uri="{FF2B5EF4-FFF2-40B4-BE49-F238E27FC236}">
                <a16:creationId xmlns="" xmlns:a16="http://schemas.microsoft.com/office/drawing/2014/main" id="{589190FB-C564-4907-B6B8-B367371D4225}"/>
              </a:ext>
            </a:extLst>
          </p:cNvPr>
          <p:cNvSpPr/>
          <p:nvPr/>
        </p:nvSpPr>
        <p:spPr>
          <a:xfrm>
            <a:off x="6501987" y="66122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a:extLst>
              <a:ext uri="{FF2B5EF4-FFF2-40B4-BE49-F238E27FC236}">
                <a16:creationId xmlns="" xmlns:a16="http://schemas.microsoft.com/office/drawing/2014/main" id="{A80AC33D-0D0E-49F9-8349-EBF2FE516A04}"/>
              </a:ext>
            </a:extLst>
          </p:cNvPr>
          <p:cNvSpPr txBox="1"/>
          <p:nvPr/>
        </p:nvSpPr>
        <p:spPr>
          <a:xfrm>
            <a:off x="6985364" y="6534641"/>
            <a:ext cx="2073932" cy="307777"/>
          </a:xfrm>
          <a:prstGeom prst="rect">
            <a:avLst/>
          </a:prstGeom>
          <a:noFill/>
        </p:spPr>
        <p:txBody>
          <a:bodyPr wrap="square" rtlCol="0">
            <a:spAutoFit/>
          </a:bodyPr>
          <a:lstStyle/>
          <a:p>
            <a:r>
              <a:rPr lang="es-CO" sz="1400" dirty="0"/>
              <a:t>Avance - Reprogramado</a:t>
            </a:r>
          </a:p>
        </p:txBody>
      </p:sp>
      <p:pic>
        <p:nvPicPr>
          <p:cNvPr id="5" name="Imagen 4">
            <a:extLst>
              <a:ext uri="{FF2B5EF4-FFF2-40B4-BE49-F238E27FC236}">
                <a16:creationId xmlns="" xmlns:a16="http://schemas.microsoft.com/office/drawing/2014/main" id="{47075B7C-C6B6-4B3C-B799-68DB317FF023}"/>
              </a:ext>
            </a:extLst>
          </p:cNvPr>
          <p:cNvPicPr>
            <a:picLocks noChangeAspect="1"/>
          </p:cNvPicPr>
          <p:nvPr/>
        </p:nvPicPr>
        <p:blipFill>
          <a:blip r:embed="rId2"/>
          <a:stretch>
            <a:fillRect/>
          </a:stretch>
        </p:blipFill>
        <p:spPr>
          <a:xfrm>
            <a:off x="430593" y="3156249"/>
            <a:ext cx="11470461" cy="2405765"/>
          </a:xfrm>
          <a:prstGeom prst="rect">
            <a:avLst/>
          </a:prstGeom>
        </p:spPr>
      </p:pic>
    </p:spTree>
    <p:extLst>
      <p:ext uri="{BB962C8B-B14F-4D97-AF65-F5344CB8AC3E}">
        <p14:creationId xmlns:p14="http://schemas.microsoft.com/office/powerpoint/2010/main" val="3362453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938992"/>
          </a:xfrm>
          <a:prstGeom prst="rect">
            <a:avLst/>
          </a:prstGeom>
          <a:noFill/>
        </p:spPr>
        <p:txBody>
          <a:bodyPr wrap="square" rtlCol="0">
            <a:spAutoFit/>
          </a:bodyPr>
          <a:lstStyle/>
          <a:p>
            <a:pPr algn="ctr"/>
            <a:r>
              <a:rPr lang="es-ES" sz="6000" dirty="0"/>
              <a:t>DETALLE OTRAS ACTIVIDADES/PROCEDIMIENTOS</a:t>
            </a:r>
            <a:endParaRPr lang="es-CO" sz="6000" dirty="0"/>
          </a:p>
        </p:txBody>
      </p:sp>
    </p:spTree>
    <p:extLst>
      <p:ext uri="{BB962C8B-B14F-4D97-AF65-F5344CB8AC3E}">
        <p14:creationId xmlns:p14="http://schemas.microsoft.com/office/powerpoint/2010/main" val="382677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ANALÍTICA-TECNOLOGÍA</a:t>
            </a:r>
            <a:endParaRPr lang="es-CO" sz="7200" dirty="0"/>
          </a:p>
        </p:txBody>
      </p:sp>
    </p:spTree>
    <p:extLst>
      <p:ext uri="{BB962C8B-B14F-4D97-AF65-F5344CB8AC3E}">
        <p14:creationId xmlns:p14="http://schemas.microsoft.com/office/powerpoint/2010/main" val="147074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6001643"/>
          </a:xfrm>
          <a:prstGeom prst="rect">
            <a:avLst/>
          </a:prstGeom>
          <a:noFill/>
        </p:spPr>
        <p:txBody>
          <a:bodyPr wrap="square" rtlCol="0">
            <a:spAutoFit/>
          </a:bodyPr>
          <a:lstStyle/>
          <a:p>
            <a:r>
              <a:rPr lang="es-CO" sz="2400" dirty="0"/>
              <a:t>ÍNDICE</a:t>
            </a:r>
          </a:p>
          <a:p>
            <a:r>
              <a:rPr lang="es-CO" sz="2400" dirty="0">
                <a:hlinkClick r:id="rId2" action="ppaction://hlinksldjump"/>
              </a:rPr>
              <a:t>1. RESUMEN GENERAL</a:t>
            </a:r>
            <a:endParaRPr lang="es-CO" sz="2400" dirty="0"/>
          </a:p>
          <a:p>
            <a:r>
              <a:rPr lang="es-CO" sz="2400" dirty="0">
                <a:hlinkClick r:id="rId3" action="ppaction://hlinksldjump"/>
              </a:rPr>
              <a:t>1.1. LOGROS Y AVANCE PROYECTOS</a:t>
            </a:r>
            <a:endParaRPr lang="es-CO" sz="2400" dirty="0"/>
          </a:p>
          <a:p>
            <a:r>
              <a:rPr lang="es-CO" sz="2400" dirty="0">
                <a:hlinkClick r:id="rId4" action="ppaction://hlinksldjump"/>
              </a:rPr>
              <a:t>1.2. ESTADO PROGRAMA DE PROYECTOS</a:t>
            </a:r>
            <a:endParaRPr lang="es-CO" sz="2400" dirty="0"/>
          </a:p>
          <a:p>
            <a:r>
              <a:rPr lang="es-CO" sz="2400" dirty="0">
                <a:hlinkClick r:id="rId5" action="ppaction://hlinksldjump"/>
              </a:rPr>
              <a:t>1.3. LOGROS Y AVANCE MEJORAMIENTO UNIDAD</a:t>
            </a:r>
            <a:endParaRPr lang="es-CO" sz="2400" dirty="0"/>
          </a:p>
          <a:p>
            <a:r>
              <a:rPr lang="es-CO" sz="2400" dirty="0">
                <a:hlinkClick r:id="rId6" action="ppaction://hlinksldjump"/>
              </a:rPr>
              <a:t>1.4. LOGROS Y AVANCE ATENCIÓN REQUERIMIENTOS</a:t>
            </a:r>
            <a:endParaRPr lang="es-CO" sz="2400" dirty="0"/>
          </a:p>
          <a:p>
            <a:r>
              <a:rPr lang="es-CO" sz="2400" dirty="0">
                <a:hlinkClick r:id="rId7" action="ppaction://hlinksldjump"/>
              </a:rPr>
              <a:t>2. DETALLE PROGRAMA DE PROYECTOS</a:t>
            </a:r>
            <a:endParaRPr lang="es-CO" sz="2400" dirty="0"/>
          </a:p>
          <a:p>
            <a:r>
              <a:rPr lang="es-CO" sz="2400" dirty="0">
                <a:hlinkClick r:id="rId8" action="ppaction://hlinksldjump"/>
              </a:rPr>
              <a:t>2.1. PROYECTO 2. CONTROL PROYECTOS</a:t>
            </a:r>
            <a:endParaRPr lang="es-CO" sz="2400" dirty="0"/>
          </a:p>
          <a:p>
            <a:r>
              <a:rPr lang="es-CO" sz="2400" dirty="0">
                <a:hlinkClick r:id="rId9" action="ppaction://hlinksldjump"/>
              </a:rPr>
              <a:t>2.2. PROYECTO 3. APRENDIZ DE PRECIOS</a:t>
            </a:r>
            <a:endParaRPr lang="es-CO" sz="2400" dirty="0"/>
          </a:p>
          <a:p>
            <a:r>
              <a:rPr lang="es-CO" sz="2400" dirty="0">
                <a:hlinkClick r:id="rId10" action="ppaction://hlinksldjump"/>
              </a:rPr>
              <a:t>2.3. PROYECTO 5. CALIFICACIÓN CONTRATISTAS</a:t>
            </a:r>
            <a:endParaRPr lang="es-CO" sz="2400" dirty="0"/>
          </a:p>
          <a:p>
            <a:r>
              <a:rPr lang="es-CO" sz="2400" dirty="0">
                <a:hlinkClick r:id="rId11" action="ppaction://hlinksldjump"/>
              </a:rPr>
              <a:t>2.4. PROYECTO 11. DIAGNÓSTICO PSL</a:t>
            </a:r>
            <a:endParaRPr lang="es-CO" sz="2400" dirty="0"/>
          </a:p>
          <a:p>
            <a:r>
              <a:rPr lang="es-CO" sz="2400" dirty="0">
                <a:hlinkClick r:id="rId12" action="ppaction://hlinksldjump"/>
              </a:rPr>
              <a:t>3. DETALLE OTRAS ACTIVIDADES/PROCEDIMIENTOS</a:t>
            </a:r>
            <a:endParaRPr lang="es-CO" sz="2400" dirty="0"/>
          </a:p>
          <a:p>
            <a:r>
              <a:rPr lang="es-CO" sz="2400" dirty="0">
                <a:hlinkClick r:id="rId13" action="ppaction://hlinksldjump"/>
              </a:rPr>
              <a:t>3.1. </a:t>
            </a:r>
            <a:r>
              <a:rPr lang="es-ES" sz="2400" dirty="0">
                <a:hlinkClick r:id="rId13" action="ppaction://hlinksldjump"/>
              </a:rPr>
              <a:t>ANALÍTICA-TECNOLOGÍA</a:t>
            </a:r>
            <a:endParaRPr lang="es-CO" sz="2400" dirty="0"/>
          </a:p>
          <a:p>
            <a:r>
              <a:rPr lang="es-CO" sz="2400" dirty="0">
                <a:hlinkClick r:id="rId14" action="ppaction://hlinksldjump"/>
              </a:rPr>
              <a:t>3.2. ATENCIÓN DE REQUERIMIENTOS</a:t>
            </a:r>
            <a:endParaRPr lang="es-CO" sz="2400" dirty="0"/>
          </a:p>
          <a:p>
            <a:r>
              <a:rPr lang="es-CO" sz="2400" dirty="0">
                <a:hlinkClick r:id="rId14" action="ppaction://hlinksldjump"/>
              </a:rPr>
              <a:t>3.3. MEJORAMIENTO DE LA UNIDAD</a:t>
            </a:r>
            <a:endParaRPr lang="es-CO" sz="2400" dirty="0"/>
          </a:p>
          <a:p>
            <a:r>
              <a:rPr lang="es-CO" sz="2400" dirty="0">
                <a:hlinkClick r:id="rId15" action="ppaction://hlinksldjump"/>
              </a:rPr>
              <a:t>3.4. GESTIÓN DE CONOCIMIENTO</a:t>
            </a:r>
            <a:endParaRPr lang="es-CO" sz="2400" dirty="0"/>
          </a:p>
        </p:txBody>
      </p:sp>
    </p:spTree>
    <p:extLst>
      <p:ext uri="{BB962C8B-B14F-4D97-AF65-F5344CB8AC3E}">
        <p14:creationId xmlns:p14="http://schemas.microsoft.com/office/powerpoint/2010/main" val="949086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7527" y="414738"/>
            <a:ext cx="11718757" cy="1477328"/>
          </a:xfrm>
          <a:prstGeom prst="rect">
            <a:avLst/>
          </a:prstGeom>
          <a:noFill/>
        </p:spPr>
        <p:txBody>
          <a:bodyPr wrap="square" rtlCol="0">
            <a:spAutoFit/>
          </a:bodyPr>
          <a:lstStyle/>
          <a:p>
            <a:pPr algn="just"/>
            <a:r>
              <a:rPr lang="es-CO" b="1" dirty="0"/>
              <a:t>PRIMER COMITÉ TECNOLOGÍA-ANALÍTICA</a:t>
            </a:r>
          </a:p>
          <a:p>
            <a:pPr marL="285750" indent="-285750" algn="just">
              <a:buFont typeface="Arial" panose="020B0604020202020204" pitchFamily="34" charset="0"/>
              <a:buChar char="•"/>
            </a:pPr>
            <a:r>
              <a:rPr lang="es-CO" b="1" dirty="0"/>
              <a:t>CONTROL DE PRESUPUESTOS</a:t>
            </a:r>
          </a:p>
          <a:p>
            <a:pPr marL="742950" lvl="1" indent="-285750" algn="just">
              <a:buFont typeface="Arial" panose="020B0604020202020204" pitchFamily="34" charset="0"/>
              <a:buChar char="•"/>
            </a:pPr>
            <a:r>
              <a:rPr lang="es-CO" dirty="0"/>
              <a:t>SE PACTÓ CON EL ÁREA TÉCNICA EL REDISEÑO DE LOS FORMATOS PARA ASEGURAR TRAZABILIDAD (TEMPORALMENTE MIENTRAS SE TIENE LA NUEVA HERRAMIENTA DE CONTROL) A NIVEL DE ÍTEM CONTRATO.</a:t>
            </a:r>
          </a:p>
          <a:p>
            <a:pPr marL="742950" lvl="1" indent="-285750" algn="just">
              <a:buFont typeface="Arial" panose="020B0604020202020204" pitchFamily="34" charset="0"/>
              <a:buChar char="•"/>
            </a:pPr>
            <a:r>
              <a:rPr lang="es-CO" dirty="0"/>
              <a:t>SE PRESENTÓ LA NECESIDAD DEL REDISEÑO DE LOS FORMATOS A HSEQ.</a:t>
            </a:r>
          </a:p>
        </p:txBody>
      </p:sp>
    </p:spTree>
    <p:extLst>
      <p:ext uri="{BB962C8B-B14F-4D97-AF65-F5344CB8AC3E}">
        <p14:creationId xmlns:p14="http://schemas.microsoft.com/office/powerpoint/2010/main" val="3449288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algn="ctr"/>
            <a:r>
              <a:rPr lang="es-ES" sz="7200" dirty="0"/>
              <a:t>ATENCIÓN DE REQUERIMIENTOS, SOPORTE Y MANTENIMIENTO</a:t>
            </a:r>
            <a:endParaRPr lang="es-CO" sz="7200" dirty="0"/>
          </a:p>
        </p:txBody>
      </p:sp>
    </p:spTree>
    <p:extLst>
      <p:ext uri="{BB962C8B-B14F-4D97-AF65-F5344CB8AC3E}">
        <p14:creationId xmlns:p14="http://schemas.microsoft.com/office/powerpoint/2010/main" val="3078390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4524315"/>
          </a:xfrm>
          <a:prstGeom prst="rect">
            <a:avLst/>
          </a:prstGeom>
          <a:noFill/>
        </p:spPr>
        <p:txBody>
          <a:bodyPr wrap="square" rtlCol="0">
            <a:spAutoFit/>
          </a:bodyPr>
          <a:lstStyle/>
          <a:p>
            <a:r>
              <a:rPr lang="es-CO" b="1" dirty="0"/>
              <a:t>AVANCES</a:t>
            </a:r>
          </a:p>
          <a:p>
            <a:endParaRPr lang="es-CO" dirty="0"/>
          </a:p>
          <a:p>
            <a:pPr marL="285750" indent="-285750" algn="just">
              <a:buFont typeface="Arial" panose="020B0604020202020204" pitchFamily="34" charset="0"/>
              <a:buChar char="•"/>
            </a:pPr>
            <a:r>
              <a:rPr lang="es-CO" b="1" dirty="0"/>
              <a:t>SEGUNDA VERSIÓN SOFTWARE FACTURACIÓN (1 REQUERIMIENTOS ATENDIDOS).</a:t>
            </a:r>
          </a:p>
          <a:p>
            <a:pPr marL="742950" lvl="1" indent="-285750" algn="just">
              <a:buFont typeface="Arial" panose="020B0604020202020204" pitchFamily="34" charset="0"/>
              <a:buChar char="•"/>
            </a:pPr>
            <a:r>
              <a:rPr lang="es-CO" dirty="0"/>
              <a:t>SE IMPLEMENTÓ UNA NUEVA FUNCIONALIDAD (PERMITIR INCLUIR AUSENCIAS DE MÁS DE UN MES) Y SE AVANZÓ EN OTRA (PRESENTAR LA TRAZA DE LAS MULTIPLICES FACTURAS ENVIADAS A PSL, CUANDO EL ORIGEN ES UN ÚNICO PERIODO).</a:t>
            </a:r>
          </a:p>
          <a:p>
            <a:pPr marL="285750" indent="-285750" algn="just">
              <a:buFont typeface="Arial" panose="020B0604020202020204" pitchFamily="34" charset="0"/>
              <a:buChar char="•"/>
            </a:pPr>
            <a:r>
              <a:rPr lang="es-CO" b="1" dirty="0"/>
              <a:t>SOPORTE SOFTWARE FACTURACIÓN</a:t>
            </a:r>
          </a:p>
          <a:p>
            <a:pPr marL="742950" lvl="1" indent="-285750" algn="just">
              <a:buFont typeface="Arial" panose="020B0604020202020204" pitchFamily="34" charset="0"/>
              <a:buChar char="•"/>
            </a:pPr>
            <a:r>
              <a:rPr lang="es-CO" dirty="0"/>
              <a:t>SE REALIZÓ ACOMPAÑAMIENTO PARA EL CARGUE, VALIDACIÓN Y GENERACIÓN DE LAS FACTURAS.</a:t>
            </a:r>
          </a:p>
          <a:p>
            <a:pPr marL="285750" indent="-285750" algn="just">
              <a:buFont typeface="Arial" panose="020B0604020202020204" pitchFamily="34" charset="0"/>
              <a:buChar char="•"/>
            </a:pPr>
            <a:r>
              <a:rPr lang="es-CO" b="1" dirty="0"/>
              <a:t>REPORTE ADOR DE INDICADORES</a:t>
            </a:r>
          </a:p>
          <a:p>
            <a:pPr marL="742950" lvl="1" indent="-285750" algn="just">
              <a:buFont typeface="Arial" panose="020B0604020202020204" pitchFamily="34" charset="0"/>
              <a:buChar char="•"/>
            </a:pPr>
            <a:r>
              <a:rPr lang="es-CO" dirty="0"/>
              <a:t>SE AJUSTARON LOS VALORES DEL INDICADOR DEL VALOR DE NÓMINA 2018 PARA EXCLUIR CARGA PRESTACIONAL.</a:t>
            </a:r>
          </a:p>
          <a:p>
            <a:pPr marL="742950" lvl="1" indent="-285750" algn="just">
              <a:buFont typeface="Arial" panose="020B0604020202020204" pitchFamily="34" charset="0"/>
              <a:buChar char="•"/>
            </a:pPr>
            <a:r>
              <a:rPr lang="es-CO" dirty="0"/>
              <a:t>SE CERRARON TODOS LOS REQUERIMIENTOS DEL SR. ALONSO PEREZ.</a:t>
            </a:r>
          </a:p>
          <a:p>
            <a:pPr marL="285750" indent="-285750" algn="just">
              <a:buFont typeface="Arial" panose="020B0604020202020204" pitchFamily="34" charset="0"/>
              <a:buChar char="•"/>
            </a:pPr>
            <a:r>
              <a:rPr lang="es-CO" b="1" dirty="0"/>
              <a:t>REQUERIMIENTOS INFORMACIÓN ÁREA COMERCIAL</a:t>
            </a:r>
          </a:p>
          <a:p>
            <a:pPr marL="742950" lvl="1" indent="-285750" algn="just">
              <a:buFont typeface="Arial" panose="020B0604020202020204" pitchFamily="34" charset="0"/>
              <a:buChar char="•"/>
            </a:pPr>
            <a:r>
              <a:rPr lang="es-CO" dirty="0"/>
              <a:t>SE GENERÓ UN REPORTE DE LA COBETURA DE COSTO DE PERSONAL PARA EL ÁREA DE CONTRATACIONES Y ESTA PENDIENTE DE CERRAR (ASEGURAR LA ENTREGA A SATISFACCIÓN).</a:t>
            </a:r>
          </a:p>
          <a:p>
            <a:pPr marL="285750" indent="-285750" algn="just">
              <a:buFont typeface="Arial" panose="020B0604020202020204" pitchFamily="34" charset="0"/>
              <a:buChar char="•"/>
            </a:pPr>
            <a:r>
              <a:rPr lang="es-CO" b="1" dirty="0"/>
              <a:t>REQUERIMIENTOS INFORMACIÓN FINANCIERA.</a:t>
            </a:r>
          </a:p>
          <a:p>
            <a:pPr marL="742950" lvl="1" indent="-285750" algn="just">
              <a:buFont typeface="Arial" panose="020B0604020202020204" pitchFamily="34" charset="0"/>
              <a:buChar char="•"/>
            </a:pPr>
            <a:r>
              <a:rPr lang="es-CO" dirty="0"/>
              <a:t>SE ENVÍO EL REPORTE DE COBERTURA DE PERSONAL CON SUS DEBIDAS ACLARACIONES.</a:t>
            </a:r>
          </a:p>
        </p:txBody>
      </p:sp>
    </p:spTree>
    <p:extLst>
      <p:ext uri="{BB962C8B-B14F-4D97-AF65-F5344CB8AC3E}">
        <p14:creationId xmlns:p14="http://schemas.microsoft.com/office/powerpoint/2010/main" val="523387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MEJORAMIENTO DE LA UNIDAD</a:t>
            </a:r>
            <a:endParaRPr lang="es-CO" sz="7200" dirty="0"/>
          </a:p>
        </p:txBody>
      </p:sp>
    </p:spTree>
    <p:extLst>
      <p:ext uri="{BB962C8B-B14F-4D97-AF65-F5344CB8AC3E}">
        <p14:creationId xmlns:p14="http://schemas.microsoft.com/office/powerpoint/2010/main" val="3845278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4985980"/>
          </a:xfrm>
          <a:prstGeom prst="rect">
            <a:avLst/>
          </a:prstGeom>
          <a:noFill/>
        </p:spPr>
        <p:txBody>
          <a:bodyPr wrap="square" rtlCol="0">
            <a:spAutoFit/>
          </a:bodyPr>
          <a:lstStyle/>
          <a:p>
            <a:r>
              <a:rPr lang="es-CO" b="1" dirty="0"/>
              <a:t>AVANCES</a:t>
            </a:r>
          </a:p>
          <a:p>
            <a:endParaRPr lang="es-CO" dirty="0"/>
          </a:p>
          <a:p>
            <a:r>
              <a:rPr lang="es-CO" sz="2400" b="1" dirty="0"/>
              <a:t>SITIO CALIDAD UNIDAD</a:t>
            </a:r>
          </a:p>
          <a:p>
            <a:pPr marL="342900" indent="-342900">
              <a:buFont typeface="Arial" panose="020B0604020202020204" pitchFamily="34" charset="0"/>
              <a:buChar char="•"/>
            </a:pPr>
            <a:r>
              <a:rPr lang="es-CO" dirty="0"/>
              <a:t>SE REVISARON LOS FLUJOGRAMAS DEL SITIO Y ESTAN PENDIENTES DE CORRECCIÓN.</a:t>
            </a:r>
          </a:p>
          <a:p>
            <a:endParaRPr lang="es-CO" sz="2400" b="1" dirty="0"/>
          </a:p>
          <a:p>
            <a:r>
              <a:rPr lang="es-CO" sz="2400" b="1" dirty="0"/>
              <a:t>PROCEDIMIENTO DE ATENCIÓN DE REQUERIMIENTOS, SOPORTE Y MANTENIMIENTO</a:t>
            </a:r>
          </a:p>
          <a:p>
            <a:pPr marL="285750" indent="-285750" algn="just">
              <a:buFont typeface="Arial" panose="020B0604020202020204" pitchFamily="34" charset="0"/>
              <a:buChar char="•"/>
            </a:pPr>
            <a:r>
              <a:rPr lang="es-CO" dirty="0"/>
              <a:t>SE INICIÓ LA EJECUCIÓN DEL PROCEDIMIENTO Y SE OBTUVIERON LOS PRIMEROS INDICADORES PARA SU CONTROL.</a:t>
            </a:r>
          </a:p>
          <a:p>
            <a:pPr algn="just"/>
            <a:endParaRPr lang="es-CO" dirty="0"/>
          </a:p>
          <a:p>
            <a:pPr algn="just"/>
            <a:endParaRPr lang="es-CO" dirty="0"/>
          </a:p>
          <a:p>
            <a:pPr algn="just"/>
            <a:r>
              <a:rPr lang="es-CO" sz="2400" b="1" dirty="0"/>
              <a:t>MONITOREO Y SEGUIMIENTO UNIDAD</a:t>
            </a:r>
            <a:endParaRPr lang="es-CO" sz="1600" b="1" dirty="0"/>
          </a:p>
          <a:p>
            <a:pPr marL="285750" indent="-285750" algn="just">
              <a:buFont typeface="Arial" panose="020B0604020202020204" pitchFamily="34" charset="0"/>
              <a:buChar char="•"/>
            </a:pPr>
            <a:r>
              <a:rPr lang="es-CO" dirty="0"/>
              <a:t>SE IMPLEMENTÓ UN REPORTEADOR PARA DETERMINAR EL ESTADO DE LAS TAREAS A PARTIR DEL REPORTE DE TIEMPOS DE LAS TAREAS DE LA UNIDAD (</a:t>
            </a:r>
            <a:r>
              <a:rPr lang="es-CO" dirty="0">
                <a:hlinkClick r:id="rId2"/>
              </a:rPr>
              <a:t>https://www.timecamp.com</a:t>
            </a:r>
            <a:r>
              <a:rPr lang="es-CO" dirty="0"/>
              <a:t>) Y EL CUADRO DE ASIGNACIÓN DE TAREAS DE LA UNIDAD (</a:t>
            </a:r>
            <a:r>
              <a:rPr lang="es-CO" dirty="0">
                <a:hlinkClick r:id="rId3"/>
              </a:rPr>
              <a:t>https://trello.com</a:t>
            </a:r>
            <a:r>
              <a:rPr lang="es-CO" dirty="0"/>
              <a:t>)</a:t>
            </a:r>
          </a:p>
          <a:p>
            <a:pPr marL="285750" indent="-285750" algn="just">
              <a:buFont typeface="Arial" panose="020B0604020202020204" pitchFamily="34" charset="0"/>
              <a:buChar char="•"/>
            </a:pPr>
            <a:endParaRPr lang="es-CO" dirty="0"/>
          </a:p>
          <a:p>
            <a:pPr algn="just"/>
            <a:r>
              <a:rPr lang="es-CO" sz="2400" b="1" dirty="0"/>
              <a:t>REPOSITORIO ARCHIVO UNIDAD</a:t>
            </a:r>
          </a:p>
          <a:p>
            <a:pPr marL="285750" indent="-285750" algn="just">
              <a:buFont typeface="Arial" panose="020B0604020202020204" pitchFamily="34" charset="0"/>
              <a:buChar char="•"/>
            </a:pPr>
            <a:r>
              <a:rPr lang="es-CO" dirty="0"/>
              <a:t>YA SE TIENE CARGADOS 9 DE LOS 11 PROYECTOS DE LA  UNIDAD.</a:t>
            </a:r>
            <a:endParaRPr lang="es-CO" b="1" dirty="0"/>
          </a:p>
        </p:txBody>
      </p:sp>
    </p:spTree>
    <p:extLst>
      <p:ext uri="{BB962C8B-B14F-4D97-AF65-F5344CB8AC3E}">
        <p14:creationId xmlns:p14="http://schemas.microsoft.com/office/powerpoint/2010/main" val="8123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GESTIÓN DE CONOCIMIENTO</a:t>
            </a:r>
            <a:endParaRPr lang="es-CO" sz="7200" dirty="0"/>
          </a:p>
        </p:txBody>
      </p:sp>
    </p:spTree>
    <p:extLst>
      <p:ext uri="{BB962C8B-B14F-4D97-AF65-F5344CB8AC3E}">
        <p14:creationId xmlns:p14="http://schemas.microsoft.com/office/powerpoint/2010/main" val="3188953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1569660"/>
          </a:xfrm>
          <a:prstGeom prst="rect">
            <a:avLst/>
          </a:prstGeom>
          <a:noFill/>
        </p:spPr>
        <p:txBody>
          <a:bodyPr wrap="square" rtlCol="0">
            <a:spAutoFit/>
          </a:bodyPr>
          <a:lstStyle/>
          <a:p>
            <a:r>
              <a:rPr lang="es-CO" b="1" dirty="0"/>
              <a:t>AVANCES</a:t>
            </a:r>
          </a:p>
          <a:p>
            <a:endParaRPr lang="es-CO" dirty="0"/>
          </a:p>
          <a:p>
            <a:r>
              <a:rPr lang="es-CO" sz="2400" b="1" dirty="0"/>
              <a:t>COMUNIDADES</a:t>
            </a:r>
          </a:p>
          <a:p>
            <a:pPr marL="342900" indent="-342900">
              <a:buFont typeface="Arial" panose="020B0604020202020204" pitchFamily="34" charset="0"/>
              <a:buChar char="•"/>
            </a:pPr>
            <a:r>
              <a:rPr lang="es-CO" dirty="0"/>
              <a:t>SE ASISTIÓ A LAS COMUNIDADES DE PRÁTICA DE PLANIFICACIÓN, CONTROL, ABRACADABRA Y PROCESOS CONSTRUCTIVOS</a:t>
            </a:r>
          </a:p>
        </p:txBody>
      </p:sp>
    </p:spTree>
    <p:extLst>
      <p:ext uri="{BB962C8B-B14F-4D97-AF65-F5344CB8AC3E}">
        <p14:creationId xmlns:p14="http://schemas.microsoft.com/office/powerpoint/2010/main" val="837140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GESTIÓN HUMANA</a:t>
            </a:r>
            <a:endParaRPr lang="es-CO" sz="7200" dirty="0"/>
          </a:p>
        </p:txBody>
      </p:sp>
    </p:spTree>
    <p:extLst>
      <p:ext uri="{BB962C8B-B14F-4D97-AF65-F5344CB8AC3E}">
        <p14:creationId xmlns:p14="http://schemas.microsoft.com/office/powerpoint/2010/main" val="368224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HSEQ</a:t>
            </a:r>
            <a:endParaRPr lang="es-CO" sz="7200" dirty="0"/>
          </a:p>
        </p:txBody>
      </p:sp>
    </p:spTree>
    <p:extLst>
      <p:ext uri="{BB962C8B-B14F-4D97-AF65-F5344CB8AC3E}">
        <p14:creationId xmlns:p14="http://schemas.microsoft.com/office/powerpoint/2010/main" val="303840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1200329"/>
          </a:xfrm>
          <a:prstGeom prst="rect">
            <a:avLst/>
          </a:prstGeom>
          <a:noFill/>
        </p:spPr>
        <p:txBody>
          <a:bodyPr wrap="square" rtlCol="0">
            <a:spAutoFit/>
          </a:bodyPr>
          <a:lstStyle/>
          <a:p>
            <a:pPr algn="ctr"/>
            <a:r>
              <a:rPr lang="es-CO" sz="7200" dirty="0"/>
              <a:t>RESUMEN GENERAL</a:t>
            </a:r>
          </a:p>
        </p:txBody>
      </p:sp>
    </p:spTree>
    <p:extLst>
      <p:ext uri="{BB962C8B-B14F-4D97-AF65-F5344CB8AC3E}">
        <p14:creationId xmlns:p14="http://schemas.microsoft.com/office/powerpoint/2010/main" val="113668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 xmlns:a16="http://schemas.microsoft.com/office/drawing/2014/main" id="{3E247611-7032-494C-AE3A-9755FA8E1182}"/>
              </a:ext>
            </a:extLst>
          </p:cNvPr>
          <p:cNvSpPr txBox="1"/>
          <p:nvPr/>
        </p:nvSpPr>
        <p:spPr>
          <a:xfrm>
            <a:off x="224269" y="131619"/>
            <a:ext cx="11684577" cy="584775"/>
          </a:xfrm>
          <a:prstGeom prst="rect">
            <a:avLst/>
          </a:prstGeom>
          <a:noFill/>
        </p:spPr>
        <p:txBody>
          <a:bodyPr wrap="square" rtlCol="0">
            <a:spAutoFit/>
          </a:bodyPr>
          <a:lstStyle/>
          <a:p>
            <a:r>
              <a:rPr lang="es-CO" sz="3200" dirty="0"/>
              <a:t>RESUMEN GENERAL – LOGROS Y AVANCE PROYECTOS</a:t>
            </a:r>
          </a:p>
        </p:txBody>
      </p:sp>
      <p:sp>
        <p:nvSpPr>
          <p:cNvPr id="6" name="CuadroTexto 5">
            <a:extLst>
              <a:ext uri="{FF2B5EF4-FFF2-40B4-BE49-F238E27FC236}">
                <a16:creationId xmlns="" xmlns:a16="http://schemas.microsoft.com/office/drawing/2014/main" id="{DC1BEC5A-350C-4E03-BD92-F03E9F611ED2}"/>
              </a:ext>
            </a:extLst>
          </p:cNvPr>
          <p:cNvSpPr txBox="1"/>
          <p:nvPr/>
        </p:nvSpPr>
        <p:spPr>
          <a:xfrm>
            <a:off x="283153" y="716394"/>
            <a:ext cx="11684578" cy="2554545"/>
          </a:xfrm>
          <a:prstGeom prst="rect">
            <a:avLst/>
          </a:prstGeom>
          <a:noFill/>
        </p:spPr>
        <p:txBody>
          <a:bodyPr wrap="square" rtlCol="0">
            <a:spAutoFit/>
          </a:bodyPr>
          <a:lstStyle/>
          <a:p>
            <a:pPr algn="just"/>
            <a:r>
              <a:rPr lang="es-CO" sz="1600" b="1" dirty="0"/>
              <a:t>PROYECTO 1 (FACTURACIÓN): </a:t>
            </a:r>
            <a:r>
              <a:rPr lang="es-CO" sz="1600" dirty="0"/>
              <a:t>Se facturó el </a:t>
            </a:r>
            <a:r>
              <a:rPr lang="es-CO" sz="1600" b="1" dirty="0"/>
              <a:t>88% </a:t>
            </a:r>
            <a:r>
              <a:rPr lang="es-CO" sz="1600" dirty="0"/>
              <a:t>de los proyectos a través del aplicativo. </a:t>
            </a:r>
          </a:p>
          <a:p>
            <a:pPr algn="just"/>
            <a:r>
              <a:rPr lang="es-CO" sz="1600" b="1" dirty="0"/>
              <a:t>PROYECTO 11 (DIAGNÓSTICO PSL): </a:t>
            </a:r>
            <a:r>
              <a:rPr lang="es-CO" sz="1600" dirty="0"/>
              <a:t>Se finalizó la etapa de análisis y se solicitó la cotización a PSL con lo que se logró </a:t>
            </a:r>
            <a:r>
              <a:rPr lang="es-CO" sz="1600" dirty="0" err="1"/>
              <a:t>des-atrasarlo</a:t>
            </a:r>
            <a:r>
              <a:rPr lang="es-CO" sz="1600" dirty="0"/>
              <a:t>.</a:t>
            </a:r>
          </a:p>
          <a:p>
            <a:pPr algn="just"/>
            <a:r>
              <a:rPr lang="es-CO" sz="1600" b="1" dirty="0"/>
              <a:t>PROYECTO 3 (APRENDIZ DE PRECIOS): </a:t>
            </a:r>
            <a:r>
              <a:rPr lang="es-CO" sz="1600" dirty="0"/>
              <a:t>Se finalizó la normalización y validación de la base de datos de precios (Proyecto 3. Aprendiz de precios), y se envío al SIP para que se ajuste la base de datos de acuerdo con las reglas de validación planteadas. </a:t>
            </a:r>
          </a:p>
          <a:p>
            <a:pPr algn="just"/>
            <a:r>
              <a:rPr lang="es-CO" sz="1600" b="1" dirty="0"/>
              <a:t>PROYECTO 10 (REPLANIFICACIÓN PAYC): </a:t>
            </a:r>
            <a:r>
              <a:rPr lang="es-CO" sz="1600" dirty="0"/>
              <a:t>Se avanzó en la propuesta de las iniciativas para las metas relacionadas con personas, gestión de conocimiento y rendimientos financieros.</a:t>
            </a:r>
          </a:p>
          <a:p>
            <a:pPr algn="just"/>
            <a:r>
              <a:rPr lang="es-CO" sz="1600" b="1" dirty="0"/>
              <a:t>PROYECTO 5. (CALIFICACIÓN CONTRATISTAS):</a:t>
            </a:r>
            <a:r>
              <a:rPr lang="es-CO" sz="1600" dirty="0"/>
              <a:t> Se resolvieron la mayoría de ajustes necesarios para iniciar las puesta en marcha en todas las obras el día 26 de junio (miércoles de esta semana) y se avanzó en al revisión y ejecución de las metodologías de análisis de la base de datos de calificaciones (“</a:t>
            </a:r>
            <a:r>
              <a:rPr lang="es-CO" sz="1600" dirty="0" err="1"/>
              <a:t>scoring</a:t>
            </a:r>
            <a:r>
              <a:rPr lang="es-CO" sz="1600" dirty="0"/>
              <a:t> contratistas” PAYC).  </a:t>
            </a:r>
          </a:p>
          <a:p>
            <a:pPr algn="just"/>
            <a:r>
              <a:rPr lang="es-CO" sz="1600" b="1" dirty="0"/>
              <a:t>PROYECTO 2 (CONTROL PROYECTOS): </a:t>
            </a:r>
            <a:r>
              <a:rPr lang="es-CO" sz="1600" dirty="0"/>
              <a:t>Se avanzó en la extracción de información de Revit.</a:t>
            </a:r>
            <a:endParaRPr lang="es-CO" sz="1600" b="1" dirty="0"/>
          </a:p>
        </p:txBody>
      </p:sp>
      <p:pic>
        <p:nvPicPr>
          <p:cNvPr id="10" name="Imagen 9">
            <a:extLst>
              <a:ext uri="{FF2B5EF4-FFF2-40B4-BE49-F238E27FC236}">
                <a16:creationId xmlns="" xmlns:a16="http://schemas.microsoft.com/office/drawing/2014/main" id="{FD7B944E-012F-4DF2-A6AD-BFA8CBF76288}"/>
              </a:ext>
            </a:extLst>
          </p:cNvPr>
          <p:cNvPicPr>
            <a:picLocks noChangeAspect="1"/>
          </p:cNvPicPr>
          <p:nvPr/>
        </p:nvPicPr>
        <p:blipFill>
          <a:blip r:embed="rId2"/>
          <a:stretch>
            <a:fillRect/>
          </a:stretch>
        </p:blipFill>
        <p:spPr>
          <a:xfrm>
            <a:off x="310863" y="3321617"/>
            <a:ext cx="9901670" cy="3508673"/>
          </a:xfrm>
          <a:prstGeom prst="rect">
            <a:avLst/>
          </a:prstGeom>
        </p:spPr>
      </p:pic>
      <p:sp>
        <p:nvSpPr>
          <p:cNvPr id="11" name="Rectángulo 10">
            <a:extLst>
              <a:ext uri="{FF2B5EF4-FFF2-40B4-BE49-F238E27FC236}">
                <a16:creationId xmlns="" xmlns:a16="http://schemas.microsoft.com/office/drawing/2014/main" id="{51842B4E-3350-4DCD-A932-DCCD1B1822B9}"/>
              </a:ext>
            </a:extLst>
          </p:cNvPr>
          <p:cNvSpPr/>
          <p:nvPr/>
        </p:nvSpPr>
        <p:spPr>
          <a:xfrm>
            <a:off x="7165538" y="6326271"/>
            <a:ext cx="4467954" cy="400110"/>
          </a:xfrm>
          <a:prstGeom prst="rect">
            <a:avLst/>
          </a:prstGeom>
        </p:spPr>
        <p:txBody>
          <a:bodyPr wrap="none">
            <a:spAutoFit/>
          </a:bodyPr>
          <a:lstStyle/>
          <a:p>
            <a:r>
              <a:rPr lang="es-CO" sz="2000" dirty="0"/>
              <a:t>*El tiempo se presenta en horas hombre.</a:t>
            </a:r>
          </a:p>
        </p:txBody>
      </p:sp>
    </p:spTree>
    <p:extLst>
      <p:ext uri="{BB962C8B-B14F-4D97-AF65-F5344CB8AC3E}">
        <p14:creationId xmlns:p14="http://schemas.microsoft.com/office/powerpoint/2010/main" val="217653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50009" y="-23044"/>
            <a:ext cx="8749407" cy="584775"/>
          </a:xfrm>
          <a:prstGeom prst="rect">
            <a:avLst/>
          </a:prstGeom>
          <a:noFill/>
        </p:spPr>
        <p:txBody>
          <a:bodyPr wrap="square" rtlCol="0">
            <a:spAutoFit/>
          </a:bodyPr>
          <a:lstStyle/>
          <a:p>
            <a:r>
              <a:rPr lang="es-CO" sz="3200" dirty="0"/>
              <a:t>ESTADO PROGRAMA DE PROYECTOS</a:t>
            </a:r>
          </a:p>
        </p:txBody>
      </p:sp>
      <p:graphicFrame>
        <p:nvGraphicFramePr>
          <p:cNvPr id="4" name="Tabla 3">
            <a:extLst>
              <a:ext uri="{FF2B5EF4-FFF2-40B4-BE49-F238E27FC236}">
                <a16:creationId xmlns="" xmlns:a16="http://schemas.microsoft.com/office/drawing/2014/main" id="{CECC14F5-C536-4852-8CE5-4451C51921E0}"/>
              </a:ext>
            </a:extLst>
          </p:cNvPr>
          <p:cNvGraphicFramePr>
            <a:graphicFrameLocks noGrp="1"/>
          </p:cNvGraphicFramePr>
          <p:nvPr>
            <p:extLst>
              <p:ext uri="{D42A27DB-BD31-4B8C-83A1-F6EECF244321}">
                <p14:modId xmlns:p14="http://schemas.microsoft.com/office/powerpoint/2010/main" val="1035506696"/>
              </p:ext>
            </p:extLst>
          </p:nvPr>
        </p:nvGraphicFramePr>
        <p:xfrm>
          <a:off x="519285" y="461419"/>
          <a:ext cx="11153430" cy="5225415"/>
        </p:xfrm>
        <a:graphic>
          <a:graphicData uri="http://schemas.openxmlformats.org/drawingml/2006/table">
            <a:tbl>
              <a:tblPr/>
              <a:tblGrid>
                <a:gridCol w="3666571">
                  <a:extLst>
                    <a:ext uri="{9D8B030D-6E8A-4147-A177-3AD203B41FA5}">
                      <a16:colId xmlns="" xmlns:a16="http://schemas.microsoft.com/office/drawing/2014/main" val="767944482"/>
                    </a:ext>
                  </a:extLst>
                </a:gridCol>
                <a:gridCol w="1009036">
                  <a:extLst>
                    <a:ext uri="{9D8B030D-6E8A-4147-A177-3AD203B41FA5}">
                      <a16:colId xmlns="" xmlns:a16="http://schemas.microsoft.com/office/drawing/2014/main" val="3804679691"/>
                    </a:ext>
                  </a:extLst>
                </a:gridCol>
                <a:gridCol w="1676400">
                  <a:extLst>
                    <a:ext uri="{9D8B030D-6E8A-4147-A177-3AD203B41FA5}">
                      <a16:colId xmlns="" xmlns:a16="http://schemas.microsoft.com/office/drawing/2014/main" val="1754076106"/>
                    </a:ext>
                  </a:extLst>
                </a:gridCol>
                <a:gridCol w="1262842">
                  <a:extLst>
                    <a:ext uri="{9D8B030D-6E8A-4147-A177-3AD203B41FA5}">
                      <a16:colId xmlns="" xmlns:a16="http://schemas.microsoft.com/office/drawing/2014/main" val="1868153630"/>
                    </a:ext>
                  </a:extLst>
                </a:gridCol>
                <a:gridCol w="1212181">
                  <a:extLst>
                    <a:ext uri="{9D8B030D-6E8A-4147-A177-3AD203B41FA5}">
                      <a16:colId xmlns="" xmlns:a16="http://schemas.microsoft.com/office/drawing/2014/main" val="994229716"/>
                    </a:ext>
                  </a:extLst>
                </a:gridCol>
                <a:gridCol w="1113936">
                  <a:extLst>
                    <a:ext uri="{9D8B030D-6E8A-4147-A177-3AD203B41FA5}">
                      <a16:colId xmlns="" xmlns:a16="http://schemas.microsoft.com/office/drawing/2014/main" val="3549765904"/>
                    </a:ext>
                  </a:extLst>
                </a:gridCol>
                <a:gridCol w="1212464">
                  <a:extLst>
                    <a:ext uri="{9D8B030D-6E8A-4147-A177-3AD203B41FA5}">
                      <a16:colId xmlns="" xmlns:a16="http://schemas.microsoft.com/office/drawing/2014/main" val="1637206028"/>
                    </a:ext>
                  </a:extLst>
                </a:gridCol>
              </a:tblGrid>
              <a:tr h="140760">
                <a:tc>
                  <a:txBody>
                    <a:bodyPr/>
                    <a:lstStyle/>
                    <a:p>
                      <a:pPr algn="ctr" fontAlgn="b"/>
                      <a:r>
                        <a:rPr lang="es-CO" sz="1600" b="1" i="0" u="none" strike="noStrike" dirty="0">
                          <a:solidFill>
                            <a:srgbClr val="000000"/>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FECHA FIN PLAN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ANTERIOR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SEMANAL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ESPERADO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DIFERENCIA AVANCE ESPERADO VS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 xmlns:a16="http://schemas.microsoft.com/office/drawing/2014/main" val="2982881005"/>
                  </a:ext>
                </a:extLst>
              </a:tr>
              <a:tr h="433987">
                <a:tc>
                  <a:txBody>
                    <a:bodyPr/>
                    <a:lstStyle/>
                    <a:p>
                      <a:pPr algn="l" fontAlgn="b"/>
                      <a:r>
                        <a:rPr lang="es-ES" sz="16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ES" sz="1600" b="0" i="0" u="none" strike="noStrike" dirty="0">
                          <a:solidFill>
                            <a:schemeClr val="tx1"/>
                          </a:solidFill>
                          <a:effectLst/>
                          <a:latin typeface="Calibri" panose="020F0502020204030204" pitchFamily="34" charset="0"/>
                        </a:rPr>
                        <a:t>31 oct 2018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801900917"/>
                  </a:ext>
                </a:extLst>
              </a:tr>
              <a:tr h="250701">
                <a:tc>
                  <a:txBody>
                    <a:bodyPr/>
                    <a:lstStyle/>
                    <a:p>
                      <a:pPr algn="l" fontAlgn="b"/>
                      <a:r>
                        <a:rPr lang="es-CO" sz="16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23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33.15%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33.51%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0.36%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36.17%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FF0000"/>
                          </a:solidFill>
                          <a:effectLst/>
                          <a:latin typeface="Calibri" panose="020F0502020204030204" pitchFamily="34" charset="0"/>
                        </a:rPr>
                        <a:t>-2.65%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949924961"/>
                  </a:ext>
                </a:extLst>
              </a:tr>
              <a:tr h="217588">
                <a:tc>
                  <a:txBody>
                    <a:bodyPr/>
                    <a:lstStyle/>
                    <a:p>
                      <a:pPr algn="l" fontAlgn="b"/>
                      <a:r>
                        <a:rPr lang="es-CO" sz="1600" b="0" i="0" u="none" strike="noStrike" dirty="0">
                          <a:solidFill>
                            <a:schemeClr val="tx1"/>
                          </a:solidFill>
                          <a:effectLst/>
                          <a:latin typeface="Calibri" panose="020F0502020204030204" pitchFamily="34" charset="0"/>
                        </a:rPr>
                        <a:t>PROYECTO 3. APRENDIZ PRECIOS (FASE 1 ANÁLISIS INFOR.)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20 sept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59.47%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59.69%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0.22%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68.28%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FF0000"/>
                          </a:solidFill>
                          <a:effectLst/>
                          <a:latin typeface="Calibri" panose="020F0502020204030204" pitchFamily="34" charset="0"/>
                        </a:rPr>
                        <a:t>-8.59%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207797405"/>
                  </a:ext>
                </a:extLst>
              </a:tr>
              <a:tr h="247426">
                <a:tc>
                  <a:txBody>
                    <a:bodyPr/>
                    <a:lstStyle/>
                    <a:p>
                      <a:pPr algn="l" fontAlgn="b"/>
                      <a:r>
                        <a:rPr lang="es-CO" sz="16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12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48.95%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48.95%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46.21%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1" i="0" u="none" strike="noStrike" dirty="0">
                          <a:solidFill>
                            <a:schemeClr val="accent6"/>
                          </a:solidFill>
                          <a:effectLst/>
                          <a:latin typeface="Calibri" panose="020F0502020204030204" pitchFamily="34" charset="0"/>
                        </a:rPr>
                        <a:t>2.74%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3426329279"/>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5. CALIFICACIÓN CONTRATISTAS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9 </a:t>
                      </a:r>
                      <a:r>
                        <a:rPr lang="es-CO" sz="1600" b="0" i="0" u="none" strike="noStrike" dirty="0" err="1">
                          <a:solidFill>
                            <a:schemeClr val="tx1"/>
                          </a:solidFill>
                          <a:effectLst/>
                          <a:latin typeface="Calibri" panose="020F0502020204030204" pitchFamily="34" charset="0"/>
                        </a:rPr>
                        <a:t>ago</a:t>
                      </a:r>
                      <a:r>
                        <a:rPr lang="es-CO" sz="1600" b="0" i="0" u="none" strike="noStrike" dirty="0">
                          <a:solidFill>
                            <a:schemeClr val="tx1"/>
                          </a:solidFill>
                          <a:effectLst/>
                          <a:latin typeface="Calibri" panose="020F0502020204030204" pitchFamily="34" charset="0"/>
                        </a:rPr>
                        <a: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72.31%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smtClean="0">
                          <a:solidFill>
                            <a:schemeClr val="tx1"/>
                          </a:solidFill>
                          <a:effectLst/>
                          <a:latin typeface="Calibri" panose="020F0502020204030204" pitchFamily="34" charset="0"/>
                        </a:rPr>
                        <a:t>79.24%</a:t>
                      </a:r>
                      <a:endParaRPr lang="es-CO" sz="16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smtClean="0">
                          <a:solidFill>
                            <a:schemeClr val="tx1"/>
                          </a:solidFill>
                          <a:effectLst/>
                          <a:latin typeface="Calibri" panose="020F0502020204030204" pitchFamily="34" charset="0"/>
                        </a:rPr>
                        <a:t>6.93%</a:t>
                      </a:r>
                      <a:endParaRPr lang="es-CO" sz="16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83.11%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FF0000"/>
                          </a:solidFill>
                          <a:effectLst/>
                          <a:latin typeface="Calibri" panose="020F0502020204030204" pitchFamily="34" charset="0"/>
                        </a:rPr>
                        <a:t>-3.87%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702184303"/>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600" b="0" i="0" u="none" strike="noStrike" dirty="0">
                          <a:solidFill>
                            <a:schemeClr val="tx1"/>
                          </a:solidFill>
                          <a:effectLst/>
                          <a:latin typeface="Calibri" panose="020F0502020204030204" pitchFamily="34" charset="0"/>
                        </a:rPr>
                        <a:t>8 mar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896349912"/>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9. PLANIFICACIÓN DE NEGOCIO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2287029893"/>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10. REPLANIFCACIÓN TRIMESTRAL DE NEGOCIO*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rtl="0" fontAlgn="b"/>
                      <a:r>
                        <a:rPr lang="es-CO" sz="1600" b="0" i="0" u="none" strike="noStrike" dirty="0">
                          <a:solidFill>
                            <a:srgbClr val="000000"/>
                          </a:solidFill>
                          <a:effectLst/>
                          <a:latin typeface="Calibri" panose="020F0502020204030204" pitchFamily="34" charset="0"/>
                        </a:rPr>
                        <a:t>72.91%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rtl="0" fontAlgn="b"/>
                      <a:r>
                        <a:rPr lang="es-CO" sz="1600" b="0" i="0" u="none" strike="noStrike" dirty="0">
                          <a:solidFill>
                            <a:srgbClr val="000000"/>
                          </a:solidFill>
                          <a:effectLst/>
                          <a:latin typeface="Calibri" panose="020F0502020204030204" pitchFamily="34" charset="0"/>
                        </a:rPr>
                        <a:t>73.82%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0.91%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72.23%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fontAlgn="b"/>
                      <a:r>
                        <a:rPr lang="es-CO" sz="1600" b="1" i="0" u="none" strike="noStrike" dirty="0">
                          <a:solidFill>
                            <a:schemeClr val="accent6"/>
                          </a:solidFill>
                          <a:effectLst/>
                          <a:latin typeface="Calibri" panose="020F0502020204030204" pitchFamily="34" charset="0"/>
                        </a:rPr>
                        <a:t>1.59%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461770855"/>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11. DIAGNÓSTICO PSL (ANALÍTICA – TECNOLOGÍA)****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25/06/2019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83.26%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86.85%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3.59%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83.82%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chemeClr val="accent6"/>
                          </a:solidFill>
                          <a:effectLst/>
                          <a:latin typeface="Calibri" panose="020F0502020204030204" pitchFamily="34" charset="0"/>
                        </a:rPr>
                        <a:t>3.03%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817002745"/>
                  </a:ext>
                </a:extLst>
              </a:tr>
              <a:tr h="1407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PROYECTO 7. OBSERVATORIO DE MERCADOS</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extLst>
                  <a:ext uri="{0D108BD9-81ED-4DB2-BD59-A6C34878D82A}">
                    <a16:rowId xmlns="" xmlns:a16="http://schemas.microsoft.com/office/drawing/2014/main" val="1257740149"/>
                  </a:ext>
                </a:extLst>
              </a:tr>
            </a:tbl>
          </a:graphicData>
        </a:graphic>
      </p:graphicFrame>
      <p:sp>
        <p:nvSpPr>
          <p:cNvPr id="5" name="Rectángulo 4">
            <a:extLst>
              <a:ext uri="{FF2B5EF4-FFF2-40B4-BE49-F238E27FC236}">
                <a16:creationId xmlns="" xmlns:a16="http://schemas.microsoft.com/office/drawing/2014/main" id="{DE778421-F730-4AD2-A4B4-189A7605E503}"/>
              </a:ext>
            </a:extLst>
          </p:cNvPr>
          <p:cNvSpPr/>
          <p:nvPr/>
        </p:nvSpPr>
        <p:spPr>
          <a:xfrm>
            <a:off x="8319994" y="6620745"/>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 xmlns:a16="http://schemas.microsoft.com/office/drawing/2014/main" id="{A070330C-EA1B-49B9-993E-2AD15D53C1C3}"/>
              </a:ext>
            </a:extLst>
          </p:cNvPr>
          <p:cNvSpPr/>
          <p:nvPr/>
        </p:nvSpPr>
        <p:spPr>
          <a:xfrm>
            <a:off x="10496238" y="6654016"/>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 xmlns:a16="http://schemas.microsoft.com/office/drawing/2014/main" id="{17773396-925C-4321-891A-B3704603B400}"/>
              </a:ext>
            </a:extLst>
          </p:cNvPr>
          <p:cNvSpPr txBox="1"/>
          <p:nvPr/>
        </p:nvSpPr>
        <p:spPr>
          <a:xfrm>
            <a:off x="8594883" y="6550871"/>
            <a:ext cx="1763806" cy="307777"/>
          </a:xfrm>
          <a:prstGeom prst="rect">
            <a:avLst/>
          </a:prstGeom>
          <a:noFill/>
        </p:spPr>
        <p:txBody>
          <a:bodyPr wrap="square" rtlCol="0">
            <a:spAutoFit/>
          </a:bodyPr>
          <a:lstStyle/>
          <a:p>
            <a:r>
              <a:rPr lang="es-CO" sz="1400" dirty="0"/>
              <a:t>En avance sin atraso</a:t>
            </a:r>
          </a:p>
        </p:txBody>
      </p:sp>
      <p:sp>
        <p:nvSpPr>
          <p:cNvPr id="8" name="CuadroTexto 7">
            <a:extLst>
              <a:ext uri="{FF2B5EF4-FFF2-40B4-BE49-F238E27FC236}">
                <a16:creationId xmlns="" xmlns:a16="http://schemas.microsoft.com/office/drawing/2014/main" id="{FFED7AE9-B3DF-439F-B5CD-D0AB0B9DAB1D}"/>
              </a:ext>
            </a:extLst>
          </p:cNvPr>
          <p:cNvSpPr txBox="1"/>
          <p:nvPr/>
        </p:nvSpPr>
        <p:spPr>
          <a:xfrm>
            <a:off x="10785375" y="6562380"/>
            <a:ext cx="930029" cy="313310"/>
          </a:xfrm>
          <a:prstGeom prst="rect">
            <a:avLst/>
          </a:prstGeom>
          <a:noFill/>
        </p:spPr>
        <p:txBody>
          <a:bodyPr wrap="square" rtlCol="0">
            <a:spAutoFit/>
          </a:bodyPr>
          <a:lstStyle/>
          <a:p>
            <a:r>
              <a:rPr lang="es-CO" sz="1400" dirty="0"/>
              <a:t>Finalizado</a:t>
            </a:r>
          </a:p>
        </p:txBody>
      </p:sp>
      <p:sp>
        <p:nvSpPr>
          <p:cNvPr id="13" name="Rectángulo 12">
            <a:extLst>
              <a:ext uri="{FF2B5EF4-FFF2-40B4-BE49-F238E27FC236}">
                <a16:creationId xmlns="" xmlns:a16="http://schemas.microsoft.com/office/drawing/2014/main" id="{71097132-6FF6-41A7-860D-FBADCB416797}"/>
              </a:ext>
            </a:extLst>
          </p:cNvPr>
          <p:cNvSpPr/>
          <p:nvPr/>
        </p:nvSpPr>
        <p:spPr>
          <a:xfrm>
            <a:off x="6205401" y="6632270"/>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 xmlns:a16="http://schemas.microsoft.com/office/drawing/2014/main" id="{5D4D97B8-4994-451D-860B-310F1529AEBE}"/>
              </a:ext>
            </a:extLst>
          </p:cNvPr>
          <p:cNvSpPr txBox="1"/>
          <p:nvPr/>
        </p:nvSpPr>
        <p:spPr>
          <a:xfrm>
            <a:off x="6480290" y="6562396"/>
            <a:ext cx="1763806" cy="307777"/>
          </a:xfrm>
          <a:prstGeom prst="rect">
            <a:avLst/>
          </a:prstGeom>
          <a:noFill/>
        </p:spPr>
        <p:txBody>
          <a:bodyPr wrap="square" rtlCol="0">
            <a:spAutoFit/>
          </a:bodyPr>
          <a:lstStyle/>
          <a:p>
            <a:r>
              <a:rPr lang="es-CO" sz="1400" dirty="0"/>
              <a:t>En avance con atraso</a:t>
            </a:r>
          </a:p>
        </p:txBody>
      </p:sp>
      <p:sp>
        <p:nvSpPr>
          <p:cNvPr id="10" name="Rectángulo 9">
            <a:extLst>
              <a:ext uri="{FF2B5EF4-FFF2-40B4-BE49-F238E27FC236}">
                <a16:creationId xmlns="" xmlns:a16="http://schemas.microsoft.com/office/drawing/2014/main" id="{729EDC0C-0D24-43DA-8F8E-DA61103D70DE}"/>
              </a:ext>
            </a:extLst>
          </p:cNvPr>
          <p:cNvSpPr/>
          <p:nvPr/>
        </p:nvSpPr>
        <p:spPr>
          <a:xfrm>
            <a:off x="4665684" y="6620745"/>
            <a:ext cx="302602" cy="1632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 xmlns:a16="http://schemas.microsoft.com/office/drawing/2014/main" id="{BDF33FA2-A6B5-448B-B583-A35B29DB004E}"/>
              </a:ext>
            </a:extLst>
          </p:cNvPr>
          <p:cNvSpPr txBox="1"/>
          <p:nvPr/>
        </p:nvSpPr>
        <p:spPr>
          <a:xfrm>
            <a:off x="4940573" y="6550871"/>
            <a:ext cx="1188930" cy="307777"/>
          </a:xfrm>
          <a:prstGeom prst="rect">
            <a:avLst/>
          </a:prstGeom>
          <a:noFill/>
        </p:spPr>
        <p:txBody>
          <a:bodyPr wrap="square" rtlCol="0">
            <a:spAutoFit/>
          </a:bodyPr>
          <a:lstStyle/>
          <a:p>
            <a:r>
              <a:rPr lang="es-CO" sz="1400" dirty="0"/>
              <a:t>Sin avance</a:t>
            </a:r>
          </a:p>
        </p:txBody>
      </p:sp>
      <p:sp>
        <p:nvSpPr>
          <p:cNvPr id="12" name="CuadroTexto 11">
            <a:extLst>
              <a:ext uri="{FF2B5EF4-FFF2-40B4-BE49-F238E27FC236}">
                <a16:creationId xmlns="" xmlns:a16="http://schemas.microsoft.com/office/drawing/2014/main" id="{7584FA22-00DB-472C-A36D-2883042DDE66}"/>
              </a:ext>
            </a:extLst>
          </p:cNvPr>
          <p:cNvSpPr txBox="1"/>
          <p:nvPr/>
        </p:nvSpPr>
        <p:spPr>
          <a:xfrm>
            <a:off x="519284" y="5723742"/>
            <a:ext cx="11131513" cy="830997"/>
          </a:xfrm>
          <a:prstGeom prst="rect">
            <a:avLst/>
          </a:prstGeom>
          <a:noFill/>
        </p:spPr>
        <p:txBody>
          <a:bodyPr wrap="square" rtlCol="0">
            <a:spAutoFit/>
          </a:bodyPr>
          <a:lstStyle/>
          <a:p>
            <a:r>
              <a:rPr lang="es-CO" sz="1200" dirty="0">
                <a:solidFill>
                  <a:srgbClr val="000000"/>
                </a:solidFill>
                <a:latin typeface="Calibri" panose="020F0502020204030204" pitchFamily="34" charset="0"/>
              </a:rPr>
              <a:t>*Se estableció como fecha para tener los planes estratégicos el día 30 de junio del 2019.</a:t>
            </a:r>
            <a:endParaRPr lang="es-CO" sz="1200" dirty="0"/>
          </a:p>
          <a:p>
            <a:r>
              <a:rPr lang="es-CO" sz="1200" dirty="0"/>
              <a:t>***El proyecto no se planificó en su fase inicial, y por lo tanto, no tiene una fecha de finalización</a:t>
            </a:r>
          </a:p>
          <a:p>
            <a:r>
              <a:rPr lang="es-CO" sz="1200" dirty="0"/>
              <a:t>**Se encuentra en su fase de concepción</a:t>
            </a:r>
          </a:p>
          <a:p>
            <a:r>
              <a:rPr lang="es-CO" sz="1200" dirty="0"/>
              <a:t>****Se corrió la fecha de finalización de la etapa de análisis dado que estaba para finalizar ayer</a:t>
            </a:r>
          </a:p>
        </p:txBody>
      </p:sp>
      <p:sp>
        <p:nvSpPr>
          <p:cNvPr id="17" name="Rectángulo 16">
            <a:extLst>
              <a:ext uri="{FF2B5EF4-FFF2-40B4-BE49-F238E27FC236}">
                <a16:creationId xmlns="" xmlns:a16="http://schemas.microsoft.com/office/drawing/2014/main" id="{7F32F002-9506-46BD-B80F-C6397FB74091}"/>
              </a:ext>
            </a:extLst>
          </p:cNvPr>
          <p:cNvSpPr/>
          <p:nvPr/>
        </p:nvSpPr>
        <p:spPr>
          <a:xfrm>
            <a:off x="1491538" y="66113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CuadroTexto 17">
            <a:extLst>
              <a:ext uri="{FF2B5EF4-FFF2-40B4-BE49-F238E27FC236}">
                <a16:creationId xmlns="" xmlns:a16="http://schemas.microsoft.com/office/drawing/2014/main" id="{F6157F07-CA96-40DD-B575-14FA403AB8AF}"/>
              </a:ext>
            </a:extLst>
          </p:cNvPr>
          <p:cNvSpPr txBox="1"/>
          <p:nvPr/>
        </p:nvSpPr>
        <p:spPr>
          <a:xfrm>
            <a:off x="1876269" y="6515469"/>
            <a:ext cx="2713517" cy="307777"/>
          </a:xfrm>
          <a:prstGeom prst="rect">
            <a:avLst/>
          </a:prstGeom>
          <a:noFill/>
        </p:spPr>
        <p:txBody>
          <a:bodyPr wrap="square" rtlCol="0">
            <a:spAutoFit/>
          </a:bodyPr>
          <a:lstStyle/>
          <a:p>
            <a:r>
              <a:rPr lang="es-CO" sz="1400" dirty="0"/>
              <a:t>Reprogramado parcialmente</a:t>
            </a:r>
          </a:p>
        </p:txBody>
      </p:sp>
    </p:spTree>
    <p:extLst>
      <p:ext uri="{BB962C8B-B14F-4D97-AF65-F5344CB8AC3E}">
        <p14:creationId xmlns:p14="http://schemas.microsoft.com/office/powerpoint/2010/main" val="229048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 xmlns:a16="http://schemas.microsoft.com/office/drawing/2014/main" id="{CD35FEEF-3421-459A-B2AE-FBD98A39787E}"/>
              </a:ext>
            </a:extLst>
          </p:cNvPr>
          <p:cNvPicPr>
            <a:picLocks noChangeAspect="1"/>
          </p:cNvPicPr>
          <p:nvPr/>
        </p:nvPicPr>
        <p:blipFill>
          <a:blip r:embed="rId2"/>
          <a:stretch>
            <a:fillRect/>
          </a:stretch>
        </p:blipFill>
        <p:spPr>
          <a:xfrm>
            <a:off x="310863" y="3321617"/>
            <a:ext cx="9901670" cy="3508673"/>
          </a:xfrm>
          <a:prstGeom prst="rect">
            <a:avLst/>
          </a:prstGeom>
        </p:spPr>
      </p:pic>
      <p:sp>
        <p:nvSpPr>
          <p:cNvPr id="6" name="CuadroTexto 5">
            <a:extLst>
              <a:ext uri="{FF2B5EF4-FFF2-40B4-BE49-F238E27FC236}">
                <a16:creationId xmlns="" xmlns:a16="http://schemas.microsoft.com/office/drawing/2014/main" id="{DC1BEC5A-350C-4E03-BD92-F03E9F611ED2}"/>
              </a:ext>
            </a:extLst>
          </p:cNvPr>
          <p:cNvSpPr txBox="1"/>
          <p:nvPr/>
        </p:nvSpPr>
        <p:spPr>
          <a:xfrm>
            <a:off x="253711" y="815259"/>
            <a:ext cx="11684578" cy="1815882"/>
          </a:xfrm>
          <a:prstGeom prst="rect">
            <a:avLst/>
          </a:prstGeom>
          <a:noFill/>
        </p:spPr>
        <p:txBody>
          <a:bodyPr wrap="square" rtlCol="0">
            <a:spAutoFit/>
          </a:bodyPr>
          <a:lstStyle/>
          <a:p>
            <a:pPr marL="285750" indent="-285750" algn="just">
              <a:buFont typeface="Arial" panose="020B0604020202020204" pitchFamily="34" charset="0"/>
              <a:buChar char="•"/>
            </a:pPr>
            <a:r>
              <a:rPr lang="es-CO" sz="1600" dirty="0"/>
              <a:t>Se inició la puesta en marcha del procedimiento de atención de requerimientos, soporte y mantenimiento(Planificación Unidad).</a:t>
            </a:r>
          </a:p>
          <a:p>
            <a:pPr marL="285750" indent="-285750" algn="just">
              <a:buFont typeface="Arial" panose="020B0604020202020204" pitchFamily="34" charset="0"/>
              <a:buChar char="•"/>
            </a:pPr>
            <a:r>
              <a:rPr lang="es-CO" sz="1600" dirty="0"/>
              <a:t>Se finalizó la implementación del cuadro de control sobre </a:t>
            </a:r>
            <a:r>
              <a:rPr lang="es-CO" sz="1600" dirty="0" err="1"/>
              <a:t>power</a:t>
            </a:r>
            <a:r>
              <a:rPr lang="es-CO" sz="1600" dirty="0"/>
              <a:t> BI para el seguimiento operativo a las labores de la Unidad (ver gráfico), en particular, ya se tiene conocimiento sobre la inversión en tiempo que se ha realizado por tarea como se puede ver en el siguiente gráfico (Monitoreo y Seguimiento). En el sentido de lo anterior, podemos afirmar que el 43% del tiempo de la Unidad se invirtió en el proyecto 5 y el 16% en la atención de requerimientos, soporte y mantenimiento como se puede ver a continuación (Ojo, las horas no suman la cantidad semanal debido a que algunos profesionales de la Unidad dedican tiempo libre durante los fines de semana).</a:t>
            </a:r>
          </a:p>
        </p:txBody>
      </p:sp>
      <p:sp>
        <p:nvSpPr>
          <p:cNvPr id="9" name="CuadroTexto 8">
            <a:extLst>
              <a:ext uri="{FF2B5EF4-FFF2-40B4-BE49-F238E27FC236}">
                <a16:creationId xmlns="" xmlns:a16="http://schemas.microsoft.com/office/drawing/2014/main" id="{42CB74CB-4A24-468E-BDD9-7FA6AB47E5BC}"/>
              </a:ext>
            </a:extLst>
          </p:cNvPr>
          <p:cNvSpPr txBox="1"/>
          <p:nvPr/>
        </p:nvSpPr>
        <p:spPr>
          <a:xfrm>
            <a:off x="224269" y="131619"/>
            <a:ext cx="11714020" cy="584775"/>
          </a:xfrm>
          <a:prstGeom prst="rect">
            <a:avLst/>
          </a:prstGeom>
          <a:noFill/>
        </p:spPr>
        <p:txBody>
          <a:bodyPr wrap="square" rtlCol="0">
            <a:spAutoFit/>
          </a:bodyPr>
          <a:lstStyle/>
          <a:p>
            <a:r>
              <a:rPr lang="es-CO" sz="3200" dirty="0"/>
              <a:t>RESUMEN GENERAL – LOGROS Y AVANCE MEJORAMIENTO UNIDAD</a:t>
            </a:r>
          </a:p>
        </p:txBody>
      </p:sp>
      <p:sp>
        <p:nvSpPr>
          <p:cNvPr id="2" name="Rectángulo 1">
            <a:extLst>
              <a:ext uri="{FF2B5EF4-FFF2-40B4-BE49-F238E27FC236}">
                <a16:creationId xmlns="" xmlns:a16="http://schemas.microsoft.com/office/drawing/2014/main" id="{E9C548B4-22F4-4325-BC6F-EDC8AEDE7388}"/>
              </a:ext>
            </a:extLst>
          </p:cNvPr>
          <p:cNvSpPr/>
          <p:nvPr/>
        </p:nvSpPr>
        <p:spPr>
          <a:xfrm>
            <a:off x="7123974" y="6326271"/>
            <a:ext cx="4467954" cy="400110"/>
          </a:xfrm>
          <a:prstGeom prst="rect">
            <a:avLst/>
          </a:prstGeom>
        </p:spPr>
        <p:txBody>
          <a:bodyPr wrap="none">
            <a:spAutoFit/>
          </a:bodyPr>
          <a:lstStyle/>
          <a:p>
            <a:r>
              <a:rPr lang="es-CO" sz="2000" dirty="0"/>
              <a:t>*El tiempo se presenta en horas hombre.</a:t>
            </a:r>
          </a:p>
        </p:txBody>
      </p:sp>
    </p:spTree>
    <p:extLst>
      <p:ext uri="{BB962C8B-B14F-4D97-AF65-F5344CB8AC3E}">
        <p14:creationId xmlns:p14="http://schemas.microsoft.com/office/powerpoint/2010/main" val="166565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DC1BEC5A-350C-4E03-BD92-F03E9F611ED2}"/>
              </a:ext>
            </a:extLst>
          </p:cNvPr>
          <p:cNvSpPr txBox="1"/>
          <p:nvPr/>
        </p:nvSpPr>
        <p:spPr>
          <a:xfrm>
            <a:off x="253711" y="749635"/>
            <a:ext cx="11684578" cy="1569660"/>
          </a:xfrm>
          <a:prstGeom prst="rect">
            <a:avLst/>
          </a:prstGeom>
          <a:noFill/>
        </p:spPr>
        <p:txBody>
          <a:bodyPr wrap="square" rtlCol="0">
            <a:spAutoFit/>
          </a:bodyPr>
          <a:lstStyle/>
          <a:p>
            <a:pPr algn="just"/>
            <a:r>
              <a:rPr lang="es-CO" sz="1600" dirty="0"/>
              <a:t>Desde el punto de vista de atención de requerimientos, se cerraron 9 solicitudes (solucionados y con confirmación de entrega a satisfacción) y solucionaron 2 casos (pendientes de cierre mediante la confirmación de entrega a satisfacción del solicitante de la Unidad), de los cuales 5 son nuevos requerimientos, 2 están relacionados con el soporte y 4 con el mantenimiento (mejoras o correcciones) sobre entregables pasados.  Por el lado de las horas invertidas  en este procedimiento, (no necesariamente para lo solucionado y cerrado) se invirtieron 34,6 horas hombre durante el periodo del informe, de las cuales el 70% se debió a mantenimiento de entregables pasados (mejoras o correcciones).</a:t>
            </a:r>
          </a:p>
        </p:txBody>
      </p:sp>
      <p:pic>
        <p:nvPicPr>
          <p:cNvPr id="9" name="Imagen 8">
            <a:extLst>
              <a:ext uri="{FF2B5EF4-FFF2-40B4-BE49-F238E27FC236}">
                <a16:creationId xmlns="" xmlns:a16="http://schemas.microsoft.com/office/drawing/2014/main" id="{F6D62AE1-08B8-4F3B-B356-14982B99DDEA}"/>
              </a:ext>
            </a:extLst>
          </p:cNvPr>
          <p:cNvPicPr>
            <a:picLocks noChangeAspect="1"/>
          </p:cNvPicPr>
          <p:nvPr/>
        </p:nvPicPr>
        <p:blipFill>
          <a:blip r:embed="rId2"/>
          <a:stretch>
            <a:fillRect/>
          </a:stretch>
        </p:blipFill>
        <p:spPr>
          <a:xfrm>
            <a:off x="6804317" y="3162343"/>
            <a:ext cx="5057775" cy="2752725"/>
          </a:xfrm>
          <a:prstGeom prst="rect">
            <a:avLst/>
          </a:prstGeom>
        </p:spPr>
      </p:pic>
      <p:pic>
        <p:nvPicPr>
          <p:cNvPr id="11" name="Imagen 10">
            <a:extLst>
              <a:ext uri="{FF2B5EF4-FFF2-40B4-BE49-F238E27FC236}">
                <a16:creationId xmlns="" xmlns:a16="http://schemas.microsoft.com/office/drawing/2014/main" id="{D57E16E6-25EE-43BF-BCB0-9DAC16A42E6C}"/>
              </a:ext>
            </a:extLst>
          </p:cNvPr>
          <p:cNvPicPr>
            <a:picLocks noChangeAspect="1"/>
          </p:cNvPicPr>
          <p:nvPr/>
        </p:nvPicPr>
        <p:blipFill>
          <a:blip r:embed="rId3"/>
          <a:stretch>
            <a:fillRect/>
          </a:stretch>
        </p:blipFill>
        <p:spPr>
          <a:xfrm>
            <a:off x="1160796" y="2319295"/>
            <a:ext cx="4614818" cy="2010679"/>
          </a:xfrm>
          <a:prstGeom prst="rect">
            <a:avLst/>
          </a:prstGeom>
        </p:spPr>
      </p:pic>
      <p:pic>
        <p:nvPicPr>
          <p:cNvPr id="12" name="Imagen 11">
            <a:extLst>
              <a:ext uri="{FF2B5EF4-FFF2-40B4-BE49-F238E27FC236}">
                <a16:creationId xmlns="" xmlns:a16="http://schemas.microsoft.com/office/drawing/2014/main" id="{6969FF7E-2090-46A6-A1FA-0C32631D64EB}"/>
              </a:ext>
            </a:extLst>
          </p:cNvPr>
          <p:cNvPicPr>
            <a:picLocks noChangeAspect="1"/>
          </p:cNvPicPr>
          <p:nvPr/>
        </p:nvPicPr>
        <p:blipFill>
          <a:blip r:embed="rId4"/>
          <a:stretch>
            <a:fillRect/>
          </a:stretch>
        </p:blipFill>
        <p:spPr>
          <a:xfrm>
            <a:off x="484041" y="4380471"/>
            <a:ext cx="5305425" cy="2247900"/>
          </a:xfrm>
          <a:prstGeom prst="rect">
            <a:avLst/>
          </a:prstGeom>
        </p:spPr>
      </p:pic>
      <p:sp>
        <p:nvSpPr>
          <p:cNvPr id="14" name="CuadroTexto 13">
            <a:extLst>
              <a:ext uri="{FF2B5EF4-FFF2-40B4-BE49-F238E27FC236}">
                <a16:creationId xmlns="" xmlns:a16="http://schemas.microsoft.com/office/drawing/2014/main" id="{6D9ECE2E-24D1-4AA0-9E97-E8444E939372}"/>
              </a:ext>
            </a:extLst>
          </p:cNvPr>
          <p:cNvSpPr txBox="1"/>
          <p:nvPr/>
        </p:nvSpPr>
        <p:spPr>
          <a:xfrm>
            <a:off x="224270" y="131619"/>
            <a:ext cx="11967730" cy="584775"/>
          </a:xfrm>
          <a:prstGeom prst="rect">
            <a:avLst/>
          </a:prstGeom>
          <a:noFill/>
        </p:spPr>
        <p:txBody>
          <a:bodyPr wrap="square" rtlCol="0">
            <a:spAutoFit/>
          </a:bodyPr>
          <a:lstStyle/>
          <a:p>
            <a:r>
              <a:rPr lang="es-CO" sz="3200" dirty="0"/>
              <a:t>RESUMEN GENERAL – LOGROS Y AVANCE ATENCIÓN REQUERIMIENTOS</a:t>
            </a:r>
          </a:p>
        </p:txBody>
      </p:sp>
    </p:spTree>
    <p:extLst>
      <p:ext uri="{BB962C8B-B14F-4D97-AF65-F5344CB8AC3E}">
        <p14:creationId xmlns:p14="http://schemas.microsoft.com/office/powerpoint/2010/main" val="25991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DC1BEC5A-350C-4E03-BD92-F03E9F611ED2}"/>
              </a:ext>
            </a:extLst>
          </p:cNvPr>
          <p:cNvSpPr txBox="1"/>
          <p:nvPr/>
        </p:nvSpPr>
        <p:spPr>
          <a:xfrm>
            <a:off x="253711" y="749635"/>
            <a:ext cx="11684578" cy="1815882"/>
          </a:xfrm>
          <a:prstGeom prst="rect">
            <a:avLst/>
          </a:prstGeom>
          <a:noFill/>
        </p:spPr>
        <p:txBody>
          <a:bodyPr wrap="square" rtlCol="0">
            <a:spAutoFit/>
          </a:bodyPr>
          <a:lstStyle/>
          <a:p>
            <a:pPr algn="just"/>
            <a:r>
              <a:rPr lang="es-CO" sz="1600" b="1" dirty="0"/>
              <a:t>PROYECTO 5: </a:t>
            </a:r>
            <a:r>
              <a:rPr lang="es-CO" sz="1600" dirty="0"/>
              <a:t>Reprocesos en la depuración de la información de contratistas (proyecto 5) debido a problemas de comunicación atribuibles a la Unidad y el estado de la base de datos existente. </a:t>
            </a:r>
          </a:p>
          <a:p>
            <a:pPr algn="just"/>
            <a:r>
              <a:rPr lang="es-CO" sz="1600" b="1" dirty="0"/>
              <a:t>ARQUITECTURA TECNÓLOGICA: </a:t>
            </a:r>
            <a:r>
              <a:rPr lang="es-CO" sz="1600" dirty="0"/>
              <a:t>Se encontraron reprocesos con la preparación de la maquina para desarrollo del auxiliar de la Unidad debido a que no se formateo completamente antes de la instalación del software necesario para el desarrollo, lo cual ha generado conflictos de configuración. </a:t>
            </a:r>
          </a:p>
          <a:p>
            <a:pPr algn="just"/>
            <a:r>
              <a:rPr lang="es-CO" sz="1600" b="1" dirty="0"/>
              <a:t>PROGRAMA DE PROYECTOS: </a:t>
            </a:r>
            <a:r>
              <a:rPr lang="es-CO" sz="1600" dirty="0"/>
              <a:t>El atraso en los proyectos continúa, sin embargo, se pudo observar una mejoría en el proyecto 5 y el proyecto 11.</a:t>
            </a:r>
          </a:p>
        </p:txBody>
      </p:sp>
      <p:sp>
        <p:nvSpPr>
          <p:cNvPr id="7" name="CuadroTexto 6">
            <a:extLst>
              <a:ext uri="{FF2B5EF4-FFF2-40B4-BE49-F238E27FC236}">
                <a16:creationId xmlns="" xmlns:a16="http://schemas.microsoft.com/office/drawing/2014/main" id="{D7788D5E-21EE-45C8-BE6C-8121D1B2BAD3}"/>
              </a:ext>
            </a:extLst>
          </p:cNvPr>
          <p:cNvSpPr txBox="1"/>
          <p:nvPr/>
        </p:nvSpPr>
        <p:spPr>
          <a:xfrm>
            <a:off x="224270" y="131619"/>
            <a:ext cx="11068050" cy="584775"/>
          </a:xfrm>
          <a:prstGeom prst="rect">
            <a:avLst/>
          </a:prstGeom>
          <a:noFill/>
        </p:spPr>
        <p:txBody>
          <a:bodyPr wrap="square" rtlCol="0">
            <a:spAutoFit/>
          </a:bodyPr>
          <a:lstStyle/>
          <a:p>
            <a:r>
              <a:rPr lang="es-CO" sz="3200" dirty="0"/>
              <a:t>RESUMEN GENERAL – ASPECTOS NEGATIVOS</a:t>
            </a:r>
          </a:p>
        </p:txBody>
      </p:sp>
    </p:spTree>
    <p:extLst>
      <p:ext uri="{BB962C8B-B14F-4D97-AF65-F5344CB8AC3E}">
        <p14:creationId xmlns:p14="http://schemas.microsoft.com/office/powerpoint/2010/main" val="358079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2308324"/>
          </a:xfrm>
          <a:prstGeom prst="rect">
            <a:avLst/>
          </a:prstGeom>
          <a:noFill/>
        </p:spPr>
        <p:txBody>
          <a:bodyPr wrap="square" rtlCol="0">
            <a:spAutoFit/>
          </a:bodyPr>
          <a:lstStyle/>
          <a:p>
            <a:pPr algn="ctr"/>
            <a:r>
              <a:rPr lang="es-CO" sz="7200" dirty="0"/>
              <a:t>DETALLE PROGRAMA DE PROYECTOS</a:t>
            </a:r>
          </a:p>
        </p:txBody>
      </p:sp>
    </p:spTree>
    <p:extLst>
      <p:ext uri="{BB962C8B-B14F-4D97-AF65-F5344CB8AC3E}">
        <p14:creationId xmlns:p14="http://schemas.microsoft.com/office/powerpoint/2010/main" val="454411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21239</TotalTime>
  <Words>1870</Words>
  <Application>Microsoft Office PowerPoint</Application>
  <PresentationFormat>Panorámica</PresentationFormat>
  <Paragraphs>219</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ODDS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Parra</dc:creator>
  <cp:lastModifiedBy>PROYECTO</cp:lastModifiedBy>
  <cp:revision>1430</cp:revision>
  <dcterms:created xsi:type="dcterms:W3CDTF">2018-06-13T17:56:08Z</dcterms:created>
  <dcterms:modified xsi:type="dcterms:W3CDTF">2019-07-02T21:41:34Z</dcterms:modified>
</cp:coreProperties>
</file>