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71" r:id="rId6"/>
    <p:sldId id="272" r:id="rId7"/>
    <p:sldId id="265" r:id="rId8"/>
    <p:sldId id="266" r:id="rId9"/>
    <p:sldId id="277" r:id="rId10"/>
    <p:sldId id="278" r:id="rId11"/>
    <p:sldId id="279" r:id="rId12"/>
    <p:sldId id="280" r:id="rId13"/>
    <p:sldId id="275" r:id="rId14"/>
    <p:sldId id="276" r:id="rId15"/>
    <p:sldId id="284" r:id="rId16"/>
    <p:sldId id="286" r:id="rId17"/>
    <p:sldId id="283" r:id="rId18"/>
    <p:sldId id="288" r:id="rId19"/>
    <p:sldId id="289" r:id="rId20"/>
    <p:sldId id="269" r:id="rId21"/>
    <p:sldId id="270" r:id="rId22"/>
    <p:sldId id="290"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911"/>
    <a:srgbClr val="FF2525"/>
    <a:srgbClr val="FF4343"/>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4660"/>
  </p:normalViewPr>
  <p:slideViewPr>
    <p:cSldViewPr snapToGrid="0">
      <p:cViewPr varScale="1">
        <p:scale>
          <a:sx n="69" d="100"/>
          <a:sy n="69"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26/03/2019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26/03/2019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26/03/2019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26/03/2019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26/03/2019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26/03/2019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26/03/2019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26/03/2019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26/03/2019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26/03/2019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26/03/2019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26/03/2019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25 DE MARZO DE 2019</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288714"/>
            <a:ext cx="11253536" cy="2062103"/>
          </a:xfrm>
          <a:prstGeom prst="rect">
            <a:avLst/>
          </a:prstGeom>
          <a:noFill/>
        </p:spPr>
        <p:txBody>
          <a:bodyPr wrap="square" rtlCol="0">
            <a:spAutoFit/>
          </a:bodyPr>
          <a:lstStyle/>
          <a:p>
            <a:r>
              <a:rPr lang="es-CO" sz="1600" b="1" dirty="0"/>
              <a:t>AVANCE ESTIMADO: 49.14% </a:t>
            </a:r>
          </a:p>
          <a:p>
            <a:r>
              <a:rPr lang="es-CO" sz="1600" b="1" dirty="0"/>
              <a:t>AVANCES</a:t>
            </a:r>
          </a:p>
          <a:p>
            <a:pPr marL="285750" indent="-285750">
              <a:buFont typeface="Arial" panose="020B0604020202020204" pitchFamily="34" charset="0"/>
              <a:buChar char="•"/>
            </a:pPr>
            <a:r>
              <a:rPr lang="es-CO" sz="1600" b="1" dirty="0"/>
              <a:t>SE AVANZÓ EN LA APLICACIÓN DEL 70% DE LAS REGLAS DE VALIDACIÓN SOBRE LA BASE DE DATOS.</a:t>
            </a:r>
          </a:p>
          <a:p>
            <a:pPr marL="285750" indent="-285750">
              <a:buFont typeface="Arial" panose="020B0604020202020204" pitchFamily="34" charset="0"/>
              <a:buChar char="•"/>
            </a:pPr>
            <a:r>
              <a:rPr lang="es-CO" sz="1600" b="1" dirty="0"/>
              <a:t>SE IMPLEMENTÓ EL MÓDULO DE CONTROLO DE USUARIOS Y EL LAYOUT GENERAL.</a:t>
            </a:r>
          </a:p>
          <a:p>
            <a:pPr marL="285750" indent="-285750">
              <a:buFont typeface="Arial" panose="020B0604020202020204" pitchFamily="34" charset="0"/>
              <a:buChar char="•"/>
            </a:pPr>
            <a:r>
              <a:rPr lang="es-CO" sz="1600" b="1" dirty="0"/>
              <a:t>SE IMPLEMENTÓ UN REPOSITORIO PARA LA APLICACIÓN Y SE PREPARÓ LA MÁQUINA PARA EL DESARROLLO.</a:t>
            </a:r>
          </a:p>
          <a:p>
            <a:pPr marL="285750" indent="-285750">
              <a:buFont typeface="Arial" panose="020B0604020202020204" pitchFamily="34" charset="0"/>
              <a:buChar char="•"/>
            </a:pPr>
            <a:r>
              <a:rPr lang="es-CO" sz="1600" b="1" dirty="0"/>
              <a:t>SE CARGÓ LA INFORMACIÓN DE EXPERIENCIAS RECOLECTADA SOBRE LA BASE DE DATOS Y SE ENCUENTRA EN PROCESO DE DEPURACIÓN/VALIDACIÓN.</a:t>
            </a:r>
          </a:p>
          <a:p>
            <a:pPr marL="285750" indent="-285750">
              <a:buFont typeface="Arial" panose="020B0604020202020204" pitchFamily="34" charset="0"/>
              <a:buChar char="•"/>
            </a:pPr>
            <a:endParaRPr lang="es-CO" sz="1600" b="1" dirty="0"/>
          </a:p>
        </p:txBody>
      </p:sp>
      <p:sp>
        <p:nvSpPr>
          <p:cNvPr id="4" name="Rectángulo 3">
            <a:extLst>
              <a:ext uri="{FF2B5EF4-FFF2-40B4-BE49-F238E27FC236}">
                <a16:creationId xmlns:a16="http://schemas.microsoft.com/office/drawing/2014/main" id="{546CD098-96BC-4A71-9B10-EC6210DA1A28}"/>
              </a:ext>
            </a:extLst>
          </p:cNvPr>
          <p:cNvSpPr/>
          <p:nvPr/>
        </p:nvSpPr>
        <p:spPr>
          <a:xfrm>
            <a:off x="469233" y="2011934"/>
            <a:ext cx="11253535" cy="954107"/>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FINALIZAR LA VALIDACIÓN DE LA BASE DE DATOS ACTUAL</a:t>
            </a:r>
          </a:p>
          <a:p>
            <a:pPr marL="285750" indent="-285750">
              <a:buFont typeface="Arial" panose="020B0604020202020204" pitchFamily="34" charset="0"/>
              <a:buChar char="•"/>
            </a:pPr>
            <a:r>
              <a:rPr lang="es-CO" sz="1400" dirty="0"/>
              <a:t>IMPLEMENTAR LA HERRAMIENTA PARA CALIFICACIONES</a:t>
            </a:r>
            <a:br>
              <a:rPr lang="es-CO" sz="1400" dirty="0"/>
            </a:br>
            <a:r>
              <a:rPr lang="es-CO" sz="1400" dirty="0"/>
              <a:t>FINALIZAR MAQUETA REGISTRO EXTERNO CONTRATISTAS</a:t>
            </a:r>
          </a:p>
        </p:txBody>
      </p:sp>
      <p:sp>
        <p:nvSpPr>
          <p:cNvPr id="7" name="Rectángulo 6">
            <a:extLst>
              <a:ext uri="{FF2B5EF4-FFF2-40B4-BE49-F238E27FC236}">
                <a16:creationId xmlns:a16="http://schemas.microsoft.com/office/drawing/2014/main" id="{404F1C1C-E89F-452E-B5E5-2BD27B0EE639}"/>
              </a:ext>
            </a:extLst>
          </p:cNvPr>
          <p:cNvSpPr/>
          <p:nvPr/>
        </p:nvSpPr>
        <p:spPr>
          <a:xfrm>
            <a:off x="469232" y="2941070"/>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8AD1E043-BBE8-4F3B-92CB-687EC060083A}"/>
              </a:ext>
            </a:extLst>
          </p:cNvPr>
          <p:cNvSpPr txBox="1"/>
          <p:nvPr/>
        </p:nvSpPr>
        <p:spPr>
          <a:xfrm>
            <a:off x="5966288" y="2847107"/>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2" name="Rectángulo 1">
            <a:extLst>
              <a:ext uri="{FF2B5EF4-FFF2-40B4-BE49-F238E27FC236}">
                <a16:creationId xmlns:a16="http://schemas.microsoft.com/office/drawing/2014/main" id="{784203C3-541F-4B04-BCEC-2D4AC9E3AAB9}"/>
              </a:ext>
            </a:extLst>
          </p:cNvPr>
          <p:cNvSpPr/>
          <p:nvPr/>
        </p:nvSpPr>
        <p:spPr>
          <a:xfrm>
            <a:off x="361420" y="6539394"/>
            <a:ext cx="11549331" cy="276999"/>
          </a:xfrm>
          <a:prstGeom prst="rect">
            <a:avLst/>
          </a:prstGeom>
        </p:spPr>
        <p:txBody>
          <a:bodyPr wrap="square">
            <a:spAutoFit/>
          </a:bodyPr>
          <a:lstStyle/>
          <a:p>
            <a:r>
              <a:rPr lang="es-CO" sz="1200" dirty="0"/>
              <a:t>*Se corrigió con respecto a la presentación anterior pues se detectó un error de digitación pues se estaba presentando la fecha de inicio y no la de finalización.</a:t>
            </a:r>
          </a:p>
        </p:txBody>
      </p:sp>
      <p:pic>
        <p:nvPicPr>
          <p:cNvPr id="5" name="Imagen 4">
            <a:extLst>
              <a:ext uri="{FF2B5EF4-FFF2-40B4-BE49-F238E27FC236}">
                <a16:creationId xmlns:a16="http://schemas.microsoft.com/office/drawing/2014/main" id="{184EDBEF-C03D-4858-8F7B-649566E09E66}"/>
              </a:ext>
            </a:extLst>
          </p:cNvPr>
          <p:cNvPicPr>
            <a:picLocks noChangeAspect="1"/>
          </p:cNvPicPr>
          <p:nvPr/>
        </p:nvPicPr>
        <p:blipFill>
          <a:blip r:embed="rId2"/>
          <a:stretch>
            <a:fillRect/>
          </a:stretch>
        </p:blipFill>
        <p:spPr>
          <a:xfrm>
            <a:off x="537027" y="3328231"/>
            <a:ext cx="10394209" cy="3135387"/>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6. SISTEMA DE INDICADORES</a:t>
            </a:r>
            <a:endParaRPr lang="es-CO" sz="7200" dirty="0"/>
          </a:p>
        </p:txBody>
      </p:sp>
    </p:spTree>
    <p:extLst>
      <p:ext uri="{BB962C8B-B14F-4D97-AF65-F5344CB8AC3E}">
        <p14:creationId xmlns:p14="http://schemas.microsoft.com/office/powerpoint/2010/main" val="118833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428046"/>
            <a:ext cx="11253536" cy="1477328"/>
          </a:xfrm>
          <a:prstGeom prst="rect">
            <a:avLst/>
          </a:prstGeom>
          <a:noFill/>
        </p:spPr>
        <p:txBody>
          <a:bodyPr wrap="square" rtlCol="0">
            <a:spAutoFit/>
          </a:bodyPr>
          <a:lstStyle/>
          <a:p>
            <a:r>
              <a:rPr lang="es-CO" b="1" dirty="0"/>
              <a:t>AVANCE ESTIMADO: 100%</a:t>
            </a:r>
          </a:p>
          <a:p>
            <a:r>
              <a:rPr lang="es-CO" b="1" dirty="0"/>
              <a:t>AVANCES</a:t>
            </a:r>
          </a:p>
          <a:p>
            <a:pPr marL="285750" indent="-285750">
              <a:buFont typeface="Arial" panose="020B0604020202020204" pitchFamily="34" charset="0"/>
              <a:buChar char="•"/>
            </a:pPr>
            <a:r>
              <a:rPr lang="es-CO" dirty="0"/>
              <a:t>SE AJUSTARON LOS INDICADORES DE FINANCIERA DE ACUERDO CON UN ERROR ENCONTRADO EN EL CÁCULO DE LOS INDICADORES ACUMULADOS.</a:t>
            </a:r>
          </a:p>
          <a:p>
            <a:pPr marL="285750" indent="-285750">
              <a:buFont typeface="Arial" panose="020B0604020202020204" pitchFamily="34" charset="0"/>
              <a:buChar char="•"/>
            </a:pPr>
            <a:r>
              <a:rPr lang="es-CO" dirty="0"/>
              <a:t>SE REALIZÓ LA REUNIÓN DE CIERRE INTERNA Y SE ESTABLECIERON LAS LECCIONES APRENDIDAS.</a:t>
            </a:r>
          </a:p>
        </p:txBody>
      </p:sp>
      <p:sp>
        <p:nvSpPr>
          <p:cNvPr id="7" name="Rectángulo 6">
            <a:extLst>
              <a:ext uri="{FF2B5EF4-FFF2-40B4-BE49-F238E27FC236}">
                <a16:creationId xmlns:a16="http://schemas.microsoft.com/office/drawing/2014/main" id="{404F1C1C-E89F-452E-B5E5-2BD27B0EE639}"/>
              </a:ext>
            </a:extLst>
          </p:cNvPr>
          <p:cNvSpPr/>
          <p:nvPr/>
        </p:nvSpPr>
        <p:spPr>
          <a:xfrm>
            <a:off x="381592" y="2390846"/>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2DD2E0A-516E-46C4-8BB6-3622E1C5FEB2}"/>
              </a:ext>
            </a:extLst>
          </p:cNvPr>
          <p:cNvSpPr txBox="1"/>
          <p:nvPr/>
        </p:nvSpPr>
        <p:spPr>
          <a:xfrm>
            <a:off x="5933067" y="2452401"/>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5" name="Imagen 4">
            <a:extLst>
              <a:ext uri="{FF2B5EF4-FFF2-40B4-BE49-F238E27FC236}">
                <a16:creationId xmlns:a16="http://schemas.microsoft.com/office/drawing/2014/main" id="{AC50288D-3F60-4457-BAB4-208B4FD1B8A0}"/>
              </a:ext>
            </a:extLst>
          </p:cNvPr>
          <p:cNvPicPr>
            <a:picLocks noChangeAspect="1"/>
          </p:cNvPicPr>
          <p:nvPr/>
        </p:nvPicPr>
        <p:blipFill>
          <a:blip r:embed="rId2"/>
          <a:stretch>
            <a:fillRect/>
          </a:stretch>
        </p:blipFill>
        <p:spPr>
          <a:xfrm>
            <a:off x="423157" y="3015379"/>
            <a:ext cx="11600278" cy="1895768"/>
          </a:xfrm>
          <a:prstGeom prst="rect">
            <a:avLst/>
          </a:prstGeom>
        </p:spPr>
      </p:pic>
    </p:spTree>
    <p:extLst>
      <p:ext uri="{BB962C8B-B14F-4D97-AF65-F5344CB8AC3E}">
        <p14:creationId xmlns:p14="http://schemas.microsoft.com/office/powerpoint/2010/main" val="275216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9. PLANIFICACIÓN DE NEGOCIO 2019</a:t>
            </a:r>
            <a:endParaRPr lang="es-CO" sz="7200" dirty="0"/>
          </a:p>
        </p:txBody>
      </p:sp>
    </p:spTree>
    <p:extLst>
      <p:ext uri="{BB962C8B-B14F-4D97-AF65-F5344CB8AC3E}">
        <p14:creationId xmlns:p14="http://schemas.microsoft.com/office/powerpoint/2010/main" val="264526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28107"/>
            <a:ext cx="11253536" cy="1569660"/>
          </a:xfrm>
          <a:prstGeom prst="rect">
            <a:avLst/>
          </a:prstGeom>
          <a:noFill/>
        </p:spPr>
        <p:txBody>
          <a:bodyPr wrap="square" rtlCol="0">
            <a:spAutoFit/>
          </a:bodyPr>
          <a:lstStyle/>
          <a:p>
            <a:r>
              <a:rPr lang="es-CO" sz="1600" b="1" dirty="0"/>
              <a:t>AVANCE ESTIMADO: 98%</a:t>
            </a:r>
          </a:p>
          <a:p>
            <a:r>
              <a:rPr lang="es-CO" sz="1600" b="1" dirty="0"/>
              <a:t>AVANCES</a:t>
            </a:r>
          </a:p>
          <a:p>
            <a:pPr marL="285750" indent="-285750">
              <a:buFont typeface="Arial" panose="020B0604020202020204" pitchFamily="34" charset="0"/>
              <a:buChar char="•"/>
            </a:pPr>
            <a:r>
              <a:rPr lang="es-CO" sz="1600" dirty="0"/>
              <a:t>NO SE OBTUVO NINGÚN AVANCE DURANTE ESTA SEMANA</a:t>
            </a:r>
          </a:p>
          <a:p>
            <a:r>
              <a:rPr lang="es-CO" sz="1600" b="1" dirty="0"/>
              <a:t>PASOS A SEGUIR:</a:t>
            </a:r>
          </a:p>
          <a:p>
            <a:pPr marL="285750" indent="-285750">
              <a:buFont typeface="Arial" panose="020B0604020202020204" pitchFamily="34" charset="0"/>
              <a:buChar char="•"/>
            </a:pPr>
            <a:r>
              <a:rPr lang="es-CO" sz="1600" dirty="0"/>
              <a:t>FINALIZAR LA PRESENTACIÓN CON LA ALTA GERENCIA</a:t>
            </a:r>
          </a:p>
          <a:p>
            <a:pPr marL="285750" indent="-285750">
              <a:buFont typeface="Arial" panose="020B0604020202020204" pitchFamily="34" charset="0"/>
              <a:buChar char="•"/>
            </a:pPr>
            <a:r>
              <a:rPr lang="es-CO" sz="1600" dirty="0"/>
              <a:t>ACTUALIZAR EJERCICIO TRIMESTRALMENTE</a:t>
            </a:r>
          </a:p>
        </p:txBody>
      </p:sp>
      <p:sp>
        <p:nvSpPr>
          <p:cNvPr id="7" name="Rectángulo 6">
            <a:extLst>
              <a:ext uri="{FF2B5EF4-FFF2-40B4-BE49-F238E27FC236}">
                <a16:creationId xmlns:a16="http://schemas.microsoft.com/office/drawing/2014/main" id="{404F1C1C-E89F-452E-B5E5-2BD27B0EE639}"/>
              </a:ext>
            </a:extLst>
          </p:cNvPr>
          <p:cNvSpPr/>
          <p:nvPr/>
        </p:nvSpPr>
        <p:spPr>
          <a:xfrm>
            <a:off x="469230" y="3952203"/>
            <a:ext cx="1904304" cy="338554"/>
          </a:xfrm>
          <a:prstGeom prst="rect">
            <a:avLst/>
          </a:prstGeom>
        </p:spPr>
        <p:txBody>
          <a:bodyPr wrap="none">
            <a:spAutoFit/>
          </a:bodyPr>
          <a:lstStyle/>
          <a:p>
            <a:r>
              <a:rPr lang="es-CO" sz="1600"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4" name="Imagen 3">
            <a:extLst>
              <a:ext uri="{FF2B5EF4-FFF2-40B4-BE49-F238E27FC236}">
                <a16:creationId xmlns:a16="http://schemas.microsoft.com/office/drawing/2014/main" id="{0A5237C8-25B1-4A5B-91AB-43965F0739F3}"/>
              </a:ext>
            </a:extLst>
          </p:cNvPr>
          <p:cNvPicPr>
            <a:picLocks noChangeAspect="1"/>
          </p:cNvPicPr>
          <p:nvPr/>
        </p:nvPicPr>
        <p:blipFill>
          <a:blip r:embed="rId2"/>
          <a:stretch>
            <a:fillRect/>
          </a:stretch>
        </p:blipFill>
        <p:spPr>
          <a:xfrm>
            <a:off x="570468" y="4285373"/>
            <a:ext cx="5709179" cy="2146883"/>
          </a:xfrm>
          <a:prstGeom prst="rect">
            <a:avLst/>
          </a:prstGeom>
        </p:spPr>
      </p:pic>
      <p:sp>
        <p:nvSpPr>
          <p:cNvPr id="12" name="CuadroTexto 11">
            <a:extLst>
              <a:ext uri="{FF2B5EF4-FFF2-40B4-BE49-F238E27FC236}">
                <a16:creationId xmlns:a16="http://schemas.microsoft.com/office/drawing/2014/main" id="{2C283E64-960F-4415-B759-8C982D8A8D66}"/>
              </a:ext>
            </a:extLst>
          </p:cNvPr>
          <p:cNvSpPr txBox="1"/>
          <p:nvPr/>
        </p:nvSpPr>
        <p:spPr>
          <a:xfrm>
            <a:off x="596852"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5" name="Rectángulo 4">
            <a:extLst>
              <a:ext uri="{FF2B5EF4-FFF2-40B4-BE49-F238E27FC236}">
                <a16:creationId xmlns:a16="http://schemas.microsoft.com/office/drawing/2014/main" id="{D099C252-B845-4761-8F68-99CF7AC37ABD}"/>
              </a:ext>
            </a:extLst>
          </p:cNvPr>
          <p:cNvSpPr/>
          <p:nvPr/>
        </p:nvSpPr>
        <p:spPr>
          <a:xfrm>
            <a:off x="6981446" y="5847262"/>
            <a:ext cx="4898451" cy="461665"/>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080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10. RE-PLANIFICACIÓN TRIMESTRAL DE NEGOCIO</a:t>
            </a:r>
            <a:endParaRPr lang="es-CO" sz="7200" dirty="0"/>
          </a:p>
        </p:txBody>
      </p:sp>
    </p:spTree>
    <p:extLst>
      <p:ext uri="{BB962C8B-B14F-4D97-AF65-F5344CB8AC3E}">
        <p14:creationId xmlns:p14="http://schemas.microsoft.com/office/powerpoint/2010/main" val="260335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28107"/>
            <a:ext cx="11253536" cy="3046988"/>
          </a:xfrm>
          <a:prstGeom prst="rect">
            <a:avLst/>
          </a:prstGeom>
          <a:noFill/>
        </p:spPr>
        <p:txBody>
          <a:bodyPr wrap="square" rtlCol="0">
            <a:spAutoFit/>
          </a:bodyPr>
          <a:lstStyle/>
          <a:p>
            <a:r>
              <a:rPr lang="es-CO" sz="1600" b="1" dirty="0"/>
              <a:t>AVANCE ESTIMADO: 25%</a:t>
            </a:r>
          </a:p>
          <a:p>
            <a:r>
              <a:rPr lang="es-CO" sz="1600" b="1" dirty="0"/>
              <a:t>AVANCES</a:t>
            </a:r>
          </a:p>
          <a:p>
            <a:pPr marL="285750" indent="-285750">
              <a:buFont typeface="Arial" panose="020B0604020202020204" pitchFamily="34" charset="0"/>
              <a:buChar char="•"/>
            </a:pPr>
            <a:r>
              <a:rPr lang="es-CO" sz="1600" dirty="0"/>
              <a:t>SE REALIZÓ UNA SESIÓN DE TRABAJO PARA EL ESTABLECIMIENTO DE METAS.</a:t>
            </a:r>
          </a:p>
          <a:p>
            <a:pPr marL="285750" indent="-285750">
              <a:buFont typeface="Arial" panose="020B0604020202020204" pitchFamily="34" charset="0"/>
              <a:buChar char="•"/>
            </a:pPr>
            <a:r>
              <a:rPr lang="es-CO" sz="1600" dirty="0"/>
              <a:t>SE INICIÓ LA RECOLECCIÓN DE LA INFORMACIÓN DE AVANCE DE OBRA.</a:t>
            </a:r>
          </a:p>
          <a:p>
            <a:pPr marL="285750" indent="-285750">
              <a:buFont typeface="Arial" panose="020B0604020202020204" pitchFamily="34" charset="0"/>
              <a:buChar char="•"/>
            </a:pPr>
            <a:r>
              <a:rPr lang="es-CO" sz="1600" dirty="0"/>
              <a:t>SE ESTABLECIERON UNAS PRIMERAS NECESIDADES DE INFORMACIÓN.</a:t>
            </a:r>
          </a:p>
          <a:p>
            <a:pPr marL="285750" indent="-285750">
              <a:buFont typeface="Arial" panose="020B0604020202020204" pitchFamily="34" charset="0"/>
              <a:buChar char="•"/>
            </a:pPr>
            <a:r>
              <a:rPr lang="es-CO" sz="1600" dirty="0"/>
              <a:t>SE INICIÓ EL PROCESO DE RECOLECCIÓN DE LA INFORMACIÓN</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AJUSTAR METODOLOGÍA DEL PROYECTO DE ACUERDO CON LO SOLICITADO POR LA ALTA GERENCIA.</a:t>
            </a:r>
          </a:p>
          <a:p>
            <a:pPr marL="285750" indent="-285750">
              <a:buFont typeface="Arial" panose="020B0604020202020204" pitchFamily="34" charset="0"/>
              <a:buChar char="•"/>
            </a:pPr>
            <a:r>
              <a:rPr lang="es-CO" sz="1600" dirty="0"/>
              <a:t>DEFINIR/AJUSTAR MEDIDA DE UTILIDAD, VARIABLES A PROYECTAR Y EJERCICIOS DE ANÁLISIS A REALIZAR CON LA ALTA DIRECCIÓN</a:t>
            </a:r>
          </a:p>
          <a:p>
            <a:pPr marL="285750" indent="-285750">
              <a:buFont typeface="Arial" panose="020B0604020202020204" pitchFamily="34" charset="0"/>
              <a:buChar char="•"/>
            </a:pPr>
            <a:r>
              <a:rPr lang="es-CO" sz="1600" dirty="0"/>
              <a:t>IMPLEMENTAR ENCUESTA DE SATISFACCIÓN SOBRE ALGUNA HERRAMIENTA EN LÍNEA.</a:t>
            </a:r>
          </a:p>
          <a:p>
            <a:pPr marL="285750" indent="-285750">
              <a:buFont typeface="Arial" panose="020B0604020202020204" pitchFamily="34" charset="0"/>
              <a:buChar char="•"/>
            </a:pPr>
            <a:r>
              <a:rPr lang="es-CO" sz="1600" dirty="0"/>
              <a:t>INICIAR LA RECOLECCIÓN DE LA INFORMACIÓN SOBRE AVANCE DE OBRA.</a:t>
            </a:r>
          </a:p>
        </p:txBody>
      </p:sp>
      <p:sp>
        <p:nvSpPr>
          <p:cNvPr id="7" name="Rectángulo 6">
            <a:extLst>
              <a:ext uri="{FF2B5EF4-FFF2-40B4-BE49-F238E27FC236}">
                <a16:creationId xmlns:a16="http://schemas.microsoft.com/office/drawing/2014/main" id="{404F1C1C-E89F-452E-B5E5-2BD27B0EE639}"/>
              </a:ext>
            </a:extLst>
          </p:cNvPr>
          <p:cNvSpPr/>
          <p:nvPr/>
        </p:nvSpPr>
        <p:spPr>
          <a:xfrm>
            <a:off x="469230" y="3304308"/>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596852"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547963"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91FA208C-5CA6-491A-8569-3575094E12E5}"/>
              </a:ext>
            </a:extLst>
          </p:cNvPr>
          <p:cNvPicPr>
            <a:picLocks noChangeAspect="1"/>
          </p:cNvPicPr>
          <p:nvPr/>
        </p:nvPicPr>
        <p:blipFill>
          <a:blip r:embed="rId2"/>
          <a:stretch>
            <a:fillRect/>
          </a:stretch>
        </p:blipFill>
        <p:spPr>
          <a:xfrm>
            <a:off x="547963" y="3801885"/>
            <a:ext cx="11408510" cy="1991271"/>
          </a:xfrm>
          <a:prstGeom prst="rect">
            <a:avLst/>
          </a:prstGeom>
        </p:spPr>
      </p:pic>
      <p:sp>
        <p:nvSpPr>
          <p:cNvPr id="14" name="Rectángulo 13">
            <a:extLst>
              <a:ext uri="{FF2B5EF4-FFF2-40B4-BE49-F238E27FC236}">
                <a16:creationId xmlns:a16="http://schemas.microsoft.com/office/drawing/2014/main" id="{FF1EFFE3-688F-4BD4-A1EE-D4BDA4D89154}"/>
              </a:ext>
            </a:extLst>
          </p:cNvPr>
          <p:cNvSpPr/>
          <p:nvPr/>
        </p:nvSpPr>
        <p:spPr>
          <a:xfrm>
            <a:off x="7055042" y="6535271"/>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0EBA3D1A-84C1-47E5-B269-DEB17FA3C1DE}"/>
              </a:ext>
            </a:extLst>
          </p:cNvPr>
          <p:cNvSpPr txBox="1"/>
          <p:nvPr/>
        </p:nvSpPr>
        <p:spPr>
          <a:xfrm>
            <a:off x="7329931" y="6465397"/>
            <a:ext cx="1763806" cy="307777"/>
          </a:xfrm>
          <a:prstGeom prst="rect">
            <a:avLst/>
          </a:prstGeom>
          <a:noFill/>
        </p:spPr>
        <p:txBody>
          <a:bodyPr wrap="square" rtlCol="0">
            <a:spAutoFit/>
          </a:bodyPr>
          <a:lstStyle/>
          <a:p>
            <a:r>
              <a:rPr lang="es-CO" sz="1400" dirty="0"/>
              <a:t>En avance con atraso</a:t>
            </a:r>
          </a:p>
        </p:txBody>
      </p:sp>
    </p:spTree>
    <p:extLst>
      <p:ext uri="{BB962C8B-B14F-4D97-AF65-F5344CB8AC3E}">
        <p14:creationId xmlns:p14="http://schemas.microsoft.com/office/powerpoint/2010/main" val="63958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CB90EA2-124E-44A0-88CB-C281ED0A5A29}"/>
              </a:ext>
            </a:extLst>
          </p:cNvPr>
          <p:cNvSpPr/>
          <p:nvPr/>
        </p:nvSpPr>
        <p:spPr>
          <a:xfrm>
            <a:off x="457200" y="861581"/>
            <a:ext cx="11208124" cy="4247317"/>
          </a:xfrm>
          <a:prstGeom prst="rect">
            <a:avLst/>
          </a:prstGeom>
        </p:spPr>
        <p:txBody>
          <a:bodyPr wrap="square">
            <a:spAutoFit/>
          </a:bodyPr>
          <a:lstStyle/>
          <a:p>
            <a:pPr algn="just"/>
            <a:r>
              <a:rPr lang="es-ES" b="1" dirty="0"/>
              <a:t>RAZÓN ATRASO:</a:t>
            </a:r>
          </a:p>
          <a:p>
            <a:pPr marL="285750" indent="-285750">
              <a:buFont typeface="Arial" panose="020B0604020202020204" pitchFamily="34" charset="0"/>
              <a:buChar char="•"/>
            </a:pPr>
            <a:r>
              <a:rPr lang="es-CO" dirty="0"/>
              <a:t>No hemos podido terminar de establecer las metas estratégicas, los ejercicios de análisis para replanificación, la medida de utilidad y las variables a proyectar debido a la disponibilidad de tiempo de la alta dirección y estas actividades son predecesoras para el resto.</a:t>
            </a:r>
          </a:p>
          <a:p>
            <a:pPr marL="285750" indent="-285750">
              <a:buFont typeface="Arial" panose="020B0604020202020204" pitchFamily="34" charset="0"/>
              <a:buChar char="•"/>
            </a:pPr>
            <a:r>
              <a:rPr lang="es-CO" dirty="0"/>
              <a:t>Desde la Unidad no pudimos dedicar el tiempo suficiente a este proyecto debido a que tuvimos otras tareas no contempladas durante la planificación del proyecto, el particular, cuando se establecieron fechas de finalización no se había contemplado el proyecto de PSL ni tampoco contingencias como el apoyo al área comercial.</a:t>
            </a:r>
          </a:p>
          <a:p>
            <a:endParaRPr lang="es-CO" dirty="0"/>
          </a:p>
          <a:p>
            <a:r>
              <a:rPr lang="es-CO" b="1" dirty="0"/>
              <a:t>POSIBLES SOLUCIONES:</a:t>
            </a:r>
          </a:p>
          <a:p>
            <a:pPr marL="285750" indent="-285750">
              <a:buFont typeface="Arial" panose="020B0604020202020204" pitchFamily="34" charset="0"/>
              <a:buChar char="•"/>
            </a:pPr>
            <a:r>
              <a:rPr lang="es-CO" dirty="0"/>
              <a:t>PRIORIZAR EL AVANCE DE ESTE PROYECTO FRENTE A LOS OTROS PROYECTOS SOBRE LOS CUALES TENEMOS UNA DIFERENCIA POSITIVA ENTRE EL AVANCE ESPERADO Y EL ACTUAL</a:t>
            </a:r>
            <a:endParaRPr lang="es-CO" b="1" dirty="0"/>
          </a:p>
          <a:p>
            <a:pPr marL="285750" indent="-285750">
              <a:buFont typeface="Arial" panose="020B0604020202020204" pitchFamily="34" charset="0"/>
              <a:buChar char="•"/>
            </a:pPr>
            <a:r>
              <a:rPr lang="es-CO" dirty="0"/>
              <a:t>REALIZAR SESIONES PERIODICAS CON UNA MAYOR FRECUENCIA</a:t>
            </a:r>
          </a:p>
          <a:p>
            <a:pPr marL="285750" indent="-285750">
              <a:buFont typeface="Arial" panose="020B0604020202020204" pitchFamily="34" charset="0"/>
              <a:buChar char="•"/>
            </a:pPr>
            <a:r>
              <a:rPr lang="es-CO" dirty="0"/>
              <a:t>ENVIAR LA PROPUESTA ACTUAL DE VARIABLES, MEDIDA DE UTILIDAD Y EJERCICIOS DE PLANIFICACIÓN MEDIANTE CORREO PARA AJUSTARLOS/VALIDARLOS REMOTAMENTE SIN NECESIDAD DE UNA REUNIÓN.</a:t>
            </a: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192448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11. DIAGNÓSTICO PSL (ANALÍTICA/TECNOLOGÍA)</a:t>
            </a:r>
            <a:endParaRPr lang="es-CO" sz="7200" dirty="0"/>
          </a:p>
        </p:txBody>
      </p:sp>
    </p:spTree>
    <p:extLst>
      <p:ext uri="{BB962C8B-B14F-4D97-AF65-F5344CB8AC3E}">
        <p14:creationId xmlns:p14="http://schemas.microsoft.com/office/powerpoint/2010/main" val="37156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00398"/>
            <a:ext cx="11253536" cy="2062103"/>
          </a:xfrm>
          <a:prstGeom prst="rect">
            <a:avLst/>
          </a:prstGeom>
          <a:noFill/>
        </p:spPr>
        <p:txBody>
          <a:bodyPr wrap="square" rtlCol="0">
            <a:spAutoFit/>
          </a:bodyPr>
          <a:lstStyle/>
          <a:p>
            <a:r>
              <a:rPr lang="es-CO" sz="1600" b="1" dirty="0"/>
              <a:t>AVANCE ESTIMADO: 18.74%</a:t>
            </a:r>
          </a:p>
          <a:p>
            <a:r>
              <a:rPr lang="es-CO" sz="1600" b="1" dirty="0"/>
              <a:t>AVANCES</a:t>
            </a:r>
          </a:p>
          <a:p>
            <a:pPr marL="285750" indent="-285750">
              <a:buFont typeface="Arial" panose="020B0604020202020204" pitchFamily="34" charset="0"/>
              <a:buChar char="•"/>
            </a:pPr>
            <a:r>
              <a:rPr lang="es-CO" sz="1600" dirty="0"/>
              <a:t>SE REALIZARON LAS PETICIONES DE INFORMACIÓN SOBRE USUARIOS Y PROCESOS A CADA ÁREA.</a:t>
            </a:r>
          </a:p>
          <a:p>
            <a:pPr marL="285750" indent="-285750">
              <a:buFont typeface="Arial" panose="020B0604020202020204" pitchFamily="34" charset="0"/>
              <a:buChar char="•"/>
            </a:pPr>
            <a:r>
              <a:rPr lang="es-CO" sz="1600" dirty="0"/>
              <a:t>SE DIGITARON LOS INCIDENTES RECIBIDOS POR PARTE DE PSL Y SE CORRIGIERON.</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REALIZAR MESAS DE TRABAJO CON USUARIOS FUNCIONALES.</a:t>
            </a:r>
          </a:p>
          <a:p>
            <a:pPr marL="285750" indent="-285750">
              <a:buFont typeface="Arial" panose="020B0604020202020204" pitchFamily="34" charset="0"/>
              <a:buChar char="•"/>
            </a:pPr>
            <a:r>
              <a:rPr lang="es-CO" sz="1600" dirty="0"/>
              <a:t>NORMALIZAR Y CLASIFICAR LA INFORMACIÓN DE INCIDENTES DE PSL.</a:t>
            </a:r>
          </a:p>
        </p:txBody>
      </p:sp>
      <p:sp>
        <p:nvSpPr>
          <p:cNvPr id="7" name="Rectángulo 6">
            <a:extLst>
              <a:ext uri="{FF2B5EF4-FFF2-40B4-BE49-F238E27FC236}">
                <a16:creationId xmlns:a16="http://schemas.microsoft.com/office/drawing/2014/main" id="{404F1C1C-E89F-452E-B5E5-2BD27B0EE639}"/>
              </a:ext>
            </a:extLst>
          </p:cNvPr>
          <p:cNvSpPr/>
          <p:nvPr/>
        </p:nvSpPr>
        <p:spPr>
          <a:xfrm>
            <a:off x="469230" y="2380265"/>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596852"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547963"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a:extLst>
              <a:ext uri="{FF2B5EF4-FFF2-40B4-BE49-F238E27FC236}">
                <a16:creationId xmlns:a16="http://schemas.microsoft.com/office/drawing/2014/main" id="{6C735A27-80BA-4E7C-8ABE-37C728019DF2}"/>
              </a:ext>
            </a:extLst>
          </p:cNvPr>
          <p:cNvPicPr>
            <a:picLocks noChangeAspect="1"/>
          </p:cNvPicPr>
          <p:nvPr/>
        </p:nvPicPr>
        <p:blipFill>
          <a:blip r:embed="rId2"/>
          <a:stretch>
            <a:fillRect/>
          </a:stretch>
        </p:blipFill>
        <p:spPr>
          <a:xfrm>
            <a:off x="596852" y="3158609"/>
            <a:ext cx="11373476" cy="2059243"/>
          </a:xfrm>
          <a:prstGeom prst="rect">
            <a:avLst/>
          </a:prstGeom>
        </p:spPr>
      </p:pic>
    </p:spTree>
    <p:extLst>
      <p:ext uri="{BB962C8B-B14F-4D97-AF65-F5344CB8AC3E}">
        <p14:creationId xmlns:p14="http://schemas.microsoft.com/office/powerpoint/2010/main" val="336245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9284" y="46231"/>
            <a:ext cx="11068050" cy="769441"/>
          </a:xfrm>
          <a:prstGeom prst="rect">
            <a:avLst/>
          </a:prstGeom>
          <a:noFill/>
        </p:spPr>
        <p:txBody>
          <a:bodyPr wrap="square" rtlCol="0">
            <a:spAutoFit/>
          </a:bodyPr>
          <a:lstStyle/>
          <a:p>
            <a:r>
              <a:rPr lang="es-CO" sz="44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1906634867"/>
              </p:ext>
            </p:extLst>
          </p:nvPr>
        </p:nvGraphicFramePr>
        <p:xfrm>
          <a:off x="561974" y="815672"/>
          <a:ext cx="11153430" cy="4728210"/>
        </p:xfrm>
        <a:graphic>
          <a:graphicData uri="http://schemas.openxmlformats.org/drawingml/2006/table">
            <a:tbl>
              <a:tblPr/>
              <a:tblGrid>
                <a:gridCol w="3666571">
                  <a:extLst>
                    <a:ext uri="{9D8B030D-6E8A-4147-A177-3AD203B41FA5}">
                      <a16:colId xmlns:a16="http://schemas.microsoft.com/office/drawing/2014/main" val="767944482"/>
                    </a:ext>
                  </a:extLst>
                </a:gridCol>
                <a:gridCol w="1009036">
                  <a:extLst>
                    <a:ext uri="{9D8B030D-6E8A-4147-A177-3AD203B41FA5}">
                      <a16:colId xmlns:a16="http://schemas.microsoft.com/office/drawing/2014/main" val="3804679691"/>
                    </a:ext>
                  </a:extLst>
                </a:gridCol>
                <a:gridCol w="1676400">
                  <a:extLst>
                    <a:ext uri="{9D8B030D-6E8A-4147-A177-3AD203B41FA5}">
                      <a16:colId xmlns:a16="http://schemas.microsoft.com/office/drawing/2014/main" val="1754076106"/>
                    </a:ext>
                  </a:extLst>
                </a:gridCol>
                <a:gridCol w="1262842">
                  <a:extLst>
                    <a:ext uri="{9D8B030D-6E8A-4147-A177-3AD203B41FA5}">
                      <a16:colId xmlns:a16="http://schemas.microsoft.com/office/drawing/2014/main" val="1868153630"/>
                    </a:ext>
                  </a:extLst>
                </a:gridCol>
                <a:gridCol w="1212181">
                  <a:extLst>
                    <a:ext uri="{9D8B030D-6E8A-4147-A177-3AD203B41FA5}">
                      <a16:colId xmlns:a16="http://schemas.microsoft.com/office/drawing/2014/main" val="994229716"/>
                    </a:ext>
                  </a:extLst>
                </a:gridCol>
                <a:gridCol w="1113936">
                  <a:extLst>
                    <a:ext uri="{9D8B030D-6E8A-4147-A177-3AD203B41FA5}">
                      <a16:colId xmlns:a16="http://schemas.microsoft.com/office/drawing/2014/main" val="3549765904"/>
                    </a:ext>
                  </a:extLst>
                </a:gridCol>
                <a:gridCol w="1212464">
                  <a:extLst>
                    <a:ext uri="{9D8B030D-6E8A-4147-A177-3AD203B41FA5}">
                      <a16:colId xmlns:a16="http://schemas.microsoft.com/office/drawing/2014/main" val="1637206028"/>
                    </a:ext>
                  </a:extLst>
                </a:gridCol>
              </a:tblGrid>
              <a:tr h="140760">
                <a:tc>
                  <a:txBody>
                    <a:bodyPr/>
                    <a:lstStyle/>
                    <a:p>
                      <a:pPr algn="ctr"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362622">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31.94%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32.05%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0.11%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29.02%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3.02%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949924961"/>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57%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49%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48.45%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48.62%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0.17%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37%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11%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426329279"/>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9 </a:t>
                      </a:r>
                      <a:r>
                        <a:rPr lang="es-CO" sz="1600" b="0" i="0" u="none" strike="noStrike" dirty="0" err="1">
                          <a:solidFill>
                            <a:srgbClr val="000000"/>
                          </a:solidFill>
                          <a:effectLst/>
                          <a:latin typeface="Calibri" panose="020F0502020204030204" pitchFamily="34" charset="0"/>
                        </a:rPr>
                        <a:t>ago</a:t>
                      </a:r>
                      <a:r>
                        <a:rPr lang="es-CO" sz="1600" b="0" i="0" u="none" strike="noStrike" dirty="0">
                          <a:solidFill>
                            <a:srgbClr val="000000"/>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45.81%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49.14%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3.33%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49.48%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FF0000"/>
                          </a:solidFill>
                          <a:effectLst/>
                          <a:latin typeface="Calibri" panose="020F0502020204030204" pitchFamily="34" charset="0"/>
                        </a:rPr>
                        <a:t>-0.35%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70218430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8702989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25%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16%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FF0000"/>
                          </a:solidFill>
                          <a:effectLst/>
                          <a:latin typeface="Calibri" panose="020F0502020204030204" pitchFamily="34" charset="0"/>
                        </a:rPr>
                        <a:t>-15%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461770855"/>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l" fontAlgn="b"/>
                      <a:r>
                        <a:rPr lang="es-CO" sz="1600" b="0" i="0" u="none" strike="noStrike" dirty="0">
                          <a:solidFill>
                            <a:srgbClr val="000000"/>
                          </a:solidFill>
                          <a:effectLst/>
                          <a:latin typeface="Calibri" panose="020F0502020204030204" pitchFamily="34" charset="0"/>
                        </a:rPr>
                        <a:t>25/06/2019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18.74%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8.74%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17.70%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1.03%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extLst>
                  <a:ext uri="{0D108BD9-81ED-4DB2-BD59-A6C34878D82A}">
                    <a16:rowId xmlns:a16="http://schemas.microsoft.com/office/drawing/2014/main" val="817002745"/>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52376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453888"/>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465397"/>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535287"/>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465413"/>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523762"/>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453888"/>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a16="http://schemas.microsoft.com/office/drawing/2014/main" id="{7584FA22-00DB-472C-A36D-2883042DDE66}"/>
              </a:ext>
            </a:extLst>
          </p:cNvPr>
          <p:cNvSpPr txBox="1"/>
          <p:nvPr/>
        </p:nvSpPr>
        <p:spPr>
          <a:xfrm>
            <a:off x="520409" y="5583085"/>
            <a:ext cx="11153430" cy="954107"/>
          </a:xfrm>
          <a:prstGeom prst="rect">
            <a:avLst/>
          </a:prstGeom>
          <a:noFill/>
        </p:spPr>
        <p:txBody>
          <a:bodyPr wrap="square" rtlCol="0">
            <a:spAutoFit/>
          </a:bodyPr>
          <a:lstStyle/>
          <a:p>
            <a:r>
              <a:rPr lang="es-CO" sz="1400" dirty="0">
                <a:solidFill>
                  <a:srgbClr val="000000"/>
                </a:solidFill>
                <a:latin typeface="Calibri" panose="020F0502020204030204" pitchFamily="34" charset="0"/>
              </a:rPr>
              <a:t>*</a:t>
            </a:r>
            <a:r>
              <a:rPr lang="es-CO" sz="1400" dirty="0"/>
              <a:t>Dada la naturaleza del ejercicio de planificación no se establecieron fechas esperadas de finalización, y por lo tanto, no se incluye el avance esperado</a:t>
            </a:r>
          </a:p>
          <a:p>
            <a:r>
              <a:rPr lang="es-CO" sz="1400" dirty="0">
                <a:solidFill>
                  <a:srgbClr val="000000"/>
                </a:solidFill>
                <a:latin typeface="Calibri" panose="020F0502020204030204" pitchFamily="34" charset="0"/>
              </a:rPr>
              <a:t>**</a:t>
            </a:r>
            <a:r>
              <a:rPr lang="es-CO" sz="1400" dirty="0"/>
              <a:t>Durante el reporte anterior había un error de transcripción.</a:t>
            </a:r>
          </a:p>
          <a:p>
            <a:r>
              <a:rPr lang="es-CO" sz="1400" dirty="0"/>
              <a:t>***El proyecto esta en su fase de concepción y por lo tanto aun no se han fijado fechas. Se estima 6% debido a que se avanzó en una primera versión de la concepción (peso concepción 10%) y un primer ejercicio de análisis.</a:t>
            </a:r>
          </a:p>
        </p:txBody>
      </p:sp>
    </p:spTree>
    <p:extLst>
      <p:ext uri="{BB962C8B-B14F-4D97-AF65-F5344CB8AC3E}">
        <p14:creationId xmlns:p14="http://schemas.microsoft.com/office/powerpoint/2010/main" val="115699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6463308"/>
          </a:xfrm>
          <a:prstGeom prst="rect">
            <a:avLst/>
          </a:prstGeom>
          <a:noFill/>
        </p:spPr>
        <p:txBody>
          <a:bodyPr wrap="square" rtlCol="0">
            <a:spAutoFit/>
          </a:bodyPr>
          <a:lstStyle/>
          <a:p>
            <a:r>
              <a:rPr lang="es-CO" b="1" dirty="0"/>
              <a:t>AVANCES</a:t>
            </a:r>
          </a:p>
          <a:p>
            <a:r>
              <a:rPr lang="es-CO" b="1" dirty="0"/>
              <a:t>APOYO A LA FACTURACIÓN Y TRANSFERENCIA TECNOLÓGICA DE LA HERRAMIENTA DE FACTURACIÓN.</a:t>
            </a:r>
          </a:p>
          <a:p>
            <a:pPr marL="285750" indent="-285750" algn="just">
              <a:buFont typeface="Arial" panose="020B0604020202020204" pitchFamily="34" charset="0"/>
              <a:buChar char="•"/>
            </a:pPr>
            <a:r>
              <a:rPr lang="es-CO" dirty="0"/>
              <a:t>SE FINALIZÓ EL INVENTARIO DE MEJORAS, SE CLASIFICARON DE ACUERDO CON PRIORIDADES Y SE INICIÓ EL PROCESO DE DETERMINAR LOS ESFUERZOS REQUERIDOS PARA CADA UNA.</a:t>
            </a:r>
          </a:p>
          <a:p>
            <a:pPr algn="just"/>
            <a:endParaRPr lang="es-CO" dirty="0"/>
          </a:p>
          <a:p>
            <a:pPr algn="just"/>
            <a:r>
              <a:rPr lang="es-CO" b="1" dirty="0"/>
              <a:t>APOYO COMERCIAL</a:t>
            </a:r>
          </a:p>
          <a:p>
            <a:pPr marL="285750" indent="-285750" algn="just">
              <a:buFont typeface="Arial" panose="020B0604020202020204" pitchFamily="34" charset="0"/>
              <a:buChar char="•"/>
            </a:pPr>
            <a:r>
              <a:rPr lang="es-CO" dirty="0"/>
              <a:t>SE APOYÓ AL ÁREA COMERCIAL CON UNAS DIAPOSITIVAS CON POSIBLES VALORES AGREGADOS DE LA UNIDAD PARA PROYECTOS DE GERENCIA.</a:t>
            </a:r>
          </a:p>
          <a:p>
            <a:pPr marL="285750" indent="-285750" algn="just">
              <a:buFont typeface="Arial" panose="020B0604020202020204" pitchFamily="34" charset="0"/>
              <a:buChar char="•"/>
            </a:pPr>
            <a:endParaRPr lang="es-CO" dirty="0"/>
          </a:p>
          <a:p>
            <a:pPr algn="just"/>
            <a:r>
              <a:rPr lang="es-CO" b="1" dirty="0"/>
              <a:t>PRIMER COMITÉ TECNOLOGÍA-ANALÍTICA</a:t>
            </a:r>
          </a:p>
          <a:p>
            <a:pPr marL="285750" indent="-285750" algn="just">
              <a:buFont typeface="Arial" panose="020B0604020202020204" pitchFamily="34" charset="0"/>
              <a:buChar char="•"/>
            </a:pPr>
            <a:r>
              <a:rPr lang="es-CO" dirty="0"/>
              <a:t>SE REALIZÓ EL PRIMER COMITÉ CONJUNTO ENTRE ANALÍTICA Y TECNOLOGÍA. SE TRATARON LOS SIGUIENTES TEMAS:</a:t>
            </a:r>
          </a:p>
          <a:p>
            <a:pPr marL="285750" indent="-285750" algn="just">
              <a:buFont typeface="Arial" panose="020B0604020202020204" pitchFamily="34" charset="0"/>
              <a:buChar char="•"/>
            </a:pPr>
            <a:r>
              <a:rPr lang="es-CO" b="1" dirty="0"/>
              <a:t>CONTROL DE PRESUPUESTOS</a:t>
            </a:r>
          </a:p>
          <a:p>
            <a:pPr marL="742950" lvl="1" indent="-285750" algn="just">
              <a:buFont typeface="Arial" panose="020B0604020202020204" pitchFamily="34" charset="0"/>
              <a:buChar char="•"/>
            </a:pPr>
            <a:r>
              <a:rPr lang="es-CO" b="1" dirty="0"/>
              <a:t>COMPROMISOS:</a:t>
            </a:r>
            <a:r>
              <a:rPr lang="es-CO" dirty="0"/>
              <a:t>BUSCAR CONTRATO PARA DETERMINAR LA RESPONSABILIDAD DEL CONTRATISTA SI EXISTEN ERRORES</a:t>
            </a:r>
          </a:p>
          <a:p>
            <a:pPr marL="285750" indent="-285750" algn="just">
              <a:buFont typeface="Arial" panose="020B0604020202020204" pitchFamily="34" charset="0"/>
              <a:buChar char="•"/>
            </a:pPr>
            <a:r>
              <a:rPr lang="es-CO" b="1" dirty="0"/>
              <a:t>PÁGINA WEB</a:t>
            </a:r>
          </a:p>
          <a:p>
            <a:pPr marL="742950" lvl="1" indent="-285750" algn="just">
              <a:buFont typeface="Arial" panose="020B0604020202020204" pitchFamily="34" charset="0"/>
              <a:buChar char="•"/>
            </a:pPr>
            <a:r>
              <a:rPr lang="es-CO" b="1" dirty="0"/>
              <a:t>COMPROMISOS:</a:t>
            </a:r>
            <a:r>
              <a:rPr lang="es-ES" dirty="0"/>
              <a:t>REVISAR CONTRATO EFECTO, REUNIÓN CON EFECTO, HABLAR CON OLGA, REALIZAR BACKUP</a:t>
            </a:r>
          </a:p>
          <a:p>
            <a:pPr marL="285750" indent="-285750" algn="just">
              <a:buFont typeface="Arial" panose="020B0604020202020204" pitchFamily="34" charset="0"/>
              <a:buChar char="•"/>
            </a:pPr>
            <a:r>
              <a:rPr lang="es-CO" b="1" dirty="0"/>
              <a:t>RACKSPACE</a:t>
            </a:r>
          </a:p>
          <a:p>
            <a:pPr marL="742950" lvl="1" indent="-285750" algn="just">
              <a:buFont typeface="Arial" panose="020B0604020202020204" pitchFamily="34" charset="0"/>
              <a:buChar char="•"/>
            </a:pPr>
            <a:r>
              <a:rPr lang="es-CO" b="1" dirty="0"/>
              <a:t>COMPROMISO:</a:t>
            </a:r>
            <a:r>
              <a:rPr lang="es-CO" dirty="0"/>
              <a:t>REUNIÓN MIÉRCOLES PARA VER QUE NOS OFRECEN.</a:t>
            </a:r>
          </a:p>
          <a:p>
            <a:pPr marL="285750" indent="-285750" algn="just">
              <a:buFont typeface="Arial" panose="020B0604020202020204" pitchFamily="34" charset="0"/>
              <a:buChar char="•"/>
            </a:pPr>
            <a:r>
              <a:rPr lang="es-CO" b="1" dirty="0"/>
              <a:t>NOOVA</a:t>
            </a:r>
          </a:p>
          <a:p>
            <a:pPr marL="742950" lvl="1" indent="-285750" algn="just">
              <a:buFont typeface="Arial" panose="020B0604020202020204" pitchFamily="34" charset="0"/>
              <a:buChar char="•"/>
            </a:pPr>
            <a:r>
              <a:rPr lang="es-ES" b="1" dirty="0"/>
              <a:t>COMRPOMISOS: </a:t>
            </a:r>
            <a:r>
              <a:rPr lang="es-ES" dirty="0"/>
              <a:t>PEDIRLE A CATALINA QUE NOS AYUDE DETERMINANDO SI ES NOOVA EL RESPONSABLE DEL REPOSITORIO INTERMEDIO EN CASO DE QUE PAYC SEA RESPONSABLE, DOCUMENTAR LA CONSULTA ACTUAL Y DETERMINAR LA RESPONSABILIDAD DE CADA ÁREA EN TÉRMINOS DE SOPORTE DE LA MISMA. </a:t>
            </a:r>
            <a:endParaRPr lang="es-CO" dirty="0"/>
          </a:p>
          <a:p>
            <a:pPr marL="285750" indent="-285750" algn="just">
              <a:buFont typeface="Arial" panose="020B0604020202020204" pitchFamily="34" charset="0"/>
              <a:buChar char="•"/>
            </a:pPr>
            <a:endParaRPr lang="es-CO" b="1" dirty="0"/>
          </a:p>
        </p:txBody>
      </p:sp>
    </p:spTree>
    <p:extLst>
      <p:ext uri="{BB962C8B-B14F-4D97-AF65-F5344CB8AC3E}">
        <p14:creationId xmlns:p14="http://schemas.microsoft.com/office/powerpoint/2010/main" val="52338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1477328"/>
          </a:xfrm>
          <a:prstGeom prst="rect">
            <a:avLst/>
          </a:prstGeom>
          <a:noFill/>
        </p:spPr>
        <p:txBody>
          <a:bodyPr wrap="square" rtlCol="0">
            <a:spAutoFit/>
          </a:bodyPr>
          <a:lstStyle/>
          <a:p>
            <a:pPr algn="just"/>
            <a:r>
              <a:rPr lang="es-CO" b="1" dirty="0"/>
              <a:t>PRIMER COMITÉ TECNOLOGÍA-ANALÍTICA</a:t>
            </a:r>
          </a:p>
          <a:p>
            <a:pPr marL="285750" indent="-285750" algn="just">
              <a:buFont typeface="Arial" panose="020B0604020202020204" pitchFamily="34" charset="0"/>
              <a:buChar char="•"/>
            </a:pPr>
            <a:r>
              <a:rPr lang="es-CO" b="1" dirty="0"/>
              <a:t>REPOSITORIO DE CONOCIMIENTO COMPARTIDO</a:t>
            </a:r>
          </a:p>
          <a:p>
            <a:pPr marL="742950" lvl="1" indent="-285750" algn="just">
              <a:buFont typeface="Arial" panose="020B0604020202020204" pitchFamily="34" charset="0"/>
              <a:buChar char="•"/>
            </a:pPr>
            <a:r>
              <a:rPr lang="es-CO" b="1" dirty="0"/>
              <a:t>COMPROMISOS:</a:t>
            </a:r>
            <a:r>
              <a:rPr lang="es-CO" dirty="0"/>
              <a:t>SE ESTABLECIÓ QUE VAMOS A UTILIZAR GIT PARA TENER UN REPOSITORIO DE CONOCIMIENTO COMPARTIDO.</a:t>
            </a:r>
          </a:p>
          <a:p>
            <a:pPr marL="285750" indent="-285750" algn="just">
              <a:buFont typeface="Arial" panose="020B0604020202020204" pitchFamily="34" charset="0"/>
              <a:buChar char="•"/>
            </a:pPr>
            <a:endParaRPr lang="es-CO" b="1" dirty="0"/>
          </a:p>
        </p:txBody>
      </p:sp>
    </p:spTree>
    <p:extLst>
      <p:ext uri="{BB962C8B-B14F-4D97-AF65-F5344CB8AC3E}">
        <p14:creationId xmlns:p14="http://schemas.microsoft.com/office/powerpoint/2010/main" val="128588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718757" cy="1323439"/>
          </a:xfrm>
          <a:prstGeom prst="rect">
            <a:avLst/>
          </a:prstGeom>
          <a:noFill/>
        </p:spPr>
        <p:txBody>
          <a:bodyPr wrap="square" rtlCol="0">
            <a:spAutoFit/>
          </a:bodyPr>
          <a:lstStyle/>
          <a:p>
            <a:r>
              <a:rPr lang="es-CO" sz="1600" b="1" dirty="0"/>
              <a:t>AVANCE ESTIMADO: 32.05%</a:t>
            </a:r>
          </a:p>
          <a:p>
            <a:r>
              <a:rPr lang="es-CO" sz="1600" b="1" dirty="0"/>
              <a:t>ETAPA ACTUAL -&gt; DISEÑO (INICIO 1 DE NOVIEMBRE 2018 – FIN 10 DE JUNIO 2019)</a:t>
            </a:r>
          </a:p>
          <a:p>
            <a:pPr marL="285750" indent="-285750">
              <a:buFont typeface="Arial" panose="020B0604020202020204" pitchFamily="34" charset="0"/>
              <a:buChar char="•"/>
            </a:pPr>
            <a:r>
              <a:rPr lang="es-CO" sz="1600" dirty="0"/>
              <a:t>SE INCLUYÓ EL MODELO DE DATOS OBTENIDO COMO RESULTADO DEL PROYECTO DE CINE COLOMBIA COMO PARTE DEL MODELO DE DATOS DE LA GRAN APLICACIÓN DE CONTROL.</a:t>
            </a:r>
          </a:p>
          <a:p>
            <a:r>
              <a:rPr lang="es-CO" sz="1600" b="1" dirty="0"/>
              <a:t>ENTREGABLES DISEÑO -&gt; </a:t>
            </a:r>
            <a:r>
              <a:rPr lang="es-CO" sz="1600" b="1" dirty="0">
                <a:solidFill>
                  <a:schemeClr val="accent2">
                    <a:lumMod val="50000"/>
                  </a:schemeClr>
                </a:solidFill>
              </a:rPr>
              <a:t>FECHA FIN CRONOGRAMA -&gt; 10 JUN 2019</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8906399" y="1970371"/>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233002" y="1977421"/>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181288" y="1900497"/>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0522139" y="1885785"/>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a16="http://schemas.microsoft.com/office/drawing/2014/main" id="{7CA156BA-E112-4860-9ACC-67BDDAF2DEAE}"/>
              </a:ext>
            </a:extLst>
          </p:cNvPr>
          <p:cNvSpPr/>
          <p:nvPr/>
        </p:nvSpPr>
        <p:spPr>
          <a:xfrm>
            <a:off x="323676" y="4048463"/>
            <a:ext cx="6096000" cy="584775"/>
          </a:xfrm>
          <a:prstGeom prst="rect">
            <a:avLst/>
          </a:prstGeom>
        </p:spPr>
        <p:txBody>
          <a:bodyPr>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p:txBody>
      </p:sp>
      <p:pic>
        <p:nvPicPr>
          <p:cNvPr id="9" name="Imagen 8">
            <a:extLst>
              <a:ext uri="{FF2B5EF4-FFF2-40B4-BE49-F238E27FC236}">
                <a16:creationId xmlns:a16="http://schemas.microsoft.com/office/drawing/2014/main" id="{4E5DD8E0-551C-4E74-998D-D9DFE213CE70}"/>
              </a:ext>
            </a:extLst>
          </p:cNvPr>
          <p:cNvPicPr>
            <a:picLocks noChangeAspect="1"/>
          </p:cNvPicPr>
          <p:nvPr/>
        </p:nvPicPr>
        <p:blipFill>
          <a:blip r:embed="rId2"/>
          <a:stretch>
            <a:fillRect/>
          </a:stretch>
        </p:blipFill>
        <p:spPr>
          <a:xfrm>
            <a:off x="429556" y="1705943"/>
            <a:ext cx="5769229" cy="2342520"/>
          </a:xfrm>
          <a:prstGeom prst="rect">
            <a:avLst/>
          </a:prstGeom>
        </p:spPr>
      </p:pic>
      <p:pic>
        <p:nvPicPr>
          <p:cNvPr id="12" name="Imagen 11">
            <a:extLst>
              <a:ext uri="{FF2B5EF4-FFF2-40B4-BE49-F238E27FC236}">
                <a16:creationId xmlns:a16="http://schemas.microsoft.com/office/drawing/2014/main" id="{21BE8129-185F-410F-A623-301BE85B04B0}"/>
              </a:ext>
            </a:extLst>
          </p:cNvPr>
          <p:cNvPicPr>
            <a:picLocks noChangeAspect="1"/>
          </p:cNvPicPr>
          <p:nvPr/>
        </p:nvPicPr>
        <p:blipFill>
          <a:blip r:embed="rId3"/>
          <a:stretch>
            <a:fillRect/>
          </a:stretch>
        </p:blipFill>
        <p:spPr>
          <a:xfrm>
            <a:off x="390370" y="4979317"/>
            <a:ext cx="11061798" cy="1562633"/>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3. APRENDIZ PRECIOS</a:t>
            </a:r>
            <a:endParaRPr lang="es-CO" sz="7200" dirty="0"/>
          </a:p>
        </p:txBody>
      </p:sp>
    </p:spTree>
    <p:extLst>
      <p:ext uri="{BB962C8B-B14F-4D97-AF65-F5344CB8AC3E}">
        <p14:creationId xmlns:p14="http://schemas.microsoft.com/office/powerpoint/2010/main" val="385446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160230"/>
            <a:ext cx="11718757" cy="1077218"/>
          </a:xfrm>
          <a:prstGeom prst="rect">
            <a:avLst/>
          </a:prstGeom>
          <a:noFill/>
        </p:spPr>
        <p:txBody>
          <a:bodyPr wrap="square" rtlCol="0">
            <a:spAutoFit/>
          </a:bodyPr>
          <a:lstStyle/>
          <a:p>
            <a:r>
              <a:rPr lang="es-CO" sz="1600" b="1" dirty="0"/>
              <a:t>AVANCE ESTIMADO:58%</a:t>
            </a:r>
          </a:p>
          <a:p>
            <a:r>
              <a:rPr lang="es-CO" sz="1600" b="1" dirty="0"/>
              <a:t>ETAPA ACTUAL -&gt; CONSOLIDACIÓN Y DEPURACIÓN DE INFORMACIÓN</a:t>
            </a:r>
          </a:p>
          <a:p>
            <a:pPr marL="285750" indent="-285750">
              <a:buFont typeface="Arial" panose="020B0604020202020204" pitchFamily="34" charset="0"/>
              <a:buChar char="•"/>
            </a:pPr>
            <a:r>
              <a:rPr lang="es-CO" sz="1600" dirty="0"/>
              <a:t>SE FINALIZÓ EL DOCUMENTO CON DEFINICIÓN REGLAS DE VALIDAC IÓN QUE SERÁN APLICADAS SOBRE LOS REGISTROS DE LA BASE DE DATOS PARA SER DEPURADA/AJUSTADA. SE ENCUENTRA PENDIENTE DE REVISIÓN.</a:t>
            </a:r>
          </a:p>
        </p:txBody>
      </p:sp>
      <p:sp>
        <p:nvSpPr>
          <p:cNvPr id="5" name="Rectángulo 4">
            <a:extLst>
              <a:ext uri="{FF2B5EF4-FFF2-40B4-BE49-F238E27FC236}">
                <a16:creationId xmlns:a16="http://schemas.microsoft.com/office/drawing/2014/main" id="{323A6450-AEEE-48B2-ADF7-7A23B46AE7AD}"/>
              </a:ext>
            </a:extLst>
          </p:cNvPr>
          <p:cNvSpPr/>
          <p:nvPr/>
        </p:nvSpPr>
        <p:spPr>
          <a:xfrm>
            <a:off x="9482487" y="23010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809090" y="23715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757376" y="16023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1098227" y="145518"/>
            <a:ext cx="930029" cy="313310"/>
          </a:xfrm>
          <a:prstGeom prst="rect">
            <a:avLst/>
          </a:prstGeom>
          <a:noFill/>
        </p:spPr>
        <p:txBody>
          <a:bodyPr wrap="square" rtlCol="0">
            <a:spAutoFit/>
          </a:bodyPr>
          <a:lstStyle/>
          <a:p>
            <a:r>
              <a:rPr lang="es-CO" sz="1400" dirty="0"/>
              <a:t>Finalizada</a:t>
            </a:r>
          </a:p>
        </p:txBody>
      </p:sp>
      <p:sp>
        <p:nvSpPr>
          <p:cNvPr id="16" name="Rectángulo 15">
            <a:extLst>
              <a:ext uri="{FF2B5EF4-FFF2-40B4-BE49-F238E27FC236}">
                <a16:creationId xmlns:a16="http://schemas.microsoft.com/office/drawing/2014/main" id="{5431BEC0-ACAD-4483-86D6-69626E9328FE}"/>
              </a:ext>
            </a:extLst>
          </p:cNvPr>
          <p:cNvSpPr/>
          <p:nvPr/>
        </p:nvSpPr>
        <p:spPr>
          <a:xfrm>
            <a:off x="294627" y="1224970"/>
            <a:ext cx="7795410" cy="338554"/>
          </a:xfrm>
          <a:prstGeom prst="rect">
            <a:avLst/>
          </a:prstGeom>
        </p:spPr>
        <p:txBody>
          <a:bodyPr wrap="square">
            <a:spAutoFit/>
          </a:bodyPr>
          <a:lstStyle/>
          <a:p>
            <a:r>
              <a:rPr lang="es-CO" sz="1600" b="1" dirty="0"/>
              <a:t>ESTADO ETAPA ACTUAL -&gt; FECHA FIN SEGÚN CRONOGRAMA:20/06/2019</a:t>
            </a:r>
            <a:endParaRPr lang="es-CO" sz="1600" b="1" dirty="0">
              <a:solidFill>
                <a:schemeClr val="accent2">
                  <a:lumMod val="50000"/>
                </a:schemeClr>
              </a:solidFill>
            </a:endParaRPr>
          </a:p>
        </p:txBody>
      </p:sp>
      <p:sp>
        <p:nvSpPr>
          <p:cNvPr id="17" name="Rectángulo 16">
            <a:extLst>
              <a:ext uri="{FF2B5EF4-FFF2-40B4-BE49-F238E27FC236}">
                <a16:creationId xmlns:a16="http://schemas.microsoft.com/office/drawing/2014/main" id="{A3638435-76A2-4284-9D48-D5B6D694E1D0}"/>
              </a:ext>
            </a:extLst>
          </p:cNvPr>
          <p:cNvSpPr/>
          <p:nvPr/>
        </p:nvSpPr>
        <p:spPr>
          <a:xfrm>
            <a:off x="323354" y="4090918"/>
            <a:ext cx="4013119" cy="338554"/>
          </a:xfrm>
          <a:prstGeom prst="rect">
            <a:avLst/>
          </a:prstGeom>
        </p:spPr>
        <p:txBody>
          <a:bodyPr wrap="square">
            <a:spAutoFit/>
          </a:bodyPr>
          <a:lstStyle/>
          <a:p>
            <a:r>
              <a:rPr lang="es-CO" sz="1600" b="1" dirty="0"/>
              <a:t>POR ETAPAS</a:t>
            </a:r>
            <a:endParaRPr lang="es-CO" sz="1600" b="1" dirty="0">
              <a:solidFill>
                <a:schemeClr val="accent2">
                  <a:lumMod val="50000"/>
                </a:schemeClr>
              </a:solidFill>
            </a:endParaRPr>
          </a:p>
        </p:txBody>
      </p:sp>
      <p:sp>
        <p:nvSpPr>
          <p:cNvPr id="18" name="CuadroTexto 17">
            <a:extLst>
              <a:ext uri="{FF2B5EF4-FFF2-40B4-BE49-F238E27FC236}">
                <a16:creationId xmlns:a16="http://schemas.microsoft.com/office/drawing/2014/main" id="{529CE831-AF75-4063-B479-DBCD6C17E821}"/>
              </a:ext>
            </a:extLst>
          </p:cNvPr>
          <p:cNvSpPr txBox="1"/>
          <p:nvPr/>
        </p:nvSpPr>
        <p:spPr>
          <a:xfrm>
            <a:off x="6412760" y="4058863"/>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10" name="Imagen 9">
            <a:extLst>
              <a:ext uri="{FF2B5EF4-FFF2-40B4-BE49-F238E27FC236}">
                <a16:creationId xmlns:a16="http://schemas.microsoft.com/office/drawing/2014/main" id="{E7F8ED2C-A0E1-41FC-AF34-668EF25763AE}"/>
              </a:ext>
            </a:extLst>
          </p:cNvPr>
          <p:cNvPicPr>
            <a:picLocks noChangeAspect="1"/>
          </p:cNvPicPr>
          <p:nvPr/>
        </p:nvPicPr>
        <p:blipFill>
          <a:blip r:embed="rId2"/>
          <a:stretch>
            <a:fillRect/>
          </a:stretch>
        </p:blipFill>
        <p:spPr>
          <a:xfrm>
            <a:off x="377756" y="1590539"/>
            <a:ext cx="5571506" cy="2468323"/>
          </a:xfrm>
          <a:prstGeom prst="rect">
            <a:avLst/>
          </a:prstGeom>
        </p:spPr>
      </p:pic>
      <p:pic>
        <p:nvPicPr>
          <p:cNvPr id="11" name="Imagen 10">
            <a:extLst>
              <a:ext uri="{FF2B5EF4-FFF2-40B4-BE49-F238E27FC236}">
                <a16:creationId xmlns:a16="http://schemas.microsoft.com/office/drawing/2014/main" id="{86532086-683C-4D53-870D-932E0A4511AB}"/>
              </a:ext>
            </a:extLst>
          </p:cNvPr>
          <p:cNvPicPr>
            <a:picLocks noChangeAspect="1"/>
          </p:cNvPicPr>
          <p:nvPr/>
        </p:nvPicPr>
        <p:blipFill>
          <a:blip r:embed="rId3"/>
          <a:stretch>
            <a:fillRect/>
          </a:stretch>
        </p:blipFill>
        <p:spPr>
          <a:xfrm>
            <a:off x="377757" y="4429472"/>
            <a:ext cx="11256526" cy="2283010"/>
          </a:xfrm>
          <a:prstGeom prst="rect">
            <a:avLst/>
          </a:prstGeom>
        </p:spPr>
      </p:pic>
    </p:spTree>
    <p:extLst>
      <p:ext uri="{BB962C8B-B14F-4D97-AF65-F5344CB8AC3E}">
        <p14:creationId xmlns:p14="http://schemas.microsoft.com/office/powerpoint/2010/main" val="406357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4. PILOTO APRENDIZ FORMATOS</a:t>
            </a:r>
            <a:endParaRPr lang="es-CO" sz="7200" dirty="0"/>
          </a:p>
        </p:txBody>
      </p:sp>
    </p:spTree>
    <p:extLst>
      <p:ext uri="{BB962C8B-B14F-4D97-AF65-F5344CB8AC3E}">
        <p14:creationId xmlns:p14="http://schemas.microsoft.com/office/powerpoint/2010/main" val="160911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2976" y="213802"/>
            <a:ext cx="11253536" cy="1754326"/>
          </a:xfrm>
          <a:prstGeom prst="rect">
            <a:avLst/>
          </a:prstGeom>
          <a:noFill/>
        </p:spPr>
        <p:txBody>
          <a:bodyPr wrap="square" rtlCol="0">
            <a:spAutoFit/>
          </a:bodyPr>
          <a:lstStyle/>
          <a:p>
            <a:r>
              <a:rPr lang="es-CO" b="1" dirty="0"/>
              <a:t>AVANCE ESTIMADO: 48.62%</a:t>
            </a:r>
          </a:p>
          <a:p>
            <a:r>
              <a:rPr lang="es-CO" b="1" dirty="0"/>
              <a:t>AVANCES</a:t>
            </a:r>
            <a:endParaRPr lang="es-CO" dirty="0"/>
          </a:p>
          <a:p>
            <a:pPr marL="285750" indent="-285750">
              <a:buFont typeface="Arial" panose="020B0604020202020204" pitchFamily="34" charset="0"/>
              <a:buChar char="•"/>
            </a:pPr>
            <a:r>
              <a:rPr lang="es-CO" dirty="0"/>
              <a:t>SE REALIZÓ LA REUNIÓN DE SEGUIMIENTO Y PRUEBAS EN CAMPO EL DÍA 22 DE MARZO. LAS PRUEBAS FUERON EXITOSAS.</a:t>
            </a:r>
          </a:p>
          <a:p>
            <a:pPr marL="285750" indent="-285750">
              <a:buFont typeface="Arial" panose="020B0604020202020204" pitchFamily="34" charset="0"/>
              <a:buChar char="•"/>
            </a:pPr>
            <a:r>
              <a:rPr lang="es-CO" dirty="0"/>
              <a:t>SE IMPLEMENTÓ LA MEJORA PACTADA PARA ESTA SEMANA (VINCULAR CONTRATISTAS A ACTIVIDADES DE OBRA PARA EL FORMULARIO DE SOLICITUD DE INICIO DE ACTIVIDAD).</a:t>
            </a:r>
            <a:endParaRPr lang="es-ES" dirty="0"/>
          </a:p>
        </p:txBody>
      </p:sp>
      <p:sp>
        <p:nvSpPr>
          <p:cNvPr id="4" name="Rectángulo 3">
            <a:extLst>
              <a:ext uri="{FF2B5EF4-FFF2-40B4-BE49-F238E27FC236}">
                <a16:creationId xmlns:a16="http://schemas.microsoft.com/office/drawing/2014/main" id="{546CD098-96BC-4A71-9B10-EC6210DA1A28}"/>
              </a:ext>
            </a:extLst>
          </p:cNvPr>
          <p:cNvSpPr/>
          <p:nvPr/>
        </p:nvSpPr>
        <p:spPr>
          <a:xfrm>
            <a:off x="302976" y="3422977"/>
            <a:ext cx="10315934" cy="369332"/>
          </a:xfrm>
          <a:prstGeom prst="rect">
            <a:avLst/>
          </a:prstGeom>
        </p:spPr>
        <p:txBody>
          <a:bodyPr wrap="square">
            <a:spAutoFit/>
          </a:bodyPr>
          <a:lstStyle/>
          <a:p>
            <a:pPr algn="just"/>
            <a:r>
              <a:rPr lang="es-CO" b="1" dirty="0"/>
              <a:t>IMPLEMENTACIÓN REVISIÓN DE OBRA (83%) - &gt; </a:t>
            </a:r>
            <a:r>
              <a:rPr lang="es-CO" b="1" dirty="0">
                <a:solidFill>
                  <a:schemeClr val="accent2">
                    <a:lumMod val="50000"/>
                  </a:schemeClr>
                </a:solidFill>
              </a:rPr>
              <a:t>FECHA LÍMITE SEGÚN CROMOGRAMA - &gt; </a:t>
            </a:r>
            <a:r>
              <a:rPr lang="es-CO" dirty="0">
                <a:solidFill>
                  <a:schemeClr val="accent2">
                    <a:lumMod val="50000"/>
                  </a:schemeClr>
                </a:solidFill>
              </a:rPr>
              <a:t>30 JUL 2019</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Rectángulo 11">
            <a:extLst>
              <a:ext uri="{FF2B5EF4-FFF2-40B4-BE49-F238E27FC236}">
                <a16:creationId xmlns:a16="http://schemas.microsoft.com/office/drawing/2014/main" id="{71C3DBE7-AFCB-4074-B81D-253C7F8F3009}"/>
              </a:ext>
            </a:extLst>
          </p:cNvPr>
          <p:cNvSpPr/>
          <p:nvPr/>
        </p:nvSpPr>
        <p:spPr>
          <a:xfrm>
            <a:off x="302976" y="2343031"/>
            <a:ext cx="11253536" cy="646331"/>
          </a:xfrm>
          <a:prstGeom prst="rect">
            <a:avLst/>
          </a:prstGeom>
        </p:spPr>
        <p:txBody>
          <a:bodyPr wrap="square">
            <a:spAutoFit/>
          </a:bodyPr>
          <a:lstStyle/>
          <a:p>
            <a:r>
              <a:rPr lang="es-CO" b="1" dirty="0"/>
              <a:t>PASOS A SEGUIR:</a:t>
            </a:r>
          </a:p>
          <a:p>
            <a:pPr marL="285750" indent="-285750">
              <a:buFont typeface="Arial" panose="020B0604020202020204" pitchFamily="34" charset="0"/>
              <a:buChar char="•"/>
            </a:pPr>
            <a:r>
              <a:rPr lang="es-CO" dirty="0"/>
              <a:t>IMPLEMENTAR LAS 3 ACCIONES RESTANTES ( DE LAS 17 IDENTIFICADAS).</a:t>
            </a:r>
          </a:p>
        </p:txBody>
      </p:sp>
      <p:sp>
        <p:nvSpPr>
          <p:cNvPr id="13" name="CuadroTexto 12">
            <a:extLst>
              <a:ext uri="{FF2B5EF4-FFF2-40B4-BE49-F238E27FC236}">
                <a16:creationId xmlns:a16="http://schemas.microsoft.com/office/drawing/2014/main" id="{375916FD-A53F-4877-838E-1C0EAA04897E}"/>
              </a:ext>
            </a:extLst>
          </p:cNvPr>
          <p:cNvSpPr txBox="1"/>
          <p:nvPr/>
        </p:nvSpPr>
        <p:spPr>
          <a:xfrm>
            <a:off x="246949" y="6314275"/>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5" name="Imagen 4">
            <a:extLst>
              <a:ext uri="{FF2B5EF4-FFF2-40B4-BE49-F238E27FC236}">
                <a16:creationId xmlns:a16="http://schemas.microsoft.com/office/drawing/2014/main" id="{0942C89E-FDD9-46E1-B18B-C090070F7D7D}"/>
              </a:ext>
            </a:extLst>
          </p:cNvPr>
          <p:cNvPicPr>
            <a:picLocks noChangeAspect="1"/>
          </p:cNvPicPr>
          <p:nvPr/>
        </p:nvPicPr>
        <p:blipFill>
          <a:blip r:embed="rId2"/>
          <a:stretch>
            <a:fillRect/>
          </a:stretch>
        </p:blipFill>
        <p:spPr>
          <a:xfrm>
            <a:off x="434634" y="3868638"/>
            <a:ext cx="11280770" cy="2017041"/>
          </a:xfrm>
          <a:prstGeom prst="rect">
            <a:avLst/>
          </a:prstGeom>
        </p:spPr>
      </p:pic>
    </p:spTree>
    <p:extLst>
      <p:ext uri="{BB962C8B-B14F-4D97-AF65-F5344CB8AC3E}">
        <p14:creationId xmlns:p14="http://schemas.microsoft.com/office/powerpoint/2010/main" val="417385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18243</TotalTime>
  <Words>1549</Words>
  <Application>Microsoft Office PowerPoint</Application>
  <PresentationFormat>Panorámica</PresentationFormat>
  <Paragraphs>209</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976</cp:revision>
  <dcterms:created xsi:type="dcterms:W3CDTF">2018-06-13T17:56:08Z</dcterms:created>
  <dcterms:modified xsi:type="dcterms:W3CDTF">2019-03-26T16:22:58Z</dcterms:modified>
</cp:coreProperties>
</file>