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4" r:id="rId3"/>
    <p:sldId id="260" r:id="rId4"/>
    <p:sldId id="261" r:id="rId5"/>
    <p:sldId id="265" r:id="rId6"/>
    <p:sldId id="266" r:id="rId7"/>
    <p:sldId id="277" r:id="rId8"/>
    <p:sldId id="278" r:id="rId9"/>
    <p:sldId id="284" r:id="rId10"/>
    <p:sldId id="286" r:id="rId11"/>
    <p:sldId id="288" r:id="rId12"/>
    <p:sldId id="289" r:id="rId13"/>
    <p:sldId id="290" r:id="rId14"/>
    <p:sldId id="291" r:id="rId15"/>
    <p:sldId id="269" r:id="rId16"/>
    <p:sldId id="270" r:id="rId1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OYECTO" initials="P" lastIdx="1" clrIdx="0">
    <p:extLst>
      <p:ext uri="{19B8F6BF-5375-455C-9EA6-DF929625EA0E}">
        <p15:presenceInfo xmlns:p15="http://schemas.microsoft.com/office/powerpoint/2012/main" userId="PROYEC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343"/>
    <a:srgbClr val="C65911"/>
    <a:srgbClr val="FF2525"/>
    <a:srgbClr val="FFD966"/>
    <a:srgbClr val="C6E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35" autoAdjust="0"/>
    <p:restoredTop sz="94660"/>
  </p:normalViewPr>
  <p:slideViewPr>
    <p:cSldViewPr snapToGrid="0">
      <p:cViewPr varScale="1">
        <p:scale>
          <a:sx n="69" d="100"/>
          <a:sy n="69" d="100"/>
        </p:scale>
        <p:origin x="4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79464F-52BB-46B5-887B-71D94C6899BA}" type="doc">
      <dgm:prSet loTypeId="urn:microsoft.com/office/officeart/2005/8/layout/hProcess9" loCatId="process" qsTypeId="urn:microsoft.com/office/officeart/2005/8/quickstyle/simple1" qsCatId="simple" csTypeId="urn:microsoft.com/office/officeart/2005/8/colors/accent1_2" csCatId="accent1" phldr="1"/>
      <dgm:spPr/>
    </dgm:pt>
    <dgm:pt modelId="{771A295A-E02B-4801-86B5-410678C71AB4}">
      <dgm:prSet phldrT="[Texto]"/>
      <dgm:spPr/>
      <dgm:t>
        <a:bodyPr/>
        <a:lstStyle/>
        <a:p>
          <a:r>
            <a:rPr lang="es-CO" dirty="0"/>
            <a:t>CONCEPCIÓN</a:t>
          </a:r>
        </a:p>
      </dgm:t>
    </dgm:pt>
    <dgm:pt modelId="{DF1CF78D-12B3-425F-B44A-35743D282F49}" type="parTrans" cxnId="{F64AE7FF-7C9F-4DBA-975D-CB898359F508}">
      <dgm:prSet/>
      <dgm:spPr/>
      <dgm:t>
        <a:bodyPr/>
        <a:lstStyle/>
        <a:p>
          <a:endParaRPr lang="es-CO"/>
        </a:p>
      </dgm:t>
    </dgm:pt>
    <dgm:pt modelId="{06D27937-D5CF-435A-92DB-1A1ED20406CF}" type="sibTrans" cxnId="{F64AE7FF-7C9F-4DBA-975D-CB898359F508}">
      <dgm:prSet/>
      <dgm:spPr/>
      <dgm:t>
        <a:bodyPr/>
        <a:lstStyle/>
        <a:p>
          <a:endParaRPr lang="es-CO"/>
        </a:p>
      </dgm:t>
    </dgm:pt>
    <dgm:pt modelId="{F3EB9098-4595-4FA6-8158-00C4EEA4D1E7}">
      <dgm:prSet phldrT="[Texto]"/>
      <dgm:spPr/>
      <dgm:t>
        <a:bodyPr/>
        <a:lstStyle/>
        <a:p>
          <a:r>
            <a:rPr lang="es-CO" dirty="0"/>
            <a:t>REALIZAR REUNIÓN DE INICIO</a:t>
          </a:r>
        </a:p>
      </dgm:t>
    </dgm:pt>
    <dgm:pt modelId="{E52FB4F7-28EB-435B-92F8-50255068AE92}" type="parTrans" cxnId="{3EBFEF97-D71C-4DB9-8DA6-2FA377975DD9}">
      <dgm:prSet/>
      <dgm:spPr/>
      <dgm:t>
        <a:bodyPr/>
        <a:lstStyle/>
        <a:p>
          <a:endParaRPr lang="es-CO"/>
        </a:p>
      </dgm:t>
    </dgm:pt>
    <dgm:pt modelId="{CCE03D52-5984-4F3F-8562-4ABE994A73D2}" type="sibTrans" cxnId="{3EBFEF97-D71C-4DB9-8DA6-2FA377975DD9}">
      <dgm:prSet/>
      <dgm:spPr/>
      <dgm:t>
        <a:bodyPr/>
        <a:lstStyle/>
        <a:p>
          <a:endParaRPr lang="es-CO"/>
        </a:p>
      </dgm:t>
    </dgm:pt>
    <dgm:pt modelId="{BD494CC4-13F2-4178-83B8-CB381A705709}">
      <dgm:prSet phldrT="[Texto]"/>
      <dgm:spPr/>
      <dgm:t>
        <a:bodyPr/>
        <a:lstStyle/>
        <a:p>
          <a:r>
            <a:rPr lang="es-CO" dirty="0"/>
            <a:t>DISEÑO HERRAMIENTAS</a:t>
          </a:r>
        </a:p>
      </dgm:t>
    </dgm:pt>
    <dgm:pt modelId="{F7AA6A0C-80B6-451A-B594-C5BC62635BB3}" type="parTrans" cxnId="{F024DAA7-0C16-464D-BD81-0939821DE0F5}">
      <dgm:prSet/>
      <dgm:spPr/>
      <dgm:t>
        <a:bodyPr/>
        <a:lstStyle/>
        <a:p>
          <a:endParaRPr lang="es-CO"/>
        </a:p>
      </dgm:t>
    </dgm:pt>
    <dgm:pt modelId="{274B614F-3F9F-4948-9217-6FEDCC9C19F2}" type="sibTrans" cxnId="{F024DAA7-0C16-464D-BD81-0939821DE0F5}">
      <dgm:prSet/>
      <dgm:spPr/>
      <dgm:t>
        <a:bodyPr/>
        <a:lstStyle/>
        <a:p>
          <a:endParaRPr lang="es-CO"/>
        </a:p>
      </dgm:t>
    </dgm:pt>
    <dgm:pt modelId="{7032F60A-3C5C-4058-8D70-BF012FB555FA}">
      <dgm:prSet phldrT="[Texto]"/>
      <dgm:spPr/>
      <dgm:t>
        <a:bodyPr/>
        <a:lstStyle/>
        <a:p>
          <a:r>
            <a:rPr lang="es-CO" dirty="0"/>
            <a:t>IMPLEMENTAR HERRAMIENTA</a:t>
          </a:r>
        </a:p>
      </dgm:t>
    </dgm:pt>
    <dgm:pt modelId="{CB3ACE61-122D-4B1A-984A-9ABDF4B94BED}" type="parTrans" cxnId="{DC738E13-24DB-40F0-A1B3-D78C9F56A1E3}">
      <dgm:prSet/>
      <dgm:spPr/>
      <dgm:t>
        <a:bodyPr/>
        <a:lstStyle/>
        <a:p>
          <a:endParaRPr lang="es-CO"/>
        </a:p>
      </dgm:t>
    </dgm:pt>
    <dgm:pt modelId="{3614AE21-183A-451A-A1D6-03A6B6306FE4}" type="sibTrans" cxnId="{DC738E13-24DB-40F0-A1B3-D78C9F56A1E3}">
      <dgm:prSet/>
      <dgm:spPr/>
      <dgm:t>
        <a:bodyPr/>
        <a:lstStyle/>
        <a:p>
          <a:endParaRPr lang="es-CO"/>
        </a:p>
      </dgm:t>
    </dgm:pt>
    <dgm:pt modelId="{ACD20846-A3CD-4507-8DCA-1CEB97F44898}">
      <dgm:prSet phldrT="[Texto]"/>
      <dgm:spPr/>
      <dgm:t>
        <a:bodyPr/>
        <a:lstStyle/>
        <a:p>
          <a:r>
            <a:rPr lang="es-CO" dirty="0"/>
            <a:t>CIERRE</a:t>
          </a:r>
        </a:p>
      </dgm:t>
    </dgm:pt>
    <dgm:pt modelId="{B2B662F7-F06D-4E82-8AD0-2D6CD53F2C3B}" type="parTrans" cxnId="{62000633-6F74-4ED4-B23F-02407786F9A7}">
      <dgm:prSet/>
      <dgm:spPr/>
      <dgm:t>
        <a:bodyPr/>
        <a:lstStyle/>
        <a:p>
          <a:endParaRPr lang="es-CO"/>
        </a:p>
      </dgm:t>
    </dgm:pt>
    <dgm:pt modelId="{3BE81A1A-E23C-4AF1-BA9C-0A179AE54487}" type="sibTrans" cxnId="{62000633-6F74-4ED4-B23F-02407786F9A7}">
      <dgm:prSet/>
      <dgm:spPr/>
      <dgm:t>
        <a:bodyPr/>
        <a:lstStyle/>
        <a:p>
          <a:endParaRPr lang="es-CO"/>
        </a:p>
      </dgm:t>
    </dgm:pt>
    <dgm:pt modelId="{2FD00AC0-8861-408E-BA6E-8AFF97D12965}" type="pres">
      <dgm:prSet presAssocID="{E679464F-52BB-46B5-887B-71D94C6899BA}" presName="CompostProcess" presStyleCnt="0">
        <dgm:presLayoutVars>
          <dgm:dir/>
          <dgm:resizeHandles val="exact"/>
        </dgm:presLayoutVars>
      </dgm:prSet>
      <dgm:spPr/>
    </dgm:pt>
    <dgm:pt modelId="{C1E2F8BB-C3FE-4E5F-B5F9-1357179CB1B4}" type="pres">
      <dgm:prSet presAssocID="{E679464F-52BB-46B5-887B-71D94C6899BA}" presName="arrow" presStyleLbl="bgShp" presStyleIdx="0" presStyleCnt="1"/>
      <dgm:spPr/>
    </dgm:pt>
    <dgm:pt modelId="{153B9D64-DFB5-4016-B7D4-38F072D7EAA1}" type="pres">
      <dgm:prSet presAssocID="{E679464F-52BB-46B5-887B-71D94C6899BA}" presName="linearProcess" presStyleCnt="0"/>
      <dgm:spPr/>
    </dgm:pt>
    <dgm:pt modelId="{A9F53B1E-CAA6-4F2F-86F5-160FDEE2AEED}" type="pres">
      <dgm:prSet presAssocID="{771A295A-E02B-4801-86B5-410678C71AB4}" presName="textNode" presStyleLbl="node1" presStyleIdx="0" presStyleCnt="5">
        <dgm:presLayoutVars>
          <dgm:bulletEnabled val="1"/>
        </dgm:presLayoutVars>
      </dgm:prSet>
      <dgm:spPr/>
    </dgm:pt>
    <dgm:pt modelId="{19C315AF-6A26-4787-8241-259050D170F3}" type="pres">
      <dgm:prSet presAssocID="{06D27937-D5CF-435A-92DB-1A1ED20406CF}" presName="sibTrans" presStyleCnt="0"/>
      <dgm:spPr/>
    </dgm:pt>
    <dgm:pt modelId="{1665DD07-FF3C-4B26-9438-E6567ABC4AB7}" type="pres">
      <dgm:prSet presAssocID="{F3EB9098-4595-4FA6-8158-00C4EEA4D1E7}" presName="textNode" presStyleLbl="node1" presStyleIdx="1" presStyleCnt="5">
        <dgm:presLayoutVars>
          <dgm:bulletEnabled val="1"/>
        </dgm:presLayoutVars>
      </dgm:prSet>
      <dgm:spPr/>
    </dgm:pt>
    <dgm:pt modelId="{D81385D5-BA4E-4640-96AD-B06E6CB9F394}" type="pres">
      <dgm:prSet presAssocID="{CCE03D52-5984-4F3F-8562-4ABE994A73D2}" presName="sibTrans" presStyleCnt="0"/>
      <dgm:spPr/>
    </dgm:pt>
    <dgm:pt modelId="{7EAF1FE7-28A1-4267-A342-A38CED0CB144}" type="pres">
      <dgm:prSet presAssocID="{BD494CC4-13F2-4178-83B8-CB381A705709}" presName="textNode" presStyleLbl="node1" presStyleIdx="2" presStyleCnt="5">
        <dgm:presLayoutVars>
          <dgm:bulletEnabled val="1"/>
        </dgm:presLayoutVars>
      </dgm:prSet>
      <dgm:spPr/>
    </dgm:pt>
    <dgm:pt modelId="{7DC46DB9-458A-4161-B170-EF306EC35B25}" type="pres">
      <dgm:prSet presAssocID="{274B614F-3F9F-4948-9217-6FEDCC9C19F2}" presName="sibTrans" presStyleCnt="0"/>
      <dgm:spPr/>
    </dgm:pt>
    <dgm:pt modelId="{29ECFB6B-822A-4D2A-8E7F-7464CBEAECA3}" type="pres">
      <dgm:prSet presAssocID="{7032F60A-3C5C-4058-8D70-BF012FB555FA}" presName="textNode" presStyleLbl="node1" presStyleIdx="3" presStyleCnt="5">
        <dgm:presLayoutVars>
          <dgm:bulletEnabled val="1"/>
        </dgm:presLayoutVars>
      </dgm:prSet>
      <dgm:spPr/>
    </dgm:pt>
    <dgm:pt modelId="{93013EC4-CBCF-42E2-A366-EE91A5FE4F5B}" type="pres">
      <dgm:prSet presAssocID="{3614AE21-183A-451A-A1D6-03A6B6306FE4}" presName="sibTrans" presStyleCnt="0"/>
      <dgm:spPr/>
    </dgm:pt>
    <dgm:pt modelId="{68C232E6-C591-407D-BC0E-0E7901F0817C}" type="pres">
      <dgm:prSet presAssocID="{ACD20846-A3CD-4507-8DCA-1CEB97F44898}" presName="textNode" presStyleLbl="node1" presStyleIdx="4" presStyleCnt="5">
        <dgm:presLayoutVars>
          <dgm:bulletEnabled val="1"/>
        </dgm:presLayoutVars>
      </dgm:prSet>
      <dgm:spPr/>
    </dgm:pt>
  </dgm:ptLst>
  <dgm:cxnLst>
    <dgm:cxn modelId="{80422210-FC76-4DD6-AC68-B46333D42FA8}" type="presOf" srcId="{BD494CC4-13F2-4178-83B8-CB381A705709}" destId="{7EAF1FE7-28A1-4267-A342-A38CED0CB144}" srcOrd="0" destOrd="0" presId="urn:microsoft.com/office/officeart/2005/8/layout/hProcess9"/>
    <dgm:cxn modelId="{DC738E13-24DB-40F0-A1B3-D78C9F56A1E3}" srcId="{E679464F-52BB-46B5-887B-71D94C6899BA}" destId="{7032F60A-3C5C-4058-8D70-BF012FB555FA}" srcOrd="3" destOrd="0" parTransId="{CB3ACE61-122D-4B1A-984A-9ABDF4B94BED}" sibTransId="{3614AE21-183A-451A-A1D6-03A6B6306FE4}"/>
    <dgm:cxn modelId="{C570892D-6A82-44DC-8619-06C74DD7E0DD}" type="presOf" srcId="{7032F60A-3C5C-4058-8D70-BF012FB555FA}" destId="{29ECFB6B-822A-4D2A-8E7F-7464CBEAECA3}" srcOrd="0" destOrd="0" presId="urn:microsoft.com/office/officeart/2005/8/layout/hProcess9"/>
    <dgm:cxn modelId="{62000633-6F74-4ED4-B23F-02407786F9A7}" srcId="{E679464F-52BB-46B5-887B-71D94C6899BA}" destId="{ACD20846-A3CD-4507-8DCA-1CEB97F44898}" srcOrd="4" destOrd="0" parTransId="{B2B662F7-F06D-4E82-8AD0-2D6CD53F2C3B}" sibTransId="{3BE81A1A-E23C-4AF1-BA9C-0A179AE54487}"/>
    <dgm:cxn modelId="{15DF4F5A-86F2-4556-A90C-593E63590B64}" type="presOf" srcId="{E679464F-52BB-46B5-887B-71D94C6899BA}" destId="{2FD00AC0-8861-408E-BA6E-8AFF97D12965}" srcOrd="0" destOrd="0" presId="urn:microsoft.com/office/officeart/2005/8/layout/hProcess9"/>
    <dgm:cxn modelId="{3EBFEF97-D71C-4DB9-8DA6-2FA377975DD9}" srcId="{E679464F-52BB-46B5-887B-71D94C6899BA}" destId="{F3EB9098-4595-4FA6-8158-00C4EEA4D1E7}" srcOrd="1" destOrd="0" parTransId="{E52FB4F7-28EB-435B-92F8-50255068AE92}" sibTransId="{CCE03D52-5984-4F3F-8562-4ABE994A73D2}"/>
    <dgm:cxn modelId="{4CA5E89F-D7A3-434C-8E8E-207E69E0173C}" type="presOf" srcId="{ACD20846-A3CD-4507-8DCA-1CEB97F44898}" destId="{68C232E6-C591-407D-BC0E-0E7901F0817C}" srcOrd="0" destOrd="0" presId="urn:microsoft.com/office/officeart/2005/8/layout/hProcess9"/>
    <dgm:cxn modelId="{F024DAA7-0C16-464D-BD81-0939821DE0F5}" srcId="{E679464F-52BB-46B5-887B-71D94C6899BA}" destId="{BD494CC4-13F2-4178-83B8-CB381A705709}" srcOrd="2" destOrd="0" parTransId="{F7AA6A0C-80B6-451A-B594-C5BC62635BB3}" sibTransId="{274B614F-3F9F-4948-9217-6FEDCC9C19F2}"/>
    <dgm:cxn modelId="{E26E6FE3-667B-4A0A-A041-A06BF71A38E0}" type="presOf" srcId="{771A295A-E02B-4801-86B5-410678C71AB4}" destId="{A9F53B1E-CAA6-4F2F-86F5-160FDEE2AEED}" srcOrd="0" destOrd="0" presId="urn:microsoft.com/office/officeart/2005/8/layout/hProcess9"/>
    <dgm:cxn modelId="{6D6DEBE7-B9C9-4F5C-85D0-524DF8A2FBA0}" type="presOf" srcId="{F3EB9098-4595-4FA6-8158-00C4EEA4D1E7}" destId="{1665DD07-FF3C-4B26-9438-E6567ABC4AB7}" srcOrd="0" destOrd="0" presId="urn:microsoft.com/office/officeart/2005/8/layout/hProcess9"/>
    <dgm:cxn modelId="{F64AE7FF-7C9F-4DBA-975D-CB898359F508}" srcId="{E679464F-52BB-46B5-887B-71D94C6899BA}" destId="{771A295A-E02B-4801-86B5-410678C71AB4}" srcOrd="0" destOrd="0" parTransId="{DF1CF78D-12B3-425F-B44A-35743D282F49}" sibTransId="{06D27937-D5CF-435A-92DB-1A1ED20406CF}"/>
    <dgm:cxn modelId="{5716AF1B-BDBF-411D-B370-D00C51D15239}" type="presParOf" srcId="{2FD00AC0-8861-408E-BA6E-8AFF97D12965}" destId="{C1E2F8BB-C3FE-4E5F-B5F9-1357179CB1B4}" srcOrd="0" destOrd="0" presId="urn:microsoft.com/office/officeart/2005/8/layout/hProcess9"/>
    <dgm:cxn modelId="{FD71730D-7B3E-4AFB-8E23-637CD0D1BC8A}" type="presParOf" srcId="{2FD00AC0-8861-408E-BA6E-8AFF97D12965}" destId="{153B9D64-DFB5-4016-B7D4-38F072D7EAA1}" srcOrd="1" destOrd="0" presId="urn:microsoft.com/office/officeart/2005/8/layout/hProcess9"/>
    <dgm:cxn modelId="{4CA7548F-BCB2-45DD-8775-9525AB42450D}" type="presParOf" srcId="{153B9D64-DFB5-4016-B7D4-38F072D7EAA1}" destId="{A9F53B1E-CAA6-4F2F-86F5-160FDEE2AEED}" srcOrd="0" destOrd="0" presId="urn:microsoft.com/office/officeart/2005/8/layout/hProcess9"/>
    <dgm:cxn modelId="{8BA4F000-13F2-4D78-9127-391ECA1A395A}" type="presParOf" srcId="{153B9D64-DFB5-4016-B7D4-38F072D7EAA1}" destId="{19C315AF-6A26-4787-8241-259050D170F3}" srcOrd="1" destOrd="0" presId="urn:microsoft.com/office/officeart/2005/8/layout/hProcess9"/>
    <dgm:cxn modelId="{85C87FCB-2CF7-4158-AC66-F634F411851F}" type="presParOf" srcId="{153B9D64-DFB5-4016-B7D4-38F072D7EAA1}" destId="{1665DD07-FF3C-4B26-9438-E6567ABC4AB7}" srcOrd="2" destOrd="0" presId="urn:microsoft.com/office/officeart/2005/8/layout/hProcess9"/>
    <dgm:cxn modelId="{4739F21C-38E9-49ED-B2EC-B041D81A383B}" type="presParOf" srcId="{153B9D64-DFB5-4016-B7D4-38F072D7EAA1}" destId="{D81385D5-BA4E-4640-96AD-B06E6CB9F394}" srcOrd="3" destOrd="0" presId="urn:microsoft.com/office/officeart/2005/8/layout/hProcess9"/>
    <dgm:cxn modelId="{B3549D12-5659-4F93-BF04-226406889C66}" type="presParOf" srcId="{153B9D64-DFB5-4016-B7D4-38F072D7EAA1}" destId="{7EAF1FE7-28A1-4267-A342-A38CED0CB144}" srcOrd="4" destOrd="0" presId="urn:microsoft.com/office/officeart/2005/8/layout/hProcess9"/>
    <dgm:cxn modelId="{CFFBB1EB-1527-4DD8-9B28-902576E19199}" type="presParOf" srcId="{153B9D64-DFB5-4016-B7D4-38F072D7EAA1}" destId="{7DC46DB9-458A-4161-B170-EF306EC35B25}" srcOrd="5" destOrd="0" presId="urn:microsoft.com/office/officeart/2005/8/layout/hProcess9"/>
    <dgm:cxn modelId="{8F4D2471-B3E3-44B7-8B7F-23248DEB4AE9}" type="presParOf" srcId="{153B9D64-DFB5-4016-B7D4-38F072D7EAA1}" destId="{29ECFB6B-822A-4D2A-8E7F-7464CBEAECA3}" srcOrd="6" destOrd="0" presId="urn:microsoft.com/office/officeart/2005/8/layout/hProcess9"/>
    <dgm:cxn modelId="{DDD0C96C-3698-4C43-AE0E-8AB0C11E7B36}" type="presParOf" srcId="{153B9D64-DFB5-4016-B7D4-38F072D7EAA1}" destId="{93013EC4-CBCF-42E2-A366-EE91A5FE4F5B}" srcOrd="7" destOrd="0" presId="urn:microsoft.com/office/officeart/2005/8/layout/hProcess9"/>
    <dgm:cxn modelId="{19B795F7-FB10-4FA8-8537-3807FCDD7D7D}" type="presParOf" srcId="{153B9D64-DFB5-4016-B7D4-38F072D7EAA1}" destId="{68C232E6-C591-407D-BC0E-0E7901F0817C}"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2F8BB-C3FE-4E5F-B5F9-1357179CB1B4}">
      <dsp:nvSpPr>
        <dsp:cNvPr id="0" name=""/>
        <dsp:cNvSpPr/>
      </dsp:nvSpPr>
      <dsp:spPr>
        <a:xfrm>
          <a:off x="830019" y="0"/>
          <a:ext cx="9406889" cy="402714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F53B1E-CAA6-4F2F-86F5-160FDEE2AEED}">
      <dsp:nvSpPr>
        <dsp:cNvPr id="0" name=""/>
        <dsp:cNvSpPr/>
      </dsp:nvSpPr>
      <dsp:spPr>
        <a:xfrm>
          <a:off x="5371" y="1208143"/>
          <a:ext cx="2124128" cy="1610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CO" sz="2100" kern="1200" dirty="0"/>
            <a:t>CONCEPCIÓN</a:t>
          </a:r>
        </a:p>
      </dsp:txBody>
      <dsp:txXfrm>
        <a:off x="84007" y="1286779"/>
        <a:ext cx="1966856" cy="1453586"/>
      </dsp:txXfrm>
    </dsp:sp>
    <dsp:sp modelId="{1665DD07-FF3C-4B26-9438-E6567ABC4AB7}">
      <dsp:nvSpPr>
        <dsp:cNvPr id="0" name=""/>
        <dsp:cNvSpPr/>
      </dsp:nvSpPr>
      <dsp:spPr>
        <a:xfrm>
          <a:off x="2238385" y="1208143"/>
          <a:ext cx="2124128" cy="1610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CO" sz="2100" kern="1200" dirty="0"/>
            <a:t>REALIZAR REUNIÓN DE INICIO</a:t>
          </a:r>
        </a:p>
      </dsp:txBody>
      <dsp:txXfrm>
        <a:off x="2317021" y="1286779"/>
        <a:ext cx="1966856" cy="1453586"/>
      </dsp:txXfrm>
    </dsp:sp>
    <dsp:sp modelId="{7EAF1FE7-28A1-4267-A342-A38CED0CB144}">
      <dsp:nvSpPr>
        <dsp:cNvPr id="0" name=""/>
        <dsp:cNvSpPr/>
      </dsp:nvSpPr>
      <dsp:spPr>
        <a:xfrm>
          <a:off x="4471400" y="1208143"/>
          <a:ext cx="2124128" cy="1610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CO" sz="2100" kern="1200" dirty="0"/>
            <a:t>DISEÑO HERRAMIENTAS</a:t>
          </a:r>
        </a:p>
      </dsp:txBody>
      <dsp:txXfrm>
        <a:off x="4550036" y="1286779"/>
        <a:ext cx="1966856" cy="1453586"/>
      </dsp:txXfrm>
    </dsp:sp>
    <dsp:sp modelId="{29ECFB6B-822A-4D2A-8E7F-7464CBEAECA3}">
      <dsp:nvSpPr>
        <dsp:cNvPr id="0" name=""/>
        <dsp:cNvSpPr/>
      </dsp:nvSpPr>
      <dsp:spPr>
        <a:xfrm>
          <a:off x="6704414" y="1208143"/>
          <a:ext cx="2124128" cy="1610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CO" sz="2100" kern="1200" dirty="0"/>
            <a:t>IMPLEMENTAR HERRAMIENTA</a:t>
          </a:r>
        </a:p>
      </dsp:txBody>
      <dsp:txXfrm>
        <a:off x="6783050" y="1286779"/>
        <a:ext cx="1966856" cy="1453586"/>
      </dsp:txXfrm>
    </dsp:sp>
    <dsp:sp modelId="{68C232E6-C591-407D-BC0E-0E7901F0817C}">
      <dsp:nvSpPr>
        <dsp:cNvPr id="0" name=""/>
        <dsp:cNvSpPr/>
      </dsp:nvSpPr>
      <dsp:spPr>
        <a:xfrm>
          <a:off x="8937429" y="1208143"/>
          <a:ext cx="2124128" cy="1610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CO" sz="2100" kern="1200" dirty="0"/>
            <a:t>CIERRE</a:t>
          </a:r>
        </a:p>
      </dsp:txBody>
      <dsp:txXfrm>
        <a:off x="9016065" y="1286779"/>
        <a:ext cx="1966856" cy="145358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29/04/2019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93068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29/04/2019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50966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29/04/2019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03732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29/04/2019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61448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D629C318-B322-495D-B405-3C6E8417CFF6}" type="datetimeFigureOut">
              <a:rPr lang="es-CO" smtClean="0"/>
              <a:t>29/04/2019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31899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629C318-B322-495D-B405-3C6E8417CFF6}" type="datetimeFigureOut">
              <a:rPr lang="es-CO" smtClean="0"/>
              <a:t>29/04/2019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19493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629C318-B322-495D-B405-3C6E8417CFF6}" type="datetimeFigureOut">
              <a:rPr lang="es-CO" smtClean="0"/>
              <a:t>29/04/2019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80227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629C318-B322-495D-B405-3C6E8417CFF6}" type="datetimeFigureOut">
              <a:rPr lang="es-CO" smtClean="0"/>
              <a:t>29/04/2019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91006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629C318-B322-495D-B405-3C6E8417CFF6}" type="datetimeFigureOut">
              <a:rPr lang="es-CO" smtClean="0"/>
              <a:t>29/04/2019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0078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29/04/2019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92229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29/04/2019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46675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9C318-B322-495D-B405-3C6E8417CFF6}" type="datetimeFigureOut">
              <a:rPr lang="es-CO" smtClean="0"/>
              <a:t>29/04/2019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78F7-EF8D-4134-8181-9BE44911428D}" type="slidenum">
              <a:rPr lang="es-CO" smtClean="0"/>
              <a:t>‹Nº›</a:t>
            </a:fld>
            <a:endParaRPr lang="es-CO"/>
          </a:p>
        </p:txBody>
      </p:sp>
    </p:spTree>
    <p:extLst>
      <p:ext uri="{BB962C8B-B14F-4D97-AF65-F5344CB8AC3E}">
        <p14:creationId xmlns:p14="http://schemas.microsoft.com/office/powerpoint/2010/main" val="1897238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3416320"/>
          </a:xfrm>
          <a:prstGeom prst="rect">
            <a:avLst/>
          </a:prstGeom>
          <a:noFill/>
        </p:spPr>
        <p:txBody>
          <a:bodyPr wrap="square" rtlCol="0">
            <a:spAutoFit/>
          </a:bodyPr>
          <a:lstStyle/>
          <a:p>
            <a:pPr algn="ctr"/>
            <a:r>
              <a:rPr lang="es-CO" sz="7200" dirty="0"/>
              <a:t>SEGUIMIENTO UNIDAD ANALÍTICA</a:t>
            </a:r>
          </a:p>
          <a:p>
            <a:pPr algn="ctr"/>
            <a:r>
              <a:rPr lang="es-CO" sz="7200" dirty="0"/>
              <a:t>29 DE ABRIL DE 2019</a:t>
            </a:r>
          </a:p>
        </p:txBody>
      </p:sp>
    </p:spTree>
    <p:extLst>
      <p:ext uri="{BB962C8B-B14F-4D97-AF65-F5344CB8AC3E}">
        <p14:creationId xmlns:p14="http://schemas.microsoft.com/office/powerpoint/2010/main" val="211032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04F1C1C-E89F-452E-B5E5-2BD27B0EE639}"/>
              </a:ext>
            </a:extLst>
          </p:cNvPr>
          <p:cNvSpPr/>
          <p:nvPr/>
        </p:nvSpPr>
        <p:spPr>
          <a:xfrm>
            <a:off x="469230" y="1963475"/>
            <a:ext cx="7018909" cy="338554"/>
          </a:xfrm>
          <a:prstGeom prst="rect">
            <a:avLst/>
          </a:prstGeom>
        </p:spPr>
        <p:txBody>
          <a:bodyPr wrap="none">
            <a:spAutoFit/>
          </a:bodyPr>
          <a:lstStyle/>
          <a:p>
            <a:r>
              <a:rPr lang="es-CO" sz="1600" b="1" dirty="0"/>
              <a:t>POR ETAPAS / FASES -&gt; PENDIENTE DE VALIDAR LA METODOLOGÍA Y LAS FECHAS.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2C283E64-960F-4415-B759-8C982D8A8D66}"/>
              </a:ext>
            </a:extLst>
          </p:cNvPr>
          <p:cNvSpPr txBox="1"/>
          <p:nvPr/>
        </p:nvSpPr>
        <p:spPr>
          <a:xfrm>
            <a:off x="596852" y="6506932"/>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4" name="Rectángulo 13">
            <a:extLst>
              <a:ext uri="{FF2B5EF4-FFF2-40B4-BE49-F238E27FC236}">
                <a16:creationId xmlns:a16="http://schemas.microsoft.com/office/drawing/2014/main" id="{FF1EFFE3-688F-4BD4-A1EE-D4BDA4D89154}"/>
              </a:ext>
            </a:extLst>
          </p:cNvPr>
          <p:cNvSpPr/>
          <p:nvPr/>
        </p:nvSpPr>
        <p:spPr>
          <a:xfrm>
            <a:off x="6501987" y="6612225"/>
            <a:ext cx="302602" cy="163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CuadroTexto 14">
            <a:extLst>
              <a:ext uri="{FF2B5EF4-FFF2-40B4-BE49-F238E27FC236}">
                <a16:creationId xmlns:a16="http://schemas.microsoft.com/office/drawing/2014/main" id="{0EBA3D1A-84C1-47E5-B269-DEB17FA3C1DE}"/>
              </a:ext>
            </a:extLst>
          </p:cNvPr>
          <p:cNvSpPr txBox="1"/>
          <p:nvPr/>
        </p:nvSpPr>
        <p:spPr>
          <a:xfrm>
            <a:off x="6985364" y="6534641"/>
            <a:ext cx="2073932" cy="307777"/>
          </a:xfrm>
          <a:prstGeom prst="rect">
            <a:avLst/>
          </a:prstGeom>
          <a:noFill/>
        </p:spPr>
        <p:txBody>
          <a:bodyPr wrap="square" rtlCol="0">
            <a:spAutoFit/>
          </a:bodyPr>
          <a:lstStyle/>
          <a:p>
            <a:r>
              <a:rPr lang="es-CO" sz="1400" dirty="0"/>
              <a:t>Avance - Reprogramado</a:t>
            </a:r>
          </a:p>
        </p:txBody>
      </p:sp>
      <p:sp>
        <p:nvSpPr>
          <p:cNvPr id="16" name="CuadroTexto 15">
            <a:extLst>
              <a:ext uri="{FF2B5EF4-FFF2-40B4-BE49-F238E27FC236}">
                <a16:creationId xmlns:a16="http://schemas.microsoft.com/office/drawing/2014/main" id="{84C8B169-ECC4-4DA6-8AD7-DFDDDE36C5A2}"/>
              </a:ext>
            </a:extLst>
          </p:cNvPr>
          <p:cNvSpPr txBox="1"/>
          <p:nvPr/>
        </p:nvSpPr>
        <p:spPr>
          <a:xfrm>
            <a:off x="469230" y="193119"/>
            <a:ext cx="11253536" cy="1569660"/>
          </a:xfrm>
          <a:prstGeom prst="rect">
            <a:avLst/>
          </a:prstGeom>
          <a:noFill/>
        </p:spPr>
        <p:txBody>
          <a:bodyPr wrap="square" rtlCol="0">
            <a:spAutoFit/>
          </a:bodyPr>
          <a:lstStyle/>
          <a:p>
            <a:r>
              <a:rPr lang="es-CO" sz="1600" b="1" dirty="0"/>
              <a:t>AVANCE ESTIMADO:</a:t>
            </a:r>
            <a:r>
              <a:rPr lang="es-CO" sz="1600" b="1" dirty="0">
                <a:solidFill>
                  <a:srgbClr val="000000"/>
                </a:solidFill>
                <a:latin typeface="Calibri" panose="020F0502020204030204" pitchFamily="34" charset="0"/>
              </a:rPr>
              <a:t>57.40</a:t>
            </a:r>
            <a:r>
              <a:rPr lang="es-CO" sz="1600" b="1" dirty="0"/>
              <a:t>%</a:t>
            </a:r>
          </a:p>
          <a:p>
            <a:r>
              <a:rPr lang="es-CO" sz="1600" b="1" dirty="0"/>
              <a:t>AVANCES</a:t>
            </a:r>
          </a:p>
          <a:p>
            <a:pPr marL="285750" indent="-285750">
              <a:buFont typeface="Arial" panose="020B0604020202020204" pitchFamily="34" charset="0"/>
              <a:buChar char="•"/>
            </a:pPr>
            <a:r>
              <a:rPr lang="es-CO" sz="1600" dirty="0"/>
              <a:t>SE FINALIZÓ LA PRIMERA VERSIÓN DE PROYECCIÓN DE LAS VARIABLES: INGRESOS OPERACIONALES – CONTRACTUAL, INGRESOS OPERACIONALES – OTRO SÍ, INGRESOS OPERACIONALES – NUEVOS, INGRESOS FFIE GRUPO 2. (SE ENCUENTRAN EN VALIDACIÓN).</a:t>
            </a:r>
          </a:p>
          <a:p>
            <a:pPr marL="285750" indent="-285750">
              <a:buFont typeface="Arial" panose="020B0604020202020204" pitchFamily="34" charset="0"/>
              <a:buChar char="•"/>
            </a:pPr>
            <a:r>
              <a:rPr lang="es-CO" sz="1600" dirty="0"/>
              <a:t>SE AVANZÓ EN LA IMPLEMENTACIÓN DE LA RUTINA DE PROYECCIÓN PARA FFIE GRUPO 7.</a:t>
            </a:r>
          </a:p>
          <a:p>
            <a:pPr marL="285750" indent="-285750">
              <a:buFont typeface="Arial" panose="020B0604020202020204" pitchFamily="34" charset="0"/>
              <a:buChar char="•"/>
            </a:pPr>
            <a:r>
              <a:rPr lang="es-CO" sz="1600" dirty="0"/>
              <a:t>SE REALIZÓ SESIÓN DE TRABAJO PARA EL ESTABLECIMIENTO DE LAS METAS ESTRATÉGICAS.</a:t>
            </a:r>
          </a:p>
        </p:txBody>
      </p:sp>
      <p:pic>
        <p:nvPicPr>
          <p:cNvPr id="2" name="Imagen 1">
            <a:extLst>
              <a:ext uri="{FF2B5EF4-FFF2-40B4-BE49-F238E27FC236}">
                <a16:creationId xmlns:a16="http://schemas.microsoft.com/office/drawing/2014/main" id="{D936DE44-7DFA-4AE9-8B67-C7329BA61488}"/>
              </a:ext>
            </a:extLst>
          </p:cNvPr>
          <p:cNvPicPr>
            <a:picLocks noChangeAspect="1"/>
          </p:cNvPicPr>
          <p:nvPr/>
        </p:nvPicPr>
        <p:blipFill>
          <a:blip r:embed="rId2"/>
          <a:stretch>
            <a:fillRect/>
          </a:stretch>
        </p:blipFill>
        <p:spPr>
          <a:xfrm>
            <a:off x="469230" y="2502725"/>
            <a:ext cx="11458449" cy="1916875"/>
          </a:xfrm>
          <a:prstGeom prst="rect">
            <a:avLst/>
          </a:prstGeom>
        </p:spPr>
      </p:pic>
    </p:spTree>
    <p:extLst>
      <p:ext uri="{BB962C8B-B14F-4D97-AF65-F5344CB8AC3E}">
        <p14:creationId xmlns:p14="http://schemas.microsoft.com/office/powerpoint/2010/main" val="639587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lvl="1" algn="ctr"/>
            <a:r>
              <a:rPr lang="es-ES" sz="7200" dirty="0"/>
              <a:t>PROYECTO 11. DIAGNÓSTICO PSL (ANALÍTICA/TECNOLOGÍA)</a:t>
            </a:r>
            <a:endParaRPr lang="es-CO" sz="7200" dirty="0"/>
          </a:p>
        </p:txBody>
      </p:sp>
    </p:spTree>
    <p:extLst>
      <p:ext uri="{BB962C8B-B14F-4D97-AF65-F5344CB8AC3E}">
        <p14:creationId xmlns:p14="http://schemas.microsoft.com/office/powerpoint/2010/main" val="371568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23270" y="408303"/>
            <a:ext cx="11253536" cy="1569660"/>
          </a:xfrm>
          <a:prstGeom prst="rect">
            <a:avLst/>
          </a:prstGeom>
          <a:noFill/>
        </p:spPr>
        <p:txBody>
          <a:bodyPr wrap="square" rtlCol="0">
            <a:spAutoFit/>
          </a:bodyPr>
          <a:lstStyle/>
          <a:p>
            <a:r>
              <a:rPr lang="es-CO" sz="1600" b="1" dirty="0"/>
              <a:t>AVANCE ESTIMADO:</a:t>
            </a:r>
            <a:r>
              <a:rPr lang="es-CO" sz="1600" dirty="0">
                <a:solidFill>
                  <a:srgbClr val="000000"/>
                </a:solidFill>
                <a:latin typeface="Calibri" panose="020F0502020204030204" pitchFamily="34" charset="0"/>
              </a:rPr>
              <a:t>47.24</a:t>
            </a:r>
            <a:r>
              <a:rPr lang="es-CO" sz="1600" b="1" dirty="0"/>
              <a:t>%</a:t>
            </a:r>
          </a:p>
          <a:p>
            <a:r>
              <a:rPr lang="es-CO" sz="1600" b="1" dirty="0"/>
              <a:t>AVANCES</a:t>
            </a:r>
          </a:p>
          <a:p>
            <a:pPr marL="285750" indent="-285750">
              <a:buFont typeface="Arial" panose="020B0604020202020204" pitchFamily="34" charset="0"/>
              <a:buChar char="•"/>
            </a:pPr>
            <a:r>
              <a:rPr lang="es-CO" sz="1600" dirty="0"/>
              <a:t>SE AVANZÓ EN UN 70% DE LA SESIÓN DE TRABAJO CON EL ÁREA FINANCIERA Y DE FACTURACIÓN.</a:t>
            </a:r>
          </a:p>
          <a:p>
            <a:pPr marL="285750" indent="-285750">
              <a:buFont typeface="Arial" panose="020B0604020202020204" pitchFamily="34" charset="0"/>
              <a:buChar char="•"/>
            </a:pPr>
            <a:endParaRPr lang="es-CO" sz="1600" dirty="0"/>
          </a:p>
          <a:p>
            <a:r>
              <a:rPr lang="es-CO" sz="1600" b="1" dirty="0"/>
              <a:t>PASOS A SEGUIR:</a:t>
            </a:r>
          </a:p>
          <a:p>
            <a:pPr marL="285750" indent="-285750">
              <a:buFont typeface="Arial" panose="020B0604020202020204" pitchFamily="34" charset="0"/>
              <a:buChar char="•"/>
            </a:pPr>
            <a:r>
              <a:rPr lang="es-CO" sz="1600" dirty="0"/>
              <a:t>CONTINUAR MESAS DE TRABAJO CON USUARIOS FUNCIONALES.</a:t>
            </a:r>
          </a:p>
        </p:txBody>
      </p:sp>
      <p:sp>
        <p:nvSpPr>
          <p:cNvPr id="7" name="Rectángulo 6">
            <a:extLst>
              <a:ext uri="{FF2B5EF4-FFF2-40B4-BE49-F238E27FC236}">
                <a16:creationId xmlns:a16="http://schemas.microsoft.com/office/drawing/2014/main" id="{404F1C1C-E89F-452E-B5E5-2BD27B0EE639}"/>
              </a:ext>
            </a:extLst>
          </p:cNvPr>
          <p:cNvSpPr/>
          <p:nvPr/>
        </p:nvSpPr>
        <p:spPr>
          <a:xfrm>
            <a:off x="340144" y="2433798"/>
            <a:ext cx="7018909" cy="338554"/>
          </a:xfrm>
          <a:prstGeom prst="rect">
            <a:avLst/>
          </a:prstGeom>
        </p:spPr>
        <p:txBody>
          <a:bodyPr wrap="none">
            <a:spAutoFit/>
          </a:bodyPr>
          <a:lstStyle/>
          <a:p>
            <a:r>
              <a:rPr lang="es-CO" sz="1600" b="1" dirty="0"/>
              <a:t>POR ETAPAS / FASES -&gt; PENDIENTE DE VALIDAR LA METODOLOGÍA Y LAS FECHAS.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2C283E64-960F-4415-B759-8C982D8A8D66}"/>
              </a:ext>
            </a:extLst>
          </p:cNvPr>
          <p:cNvSpPr txBox="1"/>
          <p:nvPr/>
        </p:nvSpPr>
        <p:spPr>
          <a:xfrm>
            <a:off x="458304" y="6396094"/>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3" name="Rectángulo 12">
            <a:extLst>
              <a:ext uri="{FF2B5EF4-FFF2-40B4-BE49-F238E27FC236}">
                <a16:creationId xmlns:a16="http://schemas.microsoft.com/office/drawing/2014/main" id="{6EB1C33E-6FBB-498E-B771-1DB17969CD50}"/>
              </a:ext>
            </a:extLst>
          </p:cNvPr>
          <p:cNvSpPr/>
          <p:nvPr/>
        </p:nvSpPr>
        <p:spPr>
          <a:xfrm>
            <a:off x="450980" y="6113961"/>
            <a:ext cx="10989949" cy="276999"/>
          </a:xfrm>
          <a:prstGeom prst="rect">
            <a:avLst/>
          </a:prstGeom>
        </p:spPr>
        <p:txBody>
          <a:bodyPr wrap="square">
            <a:spAutoFit/>
          </a:bodyPr>
          <a:lstStyle/>
          <a:p>
            <a:pPr>
              <a:spcAft>
                <a:spcPts val="0"/>
              </a:spcAft>
            </a:pPr>
            <a:r>
              <a:rPr lang="es-CO" sz="1200" b="1" dirty="0">
                <a:latin typeface="Calibri" panose="020F0502020204030204" pitchFamily="34" charset="0"/>
                <a:ea typeface="Calibri" panose="020F0502020204030204" pitchFamily="34" charset="0"/>
                <a:cs typeface="Times New Roman" panose="02020603050405020304" pitchFamily="18" charset="0"/>
              </a:rPr>
              <a:t>Nota: No se realizó al inicio un cronograma para este proyecto dado que se fue construyendo el alcance durante la misma ejecución del proyecto</a:t>
            </a:r>
            <a:endParaRPr lang="es-CO" sz="1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C1C860A1-39B1-4E89-9B9B-BC55389A14F2}"/>
              </a:ext>
            </a:extLst>
          </p:cNvPr>
          <p:cNvPicPr>
            <a:picLocks noChangeAspect="1"/>
          </p:cNvPicPr>
          <p:nvPr/>
        </p:nvPicPr>
        <p:blipFill>
          <a:blip r:embed="rId2"/>
          <a:stretch>
            <a:fillRect/>
          </a:stretch>
        </p:blipFill>
        <p:spPr>
          <a:xfrm>
            <a:off x="423270" y="2944196"/>
            <a:ext cx="11331252" cy="2633027"/>
          </a:xfrm>
          <a:prstGeom prst="rect">
            <a:avLst/>
          </a:prstGeom>
        </p:spPr>
      </p:pic>
    </p:spTree>
    <p:extLst>
      <p:ext uri="{BB962C8B-B14F-4D97-AF65-F5344CB8AC3E}">
        <p14:creationId xmlns:p14="http://schemas.microsoft.com/office/powerpoint/2010/main" val="336245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lvl="1" algn="ctr"/>
            <a:r>
              <a:rPr lang="es-ES" sz="7200" dirty="0"/>
              <a:t>PROYECTO 7. OBSERVATORIO DE MERCADO</a:t>
            </a:r>
            <a:endParaRPr lang="es-CO" sz="7200" dirty="0"/>
          </a:p>
        </p:txBody>
      </p:sp>
    </p:spTree>
    <p:extLst>
      <p:ext uri="{BB962C8B-B14F-4D97-AF65-F5344CB8AC3E}">
        <p14:creationId xmlns:p14="http://schemas.microsoft.com/office/powerpoint/2010/main" val="794229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0" y="200398"/>
            <a:ext cx="11253536" cy="1077218"/>
          </a:xfrm>
          <a:prstGeom prst="rect">
            <a:avLst/>
          </a:prstGeom>
          <a:noFill/>
        </p:spPr>
        <p:txBody>
          <a:bodyPr wrap="square" rtlCol="0">
            <a:spAutoFit/>
          </a:bodyPr>
          <a:lstStyle/>
          <a:p>
            <a:r>
              <a:rPr lang="es-CO" sz="1600" b="1" dirty="0"/>
              <a:t>AVANCE ESTIMADO:</a:t>
            </a:r>
            <a:r>
              <a:rPr lang="es-CO" sz="1600" dirty="0">
                <a:solidFill>
                  <a:srgbClr val="000000"/>
                </a:solidFill>
                <a:latin typeface="Calibri" panose="020F0502020204030204" pitchFamily="34" charset="0"/>
              </a:rPr>
              <a:t>4</a:t>
            </a:r>
            <a:r>
              <a:rPr lang="es-CO" sz="1600" b="1" dirty="0"/>
              <a:t>%</a:t>
            </a:r>
          </a:p>
          <a:p>
            <a:r>
              <a:rPr lang="es-CO" sz="1600" b="1" dirty="0"/>
              <a:t>AVANCES</a:t>
            </a:r>
          </a:p>
          <a:p>
            <a:pPr marL="285750" indent="-285750">
              <a:buFont typeface="Arial" panose="020B0604020202020204" pitchFamily="34" charset="0"/>
              <a:buChar char="•"/>
            </a:pPr>
            <a:r>
              <a:rPr lang="es-CO" sz="1600" dirty="0"/>
              <a:t>SE REALIZÓ LA PRIMERA PLANIFICACIÓN DEL PROYECTO, SE ENCUENTRA PENDINTE DE AJUSTAR</a:t>
            </a:r>
          </a:p>
          <a:p>
            <a:pPr marL="285750" indent="-285750">
              <a:buFont typeface="Arial" panose="020B0604020202020204" pitchFamily="34" charset="0"/>
              <a:buChar char="•"/>
            </a:pPr>
            <a:endParaRPr lang="es-CO" sz="1600" dirty="0"/>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2C283E64-960F-4415-B759-8C982D8A8D66}"/>
              </a:ext>
            </a:extLst>
          </p:cNvPr>
          <p:cNvSpPr txBox="1"/>
          <p:nvPr/>
        </p:nvSpPr>
        <p:spPr>
          <a:xfrm>
            <a:off x="458304" y="6396094"/>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graphicFrame>
        <p:nvGraphicFramePr>
          <p:cNvPr id="14" name="Diagrama 13">
            <a:extLst>
              <a:ext uri="{FF2B5EF4-FFF2-40B4-BE49-F238E27FC236}">
                <a16:creationId xmlns:a16="http://schemas.microsoft.com/office/drawing/2014/main" id="{306F47EF-5835-4EF2-97FC-C06E119B1057}"/>
              </a:ext>
            </a:extLst>
          </p:cNvPr>
          <p:cNvGraphicFramePr/>
          <p:nvPr>
            <p:extLst>
              <p:ext uri="{D42A27DB-BD31-4B8C-83A1-F6EECF244321}">
                <p14:modId xmlns:p14="http://schemas.microsoft.com/office/powerpoint/2010/main" val="1521685178"/>
              </p:ext>
            </p:extLst>
          </p:nvPr>
        </p:nvGraphicFramePr>
        <p:xfrm>
          <a:off x="376518" y="1963271"/>
          <a:ext cx="11066929" cy="4027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Cerrar llave 14">
            <a:extLst>
              <a:ext uri="{FF2B5EF4-FFF2-40B4-BE49-F238E27FC236}">
                <a16:creationId xmlns:a16="http://schemas.microsoft.com/office/drawing/2014/main" id="{995B64A1-F45D-4B9E-8432-101142080735}"/>
              </a:ext>
            </a:extLst>
          </p:cNvPr>
          <p:cNvSpPr/>
          <p:nvPr/>
        </p:nvSpPr>
        <p:spPr>
          <a:xfrm rot="16200000">
            <a:off x="1200717" y="1289891"/>
            <a:ext cx="538177" cy="218657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16" name="Cerrar llave 15">
            <a:extLst>
              <a:ext uri="{FF2B5EF4-FFF2-40B4-BE49-F238E27FC236}">
                <a16:creationId xmlns:a16="http://schemas.microsoft.com/office/drawing/2014/main" id="{882EECFB-F1DF-4C35-B979-F9C0DA081AB0}"/>
              </a:ext>
            </a:extLst>
          </p:cNvPr>
          <p:cNvSpPr/>
          <p:nvPr/>
        </p:nvSpPr>
        <p:spPr>
          <a:xfrm rot="16200000">
            <a:off x="5674496" y="1397071"/>
            <a:ext cx="584775" cy="194848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17" name="CuadroTexto 16">
            <a:extLst>
              <a:ext uri="{FF2B5EF4-FFF2-40B4-BE49-F238E27FC236}">
                <a16:creationId xmlns:a16="http://schemas.microsoft.com/office/drawing/2014/main" id="{D982B913-0935-4001-8483-884CC1EDB39E}"/>
              </a:ext>
            </a:extLst>
          </p:cNvPr>
          <p:cNvSpPr txBox="1"/>
          <p:nvPr/>
        </p:nvSpPr>
        <p:spPr>
          <a:xfrm>
            <a:off x="544886" y="1390979"/>
            <a:ext cx="1981202" cy="584775"/>
          </a:xfrm>
          <a:prstGeom prst="rect">
            <a:avLst/>
          </a:prstGeom>
          <a:noFill/>
        </p:spPr>
        <p:txBody>
          <a:bodyPr wrap="square" rtlCol="0">
            <a:spAutoFit/>
          </a:bodyPr>
          <a:lstStyle/>
          <a:p>
            <a:pPr algn="ctr"/>
            <a:r>
              <a:rPr lang="es-CO" sz="1600" dirty="0"/>
              <a:t>16 abr 2019</a:t>
            </a:r>
          </a:p>
          <a:p>
            <a:pPr algn="ctr"/>
            <a:r>
              <a:rPr lang="es-CO" sz="1600" dirty="0"/>
              <a:t>09 </a:t>
            </a:r>
            <a:r>
              <a:rPr lang="es-CO" sz="1600" dirty="0" err="1"/>
              <a:t>ago</a:t>
            </a:r>
            <a:r>
              <a:rPr lang="es-CO" sz="1600" dirty="0"/>
              <a:t> 2019</a:t>
            </a:r>
          </a:p>
        </p:txBody>
      </p:sp>
      <p:sp>
        <p:nvSpPr>
          <p:cNvPr id="18" name="CuadroTexto 17">
            <a:extLst>
              <a:ext uri="{FF2B5EF4-FFF2-40B4-BE49-F238E27FC236}">
                <a16:creationId xmlns:a16="http://schemas.microsoft.com/office/drawing/2014/main" id="{725E0F39-8466-49D7-B69B-96E25CD5775D}"/>
              </a:ext>
            </a:extLst>
          </p:cNvPr>
          <p:cNvSpPr txBox="1"/>
          <p:nvPr/>
        </p:nvSpPr>
        <p:spPr>
          <a:xfrm>
            <a:off x="4823594" y="1390979"/>
            <a:ext cx="2305913" cy="584775"/>
          </a:xfrm>
          <a:prstGeom prst="rect">
            <a:avLst/>
          </a:prstGeom>
          <a:noFill/>
        </p:spPr>
        <p:txBody>
          <a:bodyPr wrap="square" rtlCol="0">
            <a:spAutoFit/>
          </a:bodyPr>
          <a:lstStyle/>
          <a:p>
            <a:pPr algn="ctr"/>
            <a:r>
              <a:rPr lang="es-CO" sz="1600" dirty="0"/>
              <a:t>19 </a:t>
            </a:r>
            <a:r>
              <a:rPr lang="es-CO" sz="1600" dirty="0" err="1"/>
              <a:t>ago</a:t>
            </a:r>
            <a:r>
              <a:rPr lang="es-CO" sz="1600" dirty="0"/>
              <a:t> 2019</a:t>
            </a:r>
          </a:p>
          <a:p>
            <a:pPr algn="ctr"/>
            <a:r>
              <a:rPr lang="es-CO" sz="1600" dirty="0"/>
              <a:t>11 oct 2019</a:t>
            </a:r>
          </a:p>
        </p:txBody>
      </p:sp>
      <p:sp>
        <p:nvSpPr>
          <p:cNvPr id="19" name="Cerrar llave 18">
            <a:extLst>
              <a:ext uri="{FF2B5EF4-FFF2-40B4-BE49-F238E27FC236}">
                <a16:creationId xmlns:a16="http://schemas.microsoft.com/office/drawing/2014/main" id="{B0B94FA4-762C-49CB-BABE-3F73EDC26C2C}"/>
              </a:ext>
            </a:extLst>
          </p:cNvPr>
          <p:cNvSpPr/>
          <p:nvPr/>
        </p:nvSpPr>
        <p:spPr>
          <a:xfrm rot="16200000">
            <a:off x="3499534" y="1339643"/>
            <a:ext cx="530786" cy="21173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20" name="CuadroTexto 19">
            <a:extLst>
              <a:ext uri="{FF2B5EF4-FFF2-40B4-BE49-F238E27FC236}">
                <a16:creationId xmlns:a16="http://schemas.microsoft.com/office/drawing/2014/main" id="{541D4994-8997-404E-80C5-373AFDE63E6A}"/>
              </a:ext>
            </a:extLst>
          </p:cNvPr>
          <p:cNvSpPr txBox="1"/>
          <p:nvPr/>
        </p:nvSpPr>
        <p:spPr>
          <a:xfrm>
            <a:off x="2774326" y="1378496"/>
            <a:ext cx="1981202" cy="584775"/>
          </a:xfrm>
          <a:prstGeom prst="rect">
            <a:avLst/>
          </a:prstGeom>
          <a:noFill/>
        </p:spPr>
        <p:txBody>
          <a:bodyPr wrap="square" rtlCol="0">
            <a:spAutoFit/>
          </a:bodyPr>
          <a:lstStyle/>
          <a:p>
            <a:pPr algn="ctr"/>
            <a:r>
              <a:rPr lang="es-CO" sz="1600" dirty="0"/>
              <a:t>12 </a:t>
            </a:r>
            <a:r>
              <a:rPr lang="es-CO" sz="1600" dirty="0" err="1"/>
              <a:t>ago</a:t>
            </a:r>
            <a:r>
              <a:rPr lang="es-CO" sz="1600" dirty="0"/>
              <a:t> 2019</a:t>
            </a:r>
          </a:p>
          <a:p>
            <a:pPr algn="ctr"/>
            <a:r>
              <a:rPr lang="es-CO" sz="1600" dirty="0"/>
              <a:t>16 </a:t>
            </a:r>
            <a:r>
              <a:rPr lang="es-CO" sz="1600" dirty="0" err="1"/>
              <a:t>ago</a:t>
            </a:r>
            <a:r>
              <a:rPr lang="es-CO" sz="1600" dirty="0"/>
              <a:t> 2019</a:t>
            </a:r>
          </a:p>
        </p:txBody>
      </p:sp>
      <p:sp>
        <p:nvSpPr>
          <p:cNvPr id="21" name="CuadroTexto 20">
            <a:extLst>
              <a:ext uri="{FF2B5EF4-FFF2-40B4-BE49-F238E27FC236}">
                <a16:creationId xmlns:a16="http://schemas.microsoft.com/office/drawing/2014/main" id="{0FF6E3FC-BA3F-4BF3-A5C2-9FB3A73529D3}"/>
              </a:ext>
            </a:extLst>
          </p:cNvPr>
          <p:cNvSpPr txBox="1"/>
          <p:nvPr/>
        </p:nvSpPr>
        <p:spPr>
          <a:xfrm>
            <a:off x="7053034" y="1416338"/>
            <a:ext cx="2305913" cy="584775"/>
          </a:xfrm>
          <a:prstGeom prst="rect">
            <a:avLst/>
          </a:prstGeom>
          <a:noFill/>
        </p:spPr>
        <p:txBody>
          <a:bodyPr wrap="square" rtlCol="0">
            <a:spAutoFit/>
          </a:bodyPr>
          <a:lstStyle/>
          <a:p>
            <a:pPr algn="ctr"/>
            <a:r>
              <a:rPr lang="es-CO" sz="1600" dirty="0"/>
              <a:t>11 oct 2019</a:t>
            </a:r>
          </a:p>
          <a:p>
            <a:pPr algn="ctr"/>
            <a:r>
              <a:rPr lang="es-CO" sz="1600" dirty="0"/>
              <a:t>28 ene 2021</a:t>
            </a:r>
          </a:p>
        </p:txBody>
      </p:sp>
      <p:sp>
        <p:nvSpPr>
          <p:cNvPr id="22" name="Cerrar llave 21">
            <a:extLst>
              <a:ext uri="{FF2B5EF4-FFF2-40B4-BE49-F238E27FC236}">
                <a16:creationId xmlns:a16="http://schemas.microsoft.com/office/drawing/2014/main" id="{DE7B829E-6F82-4BCE-983B-96D2CC80C4AF}"/>
              </a:ext>
            </a:extLst>
          </p:cNvPr>
          <p:cNvSpPr/>
          <p:nvPr/>
        </p:nvSpPr>
        <p:spPr>
          <a:xfrm rot="16200000">
            <a:off x="7928074" y="1428079"/>
            <a:ext cx="598623" cy="194848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23" name="CuadroTexto 22">
            <a:extLst>
              <a:ext uri="{FF2B5EF4-FFF2-40B4-BE49-F238E27FC236}">
                <a16:creationId xmlns:a16="http://schemas.microsoft.com/office/drawing/2014/main" id="{52FC1EB3-F98B-43DF-8E28-EEE6CFD8C8F9}"/>
              </a:ext>
            </a:extLst>
          </p:cNvPr>
          <p:cNvSpPr txBox="1"/>
          <p:nvPr/>
        </p:nvSpPr>
        <p:spPr>
          <a:xfrm>
            <a:off x="9227965" y="1416338"/>
            <a:ext cx="2305913" cy="584775"/>
          </a:xfrm>
          <a:prstGeom prst="rect">
            <a:avLst/>
          </a:prstGeom>
          <a:noFill/>
        </p:spPr>
        <p:txBody>
          <a:bodyPr wrap="square" rtlCol="0">
            <a:spAutoFit/>
          </a:bodyPr>
          <a:lstStyle/>
          <a:p>
            <a:pPr algn="ctr"/>
            <a:r>
              <a:rPr lang="es-CO" sz="1600" dirty="0"/>
              <a:t>28 ene 2021</a:t>
            </a:r>
          </a:p>
          <a:p>
            <a:pPr algn="ctr"/>
            <a:r>
              <a:rPr lang="es-CO" sz="1600" dirty="0"/>
              <a:t>29 ene 2021</a:t>
            </a:r>
          </a:p>
        </p:txBody>
      </p:sp>
      <p:sp>
        <p:nvSpPr>
          <p:cNvPr id="24" name="Cerrar llave 23">
            <a:extLst>
              <a:ext uri="{FF2B5EF4-FFF2-40B4-BE49-F238E27FC236}">
                <a16:creationId xmlns:a16="http://schemas.microsoft.com/office/drawing/2014/main" id="{C9420190-7889-4784-89A5-2BBCC0097CB2}"/>
              </a:ext>
            </a:extLst>
          </p:cNvPr>
          <p:cNvSpPr/>
          <p:nvPr/>
        </p:nvSpPr>
        <p:spPr>
          <a:xfrm rot="16200000">
            <a:off x="10103005" y="1428079"/>
            <a:ext cx="598623" cy="194848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25" name="Título 4">
            <a:extLst>
              <a:ext uri="{FF2B5EF4-FFF2-40B4-BE49-F238E27FC236}">
                <a16:creationId xmlns:a16="http://schemas.microsoft.com/office/drawing/2014/main" id="{D9F490A0-7855-4ECC-B683-5E8B82471B5D}"/>
              </a:ext>
            </a:extLst>
          </p:cNvPr>
          <p:cNvSpPr txBox="1">
            <a:spLocks/>
          </p:cNvSpPr>
          <p:nvPr/>
        </p:nvSpPr>
        <p:spPr bwMode="auto">
          <a:xfrm>
            <a:off x="2178582" y="5166903"/>
            <a:ext cx="3172690" cy="7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b="0" kern="1200">
                <a:solidFill>
                  <a:schemeClr val="accent1"/>
                </a:solidFill>
                <a:latin typeface="Alte DIN 1451 Mittelschrift"/>
                <a:ea typeface="MS PGothic" pitchFamily="34" charset="-128"/>
                <a:cs typeface="Alte DIN 1451 Mittelschrift"/>
              </a:defRPr>
            </a:lvl1pPr>
            <a:lvl2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2pPr>
            <a:lvl3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3pPr>
            <a:lvl4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4pPr>
            <a:lvl5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5pPr>
            <a:lvl6pPr marL="457200" algn="l" rtl="0" fontAlgn="base">
              <a:spcBef>
                <a:spcPct val="0"/>
              </a:spcBef>
              <a:spcAft>
                <a:spcPct val="0"/>
              </a:spcAft>
              <a:defRPr sz="3200">
                <a:solidFill>
                  <a:schemeClr val="accent1"/>
                </a:solidFill>
                <a:latin typeface="Alte DIN 1451 Mittelschrift" charset="0"/>
                <a:ea typeface="ＭＳ Ｐゴシック" charset="0"/>
              </a:defRPr>
            </a:lvl6pPr>
            <a:lvl7pPr marL="914400" algn="l" rtl="0" fontAlgn="base">
              <a:spcBef>
                <a:spcPct val="0"/>
              </a:spcBef>
              <a:spcAft>
                <a:spcPct val="0"/>
              </a:spcAft>
              <a:defRPr sz="3200">
                <a:solidFill>
                  <a:schemeClr val="accent1"/>
                </a:solidFill>
                <a:latin typeface="Alte DIN 1451 Mittelschrift" charset="0"/>
                <a:ea typeface="ＭＳ Ｐゴシック" charset="0"/>
              </a:defRPr>
            </a:lvl7pPr>
            <a:lvl8pPr marL="1371600" algn="l" rtl="0" fontAlgn="base">
              <a:spcBef>
                <a:spcPct val="0"/>
              </a:spcBef>
              <a:spcAft>
                <a:spcPct val="0"/>
              </a:spcAft>
              <a:defRPr sz="3200">
                <a:solidFill>
                  <a:schemeClr val="accent1"/>
                </a:solidFill>
                <a:latin typeface="Alte DIN 1451 Mittelschrift" charset="0"/>
                <a:ea typeface="ＭＳ Ｐゴシック" charset="0"/>
              </a:defRPr>
            </a:lvl8pPr>
            <a:lvl9pPr marL="1828800" algn="l" rtl="0" fontAlgn="base">
              <a:spcBef>
                <a:spcPct val="0"/>
              </a:spcBef>
              <a:spcAft>
                <a:spcPct val="0"/>
              </a:spcAft>
              <a:defRPr sz="3200">
                <a:solidFill>
                  <a:schemeClr val="accent1"/>
                </a:solidFill>
                <a:latin typeface="Alte DIN 1451 Mittelschrift" charset="0"/>
                <a:ea typeface="ＭＳ Ｐゴシック" charset="0"/>
              </a:defRPr>
            </a:lvl9pPr>
          </a:lstStyle>
          <a:p>
            <a:pPr algn="ctr" defTabSz="914400"/>
            <a:r>
              <a:rPr lang="es-CO" sz="1400" b="1" dirty="0">
                <a:solidFill>
                  <a:srgbClr val="C00000"/>
                </a:solidFill>
              </a:rPr>
              <a:t>SE INICIA DESPUÉS DE FINALIZAR EL PROYECTO DE APROVECHAMIENTO DE LA BASE DE DATOS DE CALIFICACIÓN DE CONTRATISTAS</a:t>
            </a:r>
            <a:endParaRPr lang="es-ES" sz="1400" b="1" dirty="0">
              <a:solidFill>
                <a:srgbClr val="C00000"/>
              </a:solidFill>
            </a:endParaRPr>
          </a:p>
        </p:txBody>
      </p:sp>
      <p:sp>
        <p:nvSpPr>
          <p:cNvPr id="26" name="Título 4">
            <a:extLst>
              <a:ext uri="{FF2B5EF4-FFF2-40B4-BE49-F238E27FC236}">
                <a16:creationId xmlns:a16="http://schemas.microsoft.com/office/drawing/2014/main" id="{7464582D-FEE2-4163-833B-B13E0BAF64A7}"/>
              </a:ext>
            </a:extLst>
          </p:cNvPr>
          <p:cNvSpPr txBox="1">
            <a:spLocks/>
          </p:cNvSpPr>
          <p:nvPr/>
        </p:nvSpPr>
        <p:spPr bwMode="auto">
          <a:xfrm>
            <a:off x="6515055" y="5260923"/>
            <a:ext cx="3172690" cy="799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b="0" kern="1200">
                <a:solidFill>
                  <a:schemeClr val="accent1"/>
                </a:solidFill>
                <a:latin typeface="Alte DIN 1451 Mittelschrift"/>
                <a:ea typeface="MS PGothic" pitchFamily="34" charset="-128"/>
                <a:cs typeface="Alte DIN 1451 Mittelschrift"/>
              </a:defRPr>
            </a:lvl1pPr>
            <a:lvl2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2pPr>
            <a:lvl3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3pPr>
            <a:lvl4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4pPr>
            <a:lvl5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5pPr>
            <a:lvl6pPr marL="457200" algn="l" rtl="0" fontAlgn="base">
              <a:spcBef>
                <a:spcPct val="0"/>
              </a:spcBef>
              <a:spcAft>
                <a:spcPct val="0"/>
              </a:spcAft>
              <a:defRPr sz="3200">
                <a:solidFill>
                  <a:schemeClr val="accent1"/>
                </a:solidFill>
                <a:latin typeface="Alte DIN 1451 Mittelschrift" charset="0"/>
                <a:ea typeface="ＭＳ Ｐゴシック" charset="0"/>
              </a:defRPr>
            </a:lvl6pPr>
            <a:lvl7pPr marL="914400" algn="l" rtl="0" fontAlgn="base">
              <a:spcBef>
                <a:spcPct val="0"/>
              </a:spcBef>
              <a:spcAft>
                <a:spcPct val="0"/>
              </a:spcAft>
              <a:defRPr sz="3200">
                <a:solidFill>
                  <a:schemeClr val="accent1"/>
                </a:solidFill>
                <a:latin typeface="Alte DIN 1451 Mittelschrift" charset="0"/>
                <a:ea typeface="ＭＳ Ｐゴシック" charset="0"/>
              </a:defRPr>
            </a:lvl7pPr>
            <a:lvl8pPr marL="1371600" algn="l" rtl="0" fontAlgn="base">
              <a:spcBef>
                <a:spcPct val="0"/>
              </a:spcBef>
              <a:spcAft>
                <a:spcPct val="0"/>
              </a:spcAft>
              <a:defRPr sz="3200">
                <a:solidFill>
                  <a:schemeClr val="accent1"/>
                </a:solidFill>
                <a:latin typeface="Alte DIN 1451 Mittelschrift" charset="0"/>
                <a:ea typeface="ＭＳ Ｐゴシック" charset="0"/>
              </a:defRPr>
            </a:lvl8pPr>
            <a:lvl9pPr marL="1828800" algn="l" rtl="0" fontAlgn="base">
              <a:spcBef>
                <a:spcPct val="0"/>
              </a:spcBef>
              <a:spcAft>
                <a:spcPct val="0"/>
              </a:spcAft>
              <a:defRPr sz="3200">
                <a:solidFill>
                  <a:schemeClr val="accent1"/>
                </a:solidFill>
                <a:latin typeface="Alte DIN 1451 Mittelschrift" charset="0"/>
                <a:ea typeface="ＭＳ Ｐゴシック" charset="0"/>
              </a:defRPr>
            </a:lvl9pPr>
          </a:lstStyle>
          <a:p>
            <a:pPr algn="ctr" defTabSz="914400"/>
            <a:r>
              <a:rPr lang="es-CO" sz="1400" b="1" dirty="0">
                <a:solidFill>
                  <a:srgbClr val="C00000"/>
                </a:solidFill>
              </a:rPr>
              <a:t>CADA BASE DE DATOS TARDA 8 DÍAS HÁBILES (SON 42 INICIALMENTE) SIN AFECTAR EL RESTO DE PROYECTOS</a:t>
            </a:r>
            <a:endParaRPr lang="es-ES" sz="1400" b="1" dirty="0">
              <a:solidFill>
                <a:srgbClr val="C00000"/>
              </a:solidFill>
            </a:endParaRPr>
          </a:p>
        </p:txBody>
      </p:sp>
    </p:spTree>
    <p:extLst>
      <p:ext uri="{BB962C8B-B14F-4D97-AF65-F5344CB8AC3E}">
        <p14:creationId xmlns:p14="http://schemas.microsoft.com/office/powerpoint/2010/main" val="2824003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200329"/>
          </a:xfrm>
          <a:prstGeom prst="rect">
            <a:avLst/>
          </a:prstGeom>
          <a:noFill/>
        </p:spPr>
        <p:txBody>
          <a:bodyPr wrap="square" rtlCol="0">
            <a:spAutoFit/>
          </a:bodyPr>
          <a:lstStyle/>
          <a:p>
            <a:pPr algn="ctr"/>
            <a:r>
              <a:rPr lang="es-ES" sz="7200" dirty="0"/>
              <a:t>OTROS</a:t>
            </a:r>
            <a:endParaRPr lang="es-CO" sz="7200" dirty="0"/>
          </a:p>
        </p:txBody>
      </p:sp>
    </p:spTree>
    <p:extLst>
      <p:ext uri="{BB962C8B-B14F-4D97-AF65-F5344CB8AC3E}">
        <p14:creationId xmlns:p14="http://schemas.microsoft.com/office/powerpoint/2010/main" val="38267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6621" y="197346"/>
            <a:ext cx="11718757" cy="3416320"/>
          </a:xfrm>
          <a:prstGeom prst="rect">
            <a:avLst/>
          </a:prstGeom>
          <a:noFill/>
        </p:spPr>
        <p:txBody>
          <a:bodyPr wrap="square" rtlCol="0">
            <a:spAutoFit/>
          </a:bodyPr>
          <a:lstStyle/>
          <a:p>
            <a:r>
              <a:rPr lang="es-CO" b="1" dirty="0"/>
              <a:t>AVANCES</a:t>
            </a:r>
          </a:p>
          <a:p>
            <a:endParaRPr lang="es-CO" dirty="0"/>
          </a:p>
          <a:p>
            <a:pPr algn="just"/>
            <a:r>
              <a:rPr lang="es-CO" b="1" dirty="0"/>
              <a:t>PRIMER COMITÉ TECNOLOGÍA-ANALÍTICA</a:t>
            </a:r>
          </a:p>
          <a:p>
            <a:pPr marL="285750" indent="-285750" algn="just">
              <a:buFont typeface="Arial" panose="020B0604020202020204" pitchFamily="34" charset="0"/>
              <a:buChar char="•"/>
            </a:pPr>
            <a:r>
              <a:rPr lang="es-CO" b="1" dirty="0"/>
              <a:t>PÁGINA WEB</a:t>
            </a:r>
          </a:p>
          <a:p>
            <a:pPr marL="742950" lvl="1" indent="-285750" algn="just">
              <a:buFont typeface="Arial" panose="020B0604020202020204" pitchFamily="34" charset="0"/>
              <a:buChar char="•"/>
            </a:pPr>
            <a:r>
              <a:rPr lang="es-ES" dirty="0"/>
              <a:t>EN CONJUNTO CON EL ÁREA DE TECNOLOGÍA  SE REALIZÓ LA INSTALACIÓN DE “GOOGLE ANALYTICS”  SOBRE LA PÁGINA WEB COMO PARTE DE LOS COMPROMISOS REALIZADOS CON EFECTO.</a:t>
            </a:r>
          </a:p>
          <a:p>
            <a:pPr marL="285750" indent="-285750" algn="just">
              <a:buFont typeface="Arial" panose="020B0604020202020204" pitchFamily="34" charset="0"/>
              <a:buChar char="•"/>
            </a:pPr>
            <a:r>
              <a:rPr lang="es-ES" dirty="0"/>
              <a:t> </a:t>
            </a:r>
            <a:r>
              <a:rPr lang="es-CO" b="1" dirty="0"/>
              <a:t>SOFTWARE CONTROL PRESPUESTOS</a:t>
            </a:r>
          </a:p>
          <a:p>
            <a:pPr marL="742950" lvl="1" indent="-285750" algn="just">
              <a:buFont typeface="Arial" panose="020B0604020202020204" pitchFamily="34" charset="0"/>
              <a:buChar char="•"/>
            </a:pPr>
            <a:r>
              <a:rPr lang="es-CO" dirty="0"/>
              <a:t>SE REALIZÓ LA REUNIÓN CON EL DESARROLLADOR DEL SOFTWARE Y SE DETERMINÓ QUE POSIBLEMENTE EXISTEN PROBLEMAS DESDE LA INSTALACIÓN DEL SOFTWARE. SE LE SOLICITÓ AL CONTRATISTA UNA COTIZACIÓN CON EL COSTO DE TENER LA DOCUMENTACIÓN NECESARIA PARA LA INSTALACIÓN, LOS INSTALADORES ESTABLES Y LA DOCUMENTACIÓN DE LOS PROCEDIMIENTOS ALMACENADOS DE LA BASE DE DATOS QUE PERMITEN LA CORRECCIÓN DE LOS ERRORES DE INFORMACIÓN EN EL SOFTWARE.</a:t>
            </a:r>
          </a:p>
        </p:txBody>
      </p:sp>
    </p:spTree>
    <p:extLst>
      <p:ext uri="{BB962C8B-B14F-4D97-AF65-F5344CB8AC3E}">
        <p14:creationId xmlns:p14="http://schemas.microsoft.com/office/powerpoint/2010/main" val="523387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19284" y="-9189"/>
            <a:ext cx="7114571" cy="584775"/>
          </a:xfrm>
          <a:prstGeom prst="rect">
            <a:avLst/>
          </a:prstGeom>
          <a:noFill/>
        </p:spPr>
        <p:txBody>
          <a:bodyPr wrap="square" rtlCol="0">
            <a:spAutoFit/>
          </a:bodyPr>
          <a:lstStyle/>
          <a:p>
            <a:r>
              <a:rPr lang="es-CO" sz="3200" dirty="0"/>
              <a:t>PROGRAMA DE PROYECTOS</a:t>
            </a:r>
          </a:p>
        </p:txBody>
      </p:sp>
      <p:graphicFrame>
        <p:nvGraphicFramePr>
          <p:cNvPr id="4" name="Tabla 3">
            <a:extLst>
              <a:ext uri="{FF2B5EF4-FFF2-40B4-BE49-F238E27FC236}">
                <a16:creationId xmlns:a16="http://schemas.microsoft.com/office/drawing/2014/main" id="{CECC14F5-C536-4852-8CE5-4451C51921E0}"/>
              </a:ext>
            </a:extLst>
          </p:cNvPr>
          <p:cNvGraphicFramePr>
            <a:graphicFrameLocks noGrp="1"/>
          </p:cNvGraphicFramePr>
          <p:nvPr>
            <p:extLst>
              <p:ext uri="{D42A27DB-BD31-4B8C-83A1-F6EECF244321}">
                <p14:modId xmlns:p14="http://schemas.microsoft.com/office/powerpoint/2010/main" val="1786873117"/>
              </p:ext>
            </p:extLst>
          </p:nvPr>
        </p:nvGraphicFramePr>
        <p:xfrm>
          <a:off x="519285" y="530694"/>
          <a:ext cx="11153430" cy="5225415"/>
        </p:xfrm>
        <a:graphic>
          <a:graphicData uri="http://schemas.openxmlformats.org/drawingml/2006/table">
            <a:tbl>
              <a:tblPr/>
              <a:tblGrid>
                <a:gridCol w="3666571">
                  <a:extLst>
                    <a:ext uri="{9D8B030D-6E8A-4147-A177-3AD203B41FA5}">
                      <a16:colId xmlns:a16="http://schemas.microsoft.com/office/drawing/2014/main" val="767944482"/>
                    </a:ext>
                  </a:extLst>
                </a:gridCol>
                <a:gridCol w="1009036">
                  <a:extLst>
                    <a:ext uri="{9D8B030D-6E8A-4147-A177-3AD203B41FA5}">
                      <a16:colId xmlns:a16="http://schemas.microsoft.com/office/drawing/2014/main" val="3804679691"/>
                    </a:ext>
                  </a:extLst>
                </a:gridCol>
                <a:gridCol w="1676400">
                  <a:extLst>
                    <a:ext uri="{9D8B030D-6E8A-4147-A177-3AD203B41FA5}">
                      <a16:colId xmlns:a16="http://schemas.microsoft.com/office/drawing/2014/main" val="1754076106"/>
                    </a:ext>
                  </a:extLst>
                </a:gridCol>
                <a:gridCol w="1262842">
                  <a:extLst>
                    <a:ext uri="{9D8B030D-6E8A-4147-A177-3AD203B41FA5}">
                      <a16:colId xmlns:a16="http://schemas.microsoft.com/office/drawing/2014/main" val="1868153630"/>
                    </a:ext>
                  </a:extLst>
                </a:gridCol>
                <a:gridCol w="1212181">
                  <a:extLst>
                    <a:ext uri="{9D8B030D-6E8A-4147-A177-3AD203B41FA5}">
                      <a16:colId xmlns:a16="http://schemas.microsoft.com/office/drawing/2014/main" val="994229716"/>
                    </a:ext>
                  </a:extLst>
                </a:gridCol>
                <a:gridCol w="1113936">
                  <a:extLst>
                    <a:ext uri="{9D8B030D-6E8A-4147-A177-3AD203B41FA5}">
                      <a16:colId xmlns:a16="http://schemas.microsoft.com/office/drawing/2014/main" val="3549765904"/>
                    </a:ext>
                  </a:extLst>
                </a:gridCol>
                <a:gridCol w="1212464">
                  <a:extLst>
                    <a:ext uri="{9D8B030D-6E8A-4147-A177-3AD203B41FA5}">
                      <a16:colId xmlns:a16="http://schemas.microsoft.com/office/drawing/2014/main" val="1637206028"/>
                    </a:ext>
                  </a:extLst>
                </a:gridCol>
              </a:tblGrid>
              <a:tr h="140760">
                <a:tc>
                  <a:txBody>
                    <a:bodyPr/>
                    <a:lstStyle/>
                    <a:p>
                      <a:pPr algn="ctr" fontAlgn="b"/>
                      <a:r>
                        <a:rPr lang="es-CO" sz="1600" b="1" i="0" u="none" strike="noStrike" dirty="0">
                          <a:solidFill>
                            <a:srgbClr val="000000"/>
                          </a:solidFill>
                          <a:effectLst/>
                          <a:latin typeface="Calibri" panose="020F0502020204030204" pitchFamily="34" charset="0"/>
                        </a:rPr>
                        <a:t>FRENTE DE TRABAJO</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FECHA FIN PLAN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ANTERIOR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SEMANAL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ESPERADO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DIFERENCIA AVANCE ESPERADO VS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2982881005"/>
                  </a:ext>
                </a:extLst>
              </a:tr>
              <a:tr h="433987">
                <a:tc>
                  <a:txBody>
                    <a:bodyPr/>
                    <a:lstStyle/>
                    <a:p>
                      <a:pPr algn="l" fontAlgn="b"/>
                      <a:r>
                        <a:rPr lang="es-ES" sz="1600" b="0" i="0" u="none" strike="noStrike" dirty="0">
                          <a:solidFill>
                            <a:schemeClr val="tx1"/>
                          </a:solidFill>
                          <a:effectLst/>
                          <a:latin typeface="Calibri" panose="020F0502020204030204" pitchFamily="34" charset="0"/>
                        </a:rPr>
                        <a:t>PROYECTO 1.  INTEGRACIÓN FACTURACIÓN, NÓMINA Y CARTERA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ES" sz="1600" b="0" i="0" u="none" strike="noStrike" dirty="0">
                          <a:solidFill>
                            <a:schemeClr val="tx1"/>
                          </a:solidFill>
                          <a:effectLst/>
                          <a:latin typeface="Calibri" panose="020F0502020204030204" pitchFamily="34" charset="0"/>
                        </a:rPr>
                        <a:t>31 oct 2018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1"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01900917"/>
                  </a:ext>
                </a:extLst>
              </a:tr>
              <a:tr h="250701">
                <a:tc>
                  <a:txBody>
                    <a:bodyPr/>
                    <a:lstStyle/>
                    <a:p>
                      <a:pPr algn="l" fontAlgn="b"/>
                      <a:r>
                        <a:rPr lang="es-CO" sz="1600" b="0" i="0" u="none" strike="noStrike" dirty="0">
                          <a:solidFill>
                            <a:schemeClr val="tx1"/>
                          </a:solidFill>
                          <a:effectLst/>
                          <a:latin typeface="Calibri" panose="020F0502020204030204" pitchFamily="34" charset="0"/>
                        </a:rPr>
                        <a:t>PROYECTO 2. CONTROL PROYECTOS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s-CO" sz="1600" b="0" i="0" u="none" strike="noStrike" dirty="0">
                          <a:solidFill>
                            <a:schemeClr val="tx1"/>
                          </a:solidFill>
                          <a:effectLst/>
                          <a:latin typeface="Calibri" panose="020F0502020204030204" pitchFamily="34" charset="0"/>
                        </a:rPr>
                        <a:t>23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rgbClr val="000000"/>
                          </a:solidFill>
                          <a:effectLst/>
                          <a:latin typeface="Calibri" panose="020F0502020204030204" pitchFamily="34" charset="0"/>
                        </a:rPr>
                        <a:t>32.07%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rgbClr val="000000"/>
                          </a:solidFill>
                          <a:effectLst/>
                          <a:latin typeface="Calibri" panose="020F0502020204030204" pitchFamily="34" charset="0"/>
                        </a:rPr>
                        <a:t>32.68%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0.61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29.85%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1" i="0" u="none" strike="noStrike" dirty="0">
                          <a:solidFill>
                            <a:schemeClr val="accent6"/>
                          </a:solidFill>
                          <a:effectLst/>
                          <a:latin typeface="Calibri" panose="020F0502020204030204" pitchFamily="34" charset="0"/>
                        </a:rPr>
                        <a:t>2.83%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49924961"/>
                  </a:ext>
                </a:extLst>
              </a:tr>
              <a:tr h="140760">
                <a:tc>
                  <a:txBody>
                    <a:bodyPr/>
                    <a:lstStyle/>
                    <a:p>
                      <a:pPr algn="l" fontAlgn="b"/>
                      <a:r>
                        <a:rPr lang="es-CO" sz="1600" b="0" i="0" u="none" strike="noStrike" dirty="0">
                          <a:solidFill>
                            <a:schemeClr val="tx1"/>
                          </a:solidFill>
                          <a:effectLst/>
                          <a:latin typeface="Calibri" panose="020F0502020204030204" pitchFamily="34" charset="0"/>
                        </a:rPr>
                        <a:t>PROYECTO 3. APRENDIZ PRECIOS (FASE 1 ANÁLISIS INFOR.)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s-CO" sz="1600" b="0" i="0" u="none" strike="noStrike" dirty="0">
                          <a:solidFill>
                            <a:schemeClr val="tx1"/>
                          </a:solidFill>
                          <a:effectLst/>
                          <a:latin typeface="Calibri" panose="020F0502020204030204" pitchFamily="34" charset="0"/>
                        </a:rPr>
                        <a:t>20 sept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58%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58%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55.50%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1" i="0" u="none" strike="noStrike" dirty="0">
                          <a:solidFill>
                            <a:schemeClr val="accent6"/>
                          </a:solidFill>
                          <a:effectLst/>
                          <a:latin typeface="Calibri" panose="020F0502020204030204" pitchFamily="34" charset="0"/>
                        </a:rPr>
                        <a:t>2.17%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07797405"/>
                  </a:ext>
                </a:extLst>
              </a:tr>
              <a:tr h="247426">
                <a:tc>
                  <a:txBody>
                    <a:bodyPr/>
                    <a:lstStyle/>
                    <a:p>
                      <a:pPr algn="l" fontAlgn="b"/>
                      <a:r>
                        <a:rPr lang="es-CO" sz="1600" b="0" i="0" u="none" strike="noStrike" dirty="0">
                          <a:solidFill>
                            <a:schemeClr val="tx1"/>
                          </a:solidFill>
                          <a:effectLst/>
                          <a:latin typeface="Calibri" panose="020F0502020204030204" pitchFamily="34" charset="0"/>
                        </a:rPr>
                        <a:t>PROYECTO 4. PILOTO APRENDIZ FORMATOS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s-CO" sz="1600" b="0" i="0" u="none" strike="noStrike" dirty="0">
                          <a:solidFill>
                            <a:schemeClr val="tx1"/>
                          </a:solidFill>
                          <a:effectLst/>
                          <a:latin typeface="Calibri" panose="020F0502020204030204" pitchFamily="34" charset="0"/>
                        </a:rPr>
                        <a:t>12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48.62%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48.72%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0.1%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42.85%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1" i="0" u="none" strike="noStrike" dirty="0">
                          <a:solidFill>
                            <a:schemeClr val="accent6"/>
                          </a:solidFill>
                          <a:effectLst/>
                          <a:latin typeface="Calibri" panose="020F0502020204030204" pitchFamily="34" charset="0"/>
                        </a:rPr>
                        <a:t>5.86%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26329279"/>
                  </a:ext>
                </a:extLst>
              </a:tr>
              <a:tr h="140760">
                <a:tc>
                  <a:txBody>
                    <a:bodyPr/>
                    <a:lstStyle/>
                    <a:p>
                      <a:pPr algn="l" fontAlgn="b"/>
                      <a:r>
                        <a:rPr lang="es-CO" sz="1600" b="0" i="0" u="none" strike="noStrike" dirty="0">
                          <a:solidFill>
                            <a:schemeClr val="tx1"/>
                          </a:solidFill>
                          <a:effectLst/>
                          <a:latin typeface="Calibri" panose="020F0502020204030204" pitchFamily="34" charset="0"/>
                        </a:rPr>
                        <a:t>PROYECTO 5. CALIFICACIÓN CONTRATISTAS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s-CO" sz="1600" b="0" i="0" u="none" strike="noStrike" dirty="0">
                          <a:solidFill>
                            <a:schemeClr val="tx1"/>
                          </a:solidFill>
                          <a:effectLst/>
                          <a:latin typeface="Calibri" panose="020F0502020204030204" pitchFamily="34" charset="0"/>
                        </a:rPr>
                        <a:t>9 </a:t>
                      </a:r>
                      <a:r>
                        <a:rPr lang="es-CO" sz="1600" b="0" i="0" u="none" strike="noStrike" dirty="0" err="1">
                          <a:solidFill>
                            <a:schemeClr val="tx1"/>
                          </a:solidFill>
                          <a:effectLst/>
                          <a:latin typeface="Calibri" panose="020F0502020204030204" pitchFamily="34" charset="0"/>
                        </a:rPr>
                        <a:t>ago</a:t>
                      </a:r>
                      <a:r>
                        <a:rPr lang="es-CO" sz="1600" b="0" i="0" u="none" strike="noStrike" dirty="0">
                          <a:solidFill>
                            <a:schemeClr val="tx1"/>
                          </a:solidFill>
                          <a:effectLst/>
                          <a:latin typeface="Calibri" panose="020F0502020204030204" pitchFamily="34" charset="0"/>
                        </a:rPr>
                        <a: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59.73%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64.23%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4.50%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64.00%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1" i="0" u="none" strike="noStrike" dirty="0">
                          <a:solidFill>
                            <a:schemeClr val="accent6"/>
                          </a:solidFill>
                          <a:effectLst/>
                          <a:latin typeface="Calibri" panose="020F0502020204030204" pitchFamily="34" charset="0"/>
                        </a:rPr>
                        <a:t>0.23%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702184303"/>
                  </a:ext>
                </a:extLst>
              </a:tr>
              <a:tr h="140760">
                <a:tc>
                  <a:txBody>
                    <a:bodyPr/>
                    <a:lstStyle/>
                    <a:p>
                      <a:pPr algn="l" fontAlgn="b"/>
                      <a:r>
                        <a:rPr lang="es-CO" sz="1600" b="0" i="0" u="none" strike="noStrike" dirty="0">
                          <a:solidFill>
                            <a:schemeClr val="tx1"/>
                          </a:solidFill>
                          <a:effectLst/>
                          <a:latin typeface="Calibri" panose="020F0502020204030204" pitchFamily="34" charset="0"/>
                        </a:rPr>
                        <a:t>PROYECTO 6. REPORTEADOR SISTEMA DE INDICADORES DE GESTIÓN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CO" sz="1600" b="0" i="0" u="none" strike="noStrike" dirty="0">
                          <a:solidFill>
                            <a:schemeClr val="tx1"/>
                          </a:solidFill>
                          <a:effectLst/>
                          <a:latin typeface="Calibri" panose="020F0502020204030204" pitchFamily="34" charset="0"/>
                        </a:rPr>
                        <a:t>8 mar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1"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896349912"/>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9. PLANIFICACIÓN DE NEGOCIO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1"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287029893"/>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10. REPLANIFCACIÓN TRIMESTRAL DE NEGOCIO</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54.45%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57.40%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2.95%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59.68%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1" i="0" u="none" strike="noStrike" dirty="0">
                          <a:solidFill>
                            <a:srgbClr val="FF0000"/>
                          </a:solidFill>
                          <a:effectLst/>
                          <a:latin typeface="Calibri" panose="020F0502020204030204" pitchFamily="34" charset="0"/>
                        </a:rPr>
                        <a:t>-2.28%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1770855"/>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11. DIAGNÓSTICO PSL (ANALÍTICA – TECNOLOGÍA)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25/06/2019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44.21%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47.24%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3.03%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rgbClr val="000000"/>
                          </a:solidFill>
                          <a:effectLst/>
                          <a:latin typeface="Calibri" panose="020F0502020204030204" pitchFamily="34" charset="0"/>
                        </a:rPr>
                        <a:t>53.29%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1" i="0" u="none" strike="noStrike" dirty="0">
                          <a:solidFill>
                            <a:srgbClr val="FF0000"/>
                          </a:solidFill>
                          <a:effectLst/>
                          <a:latin typeface="Calibri" panose="020F0502020204030204" pitchFamily="34" charset="0"/>
                        </a:rPr>
                        <a:t>-6.05%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17002745"/>
                  </a:ext>
                </a:extLst>
              </a:tr>
              <a:tr h="14076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rgbClr val="000000"/>
                          </a:solidFill>
                          <a:effectLst/>
                          <a:latin typeface="Calibri" panose="020F0502020204030204" pitchFamily="34" charset="0"/>
                        </a:rPr>
                        <a:t>PROYECTO 7. OBSERVATORIO DE MERCADOS</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600" b="1"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extLst>
                  <a:ext uri="{0D108BD9-81ED-4DB2-BD59-A6C34878D82A}">
                    <a16:rowId xmlns:a16="http://schemas.microsoft.com/office/drawing/2014/main" val="1257740149"/>
                  </a:ext>
                </a:extLst>
              </a:tr>
            </a:tbl>
          </a:graphicData>
        </a:graphic>
      </p:graphicFrame>
      <p:sp>
        <p:nvSpPr>
          <p:cNvPr id="5" name="Rectángulo 4">
            <a:extLst>
              <a:ext uri="{FF2B5EF4-FFF2-40B4-BE49-F238E27FC236}">
                <a16:creationId xmlns:a16="http://schemas.microsoft.com/office/drawing/2014/main" id="{DE778421-F730-4AD2-A4B4-189A7605E503}"/>
              </a:ext>
            </a:extLst>
          </p:cNvPr>
          <p:cNvSpPr/>
          <p:nvPr/>
        </p:nvSpPr>
        <p:spPr>
          <a:xfrm>
            <a:off x="8319994" y="6620745"/>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A070330C-EA1B-49B9-993E-2AD15D53C1C3}"/>
              </a:ext>
            </a:extLst>
          </p:cNvPr>
          <p:cNvSpPr/>
          <p:nvPr/>
        </p:nvSpPr>
        <p:spPr>
          <a:xfrm>
            <a:off x="10496238" y="6654016"/>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17773396-925C-4321-891A-B3704603B400}"/>
              </a:ext>
            </a:extLst>
          </p:cNvPr>
          <p:cNvSpPr txBox="1"/>
          <p:nvPr/>
        </p:nvSpPr>
        <p:spPr>
          <a:xfrm>
            <a:off x="8594883" y="6550871"/>
            <a:ext cx="1763806" cy="307777"/>
          </a:xfrm>
          <a:prstGeom prst="rect">
            <a:avLst/>
          </a:prstGeom>
          <a:noFill/>
        </p:spPr>
        <p:txBody>
          <a:bodyPr wrap="square" rtlCol="0">
            <a:spAutoFit/>
          </a:bodyPr>
          <a:lstStyle/>
          <a:p>
            <a:r>
              <a:rPr lang="es-CO" sz="1400" dirty="0"/>
              <a:t>En avance sin atraso</a:t>
            </a:r>
          </a:p>
        </p:txBody>
      </p:sp>
      <p:sp>
        <p:nvSpPr>
          <p:cNvPr id="8" name="CuadroTexto 7">
            <a:extLst>
              <a:ext uri="{FF2B5EF4-FFF2-40B4-BE49-F238E27FC236}">
                <a16:creationId xmlns:a16="http://schemas.microsoft.com/office/drawing/2014/main" id="{FFED7AE9-B3DF-439F-B5CD-D0AB0B9DAB1D}"/>
              </a:ext>
            </a:extLst>
          </p:cNvPr>
          <p:cNvSpPr txBox="1"/>
          <p:nvPr/>
        </p:nvSpPr>
        <p:spPr>
          <a:xfrm>
            <a:off x="10785375" y="6562380"/>
            <a:ext cx="930029" cy="313310"/>
          </a:xfrm>
          <a:prstGeom prst="rect">
            <a:avLst/>
          </a:prstGeom>
          <a:noFill/>
        </p:spPr>
        <p:txBody>
          <a:bodyPr wrap="square" rtlCol="0">
            <a:spAutoFit/>
          </a:bodyPr>
          <a:lstStyle/>
          <a:p>
            <a:r>
              <a:rPr lang="es-CO" sz="1400" dirty="0"/>
              <a:t>Finalizado</a:t>
            </a:r>
          </a:p>
        </p:txBody>
      </p:sp>
      <p:sp>
        <p:nvSpPr>
          <p:cNvPr id="13" name="Rectángulo 12">
            <a:extLst>
              <a:ext uri="{FF2B5EF4-FFF2-40B4-BE49-F238E27FC236}">
                <a16:creationId xmlns:a16="http://schemas.microsoft.com/office/drawing/2014/main" id="{71097132-6FF6-41A7-860D-FBADCB416797}"/>
              </a:ext>
            </a:extLst>
          </p:cNvPr>
          <p:cNvSpPr/>
          <p:nvPr/>
        </p:nvSpPr>
        <p:spPr>
          <a:xfrm>
            <a:off x="6205401" y="6632270"/>
            <a:ext cx="302602" cy="16326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CuadroTexto 13">
            <a:extLst>
              <a:ext uri="{FF2B5EF4-FFF2-40B4-BE49-F238E27FC236}">
                <a16:creationId xmlns:a16="http://schemas.microsoft.com/office/drawing/2014/main" id="{5D4D97B8-4994-451D-860B-310F1529AEBE}"/>
              </a:ext>
            </a:extLst>
          </p:cNvPr>
          <p:cNvSpPr txBox="1"/>
          <p:nvPr/>
        </p:nvSpPr>
        <p:spPr>
          <a:xfrm>
            <a:off x="6480290" y="6562396"/>
            <a:ext cx="1763806" cy="307777"/>
          </a:xfrm>
          <a:prstGeom prst="rect">
            <a:avLst/>
          </a:prstGeom>
          <a:noFill/>
        </p:spPr>
        <p:txBody>
          <a:bodyPr wrap="square" rtlCol="0">
            <a:spAutoFit/>
          </a:bodyPr>
          <a:lstStyle/>
          <a:p>
            <a:r>
              <a:rPr lang="es-CO" sz="1400" dirty="0"/>
              <a:t>En avance con atraso</a:t>
            </a:r>
          </a:p>
        </p:txBody>
      </p:sp>
      <p:sp>
        <p:nvSpPr>
          <p:cNvPr id="10" name="Rectángulo 9">
            <a:extLst>
              <a:ext uri="{FF2B5EF4-FFF2-40B4-BE49-F238E27FC236}">
                <a16:creationId xmlns:a16="http://schemas.microsoft.com/office/drawing/2014/main" id="{729EDC0C-0D24-43DA-8F8E-DA61103D70DE}"/>
              </a:ext>
            </a:extLst>
          </p:cNvPr>
          <p:cNvSpPr/>
          <p:nvPr/>
        </p:nvSpPr>
        <p:spPr>
          <a:xfrm>
            <a:off x="4665684" y="6620745"/>
            <a:ext cx="302602" cy="1632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a:extLst>
              <a:ext uri="{FF2B5EF4-FFF2-40B4-BE49-F238E27FC236}">
                <a16:creationId xmlns:a16="http://schemas.microsoft.com/office/drawing/2014/main" id="{BDF33FA2-A6B5-448B-B583-A35B29DB004E}"/>
              </a:ext>
            </a:extLst>
          </p:cNvPr>
          <p:cNvSpPr txBox="1"/>
          <p:nvPr/>
        </p:nvSpPr>
        <p:spPr>
          <a:xfrm>
            <a:off x="4940573" y="6550871"/>
            <a:ext cx="1188930" cy="307777"/>
          </a:xfrm>
          <a:prstGeom prst="rect">
            <a:avLst/>
          </a:prstGeom>
          <a:noFill/>
        </p:spPr>
        <p:txBody>
          <a:bodyPr wrap="square" rtlCol="0">
            <a:spAutoFit/>
          </a:bodyPr>
          <a:lstStyle/>
          <a:p>
            <a:r>
              <a:rPr lang="es-CO" sz="1400" dirty="0"/>
              <a:t>Sin avance</a:t>
            </a:r>
          </a:p>
        </p:txBody>
      </p:sp>
      <p:sp>
        <p:nvSpPr>
          <p:cNvPr id="12" name="CuadroTexto 11">
            <a:extLst>
              <a:ext uri="{FF2B5EF4-FFF2-40B4-BE49-F238E27FC236}">
                <a16:creationId xmlns:a16="http://schemas.microsoft.com/office/drawing/2014/main" id="{7584FA22-00DB-472C-A36D-2883042DDE66}"/>
              </a:ext>
            </a:extLst>
          </p:cNvPr>
          <p:cNvSpPr txBox="1"/>
          <p:nvPr/>
        </p:nvSpPr>
        <p:spPr>
          <a:xfrm>
            <a:off x="497368" y="5779162"/>
            <a:ext cx="11153430" cy="738664"/>
          </a:xfrm>
          <a:prstGeom prst="rect">
            <a:avLst/>
          </a:prstGeom>
          <a:noFill/>
        </p:spPr>
        <p:txBody>
          <a:bodyPr wrap="square" rtlCol="0">
            <a:spAutoFit/>
          </a:bodyPr>
          <a:lstStyle/>
          <a:p>
            <a:r>
              <a:rPr lang="es-CO" sz="1400" dirty="0">
                <a:solidFill>
                  <a:srgbClr val="000000"/>
                </a:solidFill>
                <a:latin typeface="Calibri" panose="020F0502020204030204" pitchFamily="34" charset="0"/>
              </a:rPr>
              <a:t>*</a:t>
            </a:r>
            <a:r>
              <a:rPr lang="es-CO" sz="1400" dirty="0"/>
              <a:t>Dada la naturaleza del ejercicio de planificación no se establecieron fechas esperadas de finalización, y por lo tanto, no se incluye el avance esperado</a:t>
            </a:r>
          </a:p>
          <a:p>
            <a:r>
              <a:rPr lang="es-CO" sz="1400" dirty="0"/>
              <a:t>***El proyecto no se planificó en su fase inicial, y por lo tanto, no tiene una fecha de finalización</a:t>
            </a:r>
          </a:p>
          <a:p>
            <a:r>
              <a:rPr lang="es-CO" sz="1400" dirty="0"/>
              <a:t>**Se encuentra en su fase de concepción</a:t>
            </a:r>
          </a:p>
        </p:txBody>
      </p:sp>
      <p:sp>
        <p:nvSpPr>
          <p:cNvPr id="17" name="Rectángulo 16">
            <a:extLst>
              <a:ext uri="{FF2B5EF4-FFF2-40B4-BE49-F238E27FC236}">
                <a16:creationId xmlns:a16="http://schemas.microsoft.com/office/drawing/2014/main" id="{7F32F002-9506-46BD-B80F-C6397FB74091}"/>
              </a:ext>
            </a:extLst>
          </p:cNvPr>
          <p:cNvSpPr/>
          <p:nvPr/>
        </p:nvSpPr>
        <p:spPr>
          <a:xfrm>
            <a:off x="1491538" y="6611325"/>
            <a:ext cx="302602" cy="163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CuadroTexto 17">
            <a:extLst>
              <a:ext uri="{FF2B5EF4-FFF2-40B4-BE49-F238E27FC236}">
                <a16:creationId xmlns:a16="http://schemas.microsoft.com/office/drawing/2014/main" id="{F6157F07-CA96-40DD-B575-14FA403AB8AF}"/>
              </a:ext>
            </a:extLst>
          </p:cNvPr>
          <p:cNvSpPr txBox="1"/>
          <p:nvPr/>
        </p:nvSpPr>
        <p:spPr>
          <a:xfrm>
            <a:off x="1876269" y="6515469"/>
            <a:ext cx="2713517" cy="307777"/>
          </a:xfrm>
          <a:prstGeom prst="rect">
            <a:avLst/>
          </a:prstGeom>
          <a:noFill/>
        </p:spPr>
        <p:txBody>
          <a:bodyPr wrap="square" rtlCol="0">
            <a:spAutoFit/>
          </a:bodyPr>
          <a:lstStyle/>
          <a:p>
            <a:r>
              <a:rPr lang="es-CO" sz="1400" dirty="0"/>
              <a:t>Reprogramado parcialmente</a:t>
            </a:r>
          </a:p>
        </p:txBody>
      </p:sp>
    </p:spTree>
    <p:extLst>
      <p:ext uri="{BB962C8B-B14F-4D97-AF65-F5344CB8AC3E}">
        <p14:creationId xmlns:p14="http://schemas.microsoft.com/office/powerpoint/2010/main" val="1156991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PROYECTO 2. CONTROL PROYECTOS</a:t>
            </a:r>
            <a:endParaRPr lang="es-CO" sz="7200" dirty="0"/>
          </a:p>
        </p:txBody>
      </p:sp>
    </p:spTree>
    <p:extLst>
      <p:ext uri="{BB962C8B-B14F-4D97-AF65-F5344CB8AC3E}">
        <p14:creationId xmlns:p14="http://schemas.microsoft.com/office/powerpoint/2010/main" val="186769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54079" y="204068"/>
            <a:ext cx="11549993" cy="1631216"/>
          </a:xfrm>
          <a:prstGeom prst="rect">
            <a:avLst/>
          </a:prstGeom>
          <a:noFill/>
        </p:spPr>
        <p:txBody>
          <a:bodyPr wrap="square" rtlCol="0">
            <a:spAutoFit/>
          </a:bodyPr>
          <a:lstStyle/>
          <a:p>
            <a:pPr algn="just"/>
            <a:r>
              <a:rPr lang="es-CO" sz="1600" b="1" dirty="0"/>
              <a:t>AVANCE ESTIMADO: </a:t>
            </a:r>
            <a:r>
              <a:rPr lang="es-CO" sz="1600" b="1" dirty="0">
                <a:solidFill>
                  <a:srgbClr val="000000"/>
                </a:solidFill>
                <a:latin typeface="Calibri" panose="020F0502020204030204" pitchFamily="34" charset="0"/>
              </a:rPr>
              <a:t>32.68</a:t>
            </a:r>
            <a:r>
              <a:rPr lang="es-CO" sz="1600" b="1" dirty="0"/>
              <a:t>%</a:t>
            </a:r>
          </a:p>
          <a:p>
            <a:pPr marL="285750" indent="-285750" algn="just">
              <a:buFont typeface="Arial" panose="020B0604020202020204" pitchFamily="34" charset="0"/>
              <a:buChar char="•"/>
            </a:pPr>
            <a:r>
              <a:rPr lang="es-CO" sz="1400" dirty="0"/>
              <a:t>SE FINALIZÓ LA PRIMERA VERSIÓN DE LA MAQUETA DEL MÓDULO DE CONTROL (CONTROL CONTRATOS, PRESUPUESTOS, AVANCE DE OBRA, REVISIÓN DE OBRA EJECUTADA, PERSONAS, EQUIPOS,ETC).</a:t>
            </a:r>
          </a:p>
          <a:p>
            <a:pPr marL="285750" indent="-285750" algn="just">
              <a:buFont typeface="Arial" panose="020B0604020202020204" pitchFamily="34" charset="0"/>
              <a:buChar char="•"/>
            </a:pPr>
            <a:r>
              <a:rPr lang="es-CO" sz="1400" dirty="0"/>
              <a:t>SE INVESTIGÓ SOBRE COMO REALIZAR LA ARTICULACIÓN CON REVIT.</a:t>
            </a:r>
          </a:p>
          <a:p>
            <a:pPr marL="285750" indent="-285750" algn="just">
              <a:buFont typeface="Arial" panose="020B0604020202020204" pitchFamily="34" charset="0"/>
              <a:buChar char="•"/>
            </a:pPr>
            <a:r>
              <a:rPr lang="es-CO" sz="1400" dirty="0"/>
              <a:t>SE AVANZÓ EN LA CONSECUCIÓN DE N PROYECTO COMPLETO.</a:t>
            </a:r>
          </a:p>
          <a:p>
            <a:pPr marL="285750" indent="-285750" algn="just">
              <a:buFont typeface="Arial" panose="020B0604020202020204" pitchFamily="34" charset="0"/>
              <a:buChar char="•"/>
            </a:pPr>
            <a:r>
              <a:rPr lang="es-CO" sz="1400" dirty="0"/>
              <a:t>SE REALIZÓ REUNIÓN CON TASK GO PARA EXPLORAR LA TERCERIZACIÓN DE CIERTAS FUNCIONALIDADES.</a:t>
            </a:r>
          </a:p>
          <a:p>
            <a:pPr marL="285750" indent="-285750" algn="just">
              <a:buFont typeface="Arial" panose="020B0604020202020204" pitchFamily="34" charset="0"/>
              <a:buChar char="•"/>
            </a:pPr>
            <a:r>
              <a:rPr lang="es-CO" sz="1400" dirty="0"/>
              <a:t>SE AVANZÓ EN LA INSTALACIÓN DE REVIT VERSIÓN DE PRUEBAS.</a:t>
            </a:r>
          </a:p>
        </p:txBody>
      </p:sp>
      <p:sp>
        <p:nvSpPr>
          <p:cNvPr id="4" name="Rectángulo 3">
            <a:extLst>
              <a:ext uri="{FF2B5EF4-FFF2-40B4-BE49-F238E27FC236}">
                <a16:creationId xmlns:a16="http://schemas.microsoft.com/office/drawing/2014/main" id="{7D687017-6323-4CD0-82B5-8E7DD54CEBA5}"/>
              </a:ext>
            </a:extLst>
          </p:cNvPr>
          <p:cNvSpPr/>
          <p:nvPr/>
        </p:nvSpPr>
        <p:spPr>
          <a:xfrm>
            <a:off x="254079" y="4578521"/>
            <a:ext cx="1962973" cy="369332"/>
          </a:xfrm>
          <a:prstGeom prst="rect">
            <a:avLst/>
          </a:prstGeom>
        </p:spPr>
        <p:txBody>
          <a:bodyPr wrap="none">
            <a:spAutoFit/>
          </a:bodyPr>
          <a:lstStyle/>
          <a:p>
            <a:r>
              <a:rPr lang="es-CO" b="1" dirty="0"/>
              <a:t>POR ETAPAS FASES</a:t>
            </a:r>
          </a:p>
        </p:txBody>
      </p:sp>
      <p:sp>
        <p:nvSpPr>
          <p:cNvPr id="5" name="Rectángulo 4">
            <a:extLst>
              <a:ext uri="{FF2B5EF4-FFF2-40B4-BE49-F238E27FC236}">
                <a16:creationId xmlns:a16="http://schemas.microsoft.com/office/drawing/2014/main" id="{323A6450-AEEE-48B2-ADF7-7A23B46AE7AD}"/>
              </a:ext>
            </a:extLst>
          </p:cNvPr>
          <p:cNvSpPr/>
          <p:nvPr/>
        </p:nvSpPr>
        <p:spPr>
          <a:xfrm>
            <a:off x="6096000" y="3931794"/>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6E862DEC-5C3B-42DB-ACFF-4F26877E0B78}"/>
              </a:ext>
            </a:extLst>
          </p:cNvPr>
          <p:cNvSpPr/>
          <p:nvPr/>
        </p:nvSpPr>
        <p:spPr>
          <a:xfrm>
            <a:off x="7422603" y="3938844"/>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042ED937-4F4A-454B-AD26-A4381BB44E85}"/>
              </a:ext>
            </a:extLst>
          </p:cNvPr>
          <p:cNvSpPr txBox="1"/>
          <p:nvPr/>
        </p:nvSpPr>
        <p:spPr>
          <a:xfrm>
            <a:off x="6370889" y="3861920"/>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a16="http://schemas.microsoft.com/office/drawing/2014/main" id="{B7BAFC83-2713-4170-BEF2-DF11286ECFF0}"/>
              </a:ext>
            </a:extLst>
          </p:cNvPr>
          <p:cNvSpPr txBox="1"/>
          <p:nvPr/>
        </p:nvSpPr>
        <p:spPr>
          <a:xfrm>
            <a:off x="7711740" y="3847208"/>
            <a:ext cx="930029" cy="313310"/>
          </a:xfrm>
          <a:prstGeom prst="rect">
            <a:avLst/>
          </a:prstGeom>
          <a:noFill/>
        </p:spPr>
        <p:txBody>
          <a:bodyPr wrap="square" rtlCol="0">
            <a:spAutoFit/>
          </a:bodyPr>
          <a:lstStyle/>
          <a:p>
            <a:r>
              <a:rPr lang="es-CO" sz="1400" dirty="0"/>
              <a:t>Finalizada</a:t>
            </a:r>
          </a:p>
        </p:txBody>
      </p:sp>
      <p:sp>
        <p:nvSpPr>
          <p:cNvPr id="13" name="CuadroTexto 12">
            <a:extLst>
              <a:ext uri="{FF2B5EF4-FFF2-40B4-BE49-F238E27FC236}">
                <a16:creationId xmlns:a16="http://schemas.microsoft.com/office/drawing/2014/main" id="{355F2294-8491-415F-97AC-04D601C32004}"/>
              </a:ext>
            </a:extLst>
          </p:cNvPr>
          <p:cNvSpPr txBox="1"/>
          <p:nvPr/>
        </p:nvSpPr>
        <p:spPr>
          <a:xfrm>
            <a:off x="5420279" y="4461640"/>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1" name="Rectángulo 10">
            <a:extLst>
              <a:ext uri="{FF2B5EF4-FFF2-40B4-BE49-F238E27FC236}">
                <a16:creationId xmlns:a16="http://schemas.microsoft.com/office/drawing/2014/main" id="{7CA156BA-E112-4860-9ACC-67BDDAF2DEAE}"/>
              </a:ext>
            </a:extLst>
          </p:cNvPr>
          <p:cNvSpPr/>
          <p:nvPr/>
        </p:nvSpPr>
        <p:spPr>
          <a:xfrm>
            <a:off x="323676" y="4048463"/>
            <a:ext cx="6096000" cy="584775"/>
          </a:xfrm>
          <a:prstGeom prst="rect">
            <a:avLst/>
          </a:prstGeom>
        </p:spPr>
        <p:txBody>
          <a:bodyPr>
            <a:spAutoFit/>
          </a:bodyPr>
          <a:lstStyle/>
          <a:p>
            <a:r>
              <a:rPr lang="es-CO" sz="1600" b="1" dirty="0"/>
              <a:t>PASOS A SEGUIR:</a:t>
            </a:r>
          </a:p>
          <a:p>
            <a:pPr marL="285750" indent="-285750">
              <a:buFont typeface="Arial" panose="020B0604020202020204" pitchFamily="34" charset="0"/>
              <a:buChar char="•"/>
            </a:pPr>
            <a:r>
              <a:rPr lang="es-CO" sz="1600" dirty="0"/>
              <a:t>FINALIZAR Y PRESENTAR WIREFRAME (MAQUETA)</a:t>
            </a:r>
          </a:p>
        </p:txBody>
      </p:sp>
      <p:sp>
        <p:nvSpPr>
          <p:cNvPr id="15" name="Rectángulo 14">
            <a:extLst>
              <a:ext uri="{FF2B5EF4-FFF2-40B4-BE49-F238E27FC236}">
                <a16:creationId xmlns:a16="http://schemas.microsoft.com/office/drawing/2014/main" id="{8DC0A7BE-D052-4E39-B8CC-742D65AC9135}"/>
              </a:ext>
            </a:extLst>
          </p:cNvPr>
          <p:cNvSpPr/>
          <p:nvPr/>
        </p:nvSpPr>
        <p:spPr>
          <a:xfrm>
            <a:off x="323676" y="1881837"/>
            <a:ext cx="1567930" cy="369332"/>
          </a:xfrm>
          <a:prstGeom prst="rect">
            <a:avLst/>
          </a:prstGeom>
        </p:spPr>
        <p:txBody>
          <a:bodyPr wrap="none">
            <a:spAutoFit/>
          </a:bodyPr>
          <a:lstStyle/>
          <a:p>
            <a:pPr algn="just"/>
            <a:r>
              <a:rPr lang="es-CO" b="1" dirty="0"/>
              <a:t>ETAPA DISEÑO</a:t>
            </a:r>
          </a:p>
        </p:txBody>
      </p:sp>
      <p:pic>
        <p:nvPicPr>
          <p:cNvPr id="2" name="Imagen 1">
            <a:extLst>
              <a:ext uri="{FF2B5EF4-FFF2-40B4-BE49-F238E27FC236}">
                <a16:creationId xmlns:a16="http://schemas.microsoft.com/office/drawing/2014/main" id="{14D2C5F2-7242-4E58-AC19-303CA2786211}"/>
              </a:ext>
            </a:extLst>
          </p:cNvPr>
          <p:cNvPicPr>
            <a:picLocks noChangeAspect="1"/>
          </p:cNvPicPr>
          <p:nvPr/>
        </p:nvPicPr>
        <p:blipFill>
          <a:blip r:embed="rId2"/>
          <a:stretch>
            <a:fillRect/>
          </a:stretch>
        </p:blipFill>
        <p:spPr>
          <a:xfrm>
            <a:off x="362660" y="2282757"/>
            <a:ext cx="5306654" cy="1709313"/>
          </a:xfrm>
          <a:prstGeom prst="rect">
            <a:avLst/>
          </a:prstGeom>
        </p:spPr>
      </p:pic>
      <p:pic>
        <p:nvPicPr>
          <p:cNvPr id="9" name="Imagen 8">
            <a:extLst>
              <a:ext uri="{FF2B5EF4-FFF2-40B4-BE49-F238E27FC236}">
                <a16:creationId xmlns:a16="http://schemas.microsoft.com/office/drawing/2014/main" id="{61BF6253-35D1-4F94-AE65-567B4BE02C93}"/>
              </a:ext>
            </a:extLst>
          </p:cNvPr>
          <p:cNvPicPr>
            <a:picLocks noChangeAspect="1"/>
          </p:cNvPicPr>
          <p:nvPr/>
        </p:nvPicPr>
        <p:blipFill>
          <a:blip r:embed="rId3"/>
          <a:stretch>
            <a:fillRect/>
          </a:stretch>
        </p:blipFill>
        <p:spPr>
          <a:xfrm>
            <a:off x="323675" y="4947853"/>
            <a:ext cx="11480397" cy="1599397"/>
          </a:xfrm>
          <a:prstGeom prst="rect">
            <a:avLst/>
          </a:prstGeom>
        </p:spPr>
      </p:pic>
    </p:spTree>
    <p:extLst>
      <p:ext uri="{BB962C8B-B14F-4D97-AF65-F5344CB8AC3E}">
        <p14:creationId xmlns:p14="http://schemas.microsoft.com/office/powerpoint/2010/main" val="203565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4. PILOTO APRENDIZ FORMATOS</a:t>
            </a:r>
            <a:endParaRPr lang="es-CO" sz="7200" dirty="0"/>
          </a:p>
        </p:txBody>
      </p:sp>
    </p:spTree>
    <p:extLst>
      <p:ext uri="{BB962C8B-B14F-4D97-AF65-F5344CB8AC3E}">
        <p14:creationId xmlns:p14="http://schemas.microsoft.com/office/powerpoint/2010/main" val="1609115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02976" y="213802"/>
            <a:ext cx="11253536" cy="1477328"/>
          </a:xfrm>
          <a:prstGeom prst="rect">
            <a:avLst/>
          </a:prstGeom>
          <a:noFill/>
        </p:spPr>
        <p:txBody>
          <a:bodyPr wrap="square" rtlCol="0">
            <a:spAutoFit/>
          </a:bodyPr>
          <a:lstStyle/>
          <a:p>
            <a:r>
              <a:rPr lang="es-CO" b="1" dirty="0"/>
              <a:t>AVANCE ESTIMADO: 48.72%</a:t>
            </a:r>
          </a:p>
          <a:p>
            <a:r>
              <a:rPr lang="es-CO" b="1" dirty="0"/>
              <a:t>AVANCES</a:t>
            </a:r>
            <a:endParaRPr lang="es-CO" dirty="0"/>
          </a:p>
          <a:p>
            <a:pPr marL="285750" indent="-285750">
              <a:buFont typeface="Arial" panose="020B0604020202020204" pitchFamily="34" charset="0"/>
              <a:buChar char="•"/>
            </a:pPr>
            <a:r>
              <a:rPr lang="es-CO" dirty="0"/>
              <a:t>SE PACTÓ LA PUESTA EN MARCHA CON UN CONTRATISTA EXTERNO DEL FORMATO DE SOLICITUD DE INICIO DE ACTIVIDAD Y DE SOLICITUD DE REVISIÓN PARA EL DÍA 29 DE ABRIL DE 2019.</a:t>
            </a:r>
          </a:p>
          <a:p>
            <a:pPr marL="285750" indent="-285750">
              <a:buFont typeface="Arial" panose="020B0604020202020204" pitchFamily="34" charset="0"/>
              <a:buChar char="•"/>
            </a:pPr>
            <a:r>
              <a:rPr lang="es-CO" dirty="0"/>
              <a:t>SE REALIZARON PRUEBAS INTERNAS CON LA FINALIDAD DE EVITAR PROBLEMAS EL DÍA DE LA PUESTA EN MARCHA.</a:t>
            </a:r>
            <a:endParaRPr lang="es-ES" dirty="0"/>
          </a:p>
        </p:txBody>
      </p:sp>
      <p:sp>
        <p:nvSpPr>
          <p:cNvPr id="4" name="Rectángulo 3">
            <a:extLst>
              <a:ext uri="{FF2B5EF4-FFF2-40B4-BE49-F238E27FC236}">
                <a16:creationId xmlns:a16="http://schemas.microsoft.com/office/drawing/2014/main" id="{546CD098-96BC-4A71-9B10-EC6210DA1A28}"/>
              </a:ext>
            </a:extLst>
          </p:cNvPr>
          <p:cNvSpPr/>
          <p:nvPr/>
        </p:nvSpPr>
        <p:spPr>
          <a:xfrm>
            <a:off x="302976" y="3422977"/>
            <a:ext cx="10315934" cy="369332"/>
          </a:xfrm>
          <a:prstGeom prst="rect">
            <a:avLst/>
          </a:prstGeom>
        </p:spPr>
        <p:txBody>
          <a:bodyPr wrap="square">
            <a:spAutoFit/>
          </a:bodyPr>
          <a:lstStyle/>
          <a:p>
            <a:pPr algn="just"/>
            <a:r>
              <a:rPr lang="es-CO" b="1" dirty="0"/>
              <a:t>IMPLEMENTACIÓN REVISIÓN DE OBRA (84%) - &gt; </a:t>
            </a:r>
            <a:r>
              <a:rPr lang="es-CO" b="1" dirty="0">
                <a:solidFill>
                  <a:schemeClr val="accent2">
                    <a:lumMod val="50000"/>
                  </a:schemeClr>
                </a:solidFill>
              </a:rPr>
              <a:t>FECHA LÍMITE SEGÚN CROMOGRAMA - &gt; </a:t>
            </a:r>
            <a:r>
              <a:rPr lang="es-CO" dirty="0">
                <a:solidFill>
                  <a:schemeClr val="accent2">
                    <a:lumMod val="50000"/>
                  </a:schemeClr>
                </a:solidFill>
              </a:rPr>
              <a:t>30 JUL 2019</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Rectángulo 11">
            <a:extLst>
              <a:ext uri="{FF2B5EF4-FFF2-40B4-BE49-F238E27FC236}">
                <a16:creationId xmlns:a16="http://schemas.microsoft.com/office/drawing/2014/main" id="{71C3DBE7-AFCB-4074-B81D-253C7F8F3009}"/>
              </a:ext>
            </a:extLst>
          </p:cNvPr>
          <p:cNvSpPr/>
          <p:nvPr/>
        </p:nvSpPr>
        <p:spPr>
          <a:xfrm>
            <a:off x="302976" y="2343031"/>
            <a:ext cx="11253536" cy="646331"/>
          </a:xfrm>
          <a:prstGeom prst="rect">
            <a:avLst/>
          </a:prstGeom>
        </p:spPr>
        <p:txBody>
          <a:bodyPr wrap="square">
            <a:spAutoFit/>
          </a:bodyPr>
          <a:lstStyle/>
          <a:p>
            <a:r>
              <a:rPr lang="es-CO" b="1" dirty="0"/>
              <a:t>PASOS A SEGUIR:</a:t>
            </a:r>
          </a:p>
          <a:p>
            <a:pPr marL="285750" indent="-285750">
              <a:buFont typeface="Arial" panose="020B0604020202020204" pitchFamily="34" charset="0"/>
              <a:buChar char="•"/>
            </a:pPr>
            <a:r>
              <a:rPr lang="es-CO" dirty="0"/>
              <a:t>IMPLEMENTAR LAS 2 ACCIONES RESTANTES ( DE LAS 17 IDENTIFICADAS).</a:t>
            </a:r>
          </a:p>
        </p:txBody>
      </p:sp>
      <p:sp>
        <p:nvSpPr>
          <p:cNvPr id="13" name="CuadroTexto 12">
            <a:extLst>
              <a:ext uri="{FF2B5EF4-FFF2-40B4-BE49-F238E27FC236}">
                <a16:creationId xmlns:a16="http://schemas.microsoft.com/office/drawing/2014/main" id="{375916FD-A53F-4877-838E-1C0EAA04897E}"/>
              </a:ext>
            </a:extLst>
          </p:cNvPr>
          <p:cNvSpPr txBox="1"/>
          <p:nvPr/>
        </p:nvSpPr>
        <p:spPr>
          <a:xfrm>
            <a:off x="246949" y="6314275"/>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pic>
        <p:nvPicPr>
          <p:cNvPr id="6" name="Imagen 5">
            <a:extLst>
              <a:ext uri="{FF2B5EF4-FFF2-40B4-BE49-F238E27FC236}">
                <a16:creationId xmlns:a16="http://schemas.microsoft.com/office/drawing/2014/main" id="{BADD5588-E88F-4C1A-869F-D7262FDE0A8B}"/>
              </a:ext>
            </a:extLst>
          </p:cNvPr>
          <p:cNvPicPr>
            <a:picLocks noChangeAspect="1"/>
          </p:cNvPicPr>
          <p:nvPr/>
        </p:nvPicPr>
        <p:blipFill>
          <a:blip r:embed="rId2"/>
          <a:stretch>
            <a:fillRect/>
          </a:stretch>
        </p:blipFill>
        <p:spPr>
          <a:xfrm>
            <a:off x="387064" y="3810903"/>
            <a:ext cx="11417872" cy="2041555"/>
          </a:xfrm>
          <a:prstGeom prst="rect">
            <a:avLst/>
          </a:prstGeom>
        </p:spPr>
      </p:pic>
    </p:spTree>
    <p:extLst>
      <p:ext uri="{BB962C8B-B14F-4D97-AF65-F5344CB8AC3E}">
        <p14:creationId xmlns:p14="http://schemas.microsoft.com/office/powerpoint/2010/main" val="4173850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5. CALIFICACIÓN CONTRATISTAS</a:t>
            </a:r>
            <a:endParaRPr lang="es-CO" sz="7200" dirty="0"/>
          </a:p>
        </p:txBody>
      </p:sp>
    </p:spTree>
    <p:extLst>
      <p:ext uri="{BB962C8B-B14F-4D97-AF65-F5344CB8AC3E}">
        <p14:creationId xmlns:p14="http://schemas.microsoft.com/office/powerpoint/2010/main" val="755456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09318" y="195005"/>
            <a:ext cx="11253536" cy="2677656"/>
          </a:xfrm>
          <a:prstGeom prst="rect">
            <a:avLst/>
          </a:prstGeom>
          <a:noFill/>
        </p:spPr>
        <p:txBody>
          <a:bodyPr wrap="square" rtlCol="0">
            <a:spAutoFit/>
          </a:bodyPr>
          <a:lstStyle/>
          <a:p>
            <a:r>
              <a:rPr lang="es-CO" sz="1400" b="1" dirty="0"/>
              <a:t>AVANCE ESTIMADO:64.23%</a:t>
            </a:r>
          </a:p>
          <a:p>
            <a:r>
              <a:rPr lang="es-CO" sz="1400" b="1" dirty="0"/>
              <a:t>AVANCES</a:t>
            </a:r>
          </a:p>
          <a:p>
            <a:pPr marL="285750" indent="-285750">
              <a:buFont typeface="Arial" panose="020B0604020202020204" pitchFamily="34" charset="0"/>
              <a:buChar char="•"/>
            </a:pPr>
            <a:r>
              <a:rPr lang="es-CO" sz="1400" dirty="0"/>
              <a:t>SE FINALIZARON LAS ACTIVIDADES PLANIFICADAS COMO PARTE DE LA NORMALIZACIÓN Y DEPURACIÓN PARA EL CARGUE INICIAL DE LA INFORMACIÓN Y SU POSTERIOR USO PARA EL ANÁLISIS PLANIFICADO (OJO ESTO NO IMPLICA QUE NO SE VALLA A CONTINUAR DEPURANDO LA INFORMACIÓN A PARTIR DEL USO QUE SE LE VALLA DANDO POR PARTE DEL SIP Y DURANTE EL ANÁLISIS DE LA INFORMACIÓN QUE SE TIENE PLANIFICADO COMO PARTE DEL PROYECTO.</a:t>
            </a:r>
          </a:p>
          <a:p>
            <a:pPr marL="285750" indent="-285750">
              <a:buFont typeface="Arial" panose="020B0604020202020204" pitchFamily="34" charset="0"/>
              <a:buChar char="•"/>
            </a:pPr>
            <a:r>
              <a:rPr lang="es-CO" sz="1400" dirty="0"/>
              <a:t>SE FINALIZÓ LA IMPLEMENTACIÓN DE LA PRIMERA VERSIÓN DEL MÓDULO DE CALIFICACIONES</a:t>
            </a:r>
          </a:p>
          <a:p>
            <a:pPr marL="285750" indent="-285750">
              <a:buFont typeface="Arial" panose="020B0604020202020204" pitchFamily="34" charset="0"/>
              <a:buChar char="•"/>
            </a:pPr>
            <a:r>
              <a:rPr lang="es-CO" sz="1400" dirty="0"/>
              <a:t>SE IMPLEMENTARON 22 DE LAS 37 CORRECCIONES/MEJORAS IDENTIFICADAS A LA FECHA.</a:t>
            </a:r>
          </a:p>
          <a:p>
            <a:pPr marL="285750" indent="-285750">
              <a:buFont typeface="Arial" panose="020B0604020202020204" pitchFamily="34" charset="0"/>
              <a:buChar char="•"/>
            </a:pPr>
            <a:r>
              <a:rPr lang="es-CO" sz="1400" dirty="0"/>
              <a:t>SE CALCULARON ESTADÍSTICOS DE CALIDAD DE LA INFORMACIÓN FINANCIERA DE LOS CONTRATISTAS A PARTIR DE LA REALIZACIÓN DE UN CRUCE CON LA INFORMACIÓN CONSIGNADA EN EL SIE.</a:t>
            </a:r>
          </a:p>
          <a:p>
            <a:pPr marL="285750" indent="-285750">
              <a:buFont typeface="Arial" panose="020B0604020202020204" pitchFamily="34" charset="0"/>
              <a:buChar char="•"/>
            </a:pPr>
            <a:endParaRPr lang="es-CO" sz="1400" dirty="0"/>
          </a:p>
          <a:p>
            <a:pPr marL="285750" indent="-285750">
              <a:buFont typeface="Arial" panose="020B0604020202020204" pitchFamily="34" charset="0"/>
              <a:buChar char="•"/>
            </a:pPr>
            <a:endParaRPr lang="es-CO" sz="1400" dirty="0"/>
          </a:p>
        </p:txBody>
      </p:sp>
      <p:sp>
        <p:nvSpPr>
          <p:cNvPr id="4" name="Rectángulo 3">
            <a:extLst>
              <a:ext uri="{FF2B5EF4-FFF2-40B4-BE49-F238E27FC236}">
                <a16:creationId xmlns:a16="http://schemas.microsoft.com/office/drawing/2014/main" id="{546CD098-96BC-4A71-9B10-EC6210DA1A28}"/>
              </a:ext>
            </a:extLst>
          </p:cNvPr>
          <p:cNvSpPr/>
          <p:nvPr/>
        </p:nvSpPr>
        <p:spPr>
          <a:xfrm>
            <a:off x="469232" y="2493709"/>
            <a:ext cx="11253535" cy="738664"/>
          </a:xfrm>
          <a:prstGeom prst="rect">
            <a:avLst/>
          </a:prstGeom>
        </p:spPr>
        <p:txBody>
          <a:bodyPr wrap="square">
            <a:spAutoFit/>
          </a:bodyPr>
          <a:lstStyle/>
          <a:p>
            <a:r>
              <a:rPr lang="es-CO" sz="1400" b="1" dirty="0"/>
              <a:t>PRÓXIMOS HITOS</a:t>
            </a:r>
          </a:p>
          <a:p>
            <a:pPr marL="285750" indent="-285750">
              <a:buFont typeface="Arial" panose="020B0604020202020204" pitchFamily="34" charset="0"/>
              <a:buChar char="•"/>
            </a:pPr>
            <a:r>
              <a:rPr lang="es-CO" sz="1400" dirty="0"/>
              <a:t>CONTINUAR CON LA REALIZACIÓN DE PRUEBAS E IMPLEMENTAR LAS MEJORAS/CORRECCIONES IDENTIFICADAS.</a:t>
            </a:r>
          </a:p>
          <a:p>
            <a:pPr marL="285750" indent="-285750">
              <a:buFont typeface="Arial" panose="020B0604020202020204" pitchFamily="34" charset="0"/>
              <a:buChar char="•"/>
            </a:pPr>
            <a:r>
              <a:rPr lang="es-CO" sz="1400" dirty="0"/>
              <a:t>INICIAR EL PROCESO DE DISEÑO DE LA MAQUETA DEL MÓDULO DE REGISTRO EXTERNO PARA LOS CONTRATISTAS.</a:t>
            </a:r>
          </a:p>
        </p:txBody>
      </p:sp>
      <p:sp>
        <p:nvSpPr>
          <p:cNvPr id="7" name="Rectángulo 6">
            <a:extLst>
              <a:ext uri="{FF2B5EF4-FFF2-40B4-BE49-F238E27FC236}">
                <a16:creationId xmlns:a16="http://schemas.microsoft.com/office/drawing/2014/main" id="{404F1C1C-E89F-452E-B5E5-2BD27B0EE639}"/>
              </a:ext>
            </a:extLst>
          </p:cNvPr>
          <p:cNvSpPr/>
          <p:nvPr/>
        </p:nvSpPr>
        <p:spPr>
          <a:xfrm>
            <a:off x="429145" y="3146847"/>
            <a:ext cx="2115259" cy="369332"/>
          </a:xfrm>
          <a:prstGeom prst="rect">
            <a:avLst/>
          </a:prstGeom>
        </p:spPr>
        <p:txBody>
          <a:bodyPr wrap="none">
            <a:spAutoFit/>
          </a:bodyPr>
          <a:lstStyle/>
          <a:p>
            <a:r>
              <a:rPr lang="es-CO" b="1" dirty="0"/>
              <a:t>POR ETAPAS / FASES</a:t>
            </a:r>
          </a:p>
        </p:txBody>
      </p:sp>
      <p:sp>
        <p:nvSpPr>
          <p:cNvPr id="8" name="Rectángulo 7">
            <a:extLst>
              <a:ext uri="{FF2B5EF4-FFF2-40B4-BE49-F238E27FC236}">
                <a16:creationId xmlns:a16="http://schemas.microsoft.com/office/drawing/2014/main" id="{58930A72-7777-4B55-97DA-73DAC20B155E}"/>
              </a:ext>
            </a:extLst>
          </p:cNvPr>
          <p:cNvSpPr/>
          <p:nvPr/>
        </p:nvSpPr>
        <p:spPr>
          <a:xfrm>
            <a:off x="8807686" y="20927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134289" y="21632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082575" y="13939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423426" y="12468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8AD1E043-BBE8-4F3B-92CB-687EC060083A}"/>
              </a:ext>
            </a:extLst>
          </p:cNvPr>
          <p:cNvSpPr txBox="1"/>
          <p:nvPr/>
        </p:nvSpPr>
        <p:spPr>
          <a:xfrm>
            <a:off x="5966288" y="3187932"/>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pic>
        <p:nvPicPr>
          <p:cNvPr id="6" name="Imagen 5">
            <a:extLst>
              <a:ext uri="{FF2B5EF4-FFF2-40B4-BE49-F238E27FC236}">
                <a16:creationId xmlns:a16="http://schemas.microsoft.com/office/drawing/2014/main" id="{AFCBF8BA-8F62-4916-A8A6-8F0393B38FDC}"/>
              </a:ext>
            </a:extLst>
          </p:cNvPr>
          <p:cNvPicPr>
            <a:picLocks noChangeAspect="1"/>
          </p:cNvPicPr>
          <p:nvPr/>
        </p:nvPicPr>
        <p:blipFill>
          <a:blip r:embed="rId2"/>
          <a:stretch>
            <a:fillRect/>
          </a:stretch>
        </p:blipFill>
        <p:spPr>
          <a:xfrm>
            <a:off x="509318" y="3516179"/>
            <a:ext cx="10602027" cy="3156502"/>
          </a:xfrm>
          <a:prstGeom prst="rect">
            <a:avLst/>
          </a:prstGeom>
        </p:spPr>
      </p:pic>
    </p:spTree>
    <p:extLst>
      <p:ext uri="{BB962C8B-B14F-4D97-AF65-F5344CB8AC3E}">
        <p14:creationId xmlns:p14="http://schemas.microsoft.com/office/powerpoint/2010/main" val="268059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lvl="1" algn="ctr"/>
            <a:r>
              <a:rPr lang="es-ES" sz="7200" dirty="0"/>
              <a:t>PROYECTO 10. RE-PLANIFICACIÓN TRIMESTRAL DE NEGOCIO</a:t>
            </a:r>
            <a:endParaRPr lang="es-CO" sz="7200" dirty="0"/>
          </a:p>
        </p:txBody>
      </p:sp>
    </p:spTree>
    <p:extLst>
      <p:ext uri="{BB962C8B-B14F-4D97-AF65-F5344CB8AC3E}">
        <p14:creationId xmlns:p14="http://schemas.microsoft.com/office/powerpoint/2010/main" val="26033526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18997</TotalTime>
  <Words>1177</Words>
  <Application>Microsoft Office PowerPoint</Application>
  <PresentationFormat>Panorámica</PresentationFormat>
  <Paragraphs>182</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MS PGothic</vt:lpstr>
      <vt:lpstr>Alte DIN 1451 Mittelschrift</vt: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ODDS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Jaime Parra</dc:creator>
  <cp:lastModifiedBy>PROYECTO</cp:lastModifiedBy>
  <cp:revision>1160</cp:revision>
  <dcterms:created xsi:type="dcterms:W3CDTF">2018-06-13T17:56:08Z</dcterms:created>
  <dcterms:modified xsi:type="dcterms:W3CDTF">2019-04-29T15:29:33Z</dcterms:modified>
</cp:coreProperties>
</file>