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2" r:id="rId3"/>
    <p:sldId id="308" r:id="rId4"/>
    <p:sldId id="304" r:id="rId5"/>
    <p:sldId id="309" r:id="rId6"/>
    <p:sldId id="318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 smtClean="0"/>
              <a:t>29 </a:t>
            </a:r>
            <a:r>
              <a:rPr lang="es-CO" sz="7200" dirty="0"/>
              <a:t>DE JUL DE 2019</a:t>
            </a:r>
          </a:p>
          <a:p>
            <a:pPr algn="ctr"/>
            <a:r>
              <a:rPr lang="es-CO" sz="4400" dirty="0"/>
              <a:t>PERIODO: </a:t>
            </a:r>
            <a:r>
              <a:rPr lang="es-CO" sz="4400" dirty="0" smtClean="0"/>
              <a:t>22</a:t>
            </a:r>
            <a:r>
              <a:rPr lang="es-CO" sz="4400" dirty="0" smtClean="0"/>
              <a:t> </a:t>
            </a:r>
            <a:r>
              <a:rPr lang="es-CO" sz="4400" dirty="0" smtClean="0"/>
              <a:t>jul </a:t>
            </a:r>
            <a:r>
              <a:rPr lang="es-CO" sz="4400" dirty="0"/>
              <a:t>– </a:t>
            </a:r>
            <a:r>
              <a:rPr lang="es-CO" sz="4400" dirty="0" smtClean="0"/>
              <a:t>28 </a:t>
            </a:r>
            <a:r>
              <a:rPr lang="es-CO" sz="4400" dirty="0"/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7505" y="524435"/>
            <a:ext cx="11068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ÍNDICE</a:t>
            </a:r>
          </a:p>
          <a:p>
            <a:endParaRPr lang="es-CO" sz="2000" dirty="0"/>
          </a:p>
          <a:p>
            <a:r>
              <a:rPr lang="es-CO" sz="2000" dirty="0">
                <a:hlinkClick r:id="rId2" action="ppaction://hlinksldjump"/>
              </a:rPr>
              <a:t>1. RESUMEN GENERAL</a:t>
            </a:r>
            <a:endParaRPr lang="es-CO" sz="2000" dirty="0"/>
          </a:p>
          <a:p>
            <a:r>
              <a:rPr lang="es-CO" sz="2000" dirty="0">
                <a:hlinkClick r:id="rId3" action="ppaction://hlinksldjump"/>
              </a:rPr>
              <a:t>1.1. LOGROS Y AVANCE PROYECTOS</a:t>
            </a:r>
            <a:endParaRPr lang="es-CO" sz="2000" dirty="0"/>
          </a:p>
          <a:p>
            <a:r>
              <a:rPr lang="es-CO" sz="2000" dirty="0">
                <a:hlinkClick r:id="rId4" action="ppaction://hlinksldjump"/>
              </a:rPr>
              <a:t>1.2. ESTADO PROGRAMA DE </a:t>
            </a:r>
            <a:r>
              <a:rPr lang="es-CO" sz="2000" dirty="0" smtClean="0">
                <a:hlinkClick r:id="rId4" action="ppaction://hlinksldjump"/>
              </a:rPr>
              <a:t>PROYECTOS</a:t>
            </a:r>
            <a:endParaRPr lang="es-CO" sz="2000" dirty="0" smtClean="0"/>
          </a:p>
          <a:p>
            <a:r>
              <a:rPr lang="es-CO" sz="2000" dirty="0" smtClean="0">
                <a:hlinkClick r:id="rId5" action="ppaction://hlinksldjump"/>
              </a:rPr>
              <a:t>1.3. </a:t>
            </a:r>
            <a:r>
              <a:rPr lang="es-CO" sz="2000" dirty="0">
                <a:hlinkClick r:id="rId5" action="ppaction://hlinksldjump"/>
              </a:rPr>
              <a:t>LOGROS Y AVANCE PROYECCIÓN DE </a:t>
            </a:r>
            <a:r>
              <a:rPr lang="es-CO" sz="2000" dirty="0" smtClean="0">
                <a:hlinkClick r:id="rId5" action="ppaction://hlinksldjump"/>
              </a:rPr>
              <a:t>VARIABLES</a:t>
            </a:r>
            <a:endParaRPr lang="es-CO" sz="2000" dirty="0"/>
          </a:p>
          <a:p>
            <a:r>
              <a:rPr lang="es-CO" sz="2000" dirty="0" smtClean="0">
                <a:hlinkClick r:id="rId5" action="ppaction://hlinksldjump"/>
              </a:rPr>
              <a:t>1.4. </a:t>
            </a:r>
            <a:r>
              <a:rPr lang="es-CO" sz="2000" dirty="0">
                <a:hlinkClick r:id="rId5" action="ppaction://hlinksldjump"/>
              </a:rPr>
              <a:t>LOGROS Y AVANCE MEJORAMIENTO </a:t>
            </a:r>
            <a:r>
              <a:rPr lang="es-CO" sz="2000" dirty="0" smtClean="0">
                <a:hlinkClick r:id="rId5" action="ppaction://hlinksldjump"/>
              </a:rPr>
              <a:t>UNIDAD</a:t>
            </a:r>
            <a:endParaRPr lang="es-CO" sz="2000" dirty="0" smtClean="0"/>
          </a:p>
          <a:p>
            <a:r>
              <a:rPr lang="es-CO" sz="2000" dirty="0" smtClean="0">
                <a:hlinkClick r:id="rId6" action="ppaction://hlinksldjump"/>
              </a:rPr>
              <a:t>1.5. </a:t>
            </a:r>
            <a:r>
              <a:rPr lang="es-CO" sz="2000" dirty="0">
                <a:hlinkClick r:id="rId6" action="ppaction://hlinksldjump"/>
              </a:rPr>
              <a:t>LOGROS Y AVANCE ATENCIÓN </a:t>
            </a:r>
            <a:r>
              <a:rPr lang="es-CO" sz="2000" dirty="0" smtClean="0">
                <a:hlinkClick r:id="rId6" action="ppaction://hlinksldjump"/>
              </a:rPr>
              <a:t>REQUERIMIENTOS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49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RESUMEN GENERAL</a:t>
            </a:r>
          </a:p>
        </p:txBody>
      </p:sp>
    </p:spTree>
    <p:extLst>
      <p:ext uri="{BB962C8B-B14F-4D97-AF65-F5344CB8AC3E}">
        <p14:creationId xmlns:p14="http://schemas.microsoft.com/office/powerpoint/2010/main" val="1136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3E247611-7032-494C-AE3A-9755FA8E1182}"/>
              </a:ext>
            </a:extLst>
          </p:cNvPr>
          <p:cNvSpPr txBox="1"/>
          <p:nvPr/>
        </p:nvSpPr>
        <p:spPr>
          <a:xfrm>
            <a:off x="224269" y="131619"/>
            <a:ext cx="1168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RESUMEN GENERAL – LOGROS Y AVANCE </a:t>
            </a:r>
            <a:r>
              <a:rPr lang="es-CO" sz="2800" dirty="0" smtClean="0"/>
              <a:t>PROYECTOS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83153" y="636184"/>
            <a:ext cx="1168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</a:t>
            </a:r>
            <a:r>
              <a:rPr lang="es-CO" sz="1600" b="1" dirty="0" smtClean="0"/>
              <a:t>2. (CONTROL PROYECTOS – </a:t>
            </a:r>
            <a:r>
              <a:rPr lang="es-CO" sz="1600" b="1" dirty="0" smtClean="0"/>
              <a:t>107.2</a:t>
            </a:r>
            <a:r>
              <a:rPr lang="es-CO" sz="1600" b="1" dirty="0" smtClean="0"/>
              <a:t>h</a:t>
            </a:r>
            <a:r>
              <a:rPr lang="es-CO" sz="1600" b="1" dirty="0" smtClean="0"/>
              <a:t>): </a:t>
            </a:r>
            <a:r>
              <a:rPr lang="es-CO" sz="1600" dirty="0" smtClean="0"/>
              <a:t>Se presentó la maqueta a la comunidad de controles, HSEQ y a algunos representantes de la gerencia técnica con la finalidad recibir retroalimentación para ajustar los últimos detalles de los diseños.</a:t>
            </a:r>
            <a:endParaRPr lang="es-CO" sz="1600" dirty="0" smtClean="0"/>
          </a:p>
          <a:p>
            <a:pPr algn="just"/>
            <a:r>
              <a:rPr lang="es-CO" sz="1600" b="1" dirty="0" smtClean="0"/>
              <a:t>PROYECTO </a:t>
            </a:r>
            <a:r>
              <a:rPr lang="es-CO" sz="1600" b="1" dirty="0" smtClean="0"/>
              <a:t>10. (REPLANIFICACIÓN PAYC – </a:t>
            </a:r>
            <a:r>
              <a:rPr lang="es-CO" sz="1600" b="1" dirty="0" smtClean="0"/>
              <a:t>5.03</a:t>
            </a:r>
            <a:r>
              <a:rPr lang="es-CO" sz="1600" b="1" dirty="0" smtClean="0"/>
              <a:t>h</a:t>
            </a:r>
            <a:r>
              <a:rPr lang="es-CO" sz="1600" b="1" dirty="0" smtClean="0"/>
              <a:t>): </a:t>
            </a:r>
            <a:r>
              <a:rPr lang="es-CO" sz="1600" dirty="0" smtClean="0"/>
              <a:t>Se avanzó en la construcción del propósito superior.</a:t>
            </a:r>
            <a:endParaRPr lang="es-CO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2" y="1632000"/>
            <a:ext cx="11403003" cy="39619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8381611" y="5083813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2176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009" y="-23044"/>
            <a:ext cx="10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ESTADO PROGRAMA DE </a:t>
            </a:r>
            <a:r>
              <a:rPr lang="es-CO" sz="3200" dirty="0" smtClean="0"/>
              <a:t>PROYECTOS Y PROCESOS - TRIMESTRE</a:t>
            </a:r>
            <a:endParaRPr lang="es-CO" sz="3200" dirty="0"/>
          </a:p>
        </p:txBody>
      </p:sp>
      <p:sp>
        <p:nvSpPr>
          <p:cNvPr id="34" name="Rectángulo 33"/>
          <p:cNvSpPr/>
          <p:nvPr/>
        </p:nvSpPr>
        <p:spPr>
          <a:xfrm>
            <a:off x="274896" y="6431764"/>
            <a:ext cx="11917104" cy="4262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xmlns="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92794"/>
              </p:ext>
            </p:extLst>
          </p:nvPr>
        </p:nvGraphicFramePr>
        <p:xfrm>
          <a:off x="274896" y="629674"/>
          <a:ext cx="8182438" cy="5661660"/>
        </p:xfrm>
        <a:graphic>
          <a:graphicData uri="http://schemas.openxmlformats.org/drawingml/2006/table">
            <a:tbl>
              <a:tblPr/>
              <a:tblGrid>
                <a:gridCol w="2837209">
                  <a:extLst>
                    <a:ext uri="{9D8B030D-6E8A-4147-A177-3AD203B41FA5}">
                      <a16:colId xmlns:a16="http://schemas.microsoft.com/office/drawing/2014/main" xmlns="" val="767944482"/>
                    </a:ext>
                  </a:extLst>
                </a:gridCol>
                <a:gridCol w="780797">
                  <a:extLst>
                    <a:ext uri="{9D8B030D-6E8A-4147-A177-3AD203B41FA5}">
                      <a16:colId xmlns:a16="http://schemas.microsoft.com/office/drawing/2014/main" xmlns="" val="3804679691"/>
                    </a:ext>
                  </a:extLst>
                </a:gridCol>
                <a:gridCol w="839487">
                  <a:extLst>
                    <a:ext uri="{9D8B030D-6E8A-4147-A177-3AD203B41FA5}">
                      <a16:colId xmlns:a16="http://schemas.microsoft.com/office/drawing/2014/main" xmlns="" val="1754076106"/>
                    </a:ext>
                  </a:extLst>
                </a:gridCol>
                <a:gridCol w="915675">
                  <a:extLst>
                    <a:ext uri="{9D8B030D-6E8A-4147-A177-3AD203B41FA5}">
                      <a16:colId xmlns:a16="http://schemas.microsoft.com/office/drawing/2014/main" xmlns="" val="1868153630"/>
                    </a:ext>
                  </a:extLst>
                </a:gridCol>
                <a:gridCol w="1013993">
                  <a:extLst>
                    <a:ext uri="{9D8B030D-6E8A-4147-A177-3AD203B41FA5}">
                      <a16:colId xmlns:a16="http://schemas.microsoft.com/office/drawing/2014/main" xmlns="" val="994229716"/>
                    </a:ext>
                  </a:extLst>
                </a:gridCol>
                <a:gridCol w="806950">
                  <a:extLst>
                    <a:ext uri="{9D8B030D-6E8A-4147-A177-3AD203B41FA5}">
                      <a16:colId xmlns:a16="http://schemas.microsoft.com/office/drawing/2014/main" xmlns="" val="3549765904"/>
                    </a:ext>
                  </a:extLst>
                </a:gridCol>
                <a:gridCol w="988327">
                  <a:extLst>
                    <a:ext uri="{9D8B030D-6E8A-4147-A177-3AD203B41FA5}">
                      <a16:colId xmlns:a16="http://schemas.microsoft.com/office/drawing/2014/main" xmlns="" val="1637206028"/>
                    </a:ext>
                  </a:extLst>
                </a:gridCol>
              </a:tblGrid>
              <a:tr h="555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TRIMESTRE ANTERIOR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 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  <a:r>
                        <a:rPr lang="es-CO" sz="14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TRIMESTRAL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88100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00917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</a:t>
                      </a:r>
                      <a:r>
                        <a:rPr lang="es-CO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dic  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39.51%</a:t>
                      </a:r>
                      <a:endParaRPr lang="es-CO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</a:t>
                      </a:r>
                      <a:endParaRPr lang="es-CO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9924961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-8.59%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7405"/>
                  </a:ext>
                </a:extLst>
              </a:tr>
              <a:tr h="159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32927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CONTRATISTAS -FASE 1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18430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349912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02989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177085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TECNOLOGÍA)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 jul 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00274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74014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12. FORMATO TEMPORAL CONTROL PRESUPUESTAL.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156862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DE778421-F730-4AD2-A4B4-189A7605E503}"/>
              </a:ext>
            </a:extLst>
          </p:cNvPr>
          <p:cNvSpPr/>
          <p:nvPr/>
        </p:nvSpPr>
        <p:spPr>
          <a:xfrm>
            <a:off x="1507271" y="6491836"/>
            <a:ext cx="302602" cy="163266"/>
          </a:xfrm>
          <a:prstGeom prst="rect">
            <a:avLst/>
          </a:prstGeom>
          <a:solidFill>
            <a:srgbClr val="4C639D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A070330C-EA1B-49B9-993E-2AD15D53C1C3}"/>
              </a:ext>
            </a:extLst>
          </p:cNvPr>
          <p:cNvSpPr/>
          <p:nvPr/>
        </p:nvSpPr>
        <p:spPr>
          <a:xfrm>
            <a:off x="2802571" y="6495000"/>
            <a:ext cx="288928" cy="163265"/>
          </a:xfrm>
          <a:prstGeom prst="rect">
            <a:avLst/>
          </a:prstGeom>
          <a:solidFill>
            <a:srgbClr val="268C3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17773396-925C-4321-891A-B3704603B400}"/>
              </a:ext>
            </a:extLst>
          </p:cNvPr>
          <p:cNvSpPr txBox="1"/>
          <p:nvPr/>
        </p:nvSpPr>
        <p:spPr>
          <a:xfrm>
            <a:off x="1782160" y="6421962"/>
            <a:ext cx="10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smtClean="0">
                <a:solidFill>
                  <a:prstClr val="black"/>
                </a:solidFill>
                <a:ea typeface="MS PGothic" pitchFamily="34" charset="-128"/>
              </a:rPr>
              <a:t>En cierre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FED7AE9-B3DF-439F-B5CD-D0AB0B9DAB1D}"/>
              </a:ext>
            </a:extLst>
          </p:cNvPr>
          <p:cNvSpPr txBox="1"/>
          <p:nvPr/>
        </p:nvSpPr>
        <p:spPr>
          <a:xfrm>
            <a:off x="3048166" y="6432392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Finalizado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278653" y="6489983"/>
            <a:ext cx="302602" cy="163266"/>
          </a:xfrm>
          <a:prstGeom prst="rect">
            <a:avLst/>
          </a:prstGeom>
          <a:solidFill>
            <a:srgbClr val="4C639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524514" y="6434624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En </a:t>
            </a:r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avance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3977929" y="6479286"/>
            <a:ext cx="302602" cy="16326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4223790" y="6423927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smtClean="0">
                <a:solidFill>
                  <a:prstClr val="black"/>
                </a:solidFill>
                <a:ea typeface="MS PGothic" pitchFamily="34" charset="-128"/>
              </a:rPr>
              <a:t>Por iniciar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868227" y="3362310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CO" sz="1400" dirty="0" smtClean="0">
                <a:solidFill>
                  <a:srgbClr val="58391C"/>
                </a:solidFill>
                <a:latin typeface="Century Gothic" pitchFamily="34" charset="0"/>
                <a:ea typeface="MS PGothic" pitchFamily="34" charset="-128"/>
              </a:rPr>
              <a:t>PROYECCIONES</a:t>
            </a:r>
          </a:p>
          <a:p>
            <a:pPr marL="342900" indent="-342900" algn="just" defTabSz="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CO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itchFamily="34" charset="0"/>
                <a:ea typeface="MS PGothic" pitchFamily="34" charset="-128"/>
              </a:rPr>
              <a:t>Datos corte 31 marzo 2019</a:t>
            </a:r>
          </a:p>
          <a:p>
            <a:pPr marL="342900" indent="-342900" algn="just" defTabSz="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CO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itchFamily="34" charset="0"/>
                <a:ea typeface="MS PGothic" pitchFamily="34" charset="-128"/>
              </a:rPr>
              <a:t>Datos corte 30 jun 2019 – en revisión final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8824685" y="4587485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CO" sz="1400" smtClean="0">
                <a:solidFill>
                  <a:srgbClr val="58391C"/>
                </a:solidFill>
                <a:latin typeface="Century Gothic" pitchFamily="34" charset="0"/>
                <a:ea typeface="MS PGothic" pitchFamily="34" charset="-128"/>
              </a:rPr>
              <a:t>EJERCICIOS DE ANÁLISIS: </a:t>
            </a:r>
            <a:r>
              <a:rPr lang="es-CO" sz="1400">
                <a:solidFill>
                  <a:prstClr val="black">
                    <a:lumMod val="85000"/>
                    <a:lumOff val="15000"/>
                  </a:prstClr>
                </a:solidFill>
                <a:latin typeface="Century Gothic" pitchFamily="34" charset="0"/>
                <a:ea typeface="MS PGothic" pitchFamily="34" charset="-128"/>
              </a:rPr>
              <a:t>P</a:t>
            </a:r>
            <a:r>
              <a:rPr lang="es-CO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itchFamily="34" charset="0"/>
                <a:ea typeface="MS PGothic" pitchFamily="34" charset="-128"/>
              </a:rPr>
              <a:t>ersonas, competencia, encuestas satisfacción, variables financieras, aparición otrosies,etc.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8805431" y="5810110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CO" sz="1400" smtClean="0">
                <a:solidFill>
                  <a:srgbClr val="58391C"/>
                </a:solidFill>
                <a:latin typeface="Century Gothic" pitchFamily="34" charset="0"/>
                <a:ea typeface="MS PGothic" pitchFamily="34" charset="-128"/>
              </a:rPr>
              <a:t>ACTUALIZACIÓN  INDICADORES: </a:t>
            </a:r>
            <a:r>
              <a:rPr lang="es-CO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itchFamily="34" charset="0"/>
                <a:ea typeface="MS PGothic" pitchFamily="34" charset="-128"/>
              </a:rPr>
              <a:t>Mensual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8781143" y="1132114"/>
            <a:ext cx="3251674" cy="2055164"/>
            <a:chOff x="8781143" y="1132114"/>
            <a:chExt cx="3251674" cy="2055164"/>
          </a:xfrm>
        </p:grpSpPr>
        <p:sp>
          <p:nvSpPr>
            <p:cNvPr id="49" name="CuadroTexto 48"/>
            <p:cNvSpPr txBox="1"/>
            <p:nvPr/>
          </p:nvSpPr>
          <p:spPr>
            <a:xfrm>
              <a:off x="8781143" y="1132114"/>
              <a:ext cx="2906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400" smtClean="0">
                  <a:solidFill>
                    <a:srgbClr val="58391C"/>
                  </a:solidFill>
                  <a:latin typeface="Century Gothic" pitchFamily="34" charset="0"/>
                  <a:ea typeface="MS PGothic" pitchFamily="34" charset="-128"/>
                </a:rPr>
                <a:t>ATENCIÓN DE REQUERIMIENTOS:</a:t>
              </a:r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8719" y="1687532"/>
              <a:ext cx="3164098" cy="1499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4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LOGROS </a:t>
            </a:r>
            <a:r>
              <a:rPr lang="es-CO" sz="3200" dirty="0"/>
              <a:t>Y AVANCE </a:t>
            </a:r>
            <a:r>
              <a:rPr lang="es-CO" sz="3200" dirty="0" smtClean="0"/>
              <a:t>PROYECCIÓN </a:t>
            </a:r>
            <a:r>
              <a:rPr lang="es-CO" sz="3200" dirty="0" smtClean="0"/>
              <a:t>VARIABLES (30.7 h)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finalizaron las proyecciones de FFIE, ampliaciones y de nuevos negocios. La proyección final se encuentra pendiente de revisión.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elaboró la presentación final de los resultados y se encuentra pendiente de revisión final para ser presentada las áreas financiera y comercial.</a:t>
            </a:r>
            <a:endParaRPr lang="es-CO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7" y="1601181"/>
            <a:ext cx="11403003" cy="396197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8395059" y="5135046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363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24269" y="975543"/>
            <a:ext cx="1108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avanzó en la investigación de convocatorias y se encontró una convocatoria en la cual creemos que debemos partici</a:t>
            </a:r>
            <a:r>
              <a:rPr lang="es-CO" sz="1600" dirty="0" smtClean="0"/>
              <a:t>par</a:t>
            </a:r>
            <a:r>
              <a:rPr lang="es-CO" sz="1600" dirty="0" smtClean="0"/>
              <a:t>. 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42CB74CB-4A24-468E-BDD9-7FA6AB47E5BC}"/>
              </a:ext>
            </a:extLst>
          </p:cNvPr>
          <p:cNvSpPr txBox="1"/>
          <p:nvPr/>
        </p:nvSpPr>
        <p:spPr>
          <a:xfrm>
            <a:off x="224269" y="131619"/>
            <a:ext cx="117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MEJORAMIENTO UNIDAD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7614039" y="4880085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7" y="1601181"/>
            <a:ext cx="11403003" cy="39619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8395059" y="5135046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1665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ATENCIÓN REQUERIMIENTOS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224270" y="6380611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28" y="3696436"/>
            <a:ext cx="7989234" cy="25851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51" y="841449"/>
            <a:ext cx="6661637" cy="28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53711" y="749635"/>
            <a:ext cx="1168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USO DE BUENAS PRÁCTICAS: </a:t>
            </a:r>
            <a:r>
              <a:rPr lang="es-CO" sz="1600" dirty="0" smtClean="0"/>
              <a:t>No se hizo uso de la buena práctica relacionada con eliminar los caracteres especiales de los campos de texto abierto y esta semana se presentó un incidente relacionado con la limpieza de los caracteres especiales en el aplicativo de calificación contratistas.</a:t>
            </a:r>
            <a:endParaRPr lang="es-CO" sz="1600" dirty="0" smtClean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7788D5E-21EE-45C8-BE6C-8121D1B2BAD3}"/>
              </a:ext>
            </a:extLst>
          </p:cNvPr>
          <p:cNvSpPr txBox="1"/>
          <p:nvPr/>
        </p:nvSpPr>
        <p:spPr>
          <a:xfrm>
            <a:off x="224270" y="131619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ASPECTOS NEGATIVOS</a:t>
            </a:r>
          </a:p>
        </p:txBody>
      </p:sp>
    </p:spTree>
    <p:extLst>
      <p:ext uri="{BB962C8B-B14F-4D97-AF65-F5344CB8AC3E}">
        <p14:creationId xmlns:p14="http://schemas.microsoft.com/office/powerpoint/2010/main" val="3580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23666</TotalTime>
  <Words>604</Words>
  <Application>Microsoft Office PowerPoint</Application>
  <PresentationFormat>Panorámica</PresentationFormat>
  <Paragraphs>123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1653</cp:revision>
  <dcterms:created xsi:type="dcterms:W3CDTF">2018-06-13T17:56:08Z</dcterms:created>
  <dcterms:modified xsi:type="dcterms:W3CDTF">2019-07-29T16:49:22Z</dcterms:modified>
</cp:coreProperties>
</file>